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aleway SemiBold"/>
      <p:regular r:id="rId29"/>
      <p:bold r:id="rId30"/>
      <p:italic r:id="rId31"/>
      <p:boldItalic r:id="rId32"/>
    </p:embeddedFont>
    <p:embeddedFont>
      <p:font typeface="Raleway"/>
      <p:regular r:id="rId33"/>
      <p:bold r:id="rId34"/>
      <p:italic r:id="rId35"/>
      <p:boldItalic r:id="rId36"/>
    </p:embeddedFont>
    <p:embeddedFont>
      <p:font typeface="Nunito"/>
      <p:regular r:id="rId37"/>
      <p:bold r:id="rId38"/>
      <p:italic r:id="rId39"/>
      <p:boldItalic r:id="rId40"/>
    </p:embeddedFont>
    <p:embeddedFont>
      <p:font typeface="Raleway Medium"/>
      <p:regular r:id="rId41"/>
      <p:bold r:id="rId42"/>
      <p:italic r:id="rId43"/>
      <p:boldItalic r:id="rId44"/>
    </p:embeddedFont>
    <p:embeddedFont>
      <p:font typeface="Nunito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5760">
          <p15:clr>
            <a:srgbClr val="A4A3A4"/>
          </p15:clr>
        </p15:guide>
        <p15:guide id="3" orient="horz" pos="2149">
          <p15:clr>
            <a:srgbClr val="9AA0A6"/>
          </p15:clr>
        </p15:guide>
        <p15:guide id="4" pos="5516">
          <p15:clr>
            <a:srgbClr val="9AA0A6"/>
          </p15:clr>
        </p15:guide>
        <p15:guide id="5" orient="horz" pos="624">
          <p15:clr>
            <a:srgbClr val="9AA0A6"/>
          </p15:clr>
        </p15:guide>
        <p15:guide id="6" pos="2835">
          <p15:clr>
            <a:srgbClr val="9AA0A6"/>
          </p15:clr>
        </p15:guide>
        <p15:guide id="7" pos="211">
          <p15:clr>
            <a:srgbClr val="747775"/>
          </p15:clr>
        </p15:guide>
        <p15:guide id="8" pos="316">
          <p15:clr>
            <a:srgbClr val="747775"/>
          </p15:clr>
        </p15:guide>
        <p15:guide id="9" orient="horz" pos="4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5760"/>
        <p:guide pos="2149" orient="horz"/>
        <p:guide pos="5516"/>
        <p:guide pos="624" orient="horz"/>
        <p:guide pos="2835"/>
        <p:guide pos="211"/>
        <p:guide pos="316"/>
        <p:guide pos="48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5.xml"/><Relationship Id="rId42" Type="http://schemas.openxmlformats.org/officeDocument/2006/relationships/font" Target="fonts/RalewayMedium-bold.fntdata"/><Relationship Id="rId41" Type="http://schemas.openxmlformats.org/officeDocument/2006/relationships/font" Target="fonts/RalewayMedium-regular.fntdata"/><Relationship Id="rId22" Type="http://schemas.openxmlformats.org/officeDocument/2006/relationships/slide" Target="slides/slide17.xml"/><Relationship Id="rId44" Type="http://schemas.openxmlformats.org/officeDocument/2006/relationships/font" Target="fonts/RalewayMedium-boldItalic.fntdata"/><Relationship Id="rId21" Type="http://schemas.openxmlformats.org/officeDocument/2006/relationships/slide" Target="slides/slide16.xml"/><Relationship Id="rId43" Type="http://schemas.openxmlformats.org/officeDocument/2006/relationships/font" Target="fonts/RalewayMedium-italic.fntdata"/><Relationship Id="rId24" Type="http://schemas.openxmlformats.org/officeDocument/2006/relationships/slide" Target="slides/slide19.xml"/><Relationship Id="rId46" Type="http://schemas.openxmlformats.org/officeDocument/2006/relationships/font" Target="fonts/NunitoLight-bold.fntdata"/><Relationship Id="rId23" Type="http://schemas.openxmlformats.org/officeDocument/2006/relationships/slide" Target="slides/slide18.xml"/><Relationship Id="rId45" Type="http://schemas.openxmlformats.org/officeDocument/2006/relationships/font" Target="fonts/Nunito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NunitoLight-boldItalic.fntdata"/><Relationship Id="rId25" Type="http://schemas.openxmlformats.org/officeDocument/2006/relationships/slide" Target="slides/slide20.xml"/><Relationship Id="rId47" Type="http://schemas.openxmlformats.org/officeDocument/2006/relationships/font" Target="fonts/NunitoLight-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SemiBold-italic.fntdata"/><Relationship Id="rId30" Type="http://schemas.openxmlformats.org/officeDocument/2006/relationships/font" Target="fonts/RalewaySemiBold-bold.fntdata"/><Relationship Id="rId11" Type="http://schemas.openxmlformats.org/officeDocument/2006/relationships/slide" Target="slides/slide6.xml"/><Relationship Id="rId33" Type="http://schemas.openxmlformats.org/officeDocument/2006/relationships/font" Target="fonts/Raleway-regular.fntdata"/><Relationship Id="rId10" Type="http://schemas.openxmlformats.org/officeDocument/2006/relationships/slide" Target="slides/slide5.xml"/><Relationship Id="rId32" Type="http://schemas.openxmlformats.org/officeDocument/2006/relationships/font" Target="fonts/RalewaySemiBold-boldItalic.fntdata"/><Relationship Id="rId13" Type="http://schemas.openxmlformats.org/officeDocument/2006/relationships/slide" Target="slides/slide8.xml"/><Relationship Id="rId35" Type="http://schemas.openxmlformats.org/officeDocument/2006/relationships/font" Target="fonts/Raleway-italic.fntdata"/><Relationship Id="rId12" Type="http://schemas.openxmlformats.org/officeDocument/2006/relationships/slide" Target="slides/slide7.xml"/><Relationship Id="rId34" Type="http://schemas.openxmlformats.org/officeDocument/2006/relationships/font" Target="fonts/Raleway-bold.fntdata"/><Relationship Id="rId15" Type="http://schemas.openxmlformats.org/officeDocument/2006/relationships/slide" Target="slides/slide10.xml"/><Relationship Id="rId37" Type="http://schemas.openxmlformats.org/officeDocument/2006/relationships/font" Target="fonts/Nunito-regular.fntdata"/><Relationship Id="rId14" Type="http://schemas.openxmlformats.org/officeDocument/2006/relationships/slide" Target="slides/slide9.xml"/><Relationship Id="rId36" Type="http://schemas.openxmlformats.org/officeDocument/2006/relationships/font" Target="fonts/Raleway-boldItalic.fntdata"/><Relationship Id="rId17" Type="http://schemas.openxmlformats.org/officeDocument/2006/relationships/slide" Target="slides/slide12.xml"/><Relationship Id="rId39" Type="http://schemas.openxmlformats.org/officeDocument/2006/relationships/font" Target="fonts/Nunito-italic.fntdata"/><Relationship Id="rId16" Type="http://schemas.openxmlformats.org/officeDocument/2006/relationships/slide" Target="slides/slide11.xml"/><Relationship Id="rId38" Type="http://schemas.openxmlformats.org/officeDocument/2006/relationships/font" Target="fonts/Nuni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d8c22fdf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d8c22fdf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monitoreo y la observación son cruciales en proyectos donde los ciudadanos contribuyen mediante la recolección de datos sobre el entorno o eventos naturales. Un ejemplo de este tipo de proyecto es eBird, donde los participantes registran avistamientos de aves en una plataforma en línea. La clave para esta metodología es la precisión en la observación y el registro de datos.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d28239b0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d28239b0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51d4b3316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51d4b3316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El monitoreo y la observación son cruciales en proyectos donde los ciudadanos contribuyen mediante la recolección de datos sobre el entorno o eventos naturales. Un ejemplo de este tipo de proyecto es eBird, donde los participantes registran avistamientos de aves en una plataforma en línea. La clave para esta metodología es la precisión en la observación y el registro de datos.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1d4b3316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1d4b3316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monitoreo y la observación son cruciales en proyectos donde los ciudadanos contribuyen mediante la recolección de datos sobre el entorno o eventos naturales. Un ejemplo de este tipo de proyecto es eBird, donde los participantes registran avistamientos de aves en una plataforma en línea. La clave para esta metodología es la precisión en la observación y el registro de datos.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1d4b3316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51d4b3316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 recolección de datos y muestreo es una metodología común en proyectos de ciencia ciudadana donde los participantes recopilan muestras físicas o datos de campo. Por ejemplo, en un estudio de calidad del agua, los ciudadanos pueden recolectar muestras de agua de ríos y lagos siguiendo protocolos específicos. La consistencia y la adherencia a los protocolos son esenciales para garantizar la calidad de los datos recopilados.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51d4b3316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51d4b3316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1d4b3316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1d4b3316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La metodología "Análisis y clasificación de datos" en proyectos de ciencia ciudadana se basa en los siguientes tres puntos clave: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Procesamiento de información:</a:t>
            </a:r>
            <a:endParaRPr/>
          </a:p>
          <a:p>
            <a:pPr indent="0" lvl="0" marL="0" rtl="0" algn="l">
              <a:spcBef>
                <a:spcPts val="0"/>
              </a:spcBef>
              <a:spcAft>
                <a:spcPts val="0"/>
              </a:spcAft>
              <a:buClr>
                <a:schemeClr val="dk1"/>
              </a:buClr>
              <a:buSzPts val="1100"/>
              <a:buFont typeface="Arial"/>
              <a:buNone/>
            </a:pPr>
            <a:r>
              <a:rPr lang="es"/>
              <a:t>Esta metodología implica que los ciudadanos participantes analicen, clasifiquen o procesen información, como imágenes, sonidos o textos, que generalmente son proporcionados por los investigadores o recolectados por otros participantes. La información puede ser de cualquier campo científico, desde astronomía hasta biología, y los ciudadanos pueden utilizar herramientas en línea o aplicaciones específicas para llevar a cabo el análisis.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Criterios de clasificación y capacitación:</a:t>
            </a:r>
            <a:endParaRPr/>
          </a:p>
          <a:p>
            <a:pPr indent="0" lvl="0" marL="0" rtl="0" algn="l">
              <a:spcBef>
                <a:spcPts val="0"/>
              </a:spcBef>
              <a:spcAft>
                <a:spcPts val="0"/>
              </a:spcAft>
              <a:buClr>
                <a:schemeClr val="dk1"/>
              </a:buClr>
              <a:buSzPts val="1100"/>
              <a:buFont typeface="Arial"/>
              <a:buNone/>
            </a:pPr>
            <a:r>
              <a:rPr lang="es"/>
              <a:t>En proyectos de análisis y clasificación de datos, los ciudadanos deben comprender y aplicar criterios específicos de clasificación o análisis definidos por los investigadores. Por lo tanto, es esencial proporcionar capacitación, instrucciones claras y, en algunos casos, soporte en línea para garantizar que los participantes realicen el análisis correctamente y de manera consistente.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Contribución al conocimiento científico:</a:t>
            </a:r>
            <a:endParaRPr/>
          </a:p>
          <a:p>
            <a:pPr indent="0" lvl="0" marL="0" rtl="0" algn="l">
              <a:spcBef>
                <a:spcPts val="0"/>
              </a:spcBef>
              <a:spcAft>
                <a:spcPts val="0"/>
              </a:spcAft>
              <a:buClr>
                <a:schemeClr val="dk1"/>
              </a:buClr>
              <a:buSzPts val="1100"/>
              <a:buFont typeface="Arial"/>
              <a:buNone/>
            </a:pPr>
            <a:r>
              <a:rPr lang="es"/>
              <a:t>El análisis y clasificación de datos realizados por los ciudadanos en estos proyectos ayudan a los investigadores a procesar grandes volúmenes de información y a identificar patrones o tendencias que pueden no ser evidentes a simple vista. La participación ciudadana en este tipo de proyectos puede acelerar significativamente la investigación científica y generar resultados valiosos en diferentes campos del conocimiento.</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1d4b3316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1d4b3316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1d4b3316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51d4b3316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 recolección de datos y muestreo es una metodología común en proyectos de ciencia ciudadana donde los participantes recopilan muestras físicas o datos de campo. Por ejemplo, en un estudio de calidad del agua, los ciudadanos pueden recolectar muestras de agua de ríos y lagos siguiendo protocolos específicos. La consistencia y la adherencia a los protocolos son esenciales para garantizar la calidad de los datos recopilados.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51d4b3316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51d4b3316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cb89e378c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cb89e378c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1d4b3316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1d4b3316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51d4b33168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51d4b3316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 recolección de datos y muestreo es una metodología común en proyectos de ciencia ciudadana donde los participantes recopilan muestras físicas o datos de campo. Por ejemplo, en un estudio de calidad del agua, los ciudadanos pueden recolectar muestras de agua de ríos y lagos siguiendo protocolos específicos. La consistencia y la adherencia a los protocolos son esenciales para garantizar la calidad de los datos recopilados.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51d4b33168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51d4b33168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cb89e378cc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cb89e378cc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cb89e378cc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cb89e378cc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cb89e378cc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cb89e378cc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cb89e378c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cb89e378c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2d28239b0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2d28239b0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2d28239b0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2d28239b0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a. Definición y origen:</a:t>
            </a:r>
            <a:endParaRPr/>
          </a:p>
          <a:p>
            <a:pPr indent="0" lvl="0" marL="0" rtl="0" algn="l">
              <a:spcBef>
                <a:spcPts val="0"/>
              </a:spcBef>
              <a:spcAft>
                <a:spcPts val="0"/>
              </a:spcAft>
              <a:buClr>
                <a:schemeClr val="dk1"/>
              </a:buClr>
              <a:buSzPts val="1100"/>
              <a:buFont typeface="Arial"/>
              <a:buNone/>
            </a:pPr>
            <a:r>
              <a:rPr lang="es"/>
              <a:t>La ciencia ciudadana es un enfoque de investigación colaborativa que involucra a la ciudadanía en la recolección, análisis y aplicación de datos científicos. Aunque el término "ciencia ciudadana" se popularizó en las últimas décadas, la participación pública en la investigación científica tiene una larga historia que se remonta a siglos atrás, con ejemplos como la observación de aves y el registro de eventos astronómicos.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b. Diferentes tipos de ciencia ciudadana:</a:t>
            </a:r>
            <a:endParaRPr/>
          </a:p>
          <a:p>
            <a:pPr indent="0" lvl="0" marL="0" rtl="0" algn="l">
              <a:spcBef>
                <a:spcPts val="0"/>
              </a:spcBef>
              <a:spcAft>
                <a:spcPts val="0"/>
              </a:spcAft>
              <a:buClr>
                <a:schemeClr val="dk1"/>
              </a:buClr>
              <a:buSzPts val="1100"/>
              <a:buFont typeface="Arial"/>
              <a:buNone/>
            </a:pPr>
            <a:r>
              <a:rPr lang="es"/>
              <a:t>La ciencia ciudadana abarca una amplia variedad de disciplinas y enfoques. Algunos proyectos se centran en la observación y monitoreo de fenómenos naturales o eventos específicos, mientras que otros involucran a los ciudadanos en la recolección de datos y muestreo, el análisis y clasificación de datos, la intervención ciudadana, y el diseño y ejecución de experimentos. Cada tipo de proyecto tiene sus propias características y metodologías, pero todos comparten el objetivo común de involucrar a la ciudadanía en la investigación científica y promover la colaboración entre científicos y ciudadanos.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c. Importancia y beneficios de la ciencia ciudadana:</a:t>
            </a:r>
            <a:endParaRPr/>
          </a:p>
          <a:p>
            <a:pPr indent="0" lvl="0" marL="0" rtl="0" algn="l">
              <a:spcBef>
                <a:spcPts val="0"/>
              </a:spcBef>
              <a:spcAft>
                <a:spcPts val="0"/>
              </a:spcAft>
              <a:buClr>
                <a:schemeClr val="dk1"/>
              </a:buClr>
              <a:buSzPts val="1100"/>
              <a:buFont typeface="Arial"/>
              <a:buNone/>
            </a:pPr>
            <a:r>
              <a:rPr lang="es"/>
              <a:t>La ciencia ciudadana tiene un gran impacto tanto en la comunidad científica como en la sociedad en general. Entre los principales beneficios de la ciencia ciudadana, podemos destacar: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Ampliación del alcance y la escala de la investigación científica: La participación de ciudadanos en la recolección y análisis de datos permite a los investigadores acceder a un volumen de información mucho mayor que el que podrían obtener por sí mismos, lo que conduce a una mayor comprensión de fenómenos complejos y a la identificación de tendencias y patrones.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Fomento de la educación y la conciencia pública: La ciencia ciudadana proporciona oportunidades para que las personas aprendan sobre temas científicos y se involucren activamente en la investigación, lo que aumenta la conciencia y el interés en cuestiones relacionadas con la ciencia, la tecnología, el medio ambiente y la salud.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Promoción de la democratización de la ciencia: Al involucrar a personas de diversos orígenes y habilidades en la investigación científica, la ciencia ciudadana fomenta la inclusión y la diversidad en la ciencia, lo que puede conducir a una mayor innovación y a la identificación de soluciones a problemas complejos.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s"/>
              <a:t>Fortalecimiento de la conexión entre la ciencia y la sociedad: La participación ciudadana en la investigación científica ayuda a establecer vínculos entre la comunidad científica y la sociedad en general, lo que puede mejorar la comunicación, la confianza y la colaboración en la búsqueda de soluciones a problemas globales y locales.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1d4b331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1d4b331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1d4b3316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1d4b3316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id="13" name="Google Shape;13;p2"/>
          <p:cNvPicPr preferRelativeResize="0"/>
          <p:nvPr/>
        </p:nvPicPr>
        <p:blipFill>
          <a:blip r:embed="rId2">
            <a:alphaModFix/>
          </a:blip>
          <a:stretch>
            <a:fillRect/>
          </a:stretch>
        </p:blipFill>
        <p:spPr>
          <a:xfrm>
            <a:off x="0" y="352711"/>
            <a:ext cx="9144003" cy="47907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bg>
      <p:bgPr>
        <a:solidFill>
          <a:schemeClr val="accent2"/>
        </a:solidFill>
      </p:bgPr>
    </p:bg>
    <p:spTree>
      <p:nvGrpSpPr>
        <p:cNvPr id="40" name="Shape 40"/>
        <p:cNvGrpSpPr/>
        <p:nvPr/>
      </p:nvGrpSpPr>
      <p:grpSpPr>
        <a:xfrm>
          <a:off x="0" y="0"/>
          <a:ext cx="0" cy="0"/>
          <a:chOff x="0" y="0"/>
          <a:chExt cx="0" cy="0"/>
        </a:xfrm>
      </p:grpSpPr>
      <p:pic>
        <p:nvPicPr>
          <p:cNvPr id="41" name="Google Shape;41;p11"/>
          <p:cNvPicPr preferRelativeResize="0"/>
          <p:nvPr/>
        </p:nvPicPr>
        <p:blipFill>
          <a:blip r:embed="rId2">
            <a:alphaModFix/>
          </a:blip>
          <a:stretch>
            <a:fillRect/>
          </a:stretch>
        </p:blipFill>
        <p:spPr>
          <a:xfrm>
            <a:off x="0" y="886124"/>
            <a:ext cx="9143997" cy="4790779"/>
          </a:xfrm>
          <a:prstGeom prst="rect">
            <a:avLst/>
          </a:prstGeom>
          <a:noFill/>
          <a:ln>
            <a:noFill/>
          </a:ln>
        </p:spPr>
      </p:pic>
      <p:pic>
        <p:nvPicPr>
          <p:cNvPr id="42" name="Google Shape;42;p11"/>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7">
    <p:bg>
      <p:bgPr>
        <a:solidFill>
          <a:schemeClr val="accent1"/>
        </a:solidFill>
      </p:bgPr>
    </p:bg>
    <p:spTree>
      <p:nvGrpSpPr>
        <p:cNvPr id="43" name="Shape 43"/>
        <p:cNvGrpSpPr/>
        <p:nvPr/>
      </p:nvGrpSpPr>
      <p:grpSpPr>
        <a:xfrm>
          <a:off x="0" y="0"/>
          <a:ext cx="0" cy="0"/>
          <a:chOff x="0" y="0"/>
          <a:chExt cx="0" cy="0"/>
        </a:xfrm>
      </p:grpSpPr>
      <p:pic>
        <p:nvPicPr>
          <p:cNvPr id="44" name="Google Shape;44;p12"/>
          <p:cNvPicPr preferRelativeResize="0"/>
          <p:nvPr/>
        </p:nvPicPr>
        <p:blipFill>
          <a:blip r:embed="rId2">
            <a:alphaModFix/>
          </a:blip>
          <a:stretch>
            <a:fillRect/>
          </a:stretch>
        </p:blipFill>
        <p:spPr>
          <a:xfrm>
            <a:off x="0" y="886124"/>
            <a:ext cx="9144003" cy="4790779"/>
          </a:xfrm>
          <a:prstGeom prst="rect">
            <a:avLst/>
          </a:prstGeom>
          <a:noFill/>
          <a:ln>
            <a:noFill/>
          </a:ln>
        </p:spPr>
      </p:pic>
      <p:pic>
        <p:nvPicPr>
          <p:cNvPr id="45" name="Google Shape;45;p12"/>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bg>
      <p:bgPr>
        <a:solidFill>
          <a:schemeClr val="accent5"/>
        </a:solidFill>
      </p:bgPr>
    </p:bg>
    <p:spTree>
      <p:nvGrpSpPr>
        <p:cNvPr id="46" name="Shape 46"/>
        <p:cNvGrpSpPr/>
        <p:nvPr/>
      </p:nvGrpSpPr>
      <p:grpSpPr>
        <a:xfrm>
          <a:off x="0" y="0"/>
          <a:ext cx="0" cy="0"/>
          <a:chOff x="0" y="0"/>
          <a:chExt cx="0" cy="0"/>
        </a:xfrm>
      </p:grpSpPr>
      <p:pic>
        <p:nvPicPr>
          <p:cNvPr id="47" name="Google Shape;47;p13"/>
          <p:cNvPicPr preferRelativeResize="0"/>
          <p:nvPr/>
        </p:nvPicPr>
        <p:blipFill>
          <a:blip r:embed="rId2">
            <a:alphaModFix/>
          </a:blip>
          <a:stretch>
            <a:fillRect/>
          </a:stretch>
        </p:blipFill>
        <p:spPr>
          <a:xfrm>
            <a:off x="0" y="889775"/>
            <a:ext cx="9144003" cy="4790771"/>
          </a:xfrm>
          <a:prstGeom prst="rect">
            <a:avLst/>
          </a:prstGeom>
          <a:noFill/>
          <a:ln>
            <a:noFill/>
          </a:ln>
        </p:spPr>
      </p:pic>
      <p:pic>
        <p:nvPicPr>
          <p:cNvPr id="48" name="Google Shape;48;p13"/>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49" name="Shape 49"/>
        <p:cNvGrpSpPr/>
        <p:nvPr/>
      </p:nvGrpSpPr>
      <p:grpSpPr>
        <a:xfrm>
          <a:off x="0" y="0"/>
          <a:ext cx="0" cy="0"/>
          <a:chOff x="0" y="0"/>
          <a:chExt cx="0" cy="0"/>
        </a:xfrm>
      </p:grpSpPr>
      <p:pic>
        <p:nvPicPr>
          <p:cNvPr id="50" name="Google Shape;50;p14"/>
          <p:cNvPicPr preferRelativeResize="0"/>
          <p:nvPr/>
        </p:nvPicPr>
        <p:blipFill>
          <a:blip r:embed="rId2">
            <a:alphaModFix/>
          </a:blip>
          <a:stretch>
            <a:fillRect/>
          </a:stretch>
        </p:blipFill>
        <p:spPr>
          <a:xfrm flipH="1">
            <a:off x="-59852" y="561075"/>
            <a:ext cx="9263713" cy="5188225"/>
          </a:xfrm>
          <a:prstGeom prst="rect">
            <a:avLst/>
          </a:prstGeom>
          <a:noFill/>
          <a:ln>
            <a:noFill/>
          </a:ln>
        </p:spPr>
      </p:pic>
      <p:pic>
        <p:nvPicPr>
          <p:cNvPr id="51" name="Google Shape;51;p14"/>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2">
  <p:cSld name="CUSTOM_31">
    <p:spTree>
      <p:nvGrpSpPr>
        <p:cNvPr id="52" name="Shape 52"/>
        <p:cNvGrpSpPr/>
        <p:nvPr/>
      </p:nvGrpSpPr>
      <p:grpSpPr>
        <a:xfrm>
          <a:off x="0" y="0"/>
          <a:ext cx="0" cy="0"/>
          <a:chOff x="0" y="0"/>
          <a:chExt cx="0" cy="0"/>
        </a:xfrm>
      </p:grpSpPr>
      <p:pic>
        <p:nvPicPr>
          <p:cNvPr id="53" name="Google Shape;53;p15"/>
          <p:cNvPicPr preferRelativeResize="0"/>
          <p:nvPr/>
        </p:nvPicPr>
        <p:blipFill>
          <a:blip r:embed="rId2">
            <a:alphaModFix/>
          </a:blip>
          <a:stretch>
            <a:fillRect/>
          </a:stretch>
        </p:blipFill>
        <p:spPr>
          <a:xfrm flipH="1">
            <a:off x="-43500" y="606650"/>
            <a:ext cx="9263698" cy="5121200"/>
          </a:xfrm>
          <a:prstGeom prst="rect">
            <a:avLst/>
          </a:prstGeom>
          <a:noFill/>
          <a:ln>
            <a:noFill/>
          </a:ln>
        </p:spPr>
      </p:pic>
      <p:pic>
        <p:nvPicPr>
          <p:cNvPr id="54" name="Google Shape;54;p15"/>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0">
    <p:spTree>
      <p:nvGrpSpPr>
        <p:cNvPr id="55" name="Shape 55"/>
        <p:cNvGrpSpPr/>
        <p:nvPr/>
      </p:nvGrpSpPr>
      <p:grpSpPr>
        <a:xfrm>
          <a:off x="0" y="0"/>
          <a:ext cx="0" cy="0"/>
          <a:chOff x="0" y="0"/>
          <a:chExt cx="0" cy="0"/>
        </a:xfrm>
      </p:grpSpPr>
      <p:pic>
        <p:nvPicPr>
          <p:cNvPr id="56" name="Google Shape;56;p16"/>
          <p:cNvPicPr preferRelativeResize="0"/>
          <p:nvPr/>
        </p:nvPicPr>
        <p:blipFill>
          <a:blip r:embed="rId2">
            <a:alphaModFix/>
          </a:blip>
          <a:stretch>
            <a:fillRect/>
          </a:stretch>
        </p:blipFill>
        <p:spPr>
          <a:xfrm flipH="1">
            <a:off x="-59850" y="546336"/>
            <a:ext cx="9263698" cy="5188239"/>
          </a:xfrm>
          <a:prstGeom prst="rect">
            <a:avLst/>
          </a:prstGeom>
          <a:noFill/>
          <a:ln>
            <a:noFill/>
          </a:ln>
        </p:spPr>
      </p:pic>
      <p:pic>
        <p:nvPicPr>
          <p:cNvPr id="57" name="Google Shape;57;p16"/>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1">
    <p:spTree>
      <p:nvGrpSpPr>
        <p:cNvPr id="58" name="Shape 58"/>
        <p:cNvGrpSpPr/>
        <p:nvPr/>
      </p:nvGrpSpPr>
      <p:grpSpPr>
        <a:xfrm>
          <a:off x="0" y="0"/>
          <a:ext cx="0" cy="0"/>
          <a:chOff x="0" y="0"/>
          <a:chExt cx="0" cy="0"/>
        </a:xfrm>
      </p:grpSpPr>
      <p:pic>
        <p:nvPicPr>
          <p:cNvPr id="59" name="Google Shape;59;p17"/>
          <p:cNvPicPr preferRelativeResize="0"/>
          <p:nvPr/>
        </p:nvPicPr>
        <p:blipFill>
          <a:blip r:embed="rId2">
            <a:alphaModFix/>
          </a:blip>
          <a:stretch>
            <a:fillRect/>
          </a:stretch>
        </p:blipFill>
        <p:spPr>
          <a:xfrm flipH="1">
            <a:off x="-59870" y="537075"/>
            <a:ext cx="9263718" cy="5188225"/>
          </a:xfrm>
          <a:prstGeom prst="rect">
            <a:avLst/>
          </a:prstGeom>
          <a:noFill/>
          <a:ln>
            <a:noFill/>
          </a:ln>
        </p:spPr>
      </p:pic>
      <p:pic>
        <p:nvPicPr>
          <p:cNvPr id="60" name="Google Shape;60;p17"/>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3">
  <p:cSld name="CUSTOM_32">
    <p:spTree>
      <p:nvGrpSpPr>
        <p:cNvPr id="61" name="Shape 61"/>
        <p:cNvGrpSpPr/>
        <p:nvPr/>
      </p:nvGrpSpPr>
      <p:grpSpPr>
        <a:xfrm>
          <a:off x="0" y="0"/>
          <a:ext cx="0" cy="0"/>
          <a:chOff x="0" y="0"/>
          <a:chExt cx="0" cy="0"/>
        </a:xfrm>
      </p:grpSpPr>
      <p:pic>
        <p:nvPicPr>
          <p:cNvPr id="62" name="Google Shape;62;p18"/>
          <p:cNvPicPr preferRelativeResize="0"/>
          <p:nvPr/>
        </p:nvPicPr>
        <p:blipFill>
          <a:blip r:embed="rId2">
            <a:alphaModFix/>
          </a:blip>
          <a:stretch>
            <a:fillRect/>
          </a:stretch>
        </p:blipFill>
        <p:spPr>
          <a:xfrm flipH="1">
            <a:off x="-59870" y="546600"/>
            <a:ext cx="9263718" cy="5188225"/>
          </a:xfrm>
          <a:prstGeom prst="rect">
            <a:avLst/>
          </a:prstGeom>
          <a:noFill/>
          <a:ln>
            <a:noFill/>
          </a:ln>
        </p:spPr>
      </p:pic>
      <p:pic>
        <p:nvPicPr>
          <p:cNvPr id="63" name="Google Shape;63;p18"/>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3">
    <p:spTree>
      <p:nvGrpSpPr>
        <p:cNvPr id="64" name="Shape 64"/>
        <p:cNvGrpSpPr/>
        <p:nvPr/>
      </p:nvGrpSpPr>
      <p:grpSpPr>
        <a:xfrm>
          <a:off x="0" y="0"/>
          <a:ext cx="0" cy="0"/>
          <a:chOff x="0" y="0"/>
          <a:chExt cx="0" cy="0"/>
        </a:xfrm>
      </p:grpSpPr>
      <p:pic>
        <p:nvPicPr>
          <p:cNvPr id="65" name="Google Shape;65;p19"/>
          <p:cNvPicPr preferRelativeResize="0"/>
          <p:nvPr/>
        </p:nvPicPr>
        <p:blipFill>
          <a:blip r:embed="rId2">
            <a:alphaModFix/>
          </a:blip>
          <a:stretch>
            <a:fillRect/>
          </a:stretch>
        </p:blipFill>
        <p:spPr>
          <a:xfrm>
            <a:off x="634648" y="-574575"/>
            <a:ext cx="8571105" cy="5143500"/>
          </a:xfrm>
          <a:prstGeom prst="rect">
            <a:avLst/>
          </a:prstGeom>
          <a:noFill/>
          <a:ln>
            <a:noFill/>
          </a:ln>
        </p:spPr>
      </p:pic>
      <p:pic>
        <p:nvPicPr>
          <p:cNvPr id="66" name="Google Shape;66;p19"/>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4">
    <p:spTree>
      <p:nvGrpSpPr>
        <p:cNvPr id="67" name="Shape 67"/>
        <p:cNvGrpSpPr/>
        <p:nvPr/>
      </p:nvGrpSpPr>
      <p:grpSpPr>
        <a:xfrm>
          <a:off x="0" y="0"/>
          <a:ext cx="0" cy="0"/>
          <a:chOff x="0" y="0"/>
          <a:chExt cx="0" cy="0"/>
        </a:xfrm>
      </p:grpSpPr>
      <p:pic>
        <p:nvPicPr>
          <p:cNvPr id="68" name="Google Shape;68;p20"/>
          <p:cNvPicPr preferRelativeResize="0"/>
          <p:nvPr/>
        </p:nvPicPr>
        <p:blipFill>
          <a:blip r:embed="rId2">
            <a:alphaModFix/>
          </a:blip>
          <a:stretch>
            <a:fillRect/>
          </a:stretch>
        </p:blipFill>
        <p:spPr>
          <a:xfrm>
            <a:off x="649098" y="-533400"/>
            <a:ext cx="8571105" cy="5143500"/>
          </a:xfrm>
          <a:prstGeom prst="rect">
            <a:avLst/>
          </a:prstGeom>
          <a:noFill/>
          <a:ln>
            <a:noFill/>
          </a:ln>
        </p:spPr>
      </p:pic>
      <p:pic>
        <p:nvPicPr>
          <p:cNvPr id="69" name="Google Shape;69;p20"/>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id="16" name="Google Shape;16;p3"/>
          <p:cNvPicPr preferRelativeResize="0"/>
          <p:nvPr/>
        </p:nvPicPr>
        <p:blipFill>
          <a:blip r:embed="rId2">
            <a:alphaModFix/>
          </a:blip>
          <a:stretch>
            <a:fillRect/>
          </a:stretch>
        </p:blipFill>
        <p:spPr>
          <a:xfrm>
            <a:off x="-402137" y="-51725"/>
            <a:ext cx="9624264" cy="5390149"/>
          </a:xfrm>
          <a:prstGeom prst="rect">
            <a:avLst/>
          </a:prstGeom>
          <a:noFill/>
          <a:ln>
            <a:noFill/>
          </a:ln>
        </p:spPr>
      </p:pic>
      <p:pic>
        <p:nvPicPr>
          <p:cNvPr id="17" name="Google Shape;17;p3"/>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5">
    <p:spTree>
      <p:nvGrpSpPr>
        <p:cNvPr id="70" name="Shape 70"/>
        <p:cNvGrpSpPr/>
        <p:nvPr/>
      </p:nvGrpSpPr>
      <p:grpSpPr>
        <a:xfrm>
          <a:off x="0" y="0"/>
          <a:ext cx="0" cy="0"/>
          <a:chOff x="0" y="0"/>
          <a:chExt cx="0" cy="0"/>
        </a:xfrm>
      </p:grpSpPr>
      <p:pic>
        <p:nvPicPr>
          <p:cNvPr id="71" name="Google Shape;71;p21"/>
          <p:cNvPicPr preferRelativeResize="0"/>
          <p:nvPr/>
        </p:nvPicPr>
        <p:blipFill>
          <a:blip r:embed="rId2">
            <a:alphaModFix/>
          </a:blip>
          <a:stretch>
            <a:fillRect/>
          </a:stretch>
        </p:blipFill>
        <p:spPr>
          <a:xfrm>
            <a:off x="572898" y="-609600"/>
            <a:ext cx="8571105" cy="5143500"/>
          </a:xfrm>
          <a:prstGeom prst="rect">
            <a:avLst/>
          </a:prstGeom>
          <a:noFill/>
          <a:ln>
            <a:noFill/>
          </a:ln>
        </p:spPr>
      </p:pic>
      <p:pic>
        <p:nvPicPr>
          <p:cNvPr id="72" name="Google Shape;72;p21"/>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6">
    <p:spTree>
      <p:nvGrpSpPr>
        <p:cNvPr id="73" name="Shape 73"/>
        <p:cNvGrpSpPr/>
        <p:nvPr/>
      </p:nvGrpSpPr>
      <p:grpSpPr>
        <a:xfrm>
          <a:off x="0" y="0"/>
          <a:ext cx="0" cy="0"/>
          <a:chOff x="0" y="0"/>
          <a:chExt cx="0" cy="0"/>
        </a:xfrm>
      </p:grpSpPr>
      <p:pic>
        <p:nvPicPr>
          <p:cNvPr id="74" name="Google Shape;74;p22"/>
          <p:cNvPicPr preferRelativeResize="0"/>
          <p:nvPr/>
        </p:nvPicPr>
        <p:blipFill>
          <a:blip r:embed="rId2">
            <a:alphaModFix/>
          </a:blip>
          <a:stretch>
            <a:fillRect/>
          </a:stretch>
        </p:blipFill>
        <p:spPr>
          <a:xfrm>
            <a:off x="572898" y="-609600"/>
            <a:ext cx="8571105" cy="5143500"/>
          </a:xfrm>
          <a:prstGeom prst="rect">
            <a:avLst/>
          </a:prstGeom>
          <a:noFill/>
          <a:ln>
            <a:noFill/>
          </a:ln>
        </p:spPr>
      </p:pic>
      <p:pic>
        <p:nvPicPr>
          <p:cNvPr id="75" name="Google Shape;75;p22"/>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7">
    <p:spTree>
      <p:nvGrpSpPr>
        <p:cNvPr id="76" name="Shape 76"/>
        <p:cNvGrpSpPr/>
        <p:nvPr/>
      </p:nvGrpSpPr>
      <p:grpSpPr>
        <a:xfrm>
          <a:off x="0" y="0"/>
          <a:ext cx="0" cy="0"/>
          <a:chOff x="0" y="0"/>
          <a:chExt cx="0" cy="0"/>
        </a:xfrm>
      </p:grpSpPr>
      <p:pic>
        <p:nvPicPr>
          <p:cNvPr id="77" name="Google Shape;77;p23"/>
          <p:cNvPicPr preferRelativeResize="0"/>
          <p:nvPr/>
        </p:nvPicPr>
        <p:blipFill>
          <a:blip r:embed="rId2">
            <a:alphaModFix/>
          </a:blip>
          <a:stretch>
            <a:fillRect/>
          </a:stretch>
        </p:blipFill>
        <p:spPr>
          <a:xfrm>
            <a:off x="649098" y="-533400"/>
            <a:ext cx="8571105" cy="5143500"/>
          </a:xfrm>
          <a:prstGeom prst="rect">
            <a:avLst/>
          </a:prstGeom>
          <a:noFill/>
          <a:ln>
            <a:noFill/>
          </a:ln>
        </p:spPr>
      </p:pic>
      <p:pic>
        <p:nvPicPr>
          <p:cNvPr id="78" name="Google Shape;78;p23"/>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pic>
        <p:nvPicPr>
          <p:cNvPr id="20" name="Google Shape;20;p4"/>
          <p:cNvPicPr preferRelativeResize="0"/>
          <p:nvPr/>
        </p:nvPicPr>
        <p:blipFill>
          <a:blip r:embed="rId2">
            <a:alphaModFix/>
          </a:blip>
          <a:stretch>
            <a:fillRect/>
          </a:stretch>
        </p:blipFill>
        <p:spPr>
          <a:xfrm>
            <a:off x="-59852" y="551550"/>
            <a:ext cx="9263713" cy="5188225"/>
          </a:xfrm>
          <a:prstGeom prst="rect">
            <a:avLst/>
          </a:prstGeom>
          <a:noFill/>
          <a:ln>
            <a:noFill/>
          </a:ln>
        </p:spPr>
      </p:pic>
      <p:pic>
        <p:nvPicPr>
          <p:cNvPr id="21" name="Google Shape;21;p4"/>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43500" y="597125"/>
            <a:ext cx="9263698" cy="5121200"/>
          </a:xfrm>
          <a:prstGeom prst="rect">
            <a:avLst/>
          </a:prstGeom>
          <a:noFill/>
          <a:ln>
            <a:noFill/>
          </a:ln>
        </p:spPr>
      </p:pic>
      <p:pic>
        <p:nvPicPr>
          <p:cNvPr id="24" name="Google Shape;24;p5"/>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25" name="Shape 25"/>
        <p:cNvGrpSpPr/>
        <p:nvPr/>
      </p:nvGrpSpPr>
      <p:grpSpPr>
        <a:xfrm>
          <a:off x="0" y="0"/>
          <a:ext cx="0" cy="0"/>
          <a:chOff x="0" y="0"/>
          <a:chExt cx="0" cy="0"/>
        </a:xfrm>
      </p:grpSpPr>
      <p:pic>
        <p:nvPicPr>
          <p:cNvPr id="26" name="Google Shape;26;p6"/>
          <p:cNvPicPr preferRelativeResize="0"/>
          <p:nvPr/>
        </p:nvPicPr>
        <p:blipFill>
          <a:blip r:embed="rId2">
            <a:alphaModFix/>
          </a:blip>
          <a:stretch>
            <a:fillRect/>
          </a:stretch>
        </p:blipFill>
        <p:spPr>
          <a:xfrm>
            <a:off x="-59850" y="536811"/>
            <a:ext cx="9263698" cy="5188239"/>
          </a:xfrm>
          <a:prstGeom prst="rect">
            <a:avLst/>
          </a:prstGeom>
          <a:noFill/>
          <a:ln>
            <a:noFill/>
          </a:ln>
        </p:spPr>
      </p:pic>
      <p:pic>
        <p:nvPicPr>
          <p:cNvPr id="27" name="Google Shape;27;p6"/>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28" name="Shape 28"/>
        <p:cNvGrpSpPr/>
        <p:nvPr/>
      </p:nvGrpSpPr>
      <p:grpSpPr>
        <a:xfrm>
          <a:off x="0" y="0"/>
          <a:ext cx="0" cy="0"/>
          <a:chOff x="0" y="0"/>
          <a:chExt cx="0" cy="0"/>
        </a:xfrm>
      </p:grpSpPr>
      <p:pic>
        <p:nvPicPr>
          <p:cNvPr id="29" name="Google Shape;29;p7"/>
          <p:cNvPicPr preferRelativeResize="0"/>
          <p:nvPr/>
        </p:nvPicPr>
        <p:blipFill>
          <a:blip r:embed="rId2">
            <a:alphaModFix/>
          </a:blip>
          <a:stretch>
            <a:fillRect/>
          </a:stretch>
        </p:blipFill>
        <p:spPr>
          <a:xfrm>
            <a:off x="-59870" y="518025"/>
            <a:ext cx="9263718" cy="5188225"/>
          </a:xfrm>
          <a:prstGeom prst="rect">
            <a:avLst/>
          </a:prstGeom>
          <a:noFill/>
          <a:ln>
            <a:noFill/>
          </a:ln>
        </p:spPr>
      </p:pic>
      <p:pic>
        <p:nvPicPr>
          <p:cNvPr id="30" name="Google Shape;30;p7"/>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31" name="Shape 31"/>
        <p:cNvGrpSpPr/>
        <p:nvPr/>
      </p:nvGrpSpPr>
      <p:grpSpPr>
        <a:xfrm>
          <a:off x="0" y="0"/>
          <a:ext cx="0" cy="0"/>
          <a:chOff x="0" y="0"/>
          <a:chExt cx="0" cy="0"/>
        </a:xfrm>
      </p:grpSpPr>
      <p:pic>
        <p:nvPicPr>
          <p:cNvPr id="32" name="Google Shape;32;p8"/>
          <p:cNvPicPr preferRelativeResize="0"/>
          <p:nvPr/>
        </p:nvPicPr>
        <p:blipFill>
          <a:blip r:embed="rId2">
            <a:alphaModFix/>
          </a:blip>
          <a:stretch>
            <a:fillRect/>
          </a:stretch>
        </p:blipFill>
        <p:spPr>
          <a:xfrm>
            <a:off x="-59870" y="546600"/>
            <a:ext cx="9263718" cy="5188225"/>
          </a:xfrm>
          <a:prstGeom prst="rect">
            <a:avLst/>
          </a:prstGeom>
          <a:noFill/>
          <a:ln>
            <a:noFill/>
          </a:ln>
        </p:spPr>
      </p:pic>
      <p:pic>
        <p:nvPicPr>
          <p:cNvPr id="33" name="Google Shape;33;p8"/>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bg>
      <p:bgPr>
        <a:solidFill>
          <a:schemeClr val="accent4"/>
        </a:solidFill>
      </p:bgPr>
    </p:bg>
    <p:spTree>
      <p:nvGrpSpPr>
        <p:cNvPr id="34" name="Shape 34"/>
        <p:cNvGrpSpPr/>
        <p:nvPr/>
      </p:nvGrpSpPr>
      <p:grpSpPr>
        <a:xfrm>
          <a:off x="0" y="0"/>
          <a:ext cx="0" cy="0"/>
          <a:chOff x="0" y="0"/>
          <a:chExt cx="0" cy="0"/>
        </a:xfrm>
      </p:grpSpPr>
      <p:pic>
        <p:nvPicPr>
          <p:cNvPr id="35" name="Google Shape;35;p9"/>
          <p:cNvPicPr preferRelativeResize="0"/>
          <p:nvPr/>
        </p:nvPicPr>
        <p:blipFill>
          <a:blip r:embed="rId2">
            <a:alphaModFix/>
          </a:blip>
          <a:stretch>
            <a:fillRect/>
          </a:stretch>
        </p:blipFill>
        <p:spPr>
          <a:xfrm>
            <a:off x="0" y="851504"/>
            <a:ext cx="9144003" cy="4795246"/>
          </a:xfrm>
          <a:prstGeom prst="rect">
            <a:avLst/>
          </a:prstGeom>
          <a:noFill/>
          <a:ln>
            <a:noFill/>
          </a:ln>
        </p:spPr>
      </p:pic>
      <p:pic>
        <p:nvPicPr>
          <p:cNvPr id="36" name="Google Shape;36;p9"/>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bg>
      <p:bgPr>
        <a:solidFill>
          <a:schemeClr val="accent3"/>
        </a:solidFill>
      </p:bgPr>
    </p:bg>
    <p:spTree>
      <p:nvGrpSpPr>
        <p:cNvPr id="37" name="Shape 37"/>
        <p:cNvGrpSpPr/>
        <p:nvPr/>
      </p:nvGrpSpPr>
      <p:grpSpPr>
        <a:xfrm>
          <a:off x="0" y="0"/>
          <a:ext cx="0" cy="0"/>
          <a:chOff x="0" y="0"/>
          <a:chExt cx="0" cy="0"/>
        </a:xfrm>
      </p:grpSpPr>
      <p:pic>
        <p:nvPicPr>
          <p:cNvPr id="38" name="Google Shape;38;p10"/>
          <p:cNvPicPr preferRelativeResize="0"/>
          <p:nvPr/>
        </p:nvPicPr>
        <p:blipFill>
          <a:blip r:embed="rId2">
            <a:alphaModFix/>
          </a:blip>
          <a:stretch>
            <a:fillRect/>
          </a:stretch>
        </p:blipFill>
        <p:spPr>
          <a:xfrm>
            <a:off x="0" y="886129"/>
            <a:ext cx="9144003" cy="4790771"/>
          </a:xfrm>
          <a:prstGeom prst="rect">
            <a:avLst/>
          </a:prstGeom>
          <a:noFill/>
          <a:ln>
            <a:noFill/>
          </a:ln>
        </p:spPr>
      </p:pic>
      <p:pic>
        <p:nvPicPr>
          <p:cNvPr id="39" name="Google Shape;39;p10"/>
          <p:cNvPicPr preferRelativeResize="0"/>
          <p:nvPr/>
        </p:nvPicPr>
        <p:blipFill>
          <a:blip r:embed="rId3">
            <a:alphaModFix/>
          </a:blip>
          <a:stretch>
            <a:fillRect/>
          </a:stretch>
        </p:blipFill>
        <p:spPr>
          <a:xfrm>
            <a:off x="8807876" y="78125"/>
            <a:ext cx="249500" cy="249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30.jpg"/><Relationship Id="rId5"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iencia-ciudadana.es/white-paper-on-citizen-science-for-europe/?et_fb=1&amp;PageSpeed=off&amp;loggedout=true" TargetMode="External"/><Relationship Id="rId4" Type="http://schemas.openxmlformats.org/officeDocument/2006/relationships/hyperlink" Target="https://ciencia-ciudadana.es/white-paper-on-citizen-science-for-europe/?et_fb=1&amp;PageSpeed=off&amp;loggedout=tr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18.jpg"/><Relationship Id="rId5"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4"/>
          <p:cNvSpPr txBox="1"/>
          <p:nvPr>
            <p:ph type="ctrTitle"/>
          </p:nvPr>
        </p:nvSpPr>
        <p:spPr>
          <a:xfrm>
            <a:off x="0" y="570175"/>
            <a:ext cx="9144000" cy="1858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sz="5822">
              <a:solidFill>
                <a:schemeClr val="accent5"/>
              </a:solidFill>
              <a:latin typeface="Raleway SemiBold"/>
              <a:ea typeface="Raleway SemiBold"/>
              <a:cs typeface="Raleway SemiBold"/>
              <a:sym typeface="Raleway SemiBold"/>
            </a:endParaRPr>
          </a:p>
          <a:p>
            <a:pPr indent="0" lvl="0" marL="0" rtl="0" algn="ctr">
              <a:spcBef>
                <a:spcPts val="0"/>
              </a:spcBef>
              <a:spcAft>
                <a:spcPts val="0"/>
              </a:spcAft>
              <a:buNone/>
            </a:pPr>
            <a:r>
              <a:rPr lang="es" sz="6266">
                <a:solidFill>
                  <a:schemeClr val="accent5"/>
                </a:solidFill>
                <a:latin typeface="Raleway SemiBold"/>
                <a:ea typeface="Raleway SemiBold"/>
                <a:cs typeface="Raleway SemiBold"/>
                <a:sym typeface="Raleway SemiBold"/>
              </a:rPr>
              <a:t>Ciencia Ciudadana</a:t>
            </a:r>
            <a:endParaRPr sz="6266">
              <a:solidFill>
                <a:schemeClr val="accent5"/>
              </a:solidFill>
              <a:latin typeface="Raleway SemiBold"/>
              <a:ea typeface="Raleway SemiBold"/>
              <a:cs typeface="Raleway SemiBold"/>
              <a:sym typeface="Raleway SemiBold"/>
            </a:endParaRPr>
          </a:p>
          <a:p>
            <a:pPr indent="0" lvl="0" marL="0" rtl="0" algn="ctr">
              <a:spcBef>
                <a:spcPts val="0"/>
              </a:spcBef>
              <a:spcAft>
                <a:spcPts val="0"/>
              </a:spcAft>
              <a:buNone/>
            </a:pPr>
            <a:r>
              <a:rPr lang="es" sz="2650">
                <a:solidFill>
                  <a:schemeClr val="accent5"/>
                </a:solidFill>
                <a:latin typeface="Raleway SemiBold"/>
                <a:ea typeface="Raleway SemiBold"/>
                <a:cs typeface="Raleway SemiBold"/>
                <a:sym typeface="Raleway SemiBold"/>
              </a:rPr>
              <a:t>cómo las tecnologías digitales están cambiando la investigación científica</a:t>
            </a:r>
            <a:endParaRPr sz="2650">
              <a:solidFill>
                <a:schemeClr val="accent5"/>
              </a:solidFill>
              <a:latin typeface="Raleway SemiBold"/>
              <a:ea typeface="Raleway SemiBold"/>
              <a:cs typeface="Raleway SemiBold"/>
              <a:sym typeface="Raleway SemiBold"/>
            </a:endParaRPr>
          </a:p>
        </p:txBody>
      </p:sp>
      <p:sp>
        <p:nvSpPr>
          <p:cNvPr id="84" name="Google Shape;84;p24"/>
          <p:cNvSpPr txBox="1"/>
          <p:nvPr>
            <p:ph idx="1" type="subTitle"/>
          </p:nvPr>
        </p:nvSpPr>
        <p:spPr>
          <a:xfrm>
            <a:off x="0" y="2587038"/>
            <a:ext cx="9144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sz="2600">
                <a:solidFill>
                  <a:schemeClr val="accent4"/>
                </a:solidFill>
                <a:latin typeface="Nunito"/>
                <a:ea typeface="Nunito"/>
                <a:cs typeface="Nunito"/>
                <a:sym typeface="Nunito"/>
              </a:rPr>
              <a:t>15 de junio 2023</a:t>
            </a:r>
            <a:r>
              <a:rPr lang="es">
                <a:solidFill>
                  <a:schemeClr val="accent4"/>
                </a:solidFill>
                <a:latin typeface="Nunito"/>
                <a:ea typeface="Nunito"/>
                <a:cs typeface="Nunito"/>
                <a:sym typeface="Nunito"/>
              </a:rPr>
              <a:t>  </a:t>
            </a:r>
            <a:endParaRPr>
              <a:solidFill>
                <a:schemeClr val="accent4"/>
              </a:solidFill>
              <a:latin typeface="Nunito"/>
              <a:ea typeface="Nunito"/>
              <a:cs typeface="Nunito"/>
              <a:sym typeface="Nunito"/>
            </a:endParaRPr>
          </a:p>
        </p:txBody>
      </p:sp>
      <p:sp>
        <p:nvSpPr>
          <p:cNvPr id="85" name="Google Shape;85;p24"/>
          <p:cNvSpPr txBox="1"/>
          <p:nvPr/>
        </p:nvSpPr>
        <p:spPr>
          <a:xfrm>
            <a:off x="0" y="3336713"/>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a:solidFill>
                  <a:schemeClr val="accent1"/>
                </a:solidFill>
                <a:latin typeface="Nunito Light"/>
                <a:ea typeface="Nunito Light"/>
                <a:cs typeface="Nunito Light"/>
                <a:sym typeface="Nunito Light"/>
              </a:rPr>
              <a:t>Jorge Barba Borderías</a:t>
            </a:r>
            <a:endParaRPr i="1">
              <a:solidFill>
                <a:schemeClr val="accent1"/>
              </a:solidFill>
              <a:latin typeface="Nunito Light"/>
              <a:ea typeface="Nunito Light"/>
              <a:cs typeface="Nunito Light"/>
              <a:sym typeface="Nunito Light"/>
            </a:endParaRPr>
          </a:p>
        </p:txBody>
      </p:sp>
      <p:cxnSp>
        <p:nvCxnSpPr>
          <p:cNvPr id="86" name="Google Shape;86;p24"/>
          <p:cNvCxnSpPr/>
          <p:nvPr/>
        </p:nvCxnSpPr>
        <p:spPr>
          <a:xfrm>
            <a:off x="1721700" y="3255013"/>
            <a:ext cx="5700600" cy="0"/>
          </a:xfrm>
          <a:prstGeom prst="straightConnector1">
            <a:avLst/>
          </a:prstGeom>
          <a:noFill/>
          <a:ln cap="flat" cmpd="sng" w="9525">
            <a:solidFill>
              <a:schemeClr val="accent1"/>
            </a:solidFill>
            <a:prstDash val="solid"/>
            <a:round/>
            <a:headEnd len="med" w="med" type="none"/>
            <a:tailEnd len="med" w="med" type="none"/>
          </a:ln>
        </p:spPr>
      </p:cxnSp>
      <p:pic>
        <p:nvPicPr>
          <p:cNvPr id="87" name="Google Shape;87;p24"/>
          <p:cNvPicPr preferRelativeResize="0"/>
          <p:nvPr/>
        </p:nvPicPr>
        <p:blipFill>
          <a:blip r:embed="rId3">
            <a:alphaModFix/>
          </a:blip>
          <a:stretch>
            <a:fillRect/>
          </a:stretch>
        </p:blipFill>
        <p:spPr>
          <a:xfrm>
            <a:off x="372425" y="122923"/>
            <a:ext cx="907200" cy="907200"/>
          </a:xfrm>
          <a:prstGeom prst="rect">
            <a:avLst/>
          </a:prstGeom>
          <a:noFill/>
          <a:ln>
            <a:noFill/>
          </a:ln>
        </p:spPr>
      </p:pic>
      <p:pic>
        <p:nvPicPr>
          <p:cNvPr id="88" name="Google Shape;88;p24"/>
          <p:cNvPicPr preferRelativeResize="0"/>
          <p:nvPr/>
        </p:nvPicPr>
        <p:blipFill>
          <a:blip r:embed="rId4">
            <a:alphaModFix/>
          </a:blip>
          <a:stretch>
            <a:fillRect/>
          </a:stretch>
        </p:blipFill>
        <p:spPr>
          <a:xfrm>
            <a:off x="5657175" y="3538026"/>
            <a:ext cx="3649249" cy="2052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3"/>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152" name="Google Shape;152;p33"/>
          <p:cNvSpPr txBox="1"/>
          <p:nvPr/>
        </p:nvSpPr>
        <p:spPr>
          <a:xfrm>
            <a:off x="4458592" y="2952350"/>
            <a:ext cx="3852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Biodiversidad Virtual es una web cooperativa gestionada por la asociación española Fotografía y Biodiversidad en la que participan miles de usuarios de forma habitual, con más de un millón de registros.</a:t>
            </a:r>
            <a:endParaRPr>
              <a:solidFill>
                <a:schemeClr val="hlink"/>
              </a:solidFill>
              <a:latin typeface="Nunito"/>
              <a:ea typeface="Nunito"/>
              <a:cs typeface="Nunito"/>
              <a:sym typeface="Nunito"/>
            </a:endParaRPr>
          </a:p>
        </p:txBody>
      </p:sp>
      <p:sp>
        <p:nvSpPr>
          <p:cNvPr id="153" name="Google Shape;153;p33"/>
          <p:cNvSpPr txBox="1"/>
          <p:nvPr/>
        </p:nvSpPr>
        <p:spPr>
          <a:xfrm>
            <a:off x="407992" y="3060050"/>
            <a:ext cx="3852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eBird es el proyecto de ciencia ciudadana relacionado con biodiversidad más grande del mundo, con más de 100 millones de registros de aves contribuidos cada año.</a:t>
            </a:r>
            <a:endParaRPr>
              <a:solidFill>
                <a:schemeClr val="hlink"/>
              </a:solidFill>
              <a:latin typeface="Nunito"/>
              <a:ea typeface="Nunito"/>
              <a:cs typeface="Nunito"/>
              <a:sym typeface="Nunito"/>
            </a:endParaRPr>
          </a:p>
        </p:txBody>
      </p:sp>
      <p:sp>
        <p:nvSpPr>
          <p:cNvPr id="154" name="Google Shape;154;p33"/>
          <p:cNvSpPr txBox="1"/>
          <p:nvPr>
            <p:ph idx="4294967295" type="title"/>
          </p:nvPr>
        </p:nvSpPr>
        <p:spPr>
          <a:xfrm>
            <a:off x="390450"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eBird</a:t>
            </a:r>
            <a:endParaRPr b="1">
              <a:latin typeface="Raleway"/>
              <a:ea typeface="Raleway"/>
              <a:cs typeface="Raleway"/>
              <a:sym typeface="Raleway"/>
            </a:endParaRPr>
          </a:p>
        </p:txBody>
      </p:sp>
      <p:sp>
        <p:nvSpPr>
          <p:cNvPr id="155" name="Google Shape;155;p33"/>
          <p:cNvSpPr/>
          <p:nvPr/>
        </p:nvSpPr>
        <p:spPr>
          <a:xfrm>
            <a:off x="360000" y="2661675"/>
            <a:ext cx="65100" cy="23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3"/>
          <p:cNvSpPr txBox="1"/>
          <p:nvPr>
            <p:ph idx="4294967295" type="title"/>
          </p:nvPr>
        </p:nvSpPr>
        <p:spPr>
          <a:xfrm>
            <a:off x="4530438"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Biodiversidad virtual</a:t>
            </a:r>
            <a:endParaRPr b="1">
              <a:latin typeface="Raleway"/>
              <a:ea typeface="Raleway"/>
              <a:cs typeface="Raleway"/>
              <a:sym typeface="Raleway"/>
            </a:endParaRPr>
          </a:p>
        </p:txBody>
      </p:sp>
      <p:sp>
        <p:nvSpPr>
          <p:cNvPr id="157" name="Google Shape;157;p33"/>
          <p:cNvSpPr/>
          <p:nvPr/>
        </p:nvSpPr>
        <p:spPr>
          <a:xfrm>
            <a:off x="4499988" y="2661675"/>
            <a:ext cx="65100" cy="23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33"/>
          <p:cNvPicPr preferRelativeResize="0"/>
          <p:nvPr/>
        </p:nvPicPr>
        <p:blipFill rotWithShape="1">
          <a:blip r:embed="rId3">
            <a:alphaModFix/>
          </a:blip>
          <a:srcRect b="0" l="-6826" r="0" t="0"/>
          <a:stretch/>
        </p:blipFill>
        <p:spPr>
          <a:xfrm>
            <a:off x="360000" y="659800"/>
            <a:ext cx="3294324" cy="1839301"/>
          </a:xfrm>
          <a:prstGeom prst="rect">
            <a:avLst/>
          </a:prstGeom>
          <a:noFill/>
          <a:ln>
            <a:noFill/>
          </a:ln>
        </p:spPr>
      </p:pic>
      <p:pic>
        <p:nvPicPr>
          <p:cNvPr id="159" name="Google Shape;159;p33"/>
          <p:cNvPicPr preferRelativeResize="0"/>
          <p:nvPr/>
        </p:nvPicPr>
        <p:blipFill>
          <a:blip r:embed="rId4">
            <a:alphaModFix/>
          </a:blip>
          <a:stretch>
            <a:fillRect/>
          </a:stretch>
        </p:blipFill>
        <p:spPr>
          <a:xfrm>
            <a:off x="4458600" y="1046050"/>
            <a:ext cx="4076700" cy="106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63" name="Shape 163"/>
        <p:cNvGrpSpPr/>
        <p:nvPr/>
      </p:nvGrpSpPr>
      <p:grpSpPr>
        <a:xfrm>
          <a:off x="0" y="0"/>
          <a:ext cx="0" cy="0"/>
          <a:chOff x="0" y="0"/>
          <a:chExt cx="0" cy="0"/>
        </a:xfrm>
      </p:grpSpPr>
      <p:sp>
        <p:nvSpPr>
          <p:cNvPr id="164" name="Google Shape;164;p34" title="2"/>
          <p:cNvSpPr txBox="1"/>
          <p:nvPr>
            <p:ph idx="4294967295" type="title"/>
          </p:nvPr>
        </p:nvSpPr>
        <p:spPr>
          <a:xfrm>
            <a:off x="360000" y="1367375"/>
            <a:ext cx="8395200" cy="18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5020">
                <a:solidFill>
                  <a:schemeClr val="accent5"/>
                </a:solidFill>
                <a:latin typeface="Raleway"/>
                <a:ea typeface="Raleway"/>
                <a:cs typeface="Raleway"/>
                <a:sym typeface="Raleway"/>
              </a:rPr>
              <a:t>3</a:t>
            </a:r>
            <a:r>
              <a:rPr b="1" lang="es" sz="5020">
                <a:solidFill>
                  <a:schemeClr val="accent5"/>
                </a:solidFill>
                <a:latin typeface="Raleway"/>
                <a:ea typeface="Raleway"/>
                <a:cs typeface="Raleway"/>
                <a:sym typeface="Raleway"/>
              </a:rPr>
              <a:t>.</a:t>
            </a:r>
            <a:r>
              <a:rPr b="1" i="1" lang="es" sz="3820">
                <a:solidFill>
                  <a:schemeClr val="accent5"/>
                </a:solidFill>
                <a:latin typeface="Raleway"/>
                <a:ea typeface="Raleway"/>
                <a:cs typeface="Raleway"/>
                <a:sym typeface="Raleway"/>
              </a:rPr>
              <a:t> IMPACTO DE LAS TECNOLOGÍAS DIGITALES EN LA CIENCIA CIUDADANA</a:t>
            </a:r>
            <a:endParaRPr b="1" i="1" sz="3720">
              <a:solidFill>
                <a:schemeClr val="accent5"/>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5"/>
          <p:cNvSpPr txBox="1"/>
          <p:nvPr>
            <p:ph idx="4294967295" type="title"/>
          </p:nvPr>
        </p:nvSpPr>
        <p:spPr>
          <a:xfrm>
            <a:off x="235500" y="80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Observación y monitorización</a:t>
            </a:r>
            <a:endParaRPr b="1">
              <a:latin typeface="Raleway"/>
              <a:ea typeface="Raleway"/>
              <a:cs typeface="Raleway"/>
              <a:sym typeface="Raleway"/>
            </a:endParaRPr>
          </a:p>
        </p:txBody>
      </p:sp>
      <p:sp>
        <p:nvSpPr>
          <p:cNvPr id="170" name="Google Shape;170;p35"/>
          <p:cNvSpPr txBox="1"/>
          <p:nvPr/>
        </p:nvSpPr>
        <p:spPr>
          <a:xfrm>
            <a:off x="904350" y="1829475"/>
            <a:ext cx="71829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Implica el seguimiento y registro de eventos, fenómenos o cambios en el entorno a lo largo del tiempo.</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Los ciudadanos realizan observaciones visuales o utilizan sensores para medir ciertos parámetros, como temperatura o humedad.</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La información recopilada generalmente está relacionada con la presencia, ausencia o comportamiento de especies, así como con cambios en el entorno.</a:t>
            </a:r>
            <a:endParaRPr>
              <a:solidFill>
                <a:schemeClr val="hlink"/>
              </a:solidFill>
              <a:latin typeface="Nunito"/>
              <a:ea typeface="Nunito"/>
              <a:cs typeface="Nunito"/>
              <a:sym typeface="Nunito"/>
            </a:endParaRPr>
          </a:p>
          <a:p>
            <a:pPr indent="0" lvl="0" marL="0" rtl="0" algn="l">
              <a:spcBef>
                <a:spcPts val="0"/>
              </a:spcBef>
              <a:spcAft>
                <a:spcPts val="0"/>
              </a:spcAft>
              <a:buClr>
                <a:schemeClr val="hlink"/>
              </a:buClr>
              <a:buSzPts val="1100"/>
              <a:buFont typeface="Arial"/>
              <a:buNone/>
            </a:pPr>
            <a:r>
              <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p:txBody>
      </p:sp>
      <p:sp>
        <p:nvSpPr>
          <p:cNvPr id="171" name="Google Shape;171;p35"/>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6"/>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177" name="Google Shape;177;p36"/>
          <p:cNvSpPr txBox="1"/>
          <p:nvPr/>
        </p:nvSpPr>
        <p:spPr>
          <a:xfrm>
            <a:off x="4458592" y="2952350"/>
            <a:ext cx="3852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Biodiversidad Virtual es una web cooperativa gestionada por la asociación española Fotografía y Biodiversidad en la que participan miles de usuarios de forma habitual, con más de un millón de registros.</a:t>
            </a:r>
            <a:endParaRPr>
              <a:solidFill>
                <a:schemeClr val="hlink"/>
              </a:solidFill>
              <a:latin typeface="Nunito"/>
              <a:ea typeface="Nunito"/>
              <a:cs typeface="Nunito"/>
              <a:sym typeface="Nunito"/>
            </a:endParaRPr>
          </a:p>
        </p:txBody>
      </p:sp>
      <p:sp>
        <p:nvSpPr>
          <p:cNvPr id="178" name="Google Shape;178;p36"/>
          <p:cNvSpPr txBox="1"/>
          <p:nvPr/>
        </p:nvSpPr>
        <p:spPr>
          <a:xfrm>
            <a:off x="407992" y="3060050"/>
            <a:ext cx="3852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eBird es el proyecto de ciencia ciudadana relacionado con biodiversidad más grande del mundo, con más de 100 millones de registros de aves contribuidos cada año.</a:t>
            </a:r>
            <a:endParaRPr>
              <a:solidFill>
                <a:schemeClr val="hlink"/>
              </a:solidFill>
              <a:latin typeface="Nunito"/>
              <a:ea typeface="Nunito"/>
              <a:cs typeface="Nunito"/>
              <a:sym typeface="Nunito"/>
            </a:endParaRPr>
          </a:p>
        </p:txBody>
      </p:sp>
      <p:sp>
        <p:nvSpPr>
          <p:cNvPr id="179" name="Google Shape;179;p36"/>
          <p:cNvSpPr txBox="1"/>
          <p:nvPr>
            <p:ph idx="4294967295" type="title"/>
          </p:nvPr>
        </p:nvSpPr>
        <p:spPr>
          <a:xfrm>
            <a:off x="390450"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eBird</a:t>
            </a:r>
            <a:endParaRPr b="1">
              <a:latin typeface="Raleway"/>
              <a:ea typeface="Raleway"/>
              <a:cs typeface="Raleway"/>
              <a:sym typeface="Raleway"/>
            </a:endParaRPr>
          </a:p>
        </p:txBody>
      </p:sp>
      <p:sp>
        <p:nvSpPr>
          <p:cNvPr id="180" name="Google Shape;180;p36"/>
          <p:cNvSpPr/>
          <p:nvPr/>
        </p:nvSpPr>
        <p:spPr>
          <a:xfrm>
            <a:off x="360000" y="2661675"/>
            <a:ext cx="65100" cy="23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6"/>
          <p:cNvSpPr txBox="1"/>
          <p:nvPr>
            <p:ph idx="4294967295" type="title"/>
          </p:nvPr>
        </p:nvSpPr>
        <p:spPr>
          <a:xfrm>
            <a:off x="4530438"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Biodiversidad virtual</a:t>
            </a:r>
            <a:endParaRPr b="1">
              <a:latin typeface="Raleway"/>
              <a:ea typeface="Raleway"/>
              <a:cs typeface="Raleway"/>
              <a:sym typeface="Raleway"/>
            </a:endParaRPr>
          </a:p>
        </p:txBody>
      </p:sp>
      <p:sp>
        <p:nvSpPr>
          <p:cNvPr id="182" name="Google Shape;182;p36"/>
          <p:cNvSpPr/>
          <p:nvPr/>
        </p:nvSpPr>
        <p:spPr>
          <a:xfrm>
            <a:off x="4499988" y="2661675"/>
            <a:ext cx="65100" cy="23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36"/>
          <p:cNvPicPr preferRelativeResize="0"/>
          <p:nvPr/>
        </p:nvPicPr>
        <p:blipFill rotWithShape="1">
          <a:blip r:embed="rId3">
            <a:alphaModFix/>
          </a:blip>
          <a:srcRect b="0" l="-6826" r="0" t="0"/>
          <a:stretch/>
        </p:blipFill>
        <p:spPr>
          <a:xfrm>
            <a:off x="360000" y="659800"/>
            <a:ext cx="3294324" cy="1839301"/>
          </a:xfrm>
          <a:prstGeom prst="rect">
            <a:avLst/>
          </a:prstGeom>
          <a:noFill/>
          <a:ln>
            <a:noFill/>
          </a:ln>
        </p:spPr>
      </p:pic>
      <p:pic>
        <p:nvPicPr>
          <p:cNvPr id="184" name="Google Shape;184;p36"/>
          <p:cNvPicPr preferRelativeResize="0"/>
          <p:nvPr/>
        </p:nvPicPr>
        <p:blipFill>
          <a:blip r:embed="rId4">
            <a:alphaModFix/>
          </a:blip>
          <a:stretch>
            <a:fillRect/>
          </a:stretch>
        </p:blipFill>
        <p:spPr>
          <a:xfrm>
            <a:off x="4458600" y="1046050"/>
            <a:ext cx="4076700" cy="106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7"/>
          <p:cNvSpPr txBox="1"/>
          <p:nvPr>
            <p:ph idx="4294967295" type="title"/>
          </p:nvPr>
        </p:nvSpPr>
        <p:spPr>
          <a:xfrm>
            <a:off x="235500" y="80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Recolección de datos y muestreo</a:t>
            </a:r>
            <a:endParaRPr b="1">
              <a:latin typeface="Raleway"/>
              <a:ea typeface="Raleway"/>
              <a:cs typeface="Raleway"/>
              <a:sym typeface="Raleway"/>
            </a:endParaRPr>
          </a:p>
        </p:txBody>
      </p:sp>
      <p:sp>
        <p:nvSpPr>
          <p:cNvPr id="190" name="Google Shape;190;p37"/>
          <p:cNvSpPr txBox="1"/>
          <p:nvPr/>
        </p:nvSpPr>
        <p:spPr>
          <a:xfrm>
            <a:off x="904350" y="1829475"/>
            <a:ext cx="71829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Implica la obtención de muestras físicas o datos de campo en un momento específico o a intervalos regulares.</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Los ciudadanos siguen protocolos definidos para recolectar muestras o datos, como tomar fotografías o recoger muestras de agua o suelo.</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La información recopilada puede incluir datos cuantitativos, cualitativos o ambos, y puede requerir análisis adicionales.</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0" lvl="0" marL="0" rtl="0" algn="l">
              <a:spcBef>
                <a:spcPts val="0"/>
              </a:spcBef>
              <a:spcAft>
                <a:spcPts val="0"/>
              </a:spcAft>
              <a:buClr>
                <a:schemeClr val="hlink"/>
              </a:buClr>
              <a:buSzPts val="1100"/>
              <a:buFont typeface="Arial"/>
              <a:buNone/>
            </a:pPr>
            <a:r>
              <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p:txBody>
      </p:sp>
      <p:sp>
        <p:nvSpPr>
          <p:cNvPr id="191" name="Google Shape;191;p37"/>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8"/>
          <p:cNvSpPr txBox="1"/>
          <p:nvPr/>
        </p:nvSpPr>
        <p:spPr>
          <a:xfrm>
            <a:off x="123100" y="0"/>
            <a:ext cx="1687500" cy="299700"/>
          </a:xfrm>
          <a:prstGeom prst="rect">
            <a:avLst/>
          </a:prstGeom>
          <a:noFill/>
          <a:ln>
            <a:noFill/>
          </a:ln>
        </p:spPr>
        <p:txBody>
          <a:bodyPr anchorCtr="0" anchor="t" bIns="91425" lIns="91425" spcFirstLastPara="1" rIns="91425" wrap="square" tIns="91425">
            <a:noAutofit/>
          </a:bodyPr>
          <a:lstStyle/>
          <a:p>
            <a:pPr indent="-101600" lvl="0" marL="360000" rtl="0" algn="l">
              <a:spcBef>
                <a:spcPts val="0"/>
              </a:spcBef>
              <a:spcAft>
                <a:spcPts val="0"/>
              </a:spcAft>
              <a:buClr>
                <a:schemeClr val="accent4"/>
              </a:buClr>
              <a:buSzPts val="1600"/>
              <a:buFont typeface="Raleway"/>
              <a:buAutoNum type="arabicPeriod"/>
            </a:pPr>
            <a:r>
              <a:rPr b="1" lang="es" sz="1200">
                <a:solidFill>
                  <a:schemeClr val="accent4"/>
                </a:solidFill>
                <a:latin typeface="Raleway"/>
                <a:ea typeface="Raleway"/>
                <a:cs typeface="Raleway"/>
                <a:sym typeface="Raleway"/>
              </a:rPr>
              <a:t>Texto sección</a:t>
            </a:r>
            <a:endParaRPr b="1" sz="1200">
              <a:solidFill>
                <a:schemeClr val="accent4"/>
              </a:solidFill>
              <a:latin typeface="Raleway"/>
              <a:ea typeface="Raleway"/>
              <a:cs typeface="Raleway"/>
              <a:sym typeface="Raleway"/>
            </a:endParaRPr>
          </a:p>
        </p:txBody>
      </p:sp>
      <p:sp>
        <p:nvSpPr>
          <p:cNvPr id="197" name="Google Shape;197;p38"/>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198" name="Google Shape;198;p38"/>
          <p:cNvSpPr txBox="1"/>
          <p:nvPr/>
        </p:nvSpPr>
        <p:spPr>
          <a:xfrm>
            <a:off x="4603217" y="3060050"/>
            <a:ext cx="3852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Fuenaragón contribuye a identificar y caracterizar las fuentes y manantiales de Aragón a través de la ciencia ciudadana. </a:t>
            </a:r>
            <a:endParaRPr>
              <a:solidFill>
                <a:schemeClr val="hlink"/>
              </a:solidFill>
              <a:latin typeface="Nunito"/>
              <a:ea typeface="Nunito"/>
              <a:cs typeface="Nunito"/>
              <a:sym typeface="Nunito"/>
            </a:endParaRPr>
          </a:p>
        </p:txBody>
      </p:sp>
      <p:sp>
        <p:nvSpPr>
          <p:cNvPr id="199" name="Google Shape;199;p38"/>
          <p:cNvSpPr txBox="1"/>
          <p:nvPr/>
        </p:nvSpPr>
        <p:spPr>
          <a:xfrm>
            <a:off x="407992" y="3060050"/>
            <a:ext cx="3852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Proyecto de ciencia ciudadana pretende evaluar la calidad del agua que bebemos en casa mirando sus niveles de cloro, pH, sabor y olor</a:t>
            </a:r>
            <a:endParaRPr>
              <a:solidFill>
                <a:schemeClr val="hlink"/>
              </a:solidFill>
              <a:latin typeface="Nunito"/>
              <a:ea typeface="Nunito"/>
              <a:cs typeface="Nunito"/>
              <a:sym typeface="Nunito"/>
            </a:endParaRPr>
          </a:p>
        </p:txBody>
      </p:sp>
      <p:sp>
        <p:nvSpPr>
          <p:cNvPr id="200" name="Google Shape;200;p38"/>
          <p:cNvSpPr txBox="1"/>
          <p:nvPr>
            <p:ph idx="4294967295" type="title"/>
          </p:nvPr>
        </p:nvSpPr>
        <p:spPr>
          <a:xfrm>
            <a:off x="390450"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Aqua</a:t>
            </a:r>
            <a:endParaRPr b="1">
              <a:latin typeface="Raleway"/>
              <a:ea typeface="Raleway"/>
              <a:cs typeface="Raleway"/>
              <a:sym typeface="Raleway"/>
            </a:endParaRPr>
          </a:p>
        </p:txBody>
      </p:sp>
      <p:sp>
        <p:nvSpPr>
          <p:cNvPr id="201" name="Google Shape;201;p38"/>
          <p:cNvSpPr/>
          <p:nvPr/>
        </p:nvSpPr>
        <p:spPr>
          <a:xfrm>
            <a:off x="360000" y="2661675"/>
            <a:ext cx="65100" cy="23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8"/>
          <p:cNvSpPr txBox="1"/>
          <p:nvPr>
            <p:ph idx="4294967295" type="title"/>
          </p:nvPr>
        </p:nvSpPr>
        <p:spPr>
          <a:xfrm>
            <a:off x="4698338"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Fuenaragón</a:t>
            </a:r>
            <a:endParaRPr b="1">
              <a:latin typeface="Raleway"/>
              <a:ea typeface="Raleway"/>
              <a:cs typeface="Raleway"/>
              <a:sym typeface="Raleway"/>
            </a:endParaRPr>
          </a:p>
        </p:txBody>
      </p:sp>
      <p:sp>
        <p:nvSpPr>
          <p:cNvPr id="203" name="Google Shape;203;p38"/>
          <p:cNvSpPr/>
          <p:nvPr/>
        </p:nvSpPr>
        <p:spPr>
          <a:xfrm>
            <a:off x="4667888" y="2661675"/>
            <a:ext cx="65100" cy="23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38"/>
          <p:cNvPicPr preferRelativeResize="0"/>
          <p:nvPr/>
        </p:nvPicPr>
        <p:blipFill>
          <a:blip r:embed="rId3">
            <a:alphaModFix/>
          </a:blip>
          <a:stretch>
            <a:fillRect/>
          </a:stretch>
        </p:blipFill>
        <p:spPr>
          <a:xfrm>
            <a:off x="628800" y="763950"/>
            <a:ext cx="3048000" cy="1905000"/>
          </a:xfrm>
          <a:prstGeom prst="rect">
            <a:avLst/>
          </a:prstGeom>
          <a:noFill/>
          <a:ln>
            <a:noFill/>
          </a:ln>
        </p:spPr>
      </p:pic>
      <p:pic>
        <p:nvPicPr>
          <p:cNvPr id="205" name="Google Shape;205;p38"/>
          <p:cNvPicPr preferRelativeResize="0"/>
          <p:nvPr/>
        </p:nvPicPr>
        <p:blipFill>
          <a:blip r:embed="rId4">
            <a:alphaModFix/>
          </a:blip>
          <a:stretch>
            <a:fillRect/>
          </a:stretch>
        </p:blipFill>
        <p:spPr>
          <a:xfrm>
            <a:off x="4278150" y="1082250"/>
            <a:ext cx="4632975" cy="1158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ph idx="4294967295" type="title"/>
          </p:nvPr>
        </p:nvSpPr>
        <p:spPr>
          <a:xfrm>
            <a:off x="235500" y="80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Análisis y clasificación de datos</a:t>
            </a:r>
            <a:endParaRPr b="1">
              <a:latin typeface="Raleway"/>
              <a:ea typeface="Raleway"/>
              <a:cs typeface="Raleway"/>
              <a:sym typeface="Raleway"/>
            </a:endParaRPr>
          </a:p>
        </p:txBody>
      </p:sp>
      <p:sp>
        <p:nvSpPr>
          <p:cNvPr id="211" name="Google Shape;211;p39"/>
          <p:cNvSpPr txBox="1"/>
          <p:nvPr/>
        </p:nvSpPr>
        <p:spPr>
          <a:xfrm>
            <a:off x="904350" y="1829475"/>
            <a:ext cx="7182900" cy="341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Implica que los ciudadanos participantes analicen, clasifiquen o procesen información, como imágenes, sonidos o textos que generalmente son proporcionados por los investigadores o recolectados por otros ciudadanos.</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Los ciudadanos deben comprender y aplicar criterios específicos de clasificación o análisis.</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El análisis y clasificación de datos realizados por los ciudadanos en estos proyectos ayudan a los investigadores a procesar grandes volúmenes de información y a identificar patrones o tendencias que pueden no ser evidentes a simple vista</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0" lvl="0" marL="0" rtl="0" algn="l">
              <a:spcBef>
                <a:spcPts val="0"/>
              </a:spcBef>
              <a:spcAft>
                <a:spcPts val="0"/>
              </a:spcAft>
              <a:buClr>
                <a:schemeClr val="hlink"/>
              </a:buClr>
              <a:buSzPts val="1100"/>
              <a:buFont typeface="Arial"/>
              <a:buNone/>
            </a:pPr>
            <a:r>
              <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p:txBody>
      </p:sp>
      <p:sp>
        <p:nvSpPr>
          <p:cNvPr id="212" name="Google Shape;212;p39"/>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0"/>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18" name="Google Shape;218;p40"/>
          <p:cNvSpPr txBox="1"/>
          <p:nvPr/>
        </p:nvSpPr>
        <p:spPr>
          <a:xfrm>
            <a:off x="4603225" y="3060050"/>
            <a:ext cx="3982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Zooniverse permite a los usuarios participar en gran variedad  de proyectos de investigación científica a través del análisis y clasificación de datos.</a:t>
            </a:r>
            <a:endParaRPr>
              <a:solidFill>
                <a:schemeClr val="hlink"/>
              </a:solidFill>
              <a:latin typeface="Nunito"/>
              <a:ea typeface="Nunito"/>
              <a:cs typeface="Nunito"/>
              <a:sym typeface="Nunito"/>
            </a:endParaRPr>
          </a:p>
          <a:p>
            <a:pPr indent="0" lvl="0" marL="0" rtl="0" algn="l">
              <a:spcBef>
                <a:spcPts val="0"/>
              </a:spcBef>
              <a:spcAft>
                <a:spcPts val="0"/>
              </a:spcAft>
              <a:buNone/>
            </a:pPr>
            <a:r>
              <a:rPr lang="es">
                <a:solidFill>
                  <a:schemeClr val="hlink"/>
                </a:solidFill>
                <a:latin typeface="Nunito"/>
                <a:ea typeface="Nunito"/>
                <a:cs typeface="Nunito"/>
                <a:sym typeface="Nunito"/>
              </a:rPr>
              <a:t>Más de 2 millones de usuarios.</a:t>
            </a:r>
            <a:endParaRPr>
              <a:solidFill>
                <a:schemeClr val="hlink"/>
              </a:solidFill>
              <a:latin typeface="Nunito"/>
              <a:ea typeface="Nunito"/>
              <a:cs typeface="Nunito"/>
              <a:sym typeface="Nunito"/>
            </a:endParaRPr>
          </a:p>
        </p:txBody>
      </p:sp>
      <p:sp>
        <p:nvSpPr>
          <p:cNvPr id="219" name="Google Shape;219;p40"/>
          <p:cNvSpPr txBox="1"/>
          <p:nvPr/>
        </p:nvSpPr>
        <p:spPr>
          <a:xfrm>
            <a:off x="407992" y="3060050"/>
            <a:ext cx="3852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Galaxy Zoo es un proyecto en línea de astronomía que invita a sus miembros a ayudar a clasificar alrededor de un millón de galaxias.</a:t>
            </a:r>
            <a:endParaRPr>
              <a:solidFill>
                <a:schemeClr val="hlink"/>
              </a:solidFill>
              <a:latin typeface="Nunito"/>
              <a:ea typeface="Nunito"/>
              <a:cs typeface="Nunito"/>
              <a:sym typeface="Nunito"/>
            </a:endParaRPr>
          </a:p>
        </p:txBody>
      </p:sp>
      <p:sp>
        <p:nvSpPr>
          <p:cNvPr id="220" name="Google Shape;220;p40"/>
          <p:cNvSpPr txBox="1"/>
          <p:nvPr>
            <p:ph idx="4294967295" type="title"/>
          </p:nvPr>
        </p:nvSpPr>
        <p:spPr>
          <a:xfrm>
            <a:off x="390450"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GalaxyZoo</a:t>
            </a:r>
            <a:endParaRPr b="1">
              <a:latin typeface="Raleway"/>
              <a:ea typeface="Raleway"/>
              <a:cs typeface="Raleway"/>
              <a:sym typeface="Raleway"/>
            </a:endParaRPr>
          </a:p>
        </p:txBody>
      </p:sp>
      <p:sp>
        <p:nvSpPr>
          <p:cNvPr id="221" name="Google Shape;221;p40"/>
          <p:cNvSpPr/>
          <p:nvPr/>
        </p:nvSpPr>
        <p:spPr>
          <a:xfrm>
            <a:off x="360000" y="2661675"/>
            <a:ext cx="65100" cy="23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0"/>
          <p:cNvSpPr txBox="1"/>
          <p:nvPr>
            <p:ph idx="4294967295" type="title"/>
          </p:nvPr>
        </p:nvSpPr>
        <p:spPr>
          <a:xfrm>
            <a:off x="4698338"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Zooniverse</a:t>
            </a:r>
            <a:endParaRPr b="1">
              <a:latin typeface="Raleway"/>
              <a:ea typeface="Raleway"/>
              <a:cs typeface="Raleway"/>
              <a:sym typeface="Raleway"/>
            </a:endParaRPr>
          </a:p>
        </p:txBody>
      </p:sp>
      <p:sp>
        <p:nvSpPr>
          <p:cNvPr id="223" name="Google Shape;223;p40"/>
          <p:cNvSpPr/>
          <p:nvPr/>
        </p:nvSpPr>
        <p:spPr>
          <a:xfrm>
            <a:off x="4667888" y="2661675"/>
            <a:ext cx="65100" cy="23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40"/>
          <p:cNvPicPr preferRelativeResize="0"/>
          <p:nvPr/>
        </p:nvPicPr>
        <p:blipFill>
          <a:blip r:embed="rId3">
            <a:alphaModFix/>
          </a:blip>
          <a:stretch>
            <a:fillRect/>
          </a:stretch>
        </p:blipFill>
        <p:spPr>
          <a:xfrm>
            <a:off x="628800" y="763950"/>
            <a:ext cx="3048000" cy="1905000"/>
          </a:xfrm>
          <a:prstGeom prst="rect">
            <a:avLst/>
          </a:prstGeom>
          <a:noFill/>
          <a:ln>
            <a:noFill/>
          </a:ln>
        </p:spPr>
      </p:pic>
      <p:pic>
        <p:nvPicPr>
          <p:cNvPr id="225" name="Google Shape;225;p40"/>
          <p:cNvPicPr preferRelativeResize="0"/>
          <p:nvPr/>
        </p:nvPicPr>
        <p:blipFill>
          <a:blip r:embed="rId4">
            <a:alphaModFix/>
          </a:blip>
          <a:stretch>
            <a:fillRect/>
          </a:stretch>
        </p:blipFill>
        <p:spPr>
          <a:xfrm>
            <a:off x="433538" y="1013125"/>
            <a:ext cx="3438525" cy="1333500"/>
          </a:xfrm>
          <a:prstGeom prst="rect">
            <a:avLst/>
          </a:prstGeom>
          <a:noFill/>
          <a:ln>
            <a:noFill/>
          </a:ln>
        </p:spPr>
      </p:pic>
      <p:pic>
        <p:nvPicPr>
          <p:cNvPr id="226" name="Google Shape;226;p40"/>
          <p:cNvPicPr preferRelativeResize="0"/>
          <p:nvPr/>
        </p:nvPicPr>
        <p:blipFill>
          <a:blip r:embed="rId5">
            <a:alphaModFix/>
          </a:blip>
          <a:stretch>
            <a:fillRect/>
          </a:stretch>
        </p:blipFill>
        <p:spPr>
          <a:xfrm>
            <a:off x="5666475" y="816825"/>
            <a:ext cx="1726100" cy="1726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txBox="1"/>
          <p:nvPr>
            <p:ph idx="4294967295" type="title"/>
          </p:nvPr>
        </p:nvSpPr>
        <p:spPr>
          <a:xfrm>
            <a:off x="235500" y="80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Diseño y ejecución de experimentos</a:t>
            </a:r>
            <a:endParaRPr b="1">
              <a:latin typeface="Raleway"/>
              <a:ea typeface="Raleway"/>
              <a:cs typeface="Raleway"/>
              <a:sym typeface="Raleway"/>
            </a:endParaRPr>
          </a:p>
        </p:txBody>
      </p:sp>
      <p:sp>
        <p:nvSpPr>
          <p:cNvPr id="232" name="Google Shape;232;p41"/>
          <p:cNvSpPr txBox="1"/>
          <p:nvPr/>
        </p:nvSpPr>
        <p:spPr>
          <a:xfrm>
            <a:off x="904350" y="1829475"/>
            <a:ext cx="71829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Involucra a los ciudadanos en la planificación, diseño y ejecución de experimentos científicos, lo que les permite tener un papel más activo en la investigación.</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Los participantes pueden plantear preguntas, formular hipótesis, diseñar experimentos para probar sus ideas y llevar a cabo las pruebas necesarias siguiendo protocolos establecidos.</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Esto puede incluir la identificación de patrones, la evaluación de la eficacia de las intervenciones y la comunicación de los hallazgos a investigadores, otros participantes y al público en general.</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0" lvl="0" marL="0" rtl="0" algn="l">
              <a:spcBef>
                <a:spcPts val="0"/>
              </a:spcBef>
              <a:spcAft>
                <a:spcPts val="0"/>
              </a:spcAft>
              <a:buClr>
                <a:schemeClr val="hlink"/>
              </a:buClr>
              <a:buSzPts val="1100"/>
              <a:buFont typeface="Arial"/>
              <a:buNone/>
            </a:pPr>
            <a:r>
              <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p:txBody>
      </p:sp>
      <p:sp>
        <p:nvSpPr>
          <p:cNvPr id="233" name="Google Shape;233;p41"/>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39" name="Google Shape;239;p42"/>
          <p:cNvSpPr txBox="1"/>
          <p:nvPr/>
        </p:nvSpPr>
        <p:spPr>
          <a:xfrm>
            <a:off x="4603225" y="3060050"/>
            <a:ext cx="4101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Proyecto que trata de elaborar un modelo analítico capaz de prevenir futuras inundaciones, basado en datos en tiempo real e inteligencia artificial. La participación ciudadana se encarga de centrar la investigación en las necesidades concretas de cada ciudad piloto.</a:t>
            </a:r>
            <a:endParaRPr>
              <a:solidFill>
                <a:schemeClr val="hlink"/>
              </a:solidFill>
              <a:latin typeface="Nunito"/>
              <a:ea typeface="Nunito"/>
              <a:cs typeface="Nunito"/>
              <a:sym typeface="Nunito"/>
            </a:endParaRPr>
          </a:p>
        </p:txBody>
      </p:sp>
      <p:sp>
        <p:nvSpPr>
          <p:cNvPr id="240" name="Google Shape;240;p42"/>
          <p:cNvSpPr txBox="1"/>
          <p:nvPr/>
        </p:nvSpPr>
        <p:spPr>
          <a:xfrm>
            <a:off x="407992" y="3060050"/>
            <a:ext cx="3852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Proyecto que impulsa las técnicas analíticas y la capacidad de procesamiento para proporcionar apoyo a los responsables políticos en sus decisiones, al tiempo que se involucra a las comunidades locales en actividades de co-creación para elaborar políticas mejor orientadas.</a:t>
            </a:r>
            <a:endParaRPr>
              <a:solidFill>
                <a:schemeClr val="hlink"/>
              </a:solidFill>
              <a:latin typeface="Nunito"/>
              <a:ea typeface="Nunito"/>
              <a:cs typeface="Nunito"/>
              <a:sym typeface="Nunito"/>
            </a:endParaRPr>
          </a:p>
        </p:txBody>
      </p:sp>
      <p:sp>
        <p:nvSpPr>
          <p:cNvPr id="241" name="Google Shape;241;p42"/>
          <p:cNvSpPr txBox="1"/>
          <p:nvPr>
            <p:ph idx="4294967295" type="title"/>
          </p:nvPr>
        </p:nvSpPr>
        <p:spPr>
          <a:xfrm>
            <a:off x="390450"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DECIDO</a:t>
            </a:r>
            <a:endParaRPr b="1">
              <a:latin typeface="Raleway"/>
              <a:ea typeface="Raleway"/>
              <a:cs typeface="Raleway"/>
              <a:sym typeface="Raleway"/>
            </a:endParaRPr>
          </a:p>
        </p:txBody>
      </p:sp>
      <p:sp>
        <p:nvSpPr>
          <p:cNvPr id="242" name="Google Shape;242;p42"/>
          <p:cNvSpPr/>
          <p:nvPr/>
        </p:nvSpPr>
        <p:spPr>
          <a:xfrm>
            <a:off x="360000" y="2661675"/>
            <a:ext cx="65100" cy="23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2"/>
          <p:cNvSpPr txBox="1"/>
          <p:nvPr>
            <p:ph idx="4294967295" type="title"/>
          </p:nvPr>
        </p:nvSpPr>
        <p:spPr>
          <a:xfrm>
            <a:off x="4698338" y="2499100"/>
            <a:ext cx="3887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Flood2Now</a:t>
            </a:r>
            <a:endParaRPr b="1">
              <a:latin typeface="Raleway"/>
              <a:ea typeface="Raleway"/>
              <a:cs typeface="Raleway"/>
              <a:sym typeface="Raleway"/>
            </a:endParaRPr>
          </a:p>
        </p:txBody>
      </p:sp>
      <p:sp>
        <p:nvSpPr>
          <p:cNvPr id="244" name="Google Shape;244;p42"/>
          <p:cNvSpPr/>
          <p:nvPr/>
        </p:nvSpPr>
        <p:spPr>
          <a:xfrm>
            <a:off x="4667888" y="2661675"/>
            <a:ext cx="65100" cy="23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42"/>
          <p:cNvPicPr preferRelativeResize="0"/>
          <p:nvPr/>
        </p:nvPicPr>
        <p:blipFill>
          <a:blip r:embed="rId3">
            <a:alphaModFix/>
          </a:blip>
          <a:stretch>
            <a:fillRect/>
          </a:stretch>
        </p:blipFill>
        <p:spPr>
          <a:xfrm>
            <a:off x="501425" y="606185"/>
            <a:ext cx="3818300" cy="1821790"/>
          </a:xfrm>
          <a:prstGeom prst="rect">
            <a:avLst/>
          </a:prstGeom>
          <a:noFill/>
          <a:ln>
            <a:noFill/>
          </a:ln>
        </p:spPr>
      </p:pic>
      <p:pic>
        <p:nvPicPr>
          <p:cNvPr id="246" name="Google Shape;246;p42"/>
          <p:cNvPicPr preferRelativeResize="0"/>
          <p:nvPr/>
        </p:nvPicPr>
        <p:blipFill>
          <a:blip r:embed="rId4">
            <a:alphaModFix/>
          </a:blip>
          <a:stretch>
            <a:fillRect/>
          </a:stretch>
        </p:blipFill>
        <p:spPr>
          <a:xfrm>
            <a:off x="5055322" y="606175"/>
            <a:ext cx="3173765" cy="182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5"/>
          <p:cNvSpPr txBox="1"/>
          <p:nvPr>
            <p:ph idx="4294967295" type="title"/>
          </p:nvPr>
        </p:nvSpPr>
        <p:spPr>
          <a:xfrm>
            <a:off x="522900" y="43150"/>
            <a:ext cx="809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3020">
                <a:solidFill>
                  <a:schemeClr val="accent5"/>
                </a:solidFill>
                <a:latin typeface="Raleway SemiBold"/>
                <a:ea typeface="Raleway SemiBold"/>
                <a:cs typeface="Raleway SemiBold"/>
                <a:sym typeface="Raleway SemiBold"/>
              </a:rPr>
              <a:t>Índice de contenidos</a:t>
            </a:r>
            <a:endParaRPr sz="3020">
              <a:solidFill>
                <a:schemeClr val="accent5"/>
              </a:solidFill>
              <a:latin typeface="Raleway SemiBold"/>
              <a:ea typeface="Raleway SemiBold"/>
              <a:cs typeface="Raleway SemiBold"/>
              <a:sym typeface="Raleway SemiBold"/>
            </a:endParaRPr>
          </a:p>
        </p:txBody>
      </p:sp>
      <p:sp>
        <p:nvSpPr>
          <p:cNvPr id="94" name="Google Shape;94;p25"/>
          <p:cNvSpPr txBox="1"/>
          <p:nvPr/>
        </p:nvSpPr>
        <p:spPr>
          <a:xfrm>
            <a:off x="197575" y="1305375"/>
            <a:ext cx="3935400" cy="4212900"/>
          </a:xfrm>
          <a:prstGeom prst="rect">
            <a:avLst/>
          </a:prstGeom>
          <a:noFill/>
          <a:ln>
            <a:noFill/>
          </a:ln>
        </p:spPr>
        <p:txBody>
          <a:bodyPr anchorCtr="0" anchor="t" bIns="91425" lIns="91425" spcFirstLastPara="1" rIns="91425" wrap="square" tIns="91425">
            <a:noAutofit/>
          </a:bodyPr>
          <a:lstStyle/>
          <a:p>
            <a:pPr indent="-158750" lvl="0" marL="360000" rtl="0" algn="l">
              <a:spcBef>
                <a:spcPts val="0"/>
              </a:spcBef>
              <a:spcAft>
                <a:spcPts val="0"/>
              </a:spcAft>
              <a:buClr>
                <a:schemeClr val="accent4"/>
              </a:buClr>
              <a:buSzPts val="2500"/>
              <a:buFont typeface="Raleway Medium"/>
              <a:buAutoNum type="arabicPeriod"/>
            </a:pPr>
            <a:r>
              <a:rPr lang="es" sz="1600">
                <a:solidFill>
                  <a:schemeClr val="accent5"/>
                </a:solidFill>
                <a:latin typeface="Raleway Medium"/>
                <a:ea typeface="Raleway Medium"/>
                <a:cs typeface="Raleway Medium"/>
                <a:sym typeface="Raleway Medium"/>
              </a:rPr>
              <a:t>Introducción</a:t>
            </a:r>
            <a:endParaRPr sz="1600">
              <a:solidFill>
                <a:schemeClr val="accent5"/>
              </a:solidFill>
              <a:latin typeface="Raleway Medium"/>
              <a:ea typeface="Raleway Medium"/>
              <a:cs typeface="Raleway Medium"/>
              <a:sym typeface="Raleway Medium"/>
            </a:endParaRPr>
          </a:p>
          <a:p>
            <a:pPr indent="-199650" lvl="1" marL="914400" rtl="0" algn="l">
              <a:spcBef>
                <a:spcPts val="0"/>
              </a:spcBef>
              <a:spcAft>
                <a:spcPts val="0"/>
              </a:spcAft>
              <a:buClr>
                <a:schemeClr val="accent4"/>
              </a:buClr>
              <a:buSzPts val="1500"/>
              <a:buFont typeface="Raleway"/>
              <a:buAutoNum type="arabicPeriod"/>
            </a:pPr>
            <a:r>
              <a:rPr lang="es" sz="1300">
                <a:solidFill>
                  <a:schemeClr val="dk1"/>
                </a:solidFill>
                <a:latin typeface="Raleway"/>
                <a:ea typeface="Raleway"/>
                <a:cs typeface="Raleway"/>
                <a:sym typeface="Raleway"/>
              </a:rPr>
              <a:t>Quiénes somos</a:t>
            </a:r>
            <a:endParaRPr sz="1300">
              <a:solidFill>
                <a:schemeClr val="dk1"/>
              </a:solidFill>
              <a:latin typeface="Raleway"/>
              <a:ea typeface="Raleway"/>
              <a:cs typeface="Raleway"/>
              <a:sym typeface="Raleway"/>
            </a:endParaRPr>
          </a:p>
          <a:p>
            <a:pPr indent="-199650" lvl="1" marL="914400" rtl="0" algn="l">
              <a:spcBef>
                <a:spcPts val="0"/>
              </a:spcBef>
              <a:spcAft>
                <a:spcPts val="0"/>
              </a:spcAft>
              <a:buClr>
                <a:schemeClr val="accent4"/>
              </a:buClr>
              <a:buSzPts val="1500"/>
              <a:buFont typeface="Raleway"/>
              <a:buAutoNum type="arabicPeriod"/>
            </a:pPr>
            <a:r>
              <a:rPr lang="es" sz="1300">
                <a:solidFill>
                  <a:schemeClr val="dk1"/>
                </a:solidFill>
                <a:latin typeface="Raleway"/>
                <a:ea typeface="Raleway"/>
                <a:cs typeface="Raleway"/>
                <a:sym typeface="Raleway"/>
              </a:rPr>
              <a:t>Alguna definiciones</a:t>
            </a:r>
            <a:endParaRPr sz="1300">
              <a:solidFill>
                <a:schemeClr val="dk1"/>
              </a:solidFill>
              <a:latin typeface="Raleway"/>
              <a:ea typeface="Raleway"/>
              <a:cs typeface="Raleway"/>
              <a:sym typeface="Raleway"/>
            </a:endParaRPr>
          </a:p>
          <a:p>
            <a:pPr indent="-255949" lvl="0" marL="457200" rtl="0" algn="l">
              <a:spcBef>
                <a:spcPts val="0"/>
              </a:spcBef>
              <a:spcAft>
                <a:spcPts val="0"/>
              </a:spcAft>
              <a:buClr>
                <a:schemeClr val="accent1"/>
              </a:buClr>
              <a:buSzPts val="2500"/>
              <a:buFont typeface="Raleway Medium"/>
              <a:buAutoNum type="arabicPeriod"/>
            </a:pPr>
            <a:r>
              <a:rPr lang="es" sz="1600">
                <a:solidFill>
                  <a:schemeClr val="dk1"/>
                </a:solidFill>
                <a:latin typeface="Raleway Medium"/>
                <a:ea typeface="Raleway Medium"/>
                <a:cs typeface="Raleway Medium"/>
                <a:sym typeface="Raleway Medium"/>
              </a:rPr>
              <a:t>Evolución de la ciencia ciudadana con la tecnología</a:t>
            </a:r>
            <a:endParaRPr sz="1600">
              <a:solidFill>
                <a:schemeClr val="dk1"/>
              </a:solidFill>
              <a:latin typeface="Raleway Medium"/>
              <a:ea typeface="Raleway Medium"/>
              <a:cs typeface="Raleway Medium"/>
              <a:sym typeface="Raleway Medium"/>
            </a:endParaRPr>
          </a:p>
          <a:p>
            <a:pPr indent="-199650" lvl="1" marL="914400" rtl="0" algn="l">
              <a:spcBef>
                <a:spcPts val="0"/>
              </a:spcBef>
              <a:spcAft>
                <a:spcPts val="0"/>
              </a:spcAft>
              <a:buClr>
                <a:schemeClr val="accent1"/>
              </a:buClr>
              <a:buSzPts val="1500"/>
              <a:buFont typeface="Raleway"/>
              <a:buAutoNum type="arabicPeriod"/>
            </a:pPr>
            <a:r>
              <a:rPr lang="es" sz="1300">
                <a:solidFill>
                  <a:schemeClr val="dk1"/>
                </a:solidFill>
                <a:latin typeface="Raleway"/>
                <a:ea typeface="Raleway"/>
                <a:cs typeface="Raleway"/>
                <a:sym typeface="Raleway"/>
              </a:rPr>
              <a:t>Influencia de las tecnologías digitales en la popularización de la ciencia ciudadana</a:t>
            </a:r>
            <a:endParaRPr sz="1300">
              <a:solidFill>
                <a:schemeClr val="dk1"/>
              </a:solidFill>
              <a:latin typeface="Raleway"/>
              <a:ea typeface="Raleway"/>
              <a:cs typeface="Raleway"/>
              <a:sym typeface="Raleway"/>
            </a:endParaRPr>
          </a:p>
          <a:p>
            <a:pPr indent="-199650" lvl="1" marL="914400" rtl="0" algn="l">
              <a:spcBef>
                <a:spcPts val="0"/>
              </a:spcBef>
              <a:spcAft>
                <a:spcPts val="0"/>
              </a:spcAft>
              <a:buClr>
                <a:schemeClr val="accent1"/>
              </a:buClr>
              <a:buSzPts val="1500"/>
              <a:buFont typeface="Raleway"/>
              <a:buAutoNum type="arabicPeriod"/>
            </a:pPr>
            <a:r>
              <a:rPr lang="es" sz="1300">
                <a:solidFill>
                  <a:schemeClr val="dk1"/>
                </a:solidFill>
                <a:latin typeface="Raleway"/>
                <a:ea typeface="Raleway"/>
                <a:cs typeface="Raleway"/>
                <a:sym typeface="Raleway"/>
              </a:rPr>
              <a:t>Ejemplos históricos de ciencia ciudadana antes y después de la era digital </a:t>
            </a:r>
            <a:endParaRPr sz="1300">
              <a:solidFill>
                <a:schemeClr val="dk1"/>
              </a:solidFill>
              <a:latin typeface="Raleway"/>
              <a:ea typeface="Raleway"/>
              <a:cs typeface="Raleway"/>
              <a:sym typeface="Raleway"/>
            </a:endParaRPr>
          </a:p>
          <a:p>
            <a:pPr indent="0" lvl="0" marL="457200" rtl="0" algn="l">
              <a:spcBef>
                <a:spcPts val="0"/>
              </a:spcBef>
              <a:spcAft>
                <a:spcPts val="0"/>
              </a:spcAft>
              <a:buNone/>
            </a:pPr>
            <a:r>
              <a:t/>
            </a:r>
            <a:endParaRPr sz="1300">
              <a:solidFill>
                <a:schemeClr val="dk1"/>
              </a:solidFill>
              <a:latin typeface="Raleway"/>
              <a:ea typeface="Raleway"/>
              <a:cs typeface="Raleway"/>
              <a:sym typeface="Raleway"/>
            </a:endParaRPr>
          </a:p>
          <a:p>
            <a:pPr indent="0" lvl="0" marL="914400" rtl="0" algn="l">
              <a:spcBef>
                <a:spcPts val="0"/>
              </a:spcBef>
              <a:spcAft>
                <a:spcPts val="0"/>
              </a:spcAft>
              <a:buNone/>
            </a:pPr>
            <a:r>
              <a:t/>
            </a:r>
            <a:endParaRPr sz="1300">
              <a:solidFill>
                <a:schemeClr val="dk1"/>
              </a:solidFill>
              <a:latin typeface="Raleway"/>
              <a:ea typeface="Raleway"/>
              <a:cs typeface="Raleway"/>
              <a:sym typeface="Raleway"/>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t/>
            </a:r>
            <a:endParaRPr b="1" sz="1500">
              <a:solidFill>
                <a:schemeClr val="accent4"/>
              </a:solidFill>
              <a:latin typeface="Avenir"/>
              <a:ea typeface="Avenir"/>
              <a:cs typeface="Avenir"/>
              <a:sym typeface="Avenir"/>
            </a:endParaRPr>
          </a:p>
        </p:txBody>
      </p:sp>
      <p:sp>
        <p:nvSpPr>
          <p:cNvPr id="95" name="Google Shape;95;p25"/>
          <p:cNvSpPr txBox="1"/>
          <p:nvPr/>
        </p:nvSpPr>
        <p:spPr>
          <a:xfrm>
            <a:off x="4419600" y="1305375"/>
            <a:ext cx="4201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200">
                <a:solidFill>
                  <a:srgbClr val="6D9EEB"/>
                </a:solidFill>
                <a:latin typeface="Raleway Medium"/>
                <a:ea typeface="Raleway Medium"/>
                <a:cs typeface="Raleway Medium"/>
                <a:sym typeface="Raleway Medium"/>
              </a:rPr>
              <a:t>3.</a:t>
            </a:r>
            <a:r>
              <a:rPr lang="es" sz="2200">
                <a:solidFill>
                  <a:schemeClr val="dk1"/>
                </a:solidFill>
                <a:latin typeface="Raleway Medium"/>
                <a:ea typeface="Raleway Medium"/>
                <a:cs typeface="Raleway Medium"/>
                <a:sym typeface="Raleway Medium"/>
              </a:rPr>
              <a:t> </a:t>
            </a:r>
            <a:r>
              <a:rPr lang="es" sz="1600">
                <a:solidFill>
                  <a:schemeClr val="dk1"/>
                </a:solidFill>
                <a:latin typeface="Raleway Medium"/>
                <a:ea typeface="Raleway Medium"/>
                <a:cs typeface="Raleway Medium"/>
                <a:sym typeface="Raleway Medium"/>
              </a:rPr>
              <a:t>Impacto de las tecnologías digitales</a:t>
            </a:r>
            <a:endParaRPr sz="16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s" sz="1600">
                <a:solidFill>
                  <a:schemeClr val="dk1"/>
                </a:solidFill>
                <a:latin typeface="Raleway Medium"/>
                <a:ea typeface="Raleway Medium"/>
                <a:cs typeface="Raleway Medium"/>
                <a:sym typeface="Raleway Medium"/>
              </a:rPr>
              <a:t>        </a:t>
            </a:r>
            <a:r>
              <a:rPr lang="es" sz="1500">
                <a:solidFill>
                  <a:schemeClr val="accent4"/>
                </a:solidFill>
                <a:latin typeface="Raleway Medium"/>
                <a:ea typeface="Raleway Medium"/>
                <a:cs typeface="Raleway Medium"/>
                <a:sym typeface="Raleway Medium"/>
              </a:rPr>
              <a:t>3.1</a:t>
            </a:r>
            <a:r>
              <a:rPr lang="es" sz="1600">
                <a:solidFill>
                  <a:schemeClr val="dk1"/>
                </a:solidFill>
                <a:latin typeface="Raleway Medium"/>
                <a:ea typeface="Raleway Medium"/>
                <a:cs typeface="Raleway Medium"/>
                <a:sym typeface="Raleway Medium"/>
              </a:rPr>
              <a:t> </a:t>
            </a:r>
            <a:r>
              <a:rPr lang="es" sz="1300">
                <a:solidFill>
                  <a:schemeClr val="dk1"/>
                </a:solidFill>
                <a:latin typeface="Raleway Medium"/>
                <a:ea typeface="Raleway Medium"/>
                <a:cs typeface="Raleway Medium"/>
                <a:sym typeface="Raleway Medium"/>
              </a:rPr>
              <a:t>Observación y monitorización</a:t>
            </a:r>
            <a:endParaRPr sz="13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s" sz="1600">
                <a:solidFill>
                  <a:schemeClr val="dk1"/>
                </a:solidFill>
                <a:latin typeface="Raleway Medium"/>
                <a:ea typeface="Raleway Medium"/>
                <a:cs typeface="Raleway Medium"/>
                <a:sym typeface="Raleway Medium"/>
              </a:rPr>
              <a:t>        </a:t>
            </a:r>
            <a:r>
              <a:rPr lang="es" sz="1500">
                <a:solidFill>
                  <a:schemeClr val="accent4"/>
                </a:solidFill>
                <a:latin typeface="Raleway Medium"/>
                <a:ea typeface="Raleway Medium"/>
                <a:cs typeface="Raleway Medium"/>
                <a:sym typeface="Raleway Medium"/>
              </a:rPr>
              <a:t>3.2</a:t>
            </a:r>
            <a:r>
              <a:rPr lang="es" sz="1600">
                <a:solidFill>
                  <a:schemeClr val="dk1"/>
                </a:solidFill>
                <a:latin typeface="Raleway Medium"/>
                <a:ea typeface="Raleway Medium"/>
                <a:cs typeface="Raleway Medium"/>
                <a:sym typeface="Raleway Medium"/>
              </a:rPr>
              <a:t> </a:t>
            </a:r>
            <a:r>
              <a:rPr lang="es" sz="1300">
                <a:solidFill>
                  <a:schemeClr val="dk1"/>
                </a:solidFill>
                <a:latin typeface="Raleway Medium"/>
                <a:ea typeface="Raleway Medium"/>
                <a:cs typeface="Raleway Medium"/>
                <a:sym typeface="Raleway Medium"/>
              </a:rPr>
              <a:t>Recolección de datos y muestreo</a:t>
            </a:r>
            <a:endParaRPr sz="13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s" sz="1600">
                <a:solidFill>
                  <a:schemeClr val="dk1"/>
                </a:solidFill>
                <a:latin typeface="Raleway Medium"/>
                <a:ea typeface="Raleway Medium"/>
                <a:cs typeface="Raleway Medium"/>
                <a:sym typeface="Raleway Medium"/>
              </a:rPr>
              <a:t>        </a:t>
            </a:r>
            <a:r>
              <a:rPr lang="es" sz="1500">
                <a:solidFill>
                  <a:schemeClr val="accent4"/>
                </a:solidFill>
                <a:latin typeface="Raleway Medium"/>
                <a:ea typeface="Raleway Medium"/>
                <a:cs typeface="Raleway Medium"/>
                <a:sym typeface="Raleway Medium"/>
              </a:rPr>
              <a:t>3.3</a:t>
            </a:r>
            <a:r>
              <a:rPr lang="es" sz="1600">
                <a:solidFill>
                  <a:schemeClr val="dk1"/>
                </a:solidFill>
                <a:latin typeface="Raleway Medium"/>
                <a:ea typeface="Raleway Medium"/>
                <a:cs typeface="Raleway Medium"/>
                <a:sym typeface="Raleway Medium"/>
              </a:rPr>
              <a:t> </a:t>
            </a:r>
            <a:r>
              <a:rPr lang="es" sz="1300">
                <a:solidFill>
                  <a:schemeClr val="dk1"/>
                </a:solidFill>
                <a:latin typeface="Raleway Medium"/>
                <a:ea typeface="Raleway Medium"/>
                <a:cs typeface="Raleway Medium"/>
                <a:sym typeface="Raleway Medium"/>
              </a:rPr>
              <a:t>Análisis y clasificación de datos</a:t>
            </a:r>
            <a:endParaRPr sz="13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s" sz="1600">
                <a:solidFill>
                  <a:schemeClr val="dk1"/>
                </a:solidFill>
                <a:latin typeface="Raleway Medium"/>
                <a:ea typeface="Raleway Medium"/>
                <a:cs typeface="Raleway Medium"/>
                <a:sym typeface="Raleway Medium"/>
              </a:rPr>
              <a:t>        </a:t>
            </a:r>
            <a:r>
              <a:rPr lang="es" sz="1500">
                <a:solidFill>
                  <a:schemeClr val="accent4"/>
                </a:solidFill>
                <a:latin typeface="Raleway Medium"/>
                <a:ea typeface="Raleway Medium"/>
                <a:cs typeface="Raleway Medium"/>
                <a:sym typeface="Raleway Medium"/>
              </a:rPr>
              <a:t>3.4</a:t>
            </a:r>
            <a:r>
              <a:rPr lang="es" sz="1600">
                <a:solidFill>
                  <a:schemeClr val="dk1"/>
                </a:solidFill>
                <a:latin typeface="Raleway Medium"/>
                <a:ea typeface="Raleway Medium"/>
                <a:cs typeface="Raleway Medium"/>
                <a:sym typeface="Raleway Medium"/>
              </a:rPr>
              <a:t> </a:t>
            </a:r>
            <a:r>
              <a:rPr lang="es" sz="1300">
                <a:solidFill>
                  <a:schemeClr val="dk1"/>
                </a:solidFill>
                <a:latin typeface="Raleway Medium"/>
                <a:ea typeface="Raleway Medium"/>
                <a:cs typeface="Raleway Medium"/>
                <a:sym typeface="Raleway Medium"/>
              </a:rPr>
              <a:t>Diseño y ejecución de experimentos</a:t>
            </a:r>
            <a:endParaRPr sz="13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s" sz="2200">
                <a:solidFill>
                  <a:schemeClr val="accent5"/>
                </a:solidFill>
                <a:latin typeface="Raleway Medium"/>
                <a:ea typeface="Raleway Medium"/>
                <a:cs typeface="Raleway Medium"/>
                <a:sym typeface="Raleway Medium"/>
              </a:rPr>
              <a:t>4.</a:t>
            </a:r>
            <a:r>
              <a:rPr lang="es" sz="2200">
                <a:solidFill>
                  <a:schemeClr val="dk1"/>
                </a:solidFill>
                <a:latin typeface="Raleway Medium"/>
                <a:ea typeface="Raleway Medium"/>
                <a:cs typeface="Raleway Medium"/>
                <a:sym typeface="Raleway Medium"/>
              </a:rPr>
              <a:t> </a:t>
            </a:r>
            <a:r>
              <a:rPr lang="es" sz="1600">
                <a:solidFill>
                  <a:schemeClr val="dk1"/>
                </a:solidFill>
                <a:latin typeface="Raleway Medium"/>
                <a:ea typeface="Raleway Medium"/>
                <a:cs typeface="Raleway Medium"/>
                <a:sym typeface="Raleway Medium"/>
              </a:rPr>
              <a:t>El futuro de la ciencia: desafíos y oportunidades</a:t>
            </a:r>
            <a:endParaRPr sz="16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rPr lang="es" sz="1600">
                <a:solidFill>
                  <a:schemeClr val="dk1"/>
                </a:solidFill>
                <a:latin typeface="Raleway Medium"/>
                <a:ea typeface="Raleway Medium"/>
                <a:cs typeface="Raleway Medium"/>
                <a:sym typeface="Raleway Medium"/>
              </a:rPr>
              <a:t>   </a:t>
            </a:r>
            <a:endParaRPr sz="1300">
              <a:solidFill>
                <a:schemeClr val="dk1"/>
              </a:solidFill>
              <a:latin typeface="Raleway Medium"/>
              <a:ea typeface="Raleway Medium"/>
              <a:cs typeface="Raleway Medium"/>
              <a:sym typeface="Raleway Medium"/>
            </a:endParaRPr>
          </a:p>
        </p:txBody>
      </p:sp>
      <p:sp>
        <p:nvSpPr>
          <p:cNvPr id="96" name="Google Shape;96;p25"/>
          <p:cNvSpPr/>
          <p:nvPr/>
        </p:nvSpPr>
        <p:spPr>
          <a:xfrm>
            <a:off x="390800" y="148000"/>
            <a:ext cx="73800" cy="36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50" name="Shape 250"/>
        <p:cNvGrpSpPr/>
        <p:nvPr/>
      </p:nvGrpSpPr>
      <p:grpSpPr>
        <a:xfrm>
          <a:off x="0" y="0"/>
          <a:ext cx="0" cy="0"/>
          <a:chOff x="0" y="0"/>
          <a:chExt cx="0" cy="0"/>
        </a:xfrm>
      </p:grpSpPr>
      <p:sp>
        <p:nvSpPr>
          <p:cNvPr id="251" name="Google Shape;251;p43" title="2"/>
          <p:cNvSpPr txBox="1"/>
          <p:nvPr>
            <p:ph idx="4294967295" type="title"/>
          </p:nvPr>
        </p:nvSpPr>
        <p:spPr>
          <a:xfrm>
            <a:off x="360000" y="1367375"/>
            <a:ext cx="8395200" cy="97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5020">
                <a:solidFill>
                  <a:schemeClr val="accent5"/>
                </a:solidFill>
                <a:latin typeface="Raleway"/>
                <a:ea typeface="Raleway"/>
                <a:cs typeface="Raleway"/>
                <a:sym typeface="Raleway"/>
              </a:rPr>
              <a:t>4</a:t>
            </a:r>
            <a:r>
              <a:rPr b="1" lang="es" sz="5020">
                <a:solidFill>
                  <a:schemeClr val="accent5"/>
                </a:solidFill>
                <a:latin typeface="Raleway"/>
                <a:ea typeface="Raleway"/>
                <a:cs typeface="Raleway"/>
                <a:sym typeface="Raleway"/>
              </a:rPr>
              <a:t>.</a:t>
            </a:r>
            <a:r>
              <a:rPr b="1" i="1" lang="es" sz="3820">
                <a:solidFill>
                  <a:schemeClr val="accent5"/>
                </a:solidFill>
                <a:latin typeface="Raleway"/>
                <a:ea typeface="Raleway"/>
                <a:cs typeface="Raleway"/>
                <a:sym typeface="Raleway"/>
              </a:rPr>
              <a:t> EL FUTURO DE LA CIENCIA: DESAFÍOS Y OPORTUNIDADES</a:t>
            </a:r>
            <a:endParaRPr b="1" i="1" sz="3720">
              <a:solidFill>
                <a:schemeClr val="accent5"/>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nvSpPr>
        <p:spPr>
          <a:xfrm>
            <a:off x="501425" y="1276350"/>
            <a:ext cx="39987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CALIDAD DE LOS DATOS</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COMPROMISO A LARGO PLAZO</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PROTECCIÓN DE DATOS</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TRANSPARENCIA</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RECONOCIMIENTO DE LA COMUNIDAD</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0" lvl="0" marL="0" rtl="0" algn="l">
              <a:spcBef>
                <a:spcPts val="0"/>
              </a:spcBef>
              <a:spcAft>
                <a:spcPts val="0"/>
              </a:spcAft>
              <a:buClr>
                <a:schemeClr val="hlink"/>
              </a:buClr>
              <a:buSzPts val="1100"/>
              <a:buFont typeface="Arial"/>
              <a:buNone/>
            </a:pPr>
            <a:r>
              <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p:txBody>
      </p:sp>
      <p:sp>
        <p:nvSpPr>
          <p:cNvPr id="257" name="Google Shape;257;p44"/>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58" name="Google Shape;258;p44"/>
          <p:cNvSpPr txBox="1"/>
          <p:nvPr/>
        </p:nvSpPr>
        <p:spPr>
          <a:xfrm>
            <a:off x="4757400" y="1276350"/>
            <a:ext cx="3998700" cy="341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TECNOLOGÍAS EMERGENTES</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1" marL="9144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IA - BIG DATA</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AUTOMATIZACIÓN DE PROCESOS</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317500" lvl="0" marL="4572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POLÍTICA DE LA EVIDENCIA</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317500" lvl="1" marL="914400" rtl="0" algn="l">
              <a:spcBef>
                <a:spcPts val="0"/>
              </a:spcBef>
              <a:spcAft>
                <a:spcPts val="0"/>
              </a:spcAft>
              <a:buClr>
                <a:schemeClr val="hlink"/>
              </a:buClr>
              <a:buSzPts val="1400"/>
              <a:buFont typeface="Nunito"/>
              <a:buChar char="○"/>
            </a:pPr>
            <a:r>
              <a:rPr lang="es">
                <a:solidFill>
                  <a:schemeClr val="hlink"/>
                </a:solidFill>
                <a:latin typeface="Nunito"/>
                <a:ea typeface="Nunito"/>
                <a:cs typeface="Nunito"/>
                <a:sym typeface="Nunito"/>
              </a:rPr>
              <a:t>ÉNFASIS EN LA PARTICIPACIÓN PÚBLICA</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0" lvl="0" marL="457200" rtl="0" algn="l">
              <a:spcBef>
                <a:spcPts val="0"/>
              </a:spcBef>
              <a:spcAft>
                <a:spcPts val="0"/>
              </a:spcAft>
              <a:buNone/>
            </a:pPr>
            <a:r>
              <a:t/>
            </a:r>
            <a:endParaRPr>
              <a:solidFill>
                <a:schemeClr val="hlink"/>
              </a:solidFill>
              <a:latin typeface="Nunito"/>
              <a:ea typeface="Nunito"/>
              <a:cs typeface="Nunito"/>
              <a:sym typeface="Nunito"/>
            </a:endParaRPr>
          </a:p>
          <a:p>
            <a:pPr indent="0" lvl="0" marL="0" rtl="0" algn="l">
              <a:spcBef>
                <a:spcPts val="0"/>
              </a:spcBef>
              <a:spcAft>
                <a:spcPts val="0"/>
              </a:spcAft>
              <a:buClr>
                <a:schemeClr val="hlink"/>
              </a:buClr>
              <a:buSzPts val="1100"/>
              <a:buFont typeface="Arial"/>
              <a:buNone/>
            </a:pPr>
            <a:r>
              <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p:txBody>
      </p:sp>
      <p:sp>
        <p:nvSpPr>
          <p:cNvPr id="259" name="Google Shape;259;p44"/>
          <p:cNvSpPr txBox="1"/>
          <p:nvPr>
            <p:ph idx="4294967295" type="title"/>
          </p:nvPr>
        </p:nvSpPr>
        <p:spPr>
          <a:xfrm>
            <a:off x="334325" y="703650"/>
            <a:ext cx="117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Retos</a:t>
            </a:r>
            <a:endParaRPr b="1">
              <a:latin typeface="Raleway"/>
              <a:ea typeface="Raleway"/>
              <a:cs typeface="Raleway"/>
              <a:sym typeface="Raleway"/>
            </a:endParaRPr>
          </a:p>
        </p:txBody>
      </p:sp>
      <p:sp>
        <p:nvSpPr>
          <p:cNvPr id="260" name="Google Shape;260;p44"/>
          <p:cNvSpPr txBox="1"/>
          <p:nvPr>
            <p:ph idx="4294967295" type="title"/>
          </p:nvPr>
        </p:nvSpPr>
        <p:spPr>
          <a:xfrm>
            <a:off x="4324950" y="703650"/>
            <a:ext cx="3998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Oportunidades:</a:t>
            </a:r>
            <a:endParaRPr b="1">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4" name="Shape 264"/>
        <p:cNvGrpSpPr/>
        <p:nvPr/>
      </p:nvGrpSpPr>
      <p:grpSpPr>
        <a:xfrm>
          <a:off x="0" y="0"/>
          <a:ext cx="0" cy="0"/>
          <a:chOff x="0" y="0"/>
          <a:chExt cx="0" cy="0"/>
        </a:xfrm>
      </p:grpSpPr>
      <p:sp>
        <p:nvSpPr>
          <p:cNvPr id="265" name="Google Shape;265;p45" title="2"/>
          <p:cNvSpPr txBox="1"/>
          <p:nvPr>
            <p:ph idx="4294967295" type="title"/>
          </p:nvPr>
        </p:nvSpPr>
        <p:spPr>
          <a:xfrm>
            <a:off x="360000" y="1367375"/>
            <a:ext cx="8395200" cy="97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5020">
                <a:solidFill>
                  <a:schemeClr val="accent5"/>
                </a:solidFill>
                <a:latin typeface="Raleway"/>
                <a:ea typeface="Raleway"/>
                <a:cs typeface="Raleway"/>
                <a:sym typeface="Raleway"/>
              </a:rPr>
              <a:t>5</a:t>
            </a:r>
            <a:r>
              <a:rPr b="1" lang="es" sz="5020">
                <a:solidFill>
                  <a:schemeClr val="accent5"/>
                </a:solidFill>
                <a:latin typeface="Raleway"/>
                <a:ea typeface="Raleway"/>
                <a:cs typeface="Raleway"/>
                <a:sym typeface="Raleway"/>
              </a:rPr>
              <a:t>.</a:t>
            </a:r>
            <a:r>
              <a:rPr b="1" i="1" lang="es" sz="3820">
                <a:solidFill>
                  <a:schemeClr val="accent5"/>
                </a:solidFill>
                <a:latin typeface="Raleway"/>
                <a:ea typeface="Raleway"/>
                <a:cs typeface="Raleway"/>
                <a:sym typeface="Raleway"/>
              </a:rPr>
              <a:t> CONCLUSIONES</a:t>
            </a:r>
            <a:endParaRPr b="1" i="1" sz="3720">
              <a:solidFill>
                <a:schemeClr val="accent5"/>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6"/>
          <p:cNvSpPr txBox="1"/>
          <p:nvPr>
            <p:ph type="ctrTitle"/>
          </p:nvPr>
        </p:nvSpPr>
        <p:spPr>
          <a:xfrm>
            <a:off x="54300" y="-151250"/>
            <a:ext cx="9144000" cy="1858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sz="6600">
                <a:solidFill>
                  <a:schemeClr val="accent5"/>
                </a:solidFill>
                <a:latin typeface="Raleway SemiBold"/>
                <a:ea typeface="Raleway SemiBold"/>
                <a:cs typeface="Raleway SemiBold"/>
                <a:sym typeface="Raleway SemiBold"/>
              </a:rPr>
              <a:t>Muchas gracias</a:t>
            </a:r>
            <a:endParaRPr sz="6600">
              <a:solidFill>
                <a:schemeClr val="accent5"/>
              </a:solidFill>
              <a:latin typeface="Raleway SemiBold"/>
              <a:ea typeface="Raleway SemiBold"/>
              <a:cs typeface="Raleway SemiBold"/>
              <a:sym typeface="Raleway SemiBold"/>
            </a:endParaRPr>
          </a:p>
        </p:txBody>
      </p:sp>
      <p:sp>
        <p:nvSpPr>
          <p:cNvPr id="271" name="Google Shape;271;p46"/>
          <p:cNvSpPr txBox="1"/>
          <p:nvPr>
            <p:ph idx="1" type="subTitle"/>
          </p:nvPr>
        </p:nvSpPr>
        <p:spPr>
          <a:xfrm>
            <a:off x="150" y="1725925"/>
            <a:ext cx="9144000" cy="792600"/>
          </a:xfrm>
          <a:prstGeom prst="rect">
            <a:avLst/>
          </a:prstGeom>
        </p:spPr>
        <p:txBody>
          <a:bodyPr anchorCtr="0" anchor="t" bIns="91425" lIns="91425" spcFirstLastPara="1" rIns="91425" wrap="square" tIns="91425">
            <a:normAutofit fontScale="70000"/>
          </a:bodyPr>
          <a:lstStyle/>
          <a:p>
            <a:pPr indent="0" lvl="0" marL="0" rtl="0" algn="ctr">
              <a:spcBef>
                <a:spcPts val="0"/>
              </a:spcBef>
              <a:spcAft>
                <a:spcPts val="0"/>
              </a:spcAft>
              <a:buClr>
                <a:schemeClr val="hlink"/>
              </a:buClr>
              <a:buSzPct val="39285"/>
              <a:buFont typeface="Arial"/>
              <a:buNone/>
            </a:pPr>
            <a:r>
              <a:rPr lang="es">
                <a:solidFill>
                  <a:schemeClr val="accent4"/>
                </a:solidFill>
                <a:latin typeface="Nunito"/>
                <a:ea typeface="Nunito"/>
                <a:cs typeface="Nunito"/>
                <a:sym typeface="Nunito"/>
              </a:rPr>
              <a:t>Ciencia Ciudadana</a:t>
            </a:r>
            <a:endParaRPr>
              <a:solidFill>
                <a:schemeClr val="accent4"/>
              </a:solidFill>
              <a:latin typeface="Nunito"/>
              <a:ea typeface="Nunito"/>
              <a:cs typeface="Nunito"/>
              <a:sym typeface="Nunito"/>
            </a:endParaRPr>
          </a:p>
          <a:p>
            <a:pPr indent="0" lvl="0" marL="0" rtl="0" algn="ctr">
              <a:spcBef>
                <a:spcPts val="0"/>
              </a:spcBef>
              <a:spcAft>
                <a:spcPts val="0"/>
              </a:spcAft>
              <a:buNone/>
            </a:pPr>
            <a:r>
              <a:rPr lang="es">
                <a:solidFill>
                  <a:schemeClr val="accent4"/>
                </a:solidFill>
                <a:latin typeface="Nunito"/>
                <a:ea typeface="Nunito"/>
                <a:cs typeface="Nunito"/>
                <a:sym typeface="Nunito"/>
              </a:rPr>
              <a:t>cómo las tecnologías digitales están cambiando la investigación científica</a:t>
            </a:r>
            <a:endParaRPr>
              <a:solidFill>
                <a:schemeClr val="accent4"/>
              </a:solidFill>
              <a:latin typeface="Nunito"/>
              <a:ea typeface="Nunito"/>
              <a:cs typeface="Nunito"/>
              <a:sym typeface="Nunito"/>
            </a:endParaRPr>
          </a:p>
        </p:txBody>
      </p:sp>
      <p:sp>
        <p:nvSpPr>
          <p:cNvPr id="272" name="Google Shape;272;p46"/>
          <p:cNvSpPr txBox="1"/>
          <p:nvPr/>
        </p:nvSpPr>
        <p:spPr>
          <a:xfrm>
            <a:off x="150" y="2828175"/>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a:solidFill>
                  <a:schemeClr val="accent1"/>
                </a:solidFill>
                <a:latin typeface="Nunito Light"/>
                <a:ea typeface="Nunito Light"/>
                <a:cs typeface="Nunito Light"/>
                <a:sym typeface="Nunito Light"/>
              </a:rPr>
              <a:t>15 de junio 2023</a:t>
            </a:r>
            <a:endParaRPr i="1">
              <a:solidFill>
                <a:schemeClr val="accent1"/>
              </a:solidFill>
              <a:latin typeface="Nunito Light"/>
              <a:ea typeface="Nunito Light"/>
              <a:cs typeface="Nunito Light"/>
              <a:sym typeface="Nunito Light"/>
            </a:endParaRPr>
          </a:p>
        </p:txBody>
      </p:sp>
      <p:cxnSp>
        <p:nvCxnSpPr>
          <p:cNvPr id="273" name="Google Shape;273;p46"/>
          <p:cNvCxnSpPr/>
          <p:nvPr/>
        </p:nvCxnSpPr>
        <p:spPr>
          <a:xfrm>
            <a:off x="1721700" y="2571750"/>
            <a:ext cx="5700600" cy="0"/>
          </a:xfrm>
          <a:prstGeom prst="straightConnector1">
            <a:avLst/>
          </a:prstGeom>
          <a:noFill/>
          <a:ln cap="flat" cmpd="sng" w="9525">
            <a:solidFill>
              <a:schemeClr val="accent1"/>
            </a:solidFill>
            <a:prstDash val="solid"/>
            <a:round/>
            <a:headEnd len="med" w="med" type="none"/>
            <a:tailEnd len="med" w="med" type="none"/>
          </a:ln>
        </p:spPr>
      </p:cxnSp>
      <p:pic>
        <p:nvPicPr>
          <p:cNvPr id="274" name="Google Shape;274;p46"/>
          <p:cNvPicPr preferRelativeResize="0"/>
          <p:nvPr/>
        </p:nvPicPr>
        <p:blipFill>
          <a:blip r:embed="rId3">
            <a:alphaModFix/>
          </a:blip>
          <a:stretch>
            <a:fillRect/>
          </a:stretch>
        </p:blipFill>
        <p:spPr>
          <a:xfrm>
            <a:off x="5657175" y="3538026"/>
            <a:ext cx="3649249" cy="205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00" name="Shape 100"/>
        <p:cNvGrpSpPr/>
        <p:nvPr/>
      </p:nvGrpSpPr>
      <p:grpSpPr>
        <a:xfrm>
          <a:off x="0" y="0"/>
          <a:ext cx="0" cy="0"/>
          <a:chOff x="0" y="0"/>
          <a:chExt cx="0" cy="0"/>
        </a:xfrm>
      </p:grpSpPr>
      <p:sp>
        <p:nvSpPr>
          <p:cNvPr id="101" name="Google Shape;101;p26"/>
          <p:cNvSpPr txBox="1"/>
          <p:nvPr>
            <p:ph idx="4294967295" type="title"/>
          </p:nvPr>
        </p:nvSpPr>
        <p:spPr>
          <a:xfrm>
            <a:off x="360000" y="1367375"/>
            <a:ext cx="8396100" cy="1819200"/>
          </a:xfrm>
          <a:prstGeom prst="rect">
            <a:avLst/>
          </a:prstGeom>
        </p:spPr>
        <p:txBody>
          <a:bodyPr anchorCtr="0" anchor="t" bIns="91425" lIns="91425" spcFirstLastPara="1" rIns="91425" wrap="square" tIns="91425">
            <a:noAutofit/>
          </a:bodyPr>
          <a:lstStyle/>
          <a:p>
            <a:pPr indent="-604520" lvl="0" marL="457200" rtl="0" algn="ctr">
              <a:spcBef>
                <a:spcPts val="0"/>
              </a:spcBef>
              <a:spcAft>
                <a:spcPts val="0"/>
              </a:spcAft>
              <a:buClr>
                <a:schemeClr val="accent5"/>
              </a:buClr>
              <a:buSzPts val="5920"/>
              <a:buFont typeface="Raleway"/>
              <a:buAutoNum type="arabicPeriod"/>
            </a:pPr>
            <a:r>
              <a:rPr b="1" i="1" lang="es" sz="4020">
                <a:solidFill>
                  <a:schemeClr val="accent5"/>
                </a:solidFill>
                <a:latin typeface="Raleway"/>
                <a:ea typeface="Raleway"/>
                <a:cs typeface="Raleway"/>
                <a:sym typeface="Raleway"/>
              </a:rPr>
              <a:t>INTRODUCCIÓN</a:t>
            </a:r>
            <a:endParaRPr b="1" i="1" sz="4020">
              <a:solidFill>
                <a:schemeClr val="accent5"/>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7"/>
          <p:cNvSpPr txBox="1"/>
          <p:nvPr>
            <p:ph idx="4294967295" type="title"/>
          </p:nvPr>
        </p:nvSpPr>
        <p:spPr>
          <a:xfrm>
            <a:off x="4410000" y="794675"/>
            <a:ext cx="4134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Fundación Ibercivis</a:t>
            </a:r>
            <a:endParaRPr b="1">
              <a:latin typeface="Raleway"/>
              <a:ea typeface="Raleway"/>
              <a:cs typeface="Raleway"/>
              <a:sym typeface="Raleway"/>
            </a:endParaRPr>
          </a:p>
        </p:txBody>
      </p:sp>
      <p:sp>
        <p:nvSpPr>
          <p:cNvPr id="107" name="Google Shape;107;p27"/>
          <p:cNvSpPr txBox="1"/>
          <p:nvPr>
            <p:ph idx="4294967295" type="body"/>
          </p:nvPr>
        </p:nvSpPr>
        <p:spPr>
          <a:xfrm>
            <a:off x="4410000" y="1291688"/>
            <a:ext cx="4346100" cy="70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latin typeface="Raleway"/>
                <a:ea typeface="Raleway"/>
                <a:cs typeface="Raleway"/>
                <a:sym typeface="Raleway"/>
              </a:rPr>
              <a:t>¿Quiénes somos?</a:t>
            </a:r>
            <a:endParaRPr>
              <a:latin typeface="Raleway"/>
              <a:ea typeface="Raleway"/>
              <a:cs typeface="Raleway"/>
              <a:sym typeface="Raleway"/>
            </a:endParaRPr>
          </a:p>
        </p:txBody>
      </p:sp>
      <p:sp>
        <p:nvSpPr>
          <p:cNvPr id="108" name="Google Shape;108;p27"/>
          <p:cNvSpPr txBox="1"/>
          <p:nvPr/>
        </p:nvSpPr>
        <p:spPr>
          <a:xfrm>
            <a:off x="4410000" y="1783450"/>
            <a:ext cx="4346100" cy="2555100"/>
          </a:xfrm>
          <a:prstGeom prst="rect">
            <a:avLst/>
          </a:prstGeom>
          <a:noFill/>
          <a:ln>
            <a:noFill/>
          </a:ln>
        </p:spPr>
        <p:txBody>
          <a:bodyPr anchorCtr="0" anchor="t" bIns="91425" lIns="91425" spcFirstLastPara="1" rIns="91425" wrap="square" tIns="91425">
            <a:spAutoFit/>
          </a:bodyPr>
          <a:lstStyle/>
          <a:p>
            <a:pPr indent="457200" lvl="0" marL="0" rtl="0" algn="just">
              <a:spcBef>
                <a:spcPts val="0"/>
              </a:spcBef>
              <a:spcAft>
                <a:spcPts val="0"/>
              </a:spcAft>
              <a:buNone/>
            </a:pPr>
            <a:r>
              <a:rPr lang="es">
                <a:solidFill>
                  <a:schemeClr val="hlink"/>
                </a:solidFill>
                <a:latin typeface="Nunito"/>
                <a:ea typeface="Nunito"/>
                <a:cs typeface="Nunito"/>
                <a:sym typeface="Nunito"/>
              </a:rPr>
              <a:t>Ibercivis es una fundación privada sin ánimo de lucro cuyo objetivo principal es el desarrollo de proyectos de ciencia ciudadana</a:t>
            </a:r>
            <a:br>
              <a:rPr lang="es">
                <a:solidFill>
                  <a:schemeClr val="hlink"/>
                </a:solidFill>
                <a:latin typeface="Nunito"/>
                <a:ea typeface="Nunito"/>
                <a:cs typeface="Nunito"/>
                <a:sym typeface="Nunito"/>
              </a:rPr>
            </a:br>
            <a:r>
              <a:rPr lang="es">
                <a:solidFill>
                  <a:schemeClr val="hlink"/>
                </a:solidFill>
                <a:latin typeface="Nunito"/>
                <a:ea typeface="Nunito"/>
                <a:cs typeface="Nunito"/>
                <a:sym typeface="Nunito"/>
              </a:rPr>
              <a:t>	Promueve investigaciones en muy diferentes áreas de conocimiento en los ámbitos local, nacional e internacional.</a:t>
            </a:r>
            <a:endParaRPr>
              <a:solidFill>
                <a:schemeClr val="hlink"/>
              </a:solidFill>
              <a:latin typeface="Nunito"/>
              <a:ea typeface="Nunito"/>
              <a:cs typeface="Nunito"/>
              <a:sym typeface="Nunito"/>
            </a:endParaRPr>
          </a:p>
          <a:p>
            <a:pPr indent="457200" lvl="0" marL="0" rtl="0" algn="just">
              <a:spcBef>
                <a:spcPts val="0"/>
              </a:spcBef>
              <a:spcAft>
                <a:spcPts val="0"/>
              </a:spcAft>
              <a:buNone/>
            </a:pPr>
            <a:r>
              <a:rPr lang="es">
                <a:solidFill>
                  <a:schemeClr val="hlink"/>
                </a:solidFill>
                <a:latin typeface="Nunito"/>
                <a:ea typeface="Nunito"/>
                <a:cs typeface="Nunito"/>
                <a:sym typeface="Nunito"/>
              </a:rPr>
              <a:t>Proporciona apoyo técnico, difusión y formación de modo que cualquier persona pueda participar activamente en la investigación, en función de sus intereses y capacidades siempre dinámicas.</a:t>
            </a:r>
            <a:endParaRPr>
              <a:solidFill>
                <a:schemeClr val="hlink"/>
              </a:solidFill>
              <a:latin typeface="Nunito"/>
              <a:ea typeface="Nunito"/>
              <a:cs typeface="Nunito"/>
              <a:sym typeface="Nunito"/>
            </a:endParaRPr>
          </a:p>
        </p:txBody>
      </p:sp>
      <p:sp>
        <p:nvSpPr>
          <p:cNvPr id="109" name="Google Shape;109;p27"/>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pic>
        <p:nvPicPr>
          <p:cNvPr id="110" name="Google Shape;110;p27"/>
          <p:cNvPicPr preferRelativeResize="0"/>
          <p:nvPr/>
        </p:nvPicPr>
        <p:blipFill>
          <a:blip r:embed="rId3">
            <a:alphaModFix/>
          </a:blip>
          <a:stretch>
            <a:fillRect/>
          </a:stretch>
        </p:blipFill>
        <p:spPr>
          <a:xfrm>
            <a:off x="123100" y="704000"/>
            <a:ext cx="4105201" cy="230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8"/>
          <p:cNvSpPr txBox="1"/>
          <p:nvPr>
            <p:ph idx="4294967295" type="title"/>
          </p:nvPr>
        </p:nvSpPr>
        <p:spPr>
          <a:xfrm>
            <a:off x="235500" y="80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Algunas definiciones</a:t>
            </a:r>
            <a:endParaRPr b="1">
              <a:latin typeface="Raleway"/>
              <a:ea typeface="Raleway"/>
              <a:cs typeface="Raleway"/>
              <a:sym typeface="Raleway"/>
            </a:endParaRPr>
          </a:p>
        </p:txBody>
      </p:sp>
      <p:sp>
        <p:nvSpPr>
          <p:cNvPr id="116" name="Google Shape;116;p28"/>
          <p:cNvSpPr txBox="1"/>
          <p:nvPr/>
        </p:nvSpPr>
        <p:spPr>
          <a:xfrm>
            <a:off x="235500" y="1802500"/>
            <a:ext cx="8482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Un tipo de ciencia que atiende las necesidades y preocupaciones de los ciudadanos (...) una forma de ciencia desarrollada y llevada a cabo por los propios ciudadanos. (Alan Irwin 1995)</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a:p>
            <a:pPr indent="0" lvl="0" marL="0" rtl="0" algn="l">
              <a:spcBef>
                <a:spcPts val="0"/>
              </a:spcBef>
              <a:spcAft>
                <a:spcPts val="0"/>
              </a:spcAft>
              <a:buClr>
                <a:schemeClr val="hlink"/>
              </a:buClr>
              <a:buSzPts val="1100"/>
              <a:buFont typeface="Arial"/>
              <a:buNone/>
            </a:pPr>
            <a:r>
              <a:rPr lang="es">
                <a:solidFill>
                  <a:schemeClr val="hlink"/>
                </a:solidFill>
                <a:latin typeface="Nunito"/>
                <a:ea typeface="Nunito"/>
                <a:cs typeface="Nunito"/>
                <a:sym typeface="Nunito"/>
              </a:rPr>
              <a:t>Participación del conjunto de la sociedad en actividades de investigación científica al contribuir los ciudadanos activamente a la ciencia, ya sea con su esfuerzo intelectual o con el conocimiento de su entorno o con sus herramientas y recursos. (</a:t>
            </a:r>
            <a:r>
              <a:rPr lang="es" u="sng">
                <a:solidFill>
                  <a:schemeClr val="accent3"/>
                </a:solidFill>
                <a:latin typeface="Nunito"/>
                <a:ea typeface="Nunito"/>
                <a:cs typeface="Nunito"/>
                <a:sym typeface="Nunito"/>
                <a:hlinkClick r:id="rId3">
                  <a:extLst>
                    <a:ext uri="{A12FA001-AC4F-418D-AE19-62706E023703}">
                      <ahyp:hlinkClr val="tx"/>
                    </a:ext>
                  </a:extLst>
                </a:hlinkClick>
              </a:rPr>
              <a:t>White Paper on Citizen Science 2014</a:t>
            </a:r>
            <a:r>
              <a:rPr lang="es" u="sng">
                <a:solidFill>
                  <a:schemeClr val="hlink"/>
                </a:solidFill>
                <a:latin typeface="Nunito"/>
                <a:ea typeface="Nunito"/>
                <a:cs typeface="Nunito"/>
                <a:sym typeface="Nunito"/>
                <a:hlinkClick r:id="rId4"/>
              </a:rPr>
              <a:t>)</a:t>
            </a:r>
            <a:endParaRPr>
              <a:solidFill>
                <a:schemeClr val="hlink"/>
              </a:solidFill>
              <a:latin typeface="Nunito"/>
              <a:ea typeface="Nunito"/>
              <a:cs typeface="Nunito"/>
              <a:sym typeface="Nunito"/>
            </a:endParaRPr>
          </a:p>
          <a:p>
            <a:pPr indent="0" lvl="0" marL="0" rtl="0" algn="l">
              <a:spcBef>
                <a:spcPts val="0"/>
              </a:spcBef>
              <a:spcAft>
                <a:spcPts val="0"/>
              </a:spcAft>
              <a:buNone/>
            </a:pPr>
            <a:r>
              <a:t/>
            </a:r>
            <a:endParaRPr>
              <a:solidFill>
                <a:schemeClr val="hlink"/>
              </a:solidFill>
              <a:latin typeface="Nunito"/>
              <a:ea typeface="Nunito"/>
              <a:cs typeface="Nunito"/>
              <a:sym typeface="Nunito"/>
            </a:endParaRPr>
          </a:p>
        </p:txBody>
      </p:sp>
      <p:sp>
        <p:nvSpPr>
          <p:cNvPr id="117" name="Google Shape;117;p28"/>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9"/>
          <p:cNvSpPr txBox="1"/>
          <p:nvPr>
            <p:ph idx="4294967295" type="title"/>
          </p:nvPr>
        </p:nvSpPr>
        <p:spPr>
          <a:xfrm>
            <a:off x="235500" y="800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Raleway"/>
                <a:ea typeface="Raleway"/>
                <a:cs typeface="Raleway"/>
                <a:sym typeface="Raleway"/>
              </a:rPr>
              <a:t>Algunas definiciones</a:t>
            </a:r>
            <a:endParaRPr b="1">
              <a:latin typeface="Raleway"/>
              <a:ea typeface="Raleway"/>
              <a:cs typeface="Raleway"/>
              <a:sym typeface="Raleway"/>
            </a:endParaRPr>
          </a:p>
        </p:txBody>
      </p:sp>
      <p:sp>
        <p:nvSpPr>
          <p:cNvPr id="123" name="Google Shape;123;p29"/>
          <p:cNvSpPr/>
          <p:nvPr/>
        </p:nvSpPr>
        <p:spPr>
          <a:xfrm>
            <a:off x="355400" y="158050"/>
            <a:ext cx="36000" cy="135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pic>
        <p:nvPicPr>
          <p:cNvPr id="124" name="Google Shape;124;p29"/>
          <p:cNvPicPr preferRelativeResize="0"/>
          <p:nvPr/>
        </p:nvPicPr>
        <p:blipFill>
          <a:blip r:embed="rId3">
            <a:alphaModFix/>
          </a:blip>
          <a:stretch>
            <a:fillRect/>
          </a:stretch>
        </p:blipFill>
        <p:spPr>
          <a:xfrm>
            <a:off x="519113" y="1658525"/>
            <a:ext cx="1894074" cy="2678474"/>
          </a:xfrm>
          <a:prstGeom prst="rect">
            <a:avLst/>
          </a:prstGeom>
          <a:noFill/>
          <a:ln>
            <a:noFill/>
          </a:ln>
        </p:spPr>
      </p:pic>
      <p:pic>
        <p:nvPicPr>
          <p:cNvPr id="125" name="Google Shape;125;p29"/>
          <p:cNvPicPr preferRelativeResize="0"/>
          <p:nvPr/>
        </p:nvPicPr>
        <p:blipFill>
          <a:blip r:embed="rId4">
            <a:alphaModFix/>
          </a:blip>
          <a:stretch>
            <a:fillRect/>
          </a:stretch>
        </p:blipFill>
        <p:spPr>
          <a:xfrm>
            <a:off x="3523013" y="1520375"/>
            <a:ext cx="1873966" cy="2816625"/>
          </a:xfrm>
          <a:prstGeom prst="rect">
            <a:avLst/>
          </a:prstGeom>
          <a:noFill/>
          <a:ln>
            <a:noFill/>
          </a:ln>
        </p:spPr>
      </p:pic>
      <p:pic>
        <p:nvPicPr>
          <p:cNvPr id="126" name="Google Shape;126;p29"/>
          <p:cNvPicPr preferRelativeResize="0"/>
          <p:nvPr/>
        </p:nvPicPr>
        <p:blipFill rotWithShape="1">
          <a:blip r:embed="rId5">
            <a:alphaModFix/>
          </a:blip>
          <a:srcRect b="12496" l="44680" r="31598" t="27077"/>
          <a:stretch/>
        </p:blipFill>
        <p:spPr>
          <a:xfrm>
            <a:off x="6506812" y="1520375"/>
            <a:ext cx="1965672" cy="2816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30" name="Shape 130"/>
        <p:cNvGrpSpPr/>
        <p:nvPr/>
      </p:nvGrpSpPr>
      <p:grpSpPr>
        <a:xfrm>
          <a:off x="0" y="0"/>
          <a:ext cx="0" cy="0"/>
          <a:chOff x="0" y="0"/>
          <a:chExt cx="0" cy="0"/>
        </a:xfrm>
      </p:grpSpPr>
      <p:sp>
        <p:nvSpPr>
          <p:cNvPr id="131" name="Google Shape;131;p30" title="2"/>
          <p:cNvSpPr txBox="1"/>
          <p:nvPr>
            <p:ph idx="4294967295" type="title"/>
          </p:nvPr>
        </p:nvSpPr>
        <p:spPr>
          <a:xfrm>
            <a:off x="360000" y="1367375"/>
            <a:ext cx="8395200" cy="18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5020">
                <a:solidFill>
                  <a:schemeClr val="accent5"/>
                </a:solidFill>
                <a:latin typeface="Raleway"/>
                <a:ea typeface="Raleway"/>
                <a:cs typeface="Raleway"/>
                <a:sym typeface="Raleway"/>
              </a:rPr>
              <a:t>2.</a:t>
            </a:r>
            <a:r>
              <a:rPr b="1" i="1" lang="es" sz="3820">
                <a:solidFill>
                  <a:schemeClr val="accent5"/>
                </a:solidFill>
                <a:latin typeface="Raleway"/>
                <a:ea typeface="Raleway"/>
                <a:cs typeface="Raleway"/>
                <a:sym typeface="Raleway"/>
              </a:rPr>
              <a:t> EVOLUCIÓN DE LA CIENCIA CIUDADANA CON LA TECNOLOGÍA</a:t>
            </a:r>
            <a:endParaRPr b="1" i="1" sz="3720">
              <a:solidFill>
                <a:schemeClr val="accent5"/>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31"/>
          <p:cNvPicPr preferRelativeResize="0"/>
          <p:nvPr/>
        </p:nvPicPr>
        <p:blipFill>
          <a:blip r:embed="rId3">
            <a:alphaModFix/>
          </a:blip>
          <a:stretch>
            <a:fillRect/>
          </a:stretch>
        </p:blipFill>
        <p:spPr>
          <a:xfrm>
            <a:off x="1667525" y="1397375"/>
            <a:ext cx="5654699" cy="2860374"/>
          </a:xfrm>
          <a:prstGeom prst="rect">
            <a:avLst/>
          </a:prstGeom>
          <a:noFill/>
          <a:ln cap="flat" cmpd="sng" w="9525">
            <a:solidFill>
              <a:schemeClr val="accent4"/>
            </a:solidFill>
            <a:prstDash val="solid"/>
            <a:round/>
            <a:headEnd len="sm" w="sm" type="none"/>
            <a:tailEnd len="sm" w="sm" type="none"/>
          </a:ln>
        </p:spPr>
      </p:pic>
      <p:sp>
        <p:nvSpPr>
          <p:cNvPr id="137" name="Google Shape;137;p31"/>
          <p:cNvSpPr txBox="1"/>
          <p:nvPr/>
        </p:nvSpPr>
        <p:spPr>
          <a:xfrm>
            <a:off x="334325" y="271950"/>
            <a:ext cx="6433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400">
                <a:solidFill>
                  <a:schemeClr val="dk1"/>
                </a:solidFill>
                <a:latin typeface="Raleway"/>
                <a:ea typeface="Raleway"/>
                <a:cs typeface="Raleway"/>
                <a:sym typeface="Raleway"/>
              </a:rPr>
              <a:t>Influencia de las tecnologías digitales en la popularización de la ciencia ciudadana</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2"/>
          <p:cNvSpPr txBox="1"/>
          <p:nvPr/>
        </p:nvSpPr>
        <p:spPr>
          <a:xfrm>
            <a:off x="334325" y="271950"/>
            <a:ext cx="6433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400">
                <a:solidFill>
                  <a:schemeClr val="dk1"/>
                </a:solidFill>
                <a:latin typeface="Raleway"/>
                <a:ea typeface="Raleway"/>
                <a:cs typeface="Raleway"/>
                <a:sym typeface="Raleway"/>
              </a:rPr>
              <a:t>Ejemplos históricos de ciencia ciudadana antes y después de la era digital </a:t>
            </a:r>
            <a:endParaRPr sz="2400"/>
          </a:p>
        </p:txBody>
      </p:sp>
      <p:pic>
        <p:nvPicPr>
          <p:cNvPr id="143" name="Google Shape;143;p32"/>
          <p:cNvPicPr preferRelativeResize="0"/>
          <p:nvPr/>
        </p:nvPicPr>
        <p:blipFill>
          <a:blip r:embed="rId3">
            <a:alphaModFix/>
          </a:blip>
          <a:stretch>
            <a:fillRect/>
          </a:stretch>
        </p:blipFill>
        <p:spPr>
          <a:xfrm>
            <a:off x="501425" y="1272886"/>
            <a:ext cx="3660875" cy="1696500"/>
          </a:xfrm>
          <a:prstGeom prst="rect">
            <a:avLst/>
          </a:prstGeom>
          <a:noFill/>
          <a:ln>
            <a:noFill/>
          </a:ln>
        </p:spPr>
      </p:pic>
      <p:sp>
        <p:nvSpPr>
          <p:cNvPr id="144" name="Google Shape;144;p32"/>
          <p:cNvSpPr txBox="1"/>
          <p:nvPr/>
        </p:nvSpPr>
        <p:spPr>
          <a:xfrm>
            <a:off x="699487" y="3039313"/>
            <a:ext cx="3140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Desde 1900 sigue siendo una de las encuestas de vida silvestre más largas llevada a cabo por ciudadanos</a:t>
            </a:r>
            <a:endParaRPr/>
          </a:p>
        </p:txBody>
      </p:sp>
      <p:pic>
        <p:nvPicPr>
          <p:cNvPr id="145" name="Google Shape;145;p32"/>
          <p:cNvPicPr preferRelativeResize="0"/>
          <p:nvPr/>
        </p:nvPicPr>
        <p:blipFill>
          <a:blip r:embed="rId4">
            <a:alphaModFix/>
          </a:blip>
          <a:stretch>
            <a:fillRect/>
          </a:stretch>
        </p:blipFill>
        <p:spPr>
          <a:xfrm>
            <a:off x="5171854" y="1314825"/>
            <a:ext cx="1595671" cy="2513850"/>
          </a:xfrm>
          <a:prstGeom prst="rect">
            <a:avLst/>
          </a:prstGeom>
          <a:noFill/>
          <a:ln cap="flat" cmpd="sng" w="9525">
            <a:solidFill>
              <a:schemeClr val="accent4"/>
            </a:solidFill>
            <a:prstDash val="solid"/>
            <a:round/>
            <a:headEnd len="sm" w="sm" type="none"/>
            <a:tailEnd len="sm" w="sm" type="none"/>
          </a:ln>
        </p:spPr>
      </p:pic>
      <p:sp>
        <p:nvSpPr>
          <p:cNvPr id="146" name="Google Shape;146;p32"/>
          <p:cNvSpPr txBox="1"/>
          <p:nvPr/>
        </p:nvSpPr>
        <p:spPr>
          <a:xfrm>
            <a:off x="6857700" y="1617450"/>
            <a:ext cx="1898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hlink"/>
                </a:solidFill>
                <a:latin typeface="Nunito"/>
                <a:ea typeface="Nunito"/>
                <a:cs typeface="Nunito"/>
                <a:sym typeface="Nunito"/>
              </a:rPr>
              <a:t>The British Rainfall</a:t>
            </a:r>
            <a:endParaRPr>
              <a:solidFill>
                <a:schemeClr val="hlink"/>
              </a:solidFill>
              <a:latin typeface="Nunito"/>
              <a:ea typeface="Nunito"/>
              <a:cs typeface="Nunito"/>
              <a:sym typeface="Nunito"/>
            </a:endParaRPr>
          </a:p>
          <a:p>
            <a:pPr indent="0" lvl="0" marL="0" rtl="0" algn="l">
              <a:spcBef>
                <a:spcPts val="0"/>
              </a:spcBef>
              <a:spcAft>
                <a:spcPts val="0"/>
              </a:spcAft>
              <a:buNone/>
            </a:pPr>
            <a:r>
              <a:rPr lang="es">
                <a:solidFill>
                  <a:schemeClr val="hlink"/>
                </a:solidFill>
                <a:latin typeface="Nunito"/>
                <a:ea typeface="Nunito"/>
                <a:cs typeface="Nunito"/>
                <a:sym typeface="Nunito"/>
              </a:rPr>
              <a:t>Organisation, liderada por George Symons, surge en 1860 para recoger observaciones sobre lluvia en Gran Bretaña e Irlanda</a:t>
            </a:r>
            <a:endParaRPr>
              <a:solidFill>
                <a:schemeClr val="hlink"/>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2B4B"/>
      </a:dk1>
      <a:lt1>
        <a:srgbClr val="FFFFFF"/>
      </a:lt1>
      <a:dk2>
        <a:srgbClr val="595959"/>
      </a:dk2>
      <a:lt2>
        <a:srgbClr val="EEEEEE"/>
      </a:lt2>
      <a:accent1>
        <a:srgbClr val="FF7E00"/>
      </a:accent1>
      <a:accent2>
        <a:srgbClr val="FFBE00"/>
      </a:accent2>
      <a:accent3>
        <a:srgbClr val="6BC8F0"/>
      </a:accent3>
      <a:accent4>
        <a:srgbClr val="009EC7"/>
      </a:accent4>
      <a:accent5>
        <a:srgbClr val="002B4B"/>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