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</p:sldMasterIdLst>
  <p:notesMasterIdLst>
    <p:notesMasterId r:id="rId13"/>
  </p:notesMasterIdLst>
  <p:sldIdLst>
    <p:sldId id="307" r:id="rId3"/>
    <p:sldId id="350" r:id="rId4"/>
    <p:sldId id="264" r:id="rId5"/>
    <p:sldId id="366" r:id="rId6"/>
    <p:sldId id="389" r:id="rId7"/>
    <p:sldId id="385" r:id="rId8"/>
    <p:sldId id="386" r:id="rId9"/>
    <p:sldId id="387" r:id="rId10"/>
    <p:sldId id="258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FAADC"/>
    <a:srgbClr val="31681E"/>
    <a:srgbClr val="477A2E"/>
    <a:srgbClr val="58A539"/>
    <a:srgbClr val="DCEFD5"/>
    <a:srgbClr val="1F4113"/>
    <a:srgbClr val="D5F0CC"/>
    <a:srgbClr val="ECF8E8"/>
    <a:srgbClr val="CAE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2/5/18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9532-F7A3-4C7E-AF04-53ACF1DDE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6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0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8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4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2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83274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7" y="1519996"/>
            <a:ext cx="4916348" cy="31499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6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7" y="4892258"/>
            <a:ext cx="4916348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sz="1600">
              <a:solidFill>
                <a:prstClr val="white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4916349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Lugar</a:t>
            </a:r>
          </a:p>
        </p:txBody>
      </p:sp>
    </p:spTree>
    <p:extLst>
      <p:ext uri="{BB962C8B-B14F-4D97-AF65-F5344CB8AC3E}">
        <p14:creationId xmlns:p14="http://schemas.microsoft.com/office/powerpoint/2010/main" val="76767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4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E907-C075-4C48-B37F-5F1F0AACAA77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8F97-99DF-344E-8E1D-E49952D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microsoft.com/office/2007/relationships/hdphoto" Target="../media/hdphoto1.wdp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emf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29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Barcelona </a:t>
            </a:r>
            <a:r>
              <a:rPr lang="es-ES" sz="3600" dirty="0" err="1"/>
              <a:t>Supercomputing</a:t>
            </a:r>
            <a:r>
              <a:rPr lang="es-ES" sz="3600" dirty="0"/>
              <a:t> Center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4900141"/>
            <a:ext cx="5345670" cy="822742"/>
          </a:xfrm>
        </p:spPr>
        <p:txBody>
          <a:bodyPr/>
          <a:lstStyle/>
          <a:p>
            <a:r>
              <a:rPr lang="es-ES" sz="2800" b="1" dirty="0"/>
              <a:t>Sergi Girona</a:t>
            </a:r>
          </a:p>
          <a:p>
            <a:r>
              <a:rPr lang="es-ES" sz="2800" dirty="0" err="1"/>
              <a:t>Operations</a:t>
            </a:r>
            <a:r>
              <a:rPr lang="es-ES" sz="2800" dirty="0"/>
              <a:t> Director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07/05/2018</a:t>
            </a:r>
          </a:p>
        </p:txBody>
      </p:sp>
    </p:spTree>
    <p:extLst>
      <p:ext uri="{BB962C8B-B14F-4D97-AF65-F5344CB8AC3E}">
        <p14:creationId xmlns:p14="http://schemas.microsoft.com/office/powerpoint/2010/main" val="5409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7" y="1675663"/>
            <a:ext cx="4916348" cy="3149975"/>
          </a:xfrm>
        </p:spPr>
        <p:txBody>
          <a:bodyPr>
            <a:noAutofit/>
          </a:bodyPr>
          <a:lstStyle/>
          <a:p>
            <a:pPr algn="ctr"/>
            <a:r>
              <a:rPr lang="es-ES" sz="6200" dirty="0" err="1"/>
              <a:t>Thank</a:t>
            </a:r>
            <a:r>
              <a:rPr lang="es-ES" sz="6200" dirty="0"/>
              <a:t> </a:t>
            </a:r>
            <a:r>
              <a:rPr lang="es-ES" sz="6200" dirty="0" err="1"/>
              <a:t>you</a:t>
            </a:r>
            <a:r>
              <a:rPr lang="es-ES" sz="6200" dirty="0"/>
              <a:t>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736169" y="5218647"/>
            <a:ext cx="4916348" cy="822742"/>
          </a:xfrm>
        </p:spPr>
        <p:txBody>
          <a:bodyPr/>
          <a:lstStyle/>
          <a:p>
            <a:pPr algn="ctr"/>
            <a:r>
              <a:rPr lang="es-ES" sz="2800" dirty="0" err="1">
                <a:solidFill>
                  <a:srgbClr val="004890"/>
                </a:solidFill>
                <a:ea typeface="+mj-ea"/>
                <a:cs typeface="+mj-cs"/>
              </a:rPr>
              <a:t>sergi.girona@bsc.es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2200"/>
              <a:t>07/05/2018</a:t>
            </a:r>
            <a:endParaRPr lang="es-ES" sz="2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3722916" y="6087446"/>
            <a:ext cx="4916349" cy="487533"/>
          </a:xfrm>
        </p:spPr>
        <p:txBody>
          <a:bodyPr/>
          <a:lstStyle/>
          <a:p>
            <a:r>
              <a:rPr lang="es-E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6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3292567" y="5447543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3292567" y="4903846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3292567" y="4360149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037" y="545973"/>
            <a:ext cx="8229598" cy="74521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/>
              <a:t>Barcelona </a:t>
            </a:r>
            <a:r>
              <a:rPr lang="es-ES" altLang="es-ES" sz="3100" dirty="0" err="1"/>
              <a:t>Supercomputing</a:t>
            </a:r>
            <a:r>
              <a:rPr lang="es-ES" altLang="es-ES" sz="3100" dirty="0"/>
              <a:t> Center</a:t>
            </a:r>
            <a:br>
              <a:rPr lang="es-ES" altLang="es-ES" sz="3100" dirty="0"/>
            </a:br>
            <a:r>
              <a:rPr lang="es-ES" altLang="es-ES" sz="3100" dirty="0"/>
              <a:t>Centro Nacional de Supercomputación</a:t>
            </a:r>
            <a:endParaRPr lang="es-ES" sz="31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45943" y="4241973"/>
            <a:ext cx="4079664" cy="1777613"/>
          </a:xfrm>
          <a:prstGeom prst="rect">
            <a:avLst/>
          </a:prstGeom>
        </p:spPr>
        <p:txBody>
          <a:bodyPr wrap="square" lIns="0" tIns="32150" rIns="0" bIns="321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Spanish Government</a:t>
            </a:r>
            <a:r>
              <a:rPr lang="en-US" altLang="en-US" sz="1500" kern="0" dirty="0">
                <a:solidFill>
                  <a:srgbClr val="0070C0"/>
                </a:solidFill>
                <a:ea typeface="ＭＳ Ｐゴシック" pitchFamily="34" charset="-128"/>
              </a:rPr>
              <a:t>                             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60%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Catalonian Government    </a:t>
            </a:r>
            <a:r>
              <a:rPr lang="en-US" altLang="en-US" sz="1500" kern="0" dirty="0">
                <a:ea typeface="ＭＳ Ｐゴシック" pitchFamily="34" charset="-128"/>
              </a:rPr>
              <a:t>		    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30%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Univ. </a:t>
            </a:r>
            <a:r>
              <a:rPr lang="en-US" altLang="en-US" sz="1500" b="1" kern="0" dirty="0" err="1">
                <a:solidFill>
                  <a:srgbClr val="0070C0"/>
                </a:solidFill>
                <a:ea typeface="ＭＳ Ｐゴシック" pitchFamily="34" charset="-128"/>
              </a:rPr>
              <a:t>Politècnica</a:t>
            </a: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 de </a:t>
            </a:r>
            <a:r>
              <a:rPr lang="en-US" altLang="en-US" sz="1500" b="1" kern="0" dirty="0" err="1">
                <a:solidFill>
                  <a:srgbClr val="0070C0"/>
                </a:solidFill>
                <a:ea typeface="ＭＳ Ｐゴシック" pitchFamily="34" charset="-128"/>
              </a:rPr>
              <a:t>Catalunya</a:t>
            </a:r>
            <a:r>
              <a:rPr lang="en-US" altLang="en-US" sz="1500" b="1" kern="0" dirty="0">
                <a:solidFill>
                  <a:srgbClr val="0070C0"/>
                </a:solidFill>
                <a:ea typeface="ＭＳ Ｐゴシック" pitchFamily="34" charset="-128"/>
              </a:rPr>
              <a:t> (UPC)      </a:t>
            </a:r>
            <a:r>
              <a:rPr lang="en-US" altLang="en-US" sz="1800" b="1" kern="0" dirty="0">
                <a:solidFill>
                  <a:schemeClr val="accent1"/>
                </a:solidFill>
                <a:ea typeface="ＭＳ Ｐゴシック" pitchFamily="34" charset="-128"/>
              </a:rPr>
              <a:t>10%</a:t>
            </a:r>
            <a:endParaRPr lang="en-US" altLang="en-US" sz="1500" b="1" kern="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12" y="4446648"/>
            <a:ext cx="1117073" cy="2842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4" y="5564154"/>
            <a:ext cx="1056779" cy="235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66" y="5022197"/>
            <a:ext cx="1084507" cy="224881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717322" y="4235038"/>
            <a:ext cx="2505720" cy="1727861"/>
            <a:chOff x="840892" y="4267990"/>
            <a:chExt cx="2505720" cy="1727861"/>
          </a:xfrm>
        </p:grpSpPr>
        <p:sp>
          <p:nvSpPr>
            <p:cNvPr id="20" name="Flecha derecha 19"/>
            <p:cNvSpPr/>
            <p:nvPr/>
          </p:nvSpPr>
          <p:spPr>
            <a:xfrm>
              <a:off x="2224216" y="4480783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lecha derecha 20"/>
            <p:cNvSpPr/>
            <p:nvPr/>
          </p:nvSpPr>
          <p:spPr>
            <a:xfrm>
              <a:off x="2224216" y="5016242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2224216" y="5568177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/>
            <p:cNvSpPr/>
            <p:nvPr/>
          </p:nvSpPr>
          <p:spPr>
            <a:xfrm>
              <a:off x="840892" y="4267990"/>
              <a:ext cx="1727861" cy="1727861"/>
            </a:xfrm>
            <a:prstGeom prst="ellipse">
              <a:avLst/>
            </a:prstGeom>
            <a:solidFill>
              <a:srgbClr val="BDD2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/>
            <p:cNvSpPr/>
            <p:nvPr/>
          </p:nvSpPr>
          <p:spPr>
            <a:xfrm>
              <a:off x="913821" y="4340919"/>
              <a:ext cx="1584000" cy="1584000"/>
            </a:xfrm>
            <a:prstGeom prst="ellipse">
              <a:avLst/>
            </a:prstGeom>
            <a:solidFill>
              <a:srgbClr val="EBF0F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86872" y="4678493"/>
              <a:ext cx="14029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BSC-CNS is</a:t>
              </a:r>
            </a:p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a consortium</a:t>
              </a:r>
            </a:p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that includes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28567" y="1978027"/>
            <a:ext cx="7936216" cy="1877283"/>
            <a:chOff x="628567" y="1969789"/>
            <a:chExt cx="7936216" cy="1877283"/>
          </a:xfrm>
        </p:grpSpPr>
        <p:sp>
          <p:nvSpPr>
            <p:cNvPr id="31" name="Redondear rectángulo de esquina del mismo lado 30"/>
            <p:cNvSpPr/>
            <p:nvPr/>
          </p:nvSpPr>
          <p:spPr>
            <a:xfrm rot="10800000">
              <a:off x="6188783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dondear rectángulo de esquina del mismo lado 28"/>
            <p:cNvSpPr/>
            <p:nvPr/>
          </p:nvSpPr>
          <p:spPr>
            <a:xfrm rot="10800000">
              <a:off x="3560912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dondear rectángulo de esquina del mismo lado 27"/>
            <p:cNvSpPr/>
            <p:nvPr/>
          </p:nvSpPr>
          <p:spPr>
            <a:xfrm rot="10800000">
              <a:off x="628567" y="2793924"/>
              <a:ext cx="2664000" cy="1053148"/>
            </a:xfrm>
            <a:prstGeom prst="round2SameRect">
              <a:avLst/>
            </a:prstGeom>
            <a:gradFill flip="none" rotWithShape="1"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41643" y="2883545"/>
              <a:ext cx="24378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Supercomputing services</a:t>
              </a:r>
            </a:p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to Spanish and</a:t>
              </a:r>
            </a:p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EU researchers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20424" y="2884625"/>
              <a:ext cx="2056973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R&amp;D in Computer,</a:t>
              </a:r>
            </a:p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Life, Earth and</a:t>
              </a:r>
            </a:p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Engineering Sciences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386096" y="2876508"/>
              <a:ext cx="198137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PhD </a:t>
              </a:r>
              <a:r>
                <a:rPr lang="en-US" altLang="en-US" sz="1700" dirty="0" err="1">
                  <a:solidFill>
                    <a:srgbClr val="002060"/>
                  </a:solidFill>
                  <a:ea typeface="ＭＳ Ｐゴシック" pitchFamily="34" charset="-128"/>
                </a:rPr>
                <a:t>programme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technology transfer,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 public engagement</a:t>
              </a:r>
            </a:p>
          </p:txBody>
        </p:sp>
        <p:sp>
          <p:nvSpPr>
            <p:cNvPr id="32" name="Redondear rectángulo de esquina del mismo lado 31"/>
            <p:cNvSpPr/>
            <p:nvPr/>
          </p:nvSpPr>
          <p:spPr>
            <a:xfrm>
              <a:off x="628567" y="1969789"/>
              <a:ext cx="2664000" cy="822837"/>
            </a:xfrm>
            <a:prstGeom prst="round2SameRect">
              <a:avLst/>
            </a:prstGeom>
            <a:blipFill dpi="0" rotWithShape="1">
              <a:blip r:embed="rId5"/>
              <a:srcRect/>
              <a:tile tx="-63500" ty="-787400" sx="80000" sy="8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sp>
          <p:nvSpPr>
            <p:cNvPr id="33" name="Redondear rectángulo de esquina del mismo lado 32"/>
            <p:cNvSpPr/>
            <p:nvPr/>
          </p:nvSpPr>
          <p:spPr>
            <a:xfrm>
              <a:off x="3560911" y="1969789"/>
              <a:ext cx="2376001" cy="822837"/>
            </a:xfrm>
            <a:prstGeom prst="round2Same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dondear rectángulo de esquina del mismo lado 33"/>
            <p:cNvSpPr/>
            <p:nvPr/>
          </p:nvSpPr>
          <p:spPr>
            <a:xfrm>
              <a:off x="6188782" y="1969789"/>
              <a:ext cx="2376001" cy="822837"/>
            </a:xfrm>
            <a:prstGeom prst="round2SameRect">
              <a:avLst/>
            </a:prstGeom>
            <a:blipFill dpi="0" rotWithShape="1">
              <a:blip r:embed="rId7"/>
              <a:srcRect/>
              <a:tile tx="-381000" ty="-292100" sx="40000" sy="4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37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Mission</a:t>
            </a:r>
            <a:r>
              <a:rPr lang="es-ES" dirty="0"/>
              <a:t> of BSC </a:t>
            </a: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Departments</a:t>
            </a:r>
            <a:endParaRPr lang="es-ES" dirty="0"/>
          </a:p>
        </p:txBody>
      </p:sp>
      <p:pic>
        <p:nvPicPr>
          <p:cNvPr id="3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87350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lipse 37"/>
          <p:cNvSpPr/>
          <p:nvPr/>
        </p:nvSpPr>
        <p:spPr>
          <a:xfrm>
            <a:off x="514350" y="2406587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887350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30323"/>
            <a:ext cx="24844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515647"/>
            <a:ext cx="273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6211888" y="1398525"/>
            <a:ext cx="1528762" cy="985837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Earth Sciences</a:t>
            </a: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6172200" y="4128422"/>
            <a:ext cx="1528763" cy="539750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CASE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1490663" y="1398525"/>
            <a:ext cx="1849437" cy="969496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Computer</a:t>
            </a:r>
          </a:p>
          <a:p>
            <a:pPr algn="ctr" eaLnBrk="1" hangingPunct="1">
              <a:defRPr/>
            </a:pPr>
            <a:r>
              <a:rPr lang="en-US" altLang="ca-E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Sciences</a:t>
            </a:r>
          </a:p>
        </p:txBody>
      </p:sp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1600200" y="3964910"/>
            <a:ext cx="1682750" cy="984250"/>
          </a:xfrm>
          <a:prstGeom prst="rect">
            <a:avLst/>
          </a:prstGeom>
          <a:noFill/>
          <a:ln>
            <a:noFill/>
          </a:ln>
          <a:effectLst>
            <a:outerShdw blurRad="3810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</a:p>
          <a:p>
            <a:pPr algn="ctr" eaLnBrk="1" hangingPunct="1">
              <a:defRPr/>
            </a:pPr>
            <a:r>
              <a:rPr lang="en-US" altLang="ca-ES" sz="2900" b="1" dirty="0">
                <a:solidFill>
                  <a:schemeClr val="bg1"/>
                </a:solidFill>
                <a:latin typeface="Calibri" panose="020F0502020204030204" pitchFamily="34" charset="0"/>
              </a:rPr>
              <a:t>Sciences</a:t>
            </a:r>
          </a:p>
        </p:txBody>
      </p:sp>
      <p:sp>
        <p:nvSpPr>
          <p:cNvPr id="46" name="Rectangle 3"/>
          <p:cNvSpPr txBox="1">
            <a:spLocks noChangeAspect="1" noChangeArrowheads="1"/>
          </p:cNvSpPr>
          <p:nvPr/>
        </p:nvSpPr>
        <p:spPr bwMode="auto">
          <a:xfrm>
            <a:off x="395288" y="2536762"/>
            <a:ext cx="4157662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influence the way machines are built, programmed and used: programming models, performance tools, Big Data, computer architecture, energy efficiency</a:t>
            </a:r>
          </a:p>
        </p:txBody>
      </p:sp>
      <p:sp>
        <p:nvSpPr>
          <p:cNvPr id="47" name="Elipse 46"/>
          <p:cNvSpPr/>
          <p:nvPr/>
        </p:nvSpPr>
        <p:spPr>
          <a:xfrm>
            <a:off x="5026025" y="2443100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8" name="Rectangle 3"/>
          <p:cNvSpPr txBox="1">
            <a:spLocks noChangeAspect="1" noChangeArrowheads="1"/>
          </p:cNvSpPr>
          <p:nvPr/>
        </p:nvSpPr>
        <p:spPr bwMode="auto">
          <a:xfrm>
            <a:off x="5219700" y="2589150"/>
            <a:ext cx="3455988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develop and implement global and regional state-of-the-art models for short-term air quality </a:t>
            </a:r>
            <a:r>
              <a:rPr lang="en-GB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forecast and long-term climate applications</a:t>
            </a:r>
            <a:endParaRPr lang="en-US" altLang="en-US" sz="1400" dirty="0">
              <a:solidFill>
                <a:srgbClr val="00489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534988" y="4999960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0" name="Rectangle 3"/>
          <p:cNvSpPr txBox="1">
            <a:spLocks noChangeAspect="1" noChangeArrowheads="1"/>
          </p:cNvSpPr>
          <p:nvPr/>
        </p:nvSpPr>
        <p:spPr bwMode="auto">
          <a:xfrm>
            <a:off x="504825" y="5126960"/>
            <a:ext cx="3851275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understand living organisms by means of theoretical and computational methods (molecular modeling, genomics, proteomics)</a:t>
            </a:r>
            <a:endParaRPr lang="en-US" altLang="en-US" sz="1800" dirty="0">
              <a:solidFill>
                <a:srgbClr val="004890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4911725" y="4849147"/>
            <a:ext cx="3829050" cy="1187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2" name="Rectangle 3"/>
          <p:cNvSpPr txBox="1">
            <a:spLocks noChangeAspect="1" noChangeArrowheads="1"/>
          </p:cNvSpPr>
          <p:nvPr/>
        </p:nvSpPr>
        <p:spPr bwMode="auto">
          <a:xfrm>
            <a:off x="4879975" y="5028535"/>
            <a:ext cx="39957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sz="1400" dirty="0">
                <a:solidFill>
                  <a:srgbClr val="004890"/>
                </a:solidFill>
                <a:cs typeface="Times New Roman" panose="02020603050405020304" pitchFamily="18" charset="0"/>
              </a:rPr>
              <a:t>To develop scientific and engineering software to efficiently exploit super-computing capabilities (biomedical, geophysics, atmospheric, energy, social and economic simulations)</a:t>
            </a:r>
          </a:p>
        </p:txBody>
      </p:sp>
    </p:spTree>
    <p:extLst>
      <p:ext uri="{BB962C8B-B14F-4D97-AF65-F5344CB8AC3E}">
        <p14:creationId xmlns:p14="http://schemas.microsoft.com/office/powerpoint/2010/main" val="31438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16588"/>
            <a:ext cx="3321420" cy="8271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5988"/>
          <a:stretch/>
        </p:blipFill>
        <p:spPr>
          <a:xfrm>
            <a:off x="0" y="-3884"/>
            <a:ext cx="9144000" cy="68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0048" b="390"/>
          <a:stretch/>
        </p:blipFill>
        <p:spPr>
          <a:xfrm>
            <a:off x="-9525" y="0"/>
            <a:ext cx="9153526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31900" y="0"/>
            <a:ext cx="2755638" cy="6858000"/>
          </a:xfrm>
          <a:prstGeom prst="rect">
            <a:avLst/>
          </a:prstGeom>
          <a:solidFill>
            <a:srgbClr val="00377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89604" y="551278"/>
            <a:ext cx="246807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General Purpose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current BSC workload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11.15 </a:t>
            </a:r>
            <a:r>
              <a:rPr lang="en-US" sz="2400" b="1" dirty="0" err="1">
                <a:solidFill>
                  <a:schemeClr val="bg1"/>
                </a:solidFill>
              </a:rPr>
              <a:t>Pflops</a:t>
            </a:r>
            <a:r>
              <a:rPr lang="en-US" sz="2400" b="1" dirty="0">
                <a:solidFill>
                  <a:schemeClr val="bg1"/>
                </a:solidFill>
              </a:rPr>
              <a:t>/s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3,456 nodes of Intel Xeon Platinum processors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390 Terabytes of Main Memory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14PB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3302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5988"/>
          <a:stretch/>
        </p:blipFill>
        <p:spPr>
          <a:xfrm>
            <a:off x="0" y="-3884"/>
            <a:ext cx="9144000" cy="6861884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0" y="2318122"/>
            <a:ext cx="9144000" cy="216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  <a:gs pos="65000">
                <a:schemeClr val="bg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1800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15000"/>
                </a:schemeClr>
              </a:gs>
              <a:gs pos="65000">
                <a:srgbClr val="121212">
                  <a:alpha val="50000"/>
                </a:srgbClr>
              </a:gs>
              <a:gs pos="35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85824" y="281483"/>
            <a:ext cx="5383653" cy="145886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MareNostrum4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Total peak performance: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13,7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Pflops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/s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12 times more powerful than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MareNostrum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74615" y="2476345"/>
            <a:ext cx="2255109" cy="1747874"/>
            <a:chOff x="-250448" y="2059423"/>
            <a:chExt cx="2480619" cy="1922663"/>
          </a:xfrm>
          <a:effectLst/>
        </p:grpSpPr>
        <p:sp>
          <p:nvSpPr>
            <p:cNvPr id="8" name="Elipse 7"/>
            <p:cNvSpPr/>
            <p:nvPr/>
          </p:nvSpPr>
          <p:spPr>
            <a:xfrm>
              <a:off x="-250448" y="2059423"/>
              <a:ext cx="881222" cy="7282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-12122" y="2461328"/>
              <a:ext cx="2112020" cy="13011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545B62"/>
                </a:clrFrom>
                <a:clrTo>
                  <a:srgbClr val="545B62">
                    <a:alpha val="0"/>
                  </a:srgbClr>
                </a:clrTo>
              </a:clrChange>
              <a:lum bright="100000" contrast="-100000"/>
            </a:blip>
            <a:stretch>
              <a:fillRect/>
            </a:stretch>
          </p:blipFill>
          <p:spPr>
            <a:xfrm>
              <a:off x="403537" y="2717848"/>
              <a:ext cx="1262858" cy="7854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CuadroTexto 10"/>
            <p:cNvSpPr txBox="1"/>
            <p:nvPr/>
          </p:nvSpPr>
          <p:spPr>
            <a:xfrm>
              <a:off x="-121975" y="2158196"/>
              <a:ext cx="603049" cy="4739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80</a:t>
              </a:r>
              <a:r>
                <a:rPr lang="es-ES" sz="2000" dirty="0">
                  <a:solidFill>
                    <a:schemeClr val="bg1"/>
                  </a:solidFill>
                </a:rPr>
                <a:t>%</a:t>
              </a:r>
              <a:endParaRPr lang="es-ES" sz="2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-145830" y="3658086"/>
              <a:ext cx="2376001" cy="324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855" y="3711379"/>
              <a:ext cx="2105455" cy="2031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en-US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Access: prace-ri.eu/</a:t>
              </a:r>
              <a:r>
                <a:rPr lang="en-US" altLang="en-US" sz="12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hpc_acces</a:t>
              </a:r>
              <a:r>
                <a:rPr lang="es-E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463192" y="2441236"/>
            <a:ext cx="2181202" cy="1747874"/>
            <a:chOff x="3210220" y="1878658"/>
            <a:chExt cx="2399322" cy="1922663"/>
          </a:xfrm>
          <a:effectLst/>
        </p:grpSpPr>
        <p:sp>
          <p:nvSpPr>
            <p:cNvPr id="16" name="Elipse 15"/>
            <p:cNvSpPr/>
            <p:nvPr/>
          </p:nvSpPr>
          <p:spPr>
            <a:xfrm>
              <a:off x="3448546" y="2280563"/>
              <a:ext cx="2112021" cy="1301147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/>
            <p:cNvSpPr/>
            <p:nvPr/>
          </p:nvSpPr>
          <p:spPr>
            <a:xfrm>
              <a:off x="3210220" y="1878658"/>
              <a:ext cx="881222" cy="728282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347595" y="1968530"/>
              <a:ext cx="603050" cy="4739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16</a:t>
              </a:r>
              <a:r>
                <a:rPr lang="es-ES" sz="2000" dirty="0">
                  <a:solidFill>
                    <a:schemeClr val="bg1"/>
                  </a:solidFill>
                </a:rPr>
                <a:t>%</a:t>
              </a:r>
              <a:endParaRPr lang="es-ES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3449541" y="3477321"/>
              <a:ext cx="2160001" cy="324000"/>
            </a:xfrm>
            <a:prstGeom prst="roundRect">
              <a:avLst>
                <a:gd name="adj" fmla="val 50000"/>
              </a:avLst>
            </a:prstGeom>
            <a:solidFill>
              <a:srgbClr val="0D33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603087" y="3529806"/>
              <a:ext cx="1948240" cy="2031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en-US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Access: bsc.es/res-intranet</a:t>
              </a:r>
              <a:r>
                <a:rPr lang="es-ES" sz="1200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4">
              <a:lum bright="100000" contrast="-70000"/>
            </a:blip>
            <a:stretch>
              <a:fillRect/>
            </a:stretch>
          </p:blipFill>
          <p:spPr>
            <a:xfrm>
              <a:off x="3894548" y="2625033"/>
              <a:ext cx="1223275" cy="648000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6385409" y="2560230"/>
            <a:ext cx="2323223" cy="1604874"/>
            <a:chOff x="6779044" y="1998734"/>
            <a:chExt cx="2555545" cy="1765360"/>
          </a:xfrm>
          <a:effectLst/>
        </p:grpSpPr>
        <p:sp>
          <p:nvSpPr>
            <p:cNvPr id="23" name="Elipse 22"/>
            <p:cNvSpPr/>
            <p:nvPr/>
          </p:nvSpPr>
          <p:spPr>
            <a:xfrm>
              <a:off x="6779044" y="2462947"/>
              <a:ext cx="2555545" cy="1301147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6812245" y="1998734"/>
              <a:ext cx="728284" cy="728283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887890" y="2019016"/>
              <a:ext cx="619272" cy="609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chemeClr val="bg1"/>
                  </a:solidFill>
                </a:rPr>
                <a:t>4</a:t>
              </a:r>
              <a:r>
                <a:rPr lang="es-ES" sz="2000" dirty="0">
                  <a:solidFill>
                    <a:schemeClr val="bg1"/>
                  </a:solidFill>
                </a:rPr>
                <a:t>%</a:t>
              </a:r>
              <a:endParaRPr lang="es-ES" sz="2600" dirty="0">
                <a:solidFill>
                  <a:schemeClr val="bg1"/>
                </a:solidFill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lum bright="100000" contrast="-70000"/>
            </a:blip>
            <a:stretch>
              <a:fillRect/>
            </a:stretch>
          </p:blipFill>
          <p:spPr>
            <a:xfrm>
              <a:off x="7145930" y="2874735"/>
              <a:ext cx="1871943" cy="461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3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67" r="24144"/>
          <a:stretch/>
        </p:blipFill>
        <p:spPr>
          <a:xfrm>
            <a:off x="3022443" y="-8239"/>
            <a:ext cx="6121558" cy="6823051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7413" y="227007"/>
            <a:ext cx="7022266" cy="838397"/>
          </a:xfrm>
        </p:spPr>
        <p:txBody>
          <a:bodyPr/>
          <a:lstStyle/>
          <a:p>
            <a:pPr algn="l"/>
            <a:r>
              <a:rPr lang="es-ES" sz="3000" dirty="0" err="1"/>
              <a:t>Distributed</a:t>
            </a:r>
            <a:r>
              <a:rPr lang="es-ES" sz="3000" dirty="0"/>
              <a:t> </a:t>
            </a:r>
            <a:r>
              <a:rPr lang="es-ES" sz="3000" dirty="0" err="1"/>
              <a:t>Supercomputing</a:t>
            </a:r>
            <a:r>
              <a:rPr lang="es-ES" sz="3000" dirty="0"/>
              <a:t> </a:t>
            </a:r>
            <a:r>
              <a:rPr lang="es-ES" sz="3000" dirty="0" err="1"/>
              <a:t>Infrastructure</a:t>
            </a:r>
            <a:endParaRPr lang="es-ES" sz="3000" dirty="0"/>
          </a:p>
        </p:txBody>
      </p:sp>
      <p:sp>
        <p:nvSpPr>
          <p:cNvPr id="7" name="27 Rectángulo"/>
          <p:cNvSpPr/>
          <p:nvPr/>
        </p:nvSpPr>
        <p:spPr>
          <a:xfrm>
            <a:off x="346039" y="1491366"/>
            <a:ext cx="2925139" cy="14157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24 members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including</a:t>
            </a:r>
          </a:p>
          <a:p>
            <a:pPr marL="0" marR="0" lvl="0" indent="0" algn="l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Hosting Members</a:t>
            </a:r>
          </a:p>
          <a:p>
            <a:pPr marL="0" marR="0" lvl="0" indent="0" algn="l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(Switzerland, France, Germany, Italy and Spain)</a:t>
            </a:r>
          </a:p>
        </p:txBody>
      </p:sp>
      <p:sp>
        <p:nvSpPr>
          <p:cNvPr id="8" name="28 Rectángulo"/>
          <p:cNvSpPr/>
          <p:nvPr/>
        </p:nvSpPr>
        <p:spPr>
          <a:xfrm>
            <a:off x="359869" y="3205797"/>
            <a:ext cx="259517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524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scientific projects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enabled</a:t>
            </a:r>
          </a:p>
        </p:txBody>
      </p:sp>
      <p:sp>
        <p:nvSpPr>
          <p:cNvPr id="9" name="29 Rectángulo"/>
          <p:cNvSpPr/>
          <p:nvPr/>
        </p:nvSpPr>
        <p:spPr>
          <a:xfrm>
            <a:off x="346039" y="4162008"/>
            <a:ext cx="33026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70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PFlops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of peak performance 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 world-class systems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" y="234527"/>
            <a:ext cx="1556453" cy="972783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4591726" y="4217690"/>
            <a:ext cx="1336188" cy="1420218"/>
            <a:chOff x="5564850" y="3974410"/>
            <a:chExt cx="1336188" cy="1420217"/>
          </a:xfrm>
        </p:grpSpPr>
        <p:sp>
          <p:nvSpPr>
            <p:cNvPr id="14" name="Rectángulo redondeado 13"/>
            <p:cNvSpPr/>
            <p:nvPr/>
          </p:nvSpPr>
          <p:spPr>
            <a:xfrm>
              <a:off x="5564850" y="5022256"/>
              <a:ext cx="1336188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ágrima 12"/>
            <p:cNvSpPr/>
            <p:nvPr/>
          </p:nvSpPr>
          <p:spPr>
            <a:xfrm rot="8100000">
              <a:off x="5764944" y="3974410"/>
              <a:ext cx="936000" cy="935999"/>
            </a:xfrm>
            <a:prstGeom prst="teardrop">
              <a:avLst/>
            </a:prstGeom>
            <a:blipFill dpi="0" rotWithShape="0">
              <a:blip r:embed="rId6"/>
              <a:srcRect/>
              <a:stretch>
                <a:fillRect l="-55000" t="-10000" r="-41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615211" y="5048942"/>
              <a:ext cx="1235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MareNostrum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 rot="5400000">
            <a:off x="6105005" y="4920963"/>
            <a:ext cx="1375065" cy="908145"/>
            <a:chOff x="5568224" y="4931852"/>
            <a:chExt cx="1375065" cy="908145"/>
          </a:xfrm>
        </p:grpSpPr>
        <p:sp>
          <p:nvSpPr>
            <p:cNvPr id="22" name="Rectángulo redondeado 21"/>
            <p:cNvSpPr/>
            <p:nvPr/>
          </p:nvSpPr>
          <p:spPr>
            <a:xfrm rot="5400000">
              <a:off x="5313095" y="5186981"/>
              <a:ext cx="882629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ágrima 22"/>
            <p:cNvSpPr/>
            <p:nvPr/>
          </p:nvSpPr>
          <p:spPr>
            <a:xfrm rot="13513097">
              <a:off x="6043289" y="4939997"/>
              <a:ext cx="900000" cy="900000"/>
            </a:xfrm>
            <a:prstGeom prst="teardrop">
              <a:avLst/>
            </a:prstGeom>
            <a:blipFill dpi="0" rotWithShape="0">
              <a:blip r:embed="rId7"/>
              <a:srcRect/>
              <a:stretch>
                <a:fillRect l="-45000" r="-27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 rot="16200000">
              <a:off x="5335684" y="5210895"/>
              <a:ext cx="824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Marconi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 rot="10800000">
            <a:off x="6139465" y="3876076"/>
            <a:ext cx="2052687" cy="900000"/>
            <a:chOff x="4950133" y="4955461"/>
            <a:chExt cx="2052687" cy="900000"/>
          </a:xfrm>
        </p:grpSpPr>
        <p:sp>
          <p:nvSpPr>
            <p:cNvPr id="34" name="Rectángulo redondeado 33"/>
            <p:cNvSpPr/>
            <p:nvPr/>
          </p:nvSpPr>
          <p:spPr>
            <a:xfrm>
              <a:off x="5666632" y="5208372"/>
              <a:ext cx="1336188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ágrima 34"/>
            <p:cNvSpPr/>
            <p:nvPr/>
          </p:nvSpPr>
          <p:spPr>
            <a:xfrm rot="2700000">
              <a:off x="4950133" y="4955461"/>
              <a:ext cx="900000" cy="900000"/>
            </a:xfrm>
            <a:prstGeom prst="teardrop">
              <a:avLst/>
            </a:prstGeom>
            <a:blipFill dpi="0" rotWithShape="0">
              <a:blip r:embed="rId8"/>
              <a:srcRect/>
              <a:stretch>
                <a:fillRect l="-55000" t="-10000" r="-41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 rot="10800000">
              <a:off x="6082213" y="5243744"/>
              <a:ext cx="8418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Piz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Daint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sx="102000" sy="102000" algn="c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lecha izquierda 40"/>
          <p:cNvSpPr/>
          <p:nvPr/>
        </p:nvSpPr>
        <p:spPr>
          <a:xfrm rot="10800000">
            <a:off x="4656926" y="3669622"/>
            <a:ext cx="694057" cy="145818"/>
          </a:xfrm>
          <a:prstGeom prst="leftArrow">
            <a:avLst>
              <a:gd name="adj1" fmla="val 50000"/>
              <a:gd name="adj2" fmla="val 73002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952068" y="2559642"/>
            <a:ext cx="900000" cy="1373739"/>
            <a:chOff x="5329931" y="4274116"/>
            <a:chExt cx="900000" cy="1373739"/>
          </a:xfrm>
        </p:grpSpPr>
        <p:sp>
          <p:nvSpPr>
            <p:cNvPr id="18" name="Rectángulo redondeado 17"/>
            <p:cNvSpPr/>
            <p:nvPr/>
          </p:nvSpPr>
          <p:spPr>
            <a:xfrm>
              <a:off x="5378737" y="5275484"/>
              <a:ext cx="802389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ágrima 18"/>
            <p:cNvSpPr/>
            <p:nvPr/>
          </p:nvSpPr>
          <p:spPr>
            <a:xfrm rot="7980117">
              <a:off x="5329931" y="4274116"/>
              <a:ext cx="900000" cy="900000"/>
            </a:xfrm>
            <a:prstGeom prst="teardrop">
              <a:avLst/>
            </a:prstGeom>
            <a:blipFill dpi="0" rotWithShape="0">
              <a:blip r:embed="rId9"/>
              <a:srcRect/>
              <a:stretch>
                <a:fillRect l="-55000" t="-10000" r="-41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492833" y="530217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Curie</a:t>
              </a:r>
            </a:p>
          </p:txBody>
        </p:sp>
      </p:grpSp>
      <p:sp>
        <p:nvSpPr>
          <p:cNvPr id="42" name="Flecha izquierda 41"/>
          <p:cNvSpPr/>
          <p:nvPr/>
        </p:nvSpPr>
        <p:spPr>
          <a:xfrm rot="14040643">
            <a:off x="5609830" y="3012271"/>
            <a:ext cx="625489" cy="157273"/>
          </a:xfrm>
          <a:prstGeom prst="leftArrow">
            <a:avLst>
              <a:gd name="adj1" fmla="val 50000"/>
              <a:gd name="adj2" fmla="val 73002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5073786" y="1552661"/>
            <a:ext cx="1067980" cy="1389923"/>
            <a:chOff x="5111486" y="4257932"/>
            <a:chExt cx="1067980" cy="1389923"/>
          </a:xfrm>
        </p:grpSpPr>
        <p:sp>
          <p:nvSpPr>
            <p:cNvPr id="30" name="Rectángulo redondeado 29"/>
            <p:cNvSpPr/>
            <p:nvPr/>
          </p:nvSpPr>
          <p:spPr>
            <a:xfrm>
              <a:off x="5111486" y="5275484"/>
              <a:ext cx="1067980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ágrima 30"/>
            <p:cNvSpPr/>
            <p:nvPr/>
          </p:nvSpPr>
          <p:spPr>
            <a:xfrm rot="7980117">
              <a:off x="5195476" y="4257932"/>
              <a:ext cx="900000" cy="900000"/>
            </a:xfrm>
            <a:prstGeom prst="teardrop">
              <a:avLst/>
            </a:prstGeom>
            <a:blipFill dpi="0" rotWithShape="0">
              <a:blip r:embed="rId10"/>
              <a:srcRect/>
              <a:stretch>
                <a:fillRect l="-40000" t="-45000" r="-64000" b="2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197277" y="5302170"/>
              <a:ext cx="896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JUQUEEN</a:t>
              </a:r>
            </a:p>
          </p:txBody>
        </p:sp>
      </p:grpSp>
      <p:sp>
        <p:nvSpPr>
          <p:cNvPr id="43" name="Flecha izquierda 42"/>
          <p:cNvSpPr/>
          <p:nvPr/>
        </p:nvSpPr>
        <p:spPr>
          <a:xfrm rot="17287264">
            <a:off x="6031965" y="3163490"/>
            <a:ext cx="1107258" cy="156611"/>
          </a:xfrm>
          <a:prstGeom prst="leftArrow">
            <a:avLst>
              <a:gd name="adj1" fmla="val 50000"/>
              <a:gd name="adj2" fmla="val 73002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360414" y="1355926"/>
            <a:ext cx="1067980" cy="1389923"/>
            <a:chOff x="5124849" y="4257932"/>
            <a:chExt cx="1067980" cy="1389923"/>
          </a:xfrm>
        </p:grpSpPr>
        <p:sp>
          <p:nvSpPr>
            <p:cNvPr id="38" name="Rectángulo redondeado 37"/>
            <p:cNvSpPr/>
            <p:nvPr/>
          </p:nvSpPr>
          <p:spPr>
            <a:xfrm>
              <a:off x="5124849" y="5275484"/>
              <a:ext cx="1067980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Lágrima 38"/>
            <p:cNvSpPr/>
            <p:nvPr/>
          </p:nvSpPr>
          <p:spPr>
            <a:xfrm rot="7980117">
              <a:off x="5208839" y="4257932"/>
              <a:ext cx="900000" cy="900000"/>
            </a:xfrm>
            <a:prstGeom prst="teardrop">
              <a:avLst/>
            </a:prstGeom>
            <a:blipFill dpi="0" rotWithShape="0">
              <a:blip r:embed="rId11"/>
              <a:srcRect/>
              <a:stretch>
                <a:fillRect l="-57000" t="-9000" r="-69000" b="2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93872" y="5302170"/>
              <a:ext cx="929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Hazel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Hen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sx="102000" sy="102000" algn="c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lecha izquierda 43"/>
          <p:cNvSpPr/>
          <p:nvPr/>
        </p:nvSpPr>
        <p:spPr>
          <a:xfrm rot="19177839">
            <a:off x="6606014" y="3549146"/>
            <a:ext cx="1264299" cy="149004"/>
          </a:xfrm>
          <a:prstGeom prst="leftArrow">
            <a:avLst>
              <a:gd name="adj1" fmla="val 50000"/>
              <a:gd name="adj2" fmla="val 73002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7647042" y="1923477"/>
            <a:ext cx="1067980" cy="1393984"/>
            <a:chOff x="5198532" y="4253871"/>
            <a:chExt cx="1067980" cy="1393984"/>
          </a:xfrm>
        </p:grpSpPr>
        <p:sp>
          <p:nvSpPr>
            <p:cNvPr id="26" name="Rectángulo redondeado 25"/>
            <p:cNvSpPr/>
            <p:nvPr/>
          </p:nvSpPr>
          <p:spPr>
            <a:xfrm>
              <a:off x="5198532" y="5275484"/>
              <a:ext cx="1067980" cy="3723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ágrima 26"/>
            <p:cNvSpPr/>
            <p:nvPr/>
          </p:nvSpPr>
          <p:spPr>
            <a:xfrm rot="7980117">
              <a:off x="5282522" y="4253871"/>
              <a:ext cx="900000" cy="900000"/>
            </a:xfrm>
            <a:prstGeom prst="teardrop">
              <a:avLst/>
            </a:prstGeom>
            <a:blipFill dpi="0" rotWithShape="0">
              <a:blip r:embed="rId12"/>
              <a:srcRect/>
              <a:stretch>
                <a:fillRect l="-55000" t="-10000" r="-41000"/>
              </a:stretch>
            </a:blip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5240240" y="5302170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76200" sx="102000" sy="1020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SuperMUC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sx="102000" sy="102000" algn="c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6" name="Conector recto 45"/>
          <p:cNvCxnSpPr/>
          <p:nvPr/>
        </p:nvCxnSpPr>
        <p:spPr>
          <a:xfrm>
            <a:off x="359869" y="4025439"/>
            <a:ext cx="285114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359869" y="4976088"/>
            <a:ext cx="285114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25"/>
          <p:cNvSpPr/>
          <p:nvPr/>
        </p:nvSpPr>
        <p:spPr>
          <a:xfrm>
            <a:off x="420038" y="4976088"/>
            <a:ext cx="3144287" cy="1148676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897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&gt;10.000 </a:t>
            </a:r>
            <a:r>
              <a:rPr lang="en-US" sz="1600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people trained by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6 PRACE Advanced Training Centers </a:t>
            </a:r>
            <a:r>
              <a:rPr lang="en-US" sz="1600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and others events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395536" y="3140968"/>
            <a:ext cx="285114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3142651" y="6323965"/>
            <a:ext cx="3353592" cy="360000"/>
            <a:chOff x="1845170" y="5366289"/>
            <a:chExt cx="3353592" cy="360000"/>
          </a:xfrm>
        </p:grpSpPr>
        <p:sp>
          <p:nvSpPr>
            <p:cNvPr id="50" name="Rectángulo redondeado 49"/>
            <p:cNvSpPr/>
            <p:nvPr/>
          </p:nvSpPr>
          <p:spPr>
            <a:xfrm>
              <a:off x="1845170" y="5366289"/>
              <a:ext cx="1582779" cy="360000"/>
            </a:xfrm>
            <a:prstGeom prst="roundRect">
              <a:avLst>
                <a:gd name="adj" fmla="val 17047"/>
              </a:avLst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redondeado 50"/>
            <p:cNvSpPr/>
            <p:nvPr/>
          </p:nvSpPr>
          <p:spPr>
            <a:xfrm>
              <a:off x="2699163" y="5366289"/>
              <a:ext cx="2499599" cy="360000"/>
            </a:xfrm>
            <a:prstGeom prst="roundRect">
              <a:avLst>
                <a:gd name="adj" fmla="val 2683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898026" y="5399698"/>
              <a:ext cx="2077556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en-US" dirty="0">
                  <a:solidFill>
                    <a:srgbClr val="2F5597"/>
                  </a:solidFill>
                  <a:cs typeface="Times New Roman" panose="02020603050405020304" pitchFamily="18" charset="0"/>
                </a:rPr>
                <a:t>prace-ri.eu/</a:t>
              </a:r>
              <a:r>
                <a:rPr lang="en-US" altLang="en-US" dirty="0" err="1">
                  <a:solidFill>
                    <a:srgbClr val="2F5597"/>
                  </a:solidFill>
                  <a:cs typeface="Times New Roman" panose="02020603050405020304" pitchFamily="18" charset="0"/>
                </a:rPr>
                <a:t>hpc_acces</a:t>
              </a:r>
              <a:endParaRPr lang="es-ES" dirty="0">
                <a:solidFill>
                  <a:srgbClr val="2F5597"/>
                </a:solidFill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986255" y="5423179"/>
              <a:ext cx="6101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4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2709" y="2329928"/>
            <a:ext cx="29001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altLang="es-E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Finis</a:t>
            </a:r>
            <a:r>
              <a:rPr kumimoji="0" lang="es-ES" alt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ES" altLang="es-E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Terrae</a:t>
            </a:r>
            <a:r>
              <a:rPr kumimoji="0" lang="es-ES" alt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II</a:t>
            </a:r>
            <a:r>
              <a:rPr kumimoji="0" lang="es-ES" alt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Centro de Supercomputación de Galicia (CESGA)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altLang="es-E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Pirineus</a:t>
            </a:r>
            <a:r>
              <a:rPr kumimoji="0" lang="es-ES" alt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Consorcio de Servicios Universitarios de Cataluña (CSUC)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alt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Lusitania</a:t>
            </a:r>
            <a:r>
              <a:rPr kumimoji="0" lang="es-ES" alt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Fundación Computación y Tecnologías Avanzadas de Extremadura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alt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Caléndula</a:t>
            </a:r>
            <a:r>
              <a:rPr kumimoji="0" lang="es-ES" alt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Centro de Supercomputación de Castilla y León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alt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Cibeles</a:t>
            </a:r>
            <a:r>
              <a:rPr kumimoji="0" lang="es-ES" alt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Universidad Autónoma de Madrid</a:t>
            </a:r>
            <a:endParaRPr kumimoji="0" lang="en-US" altLang="es-ES" sz="1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79118" y="1116844"/>
            <a:ext cx="6585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 now made up of </a:t>
            </a:r>
            <a:r>
              <a:rPr kumimoji="0" lang="en-US" alt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thirteen </a:t>
            </a:r>
            <a:r>
              <a:rPr kumimoji="0" lang="en-US" alt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supercomputers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5504" y="1860673"/>
            <a:ext cx="3703690" cy="2745033"/>
            <a:chOff x="367929" y="1240115"/>
            <a:chExt cx="3703690" cy="2745033"/>
          </a:xfrm>
        </p:grpSpPr>
        <p:cxnSp>
          <p:nvCxnSpPr>
            <p:cNvPr id="28" name="Conector recto 27"/>
            <p:cNvCxnSpPr/>
            <p:nvPr/>
          </p:nvCxnSpPr>
          <p:spPr>
            <a:xfrm flipH="1">
              <a:off x="3673503" y="1857543"/>
              <a:ext cx="213600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H="1">
              <a:off x="3586040" y="2372163"/>
              <a:ext cx="293111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>
              <a:off x="3578089" y="2876635"/>
              <a:ext cx="293111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flipH="1">
              <a:off x="3570138" y="3391255"/>
              <a:ext cx="293111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>
              <a:off x="3562187" y="3909415"/>
              <a:ext cx="293111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n 26" descr="150429-RES-fotogrup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2"/>
            <a:stretch/>
          </p:blipFill>
          <p:spPr bwMode="auto">
            <a:xfrm>
              <a:off x="723900" y="1829950"/>
              <a:ext cx="3347719" cy="2155198"/>
            </a:xfrm>
            <a:prstGeom prst="rect">
              <a:avLst/>
            </a:prstGeom>
            <a:ln>
              <a:noFill/>
            </a:ln>
            <a:effectLst>
              <a:reflection blurRad="38100" stA="20000" endPos="15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375516" y="1313259"/>
              <a:ext cx="3375692" cy="1157383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367929" y="1240115"/>
              <a:ext cx="3396201" cy="11573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339" y="1240565"/>
              <a:ext cx="1678345" cy="924956"/>
            </a:xfrm>
            <a:prstGeom prst="rect">
              <a:avLst/>
            </a:prstGeom>
          </p:spPr>
        </p:pic>
      </p:grpSp>
      <p:grpSp>
        <p:nvGrpSpPr>
          <p:cNvPr id="13" name="Agrupar 24"/>
          <p:cNvGrpSpPr>
            <a:grpSpLocks/>
          </p:cNvGrpSpPr>
          <p:nvPr/>
        </p:nvGrpSpPr>
        <p:grpSpPr bwMode="auto">
          <a:xfrm>
            <a:off x="3113570" y="5533749"/>
            <a:ext cx="5664153" cy="1020293"/>
            <a:chOff x="-4134796" y="4208561"/>
            <a:chExt cx="6232456" cy="1122349"/>
          </a:xfrm>
        </p:grpSpPr>
        <p:pic>
          <p:nvPicPr>
            <p:cNvPr id="15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47245" y="4736429"/>
              <a:ext cx="475253" cy="55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081" y="4888637"/>
              <a:ext cx="419579" cy="38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2298" y="4208561"/>
              <a:ext cx="541757" cy="54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1210" y="4261037"/>
              <a:ext cx="531804" cy="492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8" descr="logo_UNIZ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2652" y="4241228"/>
              <a:ext cx="484257" cy="52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5" y="4767786"/>
              <a:ext cx="554461" cy="56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Imagen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924" y="4304237"/>
              <a:ext cx="958427" cy="32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19" descr="cesga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34796" y="4986316"/>
              <a:ext cx="894084" cy="2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377" y="4240723"/>
              <a:ext cx="439430" cy="41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9124" y="4899057"/>
              <a:ext cx="729309" cy="43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n 2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8864" y="4832725"/>
              <a:ext cx="610525" cy="43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78" y="2182518"/>
            <a:ext cx="2291188" cy="2652965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520881" y="5009109"/>
            <a:ext cx="2160000" cy="728622"/>
            <a:chOff x="520881" y="5009109"/>
            <a:chExt cx="2160000" cy="728622"/>
          </a:xfrm>
        </p:grpSpPr>
        <p:sp>
          <p:nvSpPr>
            <p:cNvPr id="7" name="Rectángulo redondeado 6"/>
            <p:cNvSpPr/>
            <p:nvPr/>
          </p:nvSpPr>
          <p:spPr>
            <a:xfrm>
              <a:off x="520881" y="5009109"/>
              <a:ext cx="2160000" cy="728622"/>
            </a:xfrm>
            <a:prstGeom prst="roundRect">
              <a:avLst>
                <a:gd name="adj" fmla="val 17047"/>
              </a:avLst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520881" y="5341731"/>
              <a:ext cx="2160000" cy="396000"/>
            </a:xfrm>
            <a:prstGeom prst="roundRect">
              <a:avLst>
                <a:gd name="adj" fmla="val 660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19743" y="5393140"/>
              <a:ext cx="1762277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en-US" dirty="0">
                  <a:solidFill>
                    <a:srgbClr val="2F5597"/>
                  </a:solidFill>
                  <a:cs typeface="Times New Roman" panose="02020603050405020304" pitchFamily="18" charset="0"/>
                </a:rPr>
                <a:t>bsc.es/res-intranet</a:t>
              </a:r>
              <a:endParaRPr lang="es-ES" dirty="0">
                <a:solidFill>
                  <a:srgbClr val="2F5597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323562" y="5056538"/>
              <a:ext cx="55463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Access</a:t>
              </a:r>
            </a:p>
          </p:txBody>
        </p:sp>
      </p:grpSp>
      <p:cxnSp>
        <p:nvCxnSpPr>
          <p:cNvPr id="35" name="Conector recto 34"/>
          <p:cNvCxnSpPr/>
          <p:nvPr/>
        </p:nvCxnSpPr>
        <p:spPr>
          <a:xfrm>
            <a:off x="0" y="1389816"/>
            <a:ext cx="1399922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727894" y="1389816"/>
            <a:ext cx="1416106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 Española de Supercomputación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3770" y="4259439"/>
            <a:ext cx="1016905" cy="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CDF531-ABD7-5349-8CC2-0274DE1D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7" y="99195"/>
            <a:ext cx="7886700" cy="862888"/>
          </a:xfrm>
        </p:spPr>
        <p:txBody>
          <a:bodyPr/>
          <a:lstStyle/>
          <a:p>
            <a:r>
              <a:rPr lang="en-GB" dirty="0"/>
              <a:t>BSC infrastructure roadmap</a:t>
            </a:r>
            <a:endParaRPr lang="ca-ES" dirty="0"/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90D5E592-3D74-3447-8A11-F014B6EEAA1D}"/>
              </a:ext>
            </a:extLst>
          </p:cNvPr>
          <p:cNvSpPr/>
          <p:nvPr/>
        </p:nvSpPr>
        <p:spPr>
          <a:xfrm>
            <a:off x="107504" y="1171218"/>
            <a:ext cx="8856984" cy="26411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</a:p>
        </p:txBody>
      </p:sp>
      <p:sp>
        <p:nvSpPr>
          <p:cNvPr id="9" name="Rounded Rectangle 70">
            <a:extLst>
              <a:ext uri="{FF2B5EF4-FFF2-40B4-BE49-F238E27FC236}">
                <a16:creationId xmlns:a16="http://schemas.microsoft.com/office/drawing/2014/main" id="{BC9AC1C0-720B-CA41-AA60-77A6125804A3}"/>
              </a:ext>
            </a:extLst>
          </p:cNvPr>
          <p:cNvSpPr/>
          <p:nvPr/>
        </p:nvSpPr>
        <p:spPr>
          <a:xfrm>
            <a:off x="6581022" y="2527425"/>
            <a:ext cx="2167441" cy="1164072"/>
          </a:xfrm>
          <a:prstGeom prst="round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E3FBB89F-E4EE-7B4C-9814-C8A71133BA9E}"/>
              </a:ext>
            </a:extLst>
          </p:cNvPr>
          <p:cNvGrpSpPr/>
          <p:nvPr/>
        </p:nvGrpSpPr>
        <p:grpSpPr>
          <a:xfrm>
            <a:off x="1521761" y="809972"/>
            <a:ext cx="7286141" cy="181907"/>
            <a:chOff x="1521761" y="848253"/>
            <a:chExt cx="7286141" cy="181907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E5AF988C-9F34-1746-8E03-DB44F8D0B6E7}"/>
                </a:ext>
              </a:extLst>
            </p:cNvPr>
            <p:cNvSpPr txBox="1"/>
            <p:nvPr/>
          </p:nvSpPr>
          <p:spPr>
            <a:xfrm>
              <a:off x="1521761" y="868577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C5ADB442-CFAC-7A40-8652-9FF235F30ADB}"/>
                </a:ext>
              </a:extLst>
            </p:cNvPr>
            <p:cNvSpPr txBox="1"/>
            <p:nvPr/>
          </p:nvSpPr>
          <p:spPr>
            <a:xfrm>
              <a:off x="2918716" y="848253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2017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A907E733-DF7A-E145-A613-AB4ECBE2479B}"/>
                </a:ext>
              </a:extLst>
            </p:cNvPr>
            <p:cNvSpPr txBox="1"/>
            <p:nvPr/>
          </p:nvSpPr>
          <p:spPr>
            <a:xfrm>
              <a:off x="4315671" y="868577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EB7BC608-1795-A64F-8BA8-9EDC873F47F9}"/>
                </a:ext>
              </a:extLst>
            </p:cNvPr>
            <p:cNvSpPr txBox="1"/>
            <p:nvPr/>
          </p:nvSpPr>
          <p:spPr>
            <a:xfrm>
              <a:off x="5712626" y="862536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78282803-4189-834D-86F5-18562035DC3D}"/>
                </a:ext>
              </a:extLst>
            </p:cNvPr>
            <p:cNvSpPr txBox="1"/>
            <p:nvPr/>
          </p:nvSpPr>
          <p:spPr>
            <a:xfrm>
              <a:off x="7109579" y="862536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EF6282F8-9B25-9942-A62C-46CEA0548FC3}"/>
                </a:ext>
              </a:extLst>
            </p:cNvPr>
            <p:cNvSpPr txBox="1"/>
            <p:nvPr/>
          </p:nvSpPr>
          <p:spPr>
            <a:xfrm>
              <a:off x="8506537" y="857001"/>
              <a:ext cx="301365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</a:p>
          </p:txBody>
        </p:sp>
      </p:grp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FC9FD9A7-44C7-4B40-9B3E-66E1252DFCFF}"/>
              </a:ext>
            </a:extLst>
          </p:cNvPr>
          <p:cNvSpPr/>
          <p:nvPr/>
        </p:nvSpPr>
        <p:spPr>
          <a:xfrm>
            <a:off x="805873" y="1237303"/>
            <a:ext cx="2902031" cy="282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MN3, 1.1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PFlops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 SB + Intel KNC, IB FDR10</a:t>
            </a: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6CCE0E05-3C01-FC43-9011-CA56F706E849}"/>
              </a:ext>
            </a:extLst>
          </p:cNvPr>
          <p:cNvSpPr/>
          <p:nvPr/>
        </p:nvSpPr>
        <p:spPr>
          <a:xfrm>
            <a:off x="3787113" y="1517190"/>
            <a:ext cx="3492388" cy="6499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MN4, &gt;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13.7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PFlops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Purpose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11.15 Pflops, Intel SKL+OPA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Emerging Technologies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P9+Volta (1.6PF), ARM (0.5PF), ‘KNH’ (0.5PF)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3BA0AE1C-6FBF-ED4C-AB44-4B3D14E8618B}"/>
              </a:ext>
            </a:extLst>
          </p:cNvPr>
          <p:cNvSpPr/>
          <p:nvPr/>
        </p:nvSpPr>
        <p:spPr>
          <a:xfrm>
            <a:off x="7310825" y="1878821"/>
            <a:ext cx="1396959" cy="2844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MN5, 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pre-exascale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id="{35D2B2E9-973A-B047-BAD7-B67EC71BF0D9}"/>
              </a:ext>
            </a:extLst>
          </p:cNvPr>
          <p:cNvGrpSpPr/>
          <p:nvPr/>
        </p:nvGrpSpPr>
        <p:grpSpPr>
          <a:xfrm>
            <a:off x="1521761" y="980728"/>
            <a:ext cx="7442727" cy="144016"/>
            <a:chOff x="1521761" y="1041703"/>
            <a:chExt cx="7442727" cy="144016"/>
          </a:xfrm>
        </p:grpSpPr>
        <p:cxnSp>
          <p:nvCxnSpPr>
            <p:cNvPr id="25" name="Straight Connector 6">
              <a:extLst>
                <a:ext uri="{FF2B5EF4-FFF2-40B4-BE49-F238E27FC236}">
                  <a16:creationId xmlns:a16="http://schemas.microsoft.com/office/drawing/2014/main" id="{1EE0DA74-D35E-194A-AC56-93983EED278A}"/>
                </a:ext>
              </a:extLst>
            </p:cNvPr>
            <p:cNvCxnSpPr/>
            <p:nvPr/>
          </p:nvCxnSpPr>
          <p:spPr>
            <a:xfrm>
              <a:off x="1521761" y="1185719"/>
              <a:ext cx="7442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CC3B043C-EFFB-DA42-BC98-34D7A49D8A4F}"/>
                </a:ext>
              </a:extLst>
            </p:cNvPr>
            <p:cNvCxnSpPr/>
            <p:nvPr/>
          </p:nvCxnSpPr>
          <p:spPr>
            <a:xfrm>
              <a:off x="1691680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9">
              <a:extLst>
                <a:ext uri="{FF2B5EF4-FFF2-40B4-BE49-F238E27FC236}">
                  <a16:creationId xmlns:a16="http://schemas.microsoft.com/office/drawing/2014/main" id="{4749DF8A-E326-9047-9953-677DFFAA68AD}"/>
                </a:ext>
              </a:extLst>
            </p:cNvPr>
            <p:cNvCxnSpPr/>
            <p:nvPr/>
          </p:nvCxnSpPr>
          <p:spPr>
            <a:xfrm>
              <a:off x="3088635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0">
              <a:extLst>
                <a:ext uri="{FF2B5EF4-FFF2-40B4-BE49-F238E27FC236}">
                  <a16:creationId xmlns:a16="http://schemas.microsoft.com/office/drawing/2014/main" id="{95066525-0840-E248-90C2-877E9750B964}"/>
                </a:ext>
              </a:extLst>
            </p:cNvPr>
            <p:cNvCxnSpPr/>
            <p:nvPr/>
          </p:nvCxnSpPr>
          <p:spPr>
            <a:xfrm>
              <a:off x="4485590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1">
              <a:extLst>
                <a:ext uri="{FF2B5EF4-FFF2-40B4-BE49-F238E27FC236}">
                  <a16:creationId xmlns:a16="http://schemas.microsoft.com/office/drawing/2014/main" id="{23B4F7ED-8D35-0A43-A417-53EB82FD09ED}"/>
                </a:ext>
              </a:extLst>
            </p:cNvPr>
            <p:cNvCxnSpPr/>
            <p:nvPr/>
          </p:nvCxnSpPr>
          <p:spPr>
            <a:xfrm>
              <a:off x="5882545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">
              <a:extLst>
                <a:ext uri="{FF2B5EF4-FFF2-40B4-BE49-F238E27FC236}">
                  <a16:creationId xmlns:a16="http://schemas.microsoft.com/office/drawing/2014/main" id="{F62CC437-C574-C644-9E0A-88BAEE5B3A53}"/>
                </a:ext>
              </a:extLst>
            </p:cNvPr>
            <p:cNvCxnSpPr/>
            <p:nvPr/>
          </p:nvCxnSpPr>
          <p:spPr>
            <a:xfrm>
              <a:off x="7279500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">
              <a:extLst>
                <a:ext uri="{FF2B5EF4-FFF2-40B4-BE49-F238E27FC236}">
                  <a16:creationId xmlns:a16="http://schemas.microsoft.com/office/drawing/2014/main" id="{5D1948F6-3BCE-6544-BE52-266A7EB78569}"/>
                </a:ext>
              </a:extLst>
            </p:cNvPr>
            <p:cNvCxnSpPr/>
            <p:nvPr/>
          </p:nvCxnSpPr>
          <p:spPr>
            <a:xfrm>
              <a:off x="8676456" y="104170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9">
              <a:extLst>
                <a:ext uri="{FF2B5EF4-FFF2-40B4-BE49-F238E27FC236}">
                  <a16:creationId xmlns:a16="http://schemas.microsoft.com/office/drawing/2014/main" id="{59CC16F2-4A5F-194C-8C8A-2D62C2416804}"/>
                </a:ext>
              </a:extLst>
            </p:cNvPr>
            <p:cNvCxnSpPr/>
            <p:nvPr/>
          </p:nvCxnSpPr>
          <p:spPr>
            <a:xfrm>
              <a:off x="3787113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CF8C1644-6D68-A84A-9DF9-4C4BA5EEA035}"/>
                </a:ext>
              </a:extLst>
            </p:cNvPr>
            <p:cNvCxnSpPr/>
            <p:nvPr/>
          </p:nvCxnSpPr>
          <p:spPr>
            <a:xfrm>
              <a:off x="4136352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B5D3E8BE-323D-E243-BF99-41C3F6A13509}"/>
                </a:ext>
              </a:extLst>
            </p:cNvPr>
            <p:cNvCxnSpPr/>
            <p:nvPr/>
          </p:nvCxnSpPr>
          <p:spPr>
            <a:xfrm>
              <a:off x="3437874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45D61520-A858-6F4A-9BD3-0650FFA6CF8A}"/>
                </a:ext>
              </a:extLst>
            </p:cNvPr>
            <p:cNvCxnSpPr/>
            <p:nvPr/>
          </p:nvCxnSpPr>
          <p:spPr>
            <a:xfrm>
              <a:off x="2328951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7">
              <a:extLst>
                <a:ext uri="{FF2B5EF4-FFF2-40B4-BE49-F238E27FC236}">
                  <a16:creationId xmlns:a16="http://schemas.microsoft.com/office/drawing/2014/main" id="{1C0ED436-B375-1B44-BA5A-69FBE1EECA7F}"/>
                </a:ext>
              </a:extLst>
            </p:cNvPr>
            <p:cNvCxnSpPr/>
            <p:nvPr/>
          </p:nvCxnSpPr>
          <p:spPr>
            <a:xfrm>
              <a:off x="2678190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8">
              <a:extLst>
                <a:ext uri="{FF2B5EF4-FFF2-40B4-BE49-F238E27FC236}">
                  <a16:creationId xmlns:a16="http://schemas.microsoft.com/office/drawing/2014/main" id="{7CB5A957-7F96-3145-8433-D93DBECDE24D}"/>
                </a:ext>
              </a:extLst>
            </p:cNvPr>
            <p:cNvCxnSpPr/>
            <p:nvPr/>
          </p:nvCxnSpPr>
          <p:spPr>
            <a:xfrm>
              <a:off x="1979712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9">
              <a:extLst>
                <a:ext uri="{FF2B5EF4-FFF2-40B4-BE49-F238E27FC236}">
                  <a16:creationId xmlns:a16="http://schemas.microsoft.com/office/drawing/2014/main" id="{17FF9AFD-1976-D444-924B-4641D7C5467E}"/>
                </a:ext>
              </a:extLst>
            </p:cNvPr>
            <p:cNvCxnSpPr/>
            <p:nvPr/>
          </p:nvCxnSpPr>
          <p:spPr>
            <a:xfrm>
              <a:off x="5184068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id="{A43ACBE6-6185-8D41-84F3-1930399119C3}"/>
                </a:ext>
              </a:extLst>
            </p:cNvPr>
            <p:cNvCxnSpPr/>
            <p:nvPr/>
          </p:nvCxnSpPr>
          <p:spPr>
            <a:xfrm>
              <a:off x="5533307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1">
              <a:extLst>
                <a:ext uri="{FF2B5EF4-FFF2-40B4-BE49-F238E27FC236}">
                  <a16:creationId xmlns:a16="http://schemas.microsoft.com/office/drawing/2014/main" id="{66831DBF-0FE8-AB45-BB3B-24375A36D937}"/>
                </a:ext>
              </a:extLst>
            </p:cNvPr>
            <p:cNvCxnSpPr/>
            <p:nvPr/>
          </p:nvCxnSpPr>
          <p:spPr>
            <a:xfrm>
              <a:off x="4834829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6">
              <a:extLst>
                <a:ext uri="{FF2B5EF4-FFF2-40B4-BE49-F238E27FC236}">
                  <a16:creationId xmlns:a16="http://schemas.microsoft.com/office/drawing/2014/main" id="{8781FC22-3920-3B43-9808-07385C8A4FF5}"/>
                </a:ext>
              </a:extLst>
            </p:cNvPr>
            <p:cNvCxnSpPr/>
            <p:nvPr/>
          </p:nvCxnSpPr>
          <p:spPr>
            <a:xfrm>
              <a:off x="6581023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7">
              <a:extLst>
                <a:ext uri="{FF2B5EF4-FFF2-40B4-BE49-F238E27FC236}">
                  <a16:creationId xmlns:a16="http://schemas.microsoft.com/office/drawing/2014/main" id="{30D40469-866E-D546-91DF-A01BCB490BC5}"/>
                </a:ext>
              </a:extLst>
            </p:cNvPr>
            <p:cNvCxnSpPr/>
            <p:nvPr/>
          </p:nvCxnSpPr>
          <p:spPr>
            <a:xfrm>
              <a:off x="6930262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8">
              <a:extLst>
                <a:ext uri="{FF2B5EF4-FFF2-40B4-BE49-F238E27FC236}">
                  <a16:creationId xmlns:a16="http://schemas.microsoft.com/office/drawing/2014/main" id="{4FE9EC90-591B-D64B-814E-0CE26A99DA05}"/>
                </a:ext>
              </a:extLst>
            </p:cNvPr>
            <p:cNvCxnSpPr/>
            <p:nvPr/>
          </p:nvCxnSpPr>
          <p:spPr>
            <a:xfrm>
              <a:off x="6231784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9">
              <a:extLst>
                <a:ext uri="{FF2B5EF4-FFF2-40B4-BE49-F238E27FC236}">
                  <a16:creationId xmlns:a16="http://schemas.microsoft.com/office/drawing/2014/main" id="{BB2A2E34-A108-BB41-9D1D-DB99D00E6B0F}"/>
                </a:ext>
              </a:extLst>
            </p:cNvPr>
            <p:cNvCxnSpPr/>
            <p:nvPr/>
          </p:nvCxnSpPr>
          <p:spPr>
            <a:xfrm>
              <a:off x="7977978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0">
              <a:extLst>
                <a:ext uri="{FF2B5EF4-FFF2-40B4-BE49-F238E27FC236}">
                  <a16:creationId xmlns:a16="http://schemas.microsoft.com/office/drawing/2014/main" id="{5DD61E17-ABF2-6C48-9108-1AEC17F5E851}"/>
                </a:ext>
              </a:extLst>
            </p:cNvPr>
            <p:cNvCxnSpPr/>
            <p:nvPr/>
          </p:nvCxnSpPr>
          <p:spPr>
            <a:xfrm>
              <a:off x="8327217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1">
              <a:extLst>
                <a:ext uri="{FF2B5EF4-FFF2-40B4-BE49-F238E27FC236}">
                  <a16:creationId xmlns:a16="http://schemas.microsoft.com/office/drawing/2014/main" id="{E66D0D66-999F-1F4C-994F-267EE96E167D}"/>
                </a:ext>
              </a:extLst>
            </p:cNvPr>
            <p:cNvCxnSpPr/>
            <p:nvPr/>
          </p:nvCxnSpPr>
          <p:spPr>
            <a:xfrm>
              <a:off x="7628739" y="1113719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7">
            <a:extLst>
              <a:ext uri="{FF2B5EF4-FFF2-40B4-BE49-F238E27FC236}">
                <a16:creationId xmlns:a16="http://schemas.microsoft.com/office/drawing/2014/main" id="{9A3185BD-04E0-3C44-961A-A1F11BE31DD2}"/>
              </a:ext>
            </a:extLst>
          </p:cNvPr>
          <p:cNvGrpSpPr/>
          <p:nvPr/>
        </p:nvGrpSpPr>
        <p:grpSpPr>
          <a:xfrm>
            <a:off x="805873" y="2206589"/>
            <a:ext cx="4486207" cy="284400"/>
            <a:chOff x="805873" y="2991030"/>
            <a:chExt cx="4486207" cy="284400"/>
          </a:xfrm>
        </p:grpSpPr>
        <p:sp>
          <p:nvSpPr>
            <p:cNvPr id="49" name="Rounded Rectangle 33">
              <a:extLst>
                <a:ext uri="{FF2B5EF4-FFF2-40B4-BE49-F238E27FC236}">
                  <a16:creationId xmlns:a16="http://schemas.microsoft.com/office/drawing/2014/main" id="{5B8C931E-AB32-C14E-A4C4-B55602DEC3EF}"/>
                </a:ext>
              </a:extLst>
            </p:cNvPr>
            <p:cNvSpPr/>
            <p:nvPr/>
          </p:nvSpPr>
          <p:spPr>
            <a:xfrm>
              <a:off x="2267744" y="2991030"/>
              <a:ext cx="3024336" cy="284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MT2, 339 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TFlops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NVIDIA 78xK80 + 122xM2090</a:t>
              </a:r>
            </a:p>
          </p:txBody>
        </p:sp>
        <p:sp>
          <p:nvSpPr>
            <p:cNvPr id="50" name="Rounded Rectangle 52">
              <a:extLst>
                <a:ext uri="{FF2B5EF4-FFF2-40B4-BE49-F238E27FC236}">
                  <a16:creationId xmlns:a16="http://schemas.microsoft.com/office/drawing/2014/main" id="{EEFABEF1-A575-DA42-8EC1-19B6C934EB21}"/>
                </a:ext>
              </a:extLst>
            </p:cNvPr>
            <p:cNvSpPr/>
            <p:nvPr/>
          </p:nvSpPr>
          <p:spPr>
            <a:xfrm>
              <a:off x="805873" y="2991030"/>
              <a:ext cx="1173839" cy="284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MT2, 183 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TFlops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NVIDIA 252xM2090</a:t>
              </a:r>
            </a:p>
          </p:txBody>
        </p:sp>
        <p:sp>
          <p:nvSpPr>
            <p:cNvPr id="51" name="Rounded Rectangle 53">
              <a:extLst>
                <a:ext uri="{FF2B5EF4-FFF2-40B4-BE49-F238E27FC236}">
                  <a16:creationId xmlns:a16="http://schemas.microsoft.com/office/drawing/2014/main" id="{D4464103-A4F4-7544-9665-39CEA0BE36B0}"/>
                </a:ext>
              </a:extLst>
            </p:cNvPr>
            <p:cNvSpPr/>
            <p:nvPr/>
          </p:nvSpPr>
          <p:spPr>
            <a:xfrm>
              <a:off x="1979713" y="2991030"/>
              <a:ext cx="288032" cy="284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MT1.5</a:t>
              </a:r>
            </a:p>
          </p:txBody>
        </p:sp>
      </p:grpSp>
      <p:sp>
        <p:nvSpPr>
          <p:cNvPr id="54" name="Rounded Rectangle 54">
            <a:extLst>
              <a:ext uri="{FF2B5EF4-FFF2-40B4-BE49-F238E27FC236}">
                <a16:creationId xmlns:a16="http://schemas.microsoft.com/office/drawing/2014/main" id="{BC4C03CA-AB3D-D84C-A3A2-D868FAA167D6}"/>
              </a:ext>
            </a:extLst>
          </p:cNvPr>
          <p:cNvSpPr/>
          <p:nvPr/>
        </p:nvSpPr>
        <p:spPr>
          <a:xfrm>
            <a:off x="4485587" y="2611137"/>
            <a:ext cx="4190868" cy="28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Analytics Cluster</a:t>
            </a:r>
          </a:p>
        </p:txBody>
      </p:sp>
      <p:sp>
        <p:nvSpPr>
          <p:cNvPr id="56" name="Rounded Rectangle 58">
            <a:extLst>
              <a:ext uri="{FF2B5EF4-FFF2-40B4-BE49-F238E27FC236}">
                <a16:creationId xmlns:a16="http://schemas.microsoft.com/office/drawing/2014/main" id="{B2404736-9D33-A047-A0EE-2261DFEAA4F0}"/>
              </a:ext>
            </a:extLst>
          </p:cNvPr>
          <p:cNvSpPr/>
          <p:nvPr/>
        </p:nvSpPr>
        <p:spPr>
          <a:xfrm>
            <a:off x="107504" y="3861048"/>
            <a:ext cx="8856984" cy="1753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</a:p>
        </p:txBody>
      </p:sp>
      <p:sp>
        <p:nvSpPr>
          <p:cNvPr id="58" name="Rounded Rectangle 59">
            <a:extLst>
              <a:ext uri="{FF2B5EF4-FFF2-40B4-BE49-F238E27FC236}">
                <a16:creationId xmlns:a16="http://schemas.microsoft.com/office/drawing/2014/main" id="{4D055591-EE4E-274F-A4F3-6266A2AE8911}"/>
              </a:ext>
            </a:extLst>
          </p:cNvPr>
          <p:cNvSpPr/>
          <p:nvPr/>
        </p:nvSpPr>
        <p:spPr>
          <a:xfrm>
            <a:off x="805873" y="3923141"/>
            <a:ext cx="1173840" cy="432048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GPFS 2PB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GB/s</a:t>
            </a:r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11578B59-6150-FD47-9ECB-CF9630BEB986}"/>
              </a:ext>
            </a:extLst>
          </p:cNvPr>
          <p:cNvSpPr/>
          <p:nvPr/>
        </p:nvSpPr>
        <p:spPr>
          <a:xfrm>
            <a:off x="3131834" y="2971417"/>
            <a:ext cx="4147662" cy="28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services for industry including SMEs</a:t>
            </a:r>
          </a:p>
        </p:txBody>
      </p:sp>
      <p:sp>
        <p:nvSpPr>
          <p:cNvPr id="62" name="Rounded Rectangle 60">
            <a:extLst>
              <a:ext uri="{FF2B5EF4-FFF2-40B4-BE49-F238E27FC236}">
                <a16:creationId xmlns:a16="http://schemas.microsoft.com/office/drawing/2014/main" id="{2773E329-C653-DE4E-8C9C-EBACF574C40B}"/>
              </a:ext>
            </a:extLst>
          </p:cNvPr>
          <p:cNvSpPr/>
          <p:nvPr/>
        </p:nvSpPr>
        <p:spPr>
          <a:xfrm>
            <a:off x="1997908" y="3923141"/>
            <a:ext cx="773892" cy="432048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GPFS 3PB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 GB/s </a:t>
            </a:r>
          </a:p>
        </p:txBody>
      </p:sp>
      <p:sp>
        <p:nvSpPr>
          <p:cNvPr id="64" name="Rounded Rectangle 61">
            <a:extLst>
              <a:ext uri="{FF2B5EF4-FFF2-40B4-BE49-F238E27FC236}">
                <a16:creationId xmlns:a16="http://schemas.microsoft.com/office/drawing/2014/main" id="{3A691AB4-2070-5A47-993B-FBA369D0843B}"/>
              </a:ext>
            </a:extLst>
          </p:cNvPr>
          <p:cNvSpPr/>
          <p:nvPr/>
        </p:nvSpPr>
        <p:spPr>
          <a:xfrm>
            <a:off x="2771800" y="3918969"/>
            <a:ext cx="3110745" cy="432048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GPFS 1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130 GB/s</a:t>
            </a:r>
          </a:p>
        </p:txBody>
      </p:sp>
      <p:sp>
        <p:nvSpPr>
          <p:cNvPr id="66" name="Rounded Rectangle 62">
            <a:extLst>
              <a:ext uri="{FF2B5EF4-FFF2-40B4-BE49-F238E27FC236}">
                <a16:creationId xmlns:a16="http://schemas.microsoft.com/office/drawing/2014/main" id="{23625291-14CC-3D43-97F5-3B8287FC590E}"/>
              </a:ext>
            </a:extLst>
          </p:cNvPr>
          <p:cNvSpPr/>
          <p:nvPr/>
        </p:nvSpPr>
        <p:spPr>
          <a:xfrm>
            <a:off x="5894044" y="3918969"/>
            <a:ext cx="2782411" cy="432048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GPFS 20-40 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 – 1000 GB/s </a:t>
            </a:r>
          </a:p>
        </p:txBody>
      </p:sp>
      <p:sp>
        <p:nvSpPr>
          <p:cNvPr id="68" name="Rounded Rectangle 63">
            <a:extLst>
              <a:ext uri="{FF2B5EF4-FFF2-40B4-BE49-F238E27FC236}">
                <a16:creationId xmlns:a16="http://schemas.microsoft.com/office/drawing/2014/main" id="{A077F970-89D7-4049-9435-DBAB849D7826}"/>
              </a:ext>
            </a:extLst>
          </p:cNvPr>
          <p:cNvSpPr/>
          <p:nvPr/>
        </p:nvSpPr>
        <p:spPr>
          <a:xfrm>
            <a:off x="796570" y="4434729"/>
            <a:ext cx="7879885" cy="1105065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term storage</a:t>
            </a:r>
          </a:p>
        </p:txBody>
      </p:sp>
      <p:sp>
        <p:nvSpPr>
          <p:cNvPr id="70" name="Rounded Rectangle 64">
            <a:extLst>
              <a:ext uri="{FF2B5EF4-FFF2-40B4-BE49-F238E27FC236}">
                <a16:creationId xmlns:a16="http://schemas.microsoft.com/office/drawing/2014/main" id="{1E49C597-7EBD-A141-B45A-61F17ED7C7D5}"/>
              </a:ext>
            </a:extLst>
          </p:cNvPr>
          <p:cNvSpPr/>
          <p:nvPr/>
        </p:nvSpPr>
        <p:spPr>
          <a:xfrm>
            <a:off x="1521760" y="4496822"/>
            <a:ext cx="2614592" cy="43204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Archive, 6 PB </a:t>
            </a:r>
          </a:p>
        </p:txBody>
      </p:sp>
      <p:sp>
        <p:nvSpPr>
          <p:cNvPr id="72" name="Rounded Rectangle 65">
            <a:extLst>
              <a:ext uri="{FF2B5EF4-FFF2-40B4-BE49-F238E27FC236}">
                <a16:creationId xmlns:a16="http://schemas.microsoft.com/office/drawing/2014/main" id="{587B269D-C1D4-984B-994D-6E45A1731811}"/>
              </a:ext>
            </a:extLst>
          </p:cNvPr>
          <p:cNvSpPr/>
          <p:nvPr/>
        </p:nvSpPr>
        <p:spPr>
          <a:xfrm>
            <a:off x="1521759" y="5012582"/>
            <a:ext cx="2614593" cy="43204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Backup, 6 PB</a:t>
            </a:r>
          </a:p>
        </p:txBody>
      </p:sp>
      <p:sp>
        <p:nvSpPr>
          <p:cNvPr id="74" name="Rounded Rectangle 66">
            <a:extLst>
              <a:ext uri="{FF2B5EF4-FFF2-40B4-BE49-F238E27FC236}">
                <a16:creationId xmlns:a16="http://schemas.microsoft.com/office/drawing/2014/main" id="{3C21D26F-92C9-2243-B66E-31747E8EDB21}"/>
              </a:ext>
            </a:extLst>
          </p:cNvPr>
          <p:cNvSpPr/>
          <p:nvPr/>
        </p:nvSpPr>
        <p:spPr>
          <a:xfrm>
            <a:off x="4136353" y="4496822"/>
            <a:ext cx="4468096" cy="7270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HSM, 100 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on tape</a:t>
            </a:r>
          </a:p>
        </p:txBody>
      </p:sp>
      <p:sp>
        <p:nvSpPr>
          <p:cNvPr id="76" name="Rounded Rectangle 67">
            <a:extLst>
              <a:ext uri="{FF2B5EF4-FFF2-40B4-BE49-F238E27FC236}">
                <a16:creationId xmlns:a16="http://schemas.microsoft.com/office/drawing/2014/main" id="{EF3BE16D-C0C2-AE48-AB2E-683023544B9A}"/>
              </a:ext>
            </a:extLst>
          </p:cNvPr>
          <p:cNvSpPr/>
          <p:nvPr/>
        </p:nvSpPr>
        <p:spPr>
          <a:xfrm>
            <a:off x="4136352" y="5280431"/>
            <a:ext cx="1746193" cy="16419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10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</a:t>
            </a:r>
          </a:p>
        </p:txBody>
      </p:sp>
      <p:sp>
        <p:nvSpPr>
          <p:cNvPr id="78" name="Rounded Rectangle 68">
            <a:extLst>
              <a:ext uri="{FF2B5EF4-FFF2-40B4-BE49-F238E27FC236}">
                <a16:creationId xmlns:a16="http://schemas.microsoft.com/office/drawing/2014/main" id="{1198AA16-5EC4-794C-8E31-197DD54ECB03}"/>
              </a:ext>
            </a:extLst>
          </p:cNvPr>
          <p:cNvSpPr/>
          <p:nvPr/>
        </p:nvSpPr>
        <p:spPr>
          <a:xfrm>
            <a:off x="5894044" y="5282477"/>
            <a:ext cx="2710405" cy="16215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20-40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</a:t>
            </a:r>
          </a:p>
        </p:txBody>
      </p:sp>
      <p:sp>
        <p:nvSpPr>
          <p:cNvPr id="80" name="Rounded Rectangle 69">
            <a:extLst>
              <a:ext uri="{FF2B5EF4-FFF2-40B4-BE49-F238E27FC236}">
                <a16:creationId xmlns:a16="http://schemas.microsoft.com/office/drawing/2014/main" id="{D575958D-5DE7-B54A-9F23-C6D23E7D51D6}"/>
              </a:ext>
            </a:extLst>
          </p:cNvPr>
          <p:cNvSpPr/>
          <p:nvPr/>
        </p:nvSpPr>
        <p:spPr>
          <a:xfrm>
            <a:off x="3131834" y="3331457"/>
            <a:ext cx="4147662" cy="28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 BSC-CRG-IRB</a:t>
            </a:r>
          </a:p>
        </p:txBody>
      </p:sp>
      <p:sp>
        <p:nvSpPr>
          <p:cNvPr id="82" name="Rounded Rectangle 71">
            <a:extLst>
              <a:ext uri="{FF2B5EF4-FFF2-40B4-BE49-F238E27FC236}">
                <a16:creationId xmlns:a16="http://schemas.microsoft.com/office/drawing/2014/main" id="{22EE7BED-35A4-2747-AE6C-B1F1E2F7B45F}"/>
              </a:ext>
            </a:extLst>
          </p:cNvPr>
          <p:cNvSpPr/>
          <p:nvPr/>
        </p:nvSpPr>
        <p:spPr>
          <a:xfrm>
            <a:off x="107504" y="5661248"/>
            <a:ext cx="8856984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CPD</a:t>
            </a:r>
          </a:p>
        </p:txBody>
      </p:sp>
      <p:sp>
        <p:nvSpPr>
          <p:cNvPr id="84" name="Rounded Rectangle 72">
            <a:extLst>
              <a:ext uri="{FF2B5EF4-FFF2-40B4-BE49-F238E27FC236}">
                <a16:creationId xmlns:a16="http://schemas.microsoft.com/office/drawing/2014/main" id="{2D15D5BB-68DF-154C-BACB-462966512CC1}"/>
              </a:ext>
            </a:extLst>
          </p:cNvPr>
          <p:cNvSpPr/>
          <p:nvPr/>
        </p:nvSpPr>
        <p:spPr>
          <a:xfrm>
            <a:off x="845732" y="5722673"/>
            <a:ext cx="2862172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CPD Capella, MN3</a:t>
            </a:r>
          </a:p>
        </p:txBody>
      </p:sp>
      <p:sp>
        <p:nvSpPr>
          <p:cNvPr id="86" name="Rounded Rectangle 73">
            <a:extLst>
              <a:ext uri="{FF2B5EF4-FFF2-40B4-BE49-F238E27FC236}">
                <a16:creationId xmlns:a16="http://schemas.microsoft.com/office/drawing/2014/main" id="{DBF5BF6A-69B4-5440-ADE6-B73700AFE0E3}"/>
              </a:ext>
            </a:extLst>
          </p:cNvPr>
          <p:cNvSpPr/>
          <p:nvPr/>
        </p:nvSpPr>
        <p:spPr>
          <a:xfrm>
            <a:off x="3718848" y="5722673"/>
            <a:ext cx="3560647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CPD Capella, MN4</a:t>
            </a:r>
          </a:p>
        </p:txBody>
      </p:sp>
      <p:sp>
        <p:nvSpPr>
          <p:cNvPr id="88" name="Rounded Rectangle 74">
            <a:extLst>
              <a:ext uri="{FF2B5EF4-FFF2-40B4-BE49-F238E27FC236}">
                <a16:creationId xmlns:a16="http://schemas.microsoft.com/office/drawing/2014/main" id="{7AC9EBC9-64DA-D449-BCFD-D8CC62A30292}"/>
              </a:ext>
            </a:extLst>
          </p:cNvPr>
          <p:cNvSpPr/>
          <p:nvPr/>
        </p:nvSpPr>
        <p:spPr>
          <a:xfrm>
            <a:off x="7279496" y="5722673"/>
            <a:ext cx="1396959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CPD Capella (4 MW)</a:t>
            </a:r>
          </a:p>
        </p:txBody>
      </p:sp>
      <p:sp>
        <p:nvSpPr>
          <p:cNvPr id="90" name="Rounded Rectangle 75">
            <a:extLst>
              <a:ext uri="{FF2B5EF4-FFF2-40B4-BE49-F238E27FC236}">
                <a16:creationId xmlns:a16="http://schemas.microsoft.com/office/drawing/2014/main" id="{D97235CE-B54B-F747-9C8D-53F22837C9A0}"/>
              </a:ext>
            </a:extLst>
          </p:cNvPr>
          <p:cNvSpPr/>
          <p:nvPr/>
        </p:nvSpPr>
        <p:spPr>
          <a:xfrm>
            <a:off x="6581023" y="6068956"/>
            <a:ext cx="2095432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CPD</a:t>
            </a: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(20MW)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ounded Rectangle 77">
            <a:extLst>
              <a:ext uri="{FF2B5EF4-FFF2-40B4-BE49-F238E27FC236}">
                <a16:creationId xmlns:a16="http://schemas.microsoft.com/office/drawing/2014/main" id="{B9EF4696-46BE-C84D-B94B-C452F437BCBD}"/>
              </a:ext>
            </a:extLst>
          </p:cNvPr>
          <p:cNvSpPr/>
          <p:nvPr/>
        </p:nvSpPr>
        <p:spPr>
          <a:xfrm>
            <a:off x="6581023" y="6418454"/>
            <a:ext cx="2095432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Network, 4x10Gbps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ounded Rectangle 78">
            <a:extLst>
              <a:ext uri="{FF2B5EF4-FFF2-40B4-BE49-F238E27FC236}">
                <a16:creationId xmlns:a16="http://schemas.microsoft.com/office/drawing/2014/main" id="{457B83D3-AD10-C249-9D8B-9F55D72466F3}"/>
              </a:ext>
            </a:extLst>
          </p:cNvPr>
          <p:cNvSpPr/>
          <p:nvPr/>
        </p:nvSpPr>
        <p:spPr>
          <a:xfrm>
            <a:off x="3787113" y="6418454"/>
            <a:ext cx="2793908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Network, 2x10Gbps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79">
            <a:extLst>
              <a:ext uri="{FF2B5EF4-FFF2-40B4-BE49-F238E27FC236}">
                <a16:creationId xmlns:a16="http://schemas.microsoft.com/office/drawing/2014/main" id="{1751B673-4CF0-AC4B-9B7B-57B629384235}"/>
              </a:ext>
            </a:extLst>
          </p:cNvPr>
          <p:cNvSpPr/>
          <p:nvPr/>
        </p:nvSpPr>
        <p:spPr>
          <a:xfrm>
            <a:off x="845732" y="6418453"/>
            <a:ext cx="2941379" cy="266743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Network, 10Gbps</a:t>
            </a:r>
          </a:p>
        </p:txBody>
      </p:sp>
      <p:cxnSp>
        <p:nvCxnSpPr>
          <p:cNvPr id="98" name="Straight Connector 81">
            <a:extLst>
              <a:ext uri="{FF2B5EF4-FFF2-40B4-BE49-F238E27FC236}">
                <a16:creationId xmlns:a16="http://schemas.microsoft.com/office/drawing/2014/main" id="{5BB4260D-81ED-AB4C-AB2E-3E2F89CA965F}"/>
              </a:ext>
            </a:extLst>
          </p:cNvPr>
          <p:cNvCxnSpPr/>
          <p:nvPr/>
        </p:nvCxnSpPr>
        <p:spPr>
          <a:xfrm>
            <a:off x="5882545" y="13651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E63994-B407-DC4E-A834-E6A019B75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8" y="230641"/>
            <a:ext cx="1152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5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529</Words>
  <Application>Microsoft Macintosh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Tema de Office</vt:lpstr>
      <vt:lpstr>Office Theme</vt:lpstr>
      <vt:lpstr>Barcelona Supercomputing Center</vt:lpstr>
      <vt:lpstr>Barcelona Supercomputing Center Centro Nacional de Supercomputación</vt:lpstr>
      <vt:lpstr> Mission of BSC Scientific Departments</vt:lpstr>
      <vt:lpstr>PowerPoint Presentation</vt:lpstr>
      <vt:lpstr>PowerPoint Presentation</vt:lpstr>
      <vt:lpstr>PowerPoint Presentation</vt:lpstr>
      <vt:lpstr>Distributed Supercomputing Infrastructure</vt:lpstr>
      <vt:lpstr>Red Española de Supercomputación</vt:lpstr>
      <vt:lpstr>BSC infrastructure roadmap</vt:lpstr>
      <vt:lpstr>Thank you 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Sergi Girona</cp:lastModifiedBy>
  <cp:revision>220</cp:revision>
  <dcterms:created xsi:type="dcterms:W3CDTF">2016-07-07T10:13:32Z</dcterms:created>
  <dcterms:modified xsi:type="dcterms:W3CDTF">2018-05-02T13:59:32Z</dcterms:modified>
</cp:coreProperties>
</file>