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5" r:id="rId4"/>
    <p:sldId id="266" r:id="rId5"/>
    <p:sldId id="259" r:id="rId6"/>
    <p:sldId id="260" r:id="rId7"/>
    <p:sldId id="267" r:id="rId8"/>
    <p:sldId id="268" r:id="rId9"/>
    <p:sldId id="271" r:id="rId10"/>
    <p:sldId id="274" r:id="rId11"/>
    <p:sldId id="26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5E"/>
    <a:srgbClr val="005B54"/>
    <a:srgbClr val="CC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4" autoAdjust="0"/>
    <p:restoredTop sz="86058" autoAdjust="0"/>
  </p:normalViewPr>
  <p:slideViewPr>
    <p:cSldViewPr snapToGrid="0" snapToObjects="1">
      <p:cViewPr varScale="1">
        <p:scale>
          <a:sx n="92" d="100"/>
          <a:sy n="92" d="100"/>
        </p:scale>
        <p:origin x="1472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1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C16C4-48A4-474E-B676-4662FECEA681}" type="doc">
      <dgm:prSet loTypeId="urn:microsoft.com/office/officeart/2005/8/layout/cycle8" loCatId="cycle" qsTypeId="urn:microsoft.com/office/officeart/2005/8/quickstyle/simple1" qsCatId="simple" csTypeId="urn:microsoft.com/office/officeart/2005/8/colors/accent5_4" csCatId="accent5" phldr="1"/>
      <dgm:spPr/>
    </dgm:pt>
    <dgm:pt modelId="{E1026A05-C355-4500-BB34-197BCCFD9557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dirty="0" err="1" smtClean="0"/>
            <a:t>Conectivity</a:t>
          </a:r>
          <a:r>
            <a:rPr lang="en-US" dirty="0" smtClean="0"/>
            <a:t> Services</a:t>
          </a:r>
          <a:endParaRPr lang="en-US" dirty="0"/>
        </a:p>
      </dgm:t>
    </dgm:pt>
    <dgm:pt modelId="{C06A961D-1D05-4595-9F44-43C405B9A4A2}" type="parTrans" cxnId="{25ACD0C9-3EDF-4116-9145-71ED77DDCCCD}">
      <dgm:prSet/>
      <dgm:spPr/>
      <dgm:t>
        <a:bodyPr/>
        <a:lstStyle/>
        <a:p>
          <a:endParaRPr lang="en-US"/>
        </a:p>
      </dgm:t>
    </dgm:pt>
    <dgm:pt modelId="{296C91D9-18C9-431D-BC49-34439EB8630B}" type="sibTrans" cxnId="{25ACD0C9-3EDF-4116-9145-71ED77DDCCCD}">
      <dgm:prSet/>
      <dgm:spPr/>
      <dgm:t>
        <a:bodyPr/>
        <a:lstStyle/>
        <a:p>
          <a:endParaRPr lang="en-US"/>
        </a:p>
      </dgm:t>
    </dgm:pt>
    <dgm:pt modelId="{D76FDBEF-F0F4-4801-9828-7B9595A86ECA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 smtClean="0"/>
            <a:t>End-user Services</a:t>
          </a:r>
          <a:endParaRPr lang="en-US" dirty="0"/>
        </a:p>
      </dgm:t>
    </dgm:pt>
    <dgm:pt modelId="{C909C253-9E61-4E76-B8A3-52607CB6638A}" type="parTrans" cxnId="{B829524D-B9C7-4962-93CE-22C70443782D}">
      <dgm:prSet/>
      <dgm:spPr/>
      <dgm:t>
        <a:bodyPr/>
        <a:lstStyle/>
        <a:p>
          <a:endParaRPr lang="en-US"/>
        </a:p>
      </dgm:t>
    </dgm:pt>
    <dgm:pt modelId="{86E8C5EF-0639-4698-90A7-5611897DCA01}" type="sibTrans" cxnId="{B829524D-B9C7-4962-93CE-22C70443782D}">
      <dgm:prSet/>
      <dgm:spPr/>
      <dgm:t>
        <a:bodyPr/>
        <a:lstStyle/>
        <a:p>
          <a:endParaRPr lang="en-US"/>
        </a:p>
      </dgm:t>
    </dgm:pt>
    <dgm:pt modelId="{BF1A530D-0CDB-45BB-BF56-EE663603C559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en-US" sz="2500" dirty="0" smtClean="0"/>
            <a:t>Science Datacenters</a:t>
          </a:r>
          <a:endParaRPr lang="en-US" sz="2500" dirty="0"/>
        </a:p>
      </dgm:t>
    </dgm:pt>
    <dgm:pt modelId="{4FA2496A-7F45-4EBB-A1DC-9A82E89760A4}" type="parTrans" cxnId="{09DEB127-8BC8-4BBA-9FA8-767EC4A44B25}">
      <dgm:prSet/>
      <dgm:spPr/>
      <dgm:t>
        <a:bodyPr/>
        <a:lstStyle/>
        <a:p>
          <a:endParaRPr lang="en-US"/>
        </a:p>
      </dgm:t>
    </dgm:pt>
    <dgm:pt modelId="{D6A4B334-3DF5-4E7D-ACE3-625EA3AE8125}" type="sibTrans" cxnId="{09DEB127-8BC8-4BBA-9FA8-767EC4A44B25}">
      <dgm:prSet/>
      <dgm:spPr/>
      <dgm:t>
        <a:bodyPr/>
        <a:lstStyle/>
        <a:p>
          <a:endParaRPr lang="en-US"/>
        </a:p>
      </dgm:t>
    </dgm:pt>
    <dgm:pt modelId="{E5705F45-8D2D-4C59-98D3-8AEE37A45056}" type="pres">
      <dgm:prSet presAssocID="{D3BC16C4-48A4-474E-B676-4662FECEA681}" presName="compositeShape" presStyleCnt="0">
        <dgm:presLayoutVars>
          <dgm:chMax val="7"/>
          <dgm:dir/>
          <dgm:resizeHandles val="exact"/>
        </dgm:presLayoutVars>
      </dgm:prSet>
      <dgm:spPr/>
    </dgm:pt>
    <dgm:pt modelId="{953375C4-9519-4B42-BBCE-44896F96251A}" type="pres">
      <dgm:prSet presAssocID="{D3BC16C4-48A4-474E-B676-4662FECEA681}" presName="wedge1" presStyleLbl="node1" presStyleIdx="0" presStyleCnt="3"/>
      <dgm:spPr/>
      <dgm:t>
        <a:bodyPr/>
        <a:lstStyle/>
        <a:p>
          <a:endParaRPr lang="en-US"/>
        </a:p>
      </dgm:t>
    </dgm:pt>
    <dgm:pt modelId="{8304017C-A56D-4752-B540-2889F28048E7}" type="pres">
      <dgm:prSet presAssocID="{D3BC16C4-48A4-474E-B676-4662FECEA681}" presName="dummy1a" presStyleCnt="0"/>
      <dgm:spPr/>
    </dgm:pt>
    <dgm:pt modelId="{710A2C97-7D69-4609-9C42-01A68BBD4A87}" type="pres">
      <dgm:prSet presAssocID="{D3BC16C4-48A4-474E-B676-4662FECEA681}" presName="dummy1b" presStyleCnt="0"/>
      <dgm:spPr/>
    </dgm:pt>
    <dgm:pt modelId="{4F407903-E906-4C30-A27F-4DD5A050FBDB}" type="pres">
      <dgm:prSet presAssocID="{D3BC16C4-48A4-474E-B676-4662FECEA68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89D26-2B2E-43DC-AD0E-68314616ED42}" type="pres">
      <dgm:prSet presAssocID="{D3BC16C4-48A4-474E-B676-4662FECEA681}" presName="wedge2" presStyleLbl="node1" presStyleIdx="1" presStyleCnt="3"/>
      <dgm:spPr/>
      <dgm:t>
        <a:bodyPr/>
        <a:lstStyle/>
        <a:p>
          <a:endParaRPr lang="en-US"/>
        </a:p>
      </dgm:t>
    </dgm:pt>
    <dgm:pt modelId="{F7D0E3A6-E398-4F9A-9263-7E5CDFFB744C}" type="pres">
      <dgm:prSet presAssocID="{D3BC16C4-48A4-474E-B676-4662FECEA681}" presName="dummy2a" presStyleCnt="0"/>
      <dgm:spPr/>
    </dgm:pt>
    <dgm:pt modelId="{450F3F86-AD78-40CF-8B54-80E9011C9E63}" type="pres">
      <dgm:prSet presAssocID="{D3BC16C4-48A4-474E-B676-4662FECEA681}" presName="dummy2b" presStyleCnt="0"/>
      <dgm:spPr/>
    </dgm:pt>
    <dgm:pt modelId="{431DC5B4-F1AB-4D07-96D1-5685E1CC377D}" type="pres">
      <dgm:prSet presAssocID="{D3BC16C4-48A4-474E-B676-4662FECEA68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E9642-0ADA-4826-A226-5AF8691D695B}" type="pres">
      <dgm:prSet presAssocID="{D3BC16C4-48A4-474E-B676-4662FECEA681}" presName="wedge3" presStyleLbl="node1" presStyleIdx="2" presStyleCnt="3"/>
      <dgm:spPr/>
      <dgm:t>
        <a:bodyPr/>
        <a:lstStyle/>
        <a:p>
          <a:endParaRPr lang="en-US"/>
        </a:p>
      </dgm:t>
    </dgm:pt>
    <dgm:pt modelId="{696DC2FD-AA17-4A65-89F4-56DB49426229}" type="pres">
      <dgm:prSet presAssocID="{D3BC16C4-48A4-474E-B676-4662FECEA681}" presName="dummy3a" presStyleCnt="0"/>
      <dgm:spPr/>
    </dgm:pt>
    <dgm:pt modelId="{DB8E5CEB-E41D-4A67-A035-8719EEA6BBFE}" type="pres">
      <dgm:prSet presAssocID="{D3BC16C4-48A4-474E-B676-4662FECEA681}" presName="dummy3b" presStyleCnt="0"/>
      <dgm:spPr/>
    </dgm:pt>
    <dgm:pt modelId="{5408D89A-6620-46A1-ABE4-E4F6432CA7BC}" type="pres">
      <dgm:prSet presAssocID="{D3BC16C4-48A4-474E-B676-4662FECEA68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03327-1714-4131-877E-0EB35004F79A}" type="pres">
      <dgm:prSet presAssocID="{296C91D9-18C9-431D-BC49-34439EB8630B}" presName="arrowWedge1" presStyleLbl="fgSibTrans2D1" presStyleIdx="0" presStyleCnt="3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0B423B5E-4A8C-4114-891F-13EBE36135C4}" type="pres">
      <dgm:prSet presAssocID="{86E8C5EF-0639-4698-90A7-5611897DCA01}" presName="arrowWedge2" presStyleLbl="fgSibTrans2D1" presStyleIdx="1" presStyleCnt="3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  <dgm:pt modelId="{A55522FB-BEF5-4F8C-9DCE-D8999D32F728}" type="pres">
      <dgm:prSet presAssocID="{D6A4B334-3DF5-4E7D-ACE3-625EA3AE8125}" presName="arrowWedge3" presStyleLbl="fgSibTrans2D1" presStyleIdx="2" presStyleCnt="3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6E56C068-8EC5-499C-A9A0-DF11CFF7783D}" type="presOf" srcId="{BF1A530D-0CDB-45BB-BF56-EE663603C559}" destId="{3C9E9642-0ADA-4826-A226-5AF8691D695B}" srcOrd="0" destOrd="0" presId="urn:microsoft.com/office/officeart/2005/8/layout/cycle8"/>
    <dgm:cxn modelId="{25ACD0C9-3EDF-4116-9145-71ED77DDCCCD}" srcId="{D3BC16C4-48A4-474E-B676-4662FECEA681}" destId="{E1026A05-C355-4500-BB34-197BCCFD9557}" srcOrd="0" destOrd="0" parTransId="{C06A961D-1D05-4595-9F44-43C405B9A4A2}" sibTransId="{296C91D9-18C9-431D-BC49-34439EB8630B}"/>
    <dgm:cxn modelId="{C334513E-5912-4708-980B-096DB458771B}" type="presOf" srcId="{BF1A530D-0CDB-45BB-BF56-EE663603C559}" destId="{5408D89A-6620-46A1-ABE4-E4F6432CA7BC}" srcOrd="1" destOrd="0" presId="urn:microsoft.com/office/officeart/2005/8/layout/cycle8"/>
    <dgm:cxn modelId="{B829524D-B9C7-4962-93CE-22C70443782D}" srcId="{D3BC16C4-48A4-474E-B676-4662FECEA681}" destId="{D76FDBEF-F0F4-4801-9828-7B9595A86ECA}" srcOrd="1" destOrd="0" parTransId="{C909C253-9E61-4E76-B8A3-52607CB6638A}" sibTransId="{86E8C5EF-0639-4698-90A7-5611897DCA01}"/>
    <dgm:cxn modelId="{17DD6B8D-2B60-47D2-B491-D1C7D8879F05}" type="presOf" srcId="{D76FDBEF-F0F4-4801-9828-7B9595A86ECA}" destId="{431DC5B4-F1AB-4D07-96D1-5685E1CC377D}" srcOrd="1" destOrd="0" presId="urn:microsoft.com/office/officeart/2005/8/layout/cycle8"/>
    <dgm:cxn modelId="{09DEB127-8BC8-4BBA-9FA8-767EC4A44B25}" srcId="{D3BC16C4-48A4-474E-B676-4662FECEA681}" destId="{BF1A530D-0CDB-45BB-BF56-EE663603C559}" srcOrd="2" destOrd="0" parTransId="{4FA2496A-7F45-4EBB-A1DC-9A82E89760A4}" sibTransId="{D6A4B334-3DF5-4E7D-ACE3-625EA3AE8125}"/>
    <dgm:cxn modelId="{F68DD235-DDC5-47C6-AE05-07F37AFB3C4E}" type="presOf" srcId="{E1026A05-C355-4500-BB34-197BCCFD9557}" destId="{953375C4-9519-4B42-BBCE-44896F96251A}" srcOrd="0" destOrd="0" presId="urn:microsoft.com/office/officeart/2005/8/layout/cycle8"/>
    <dgm:cxn modelId="{CFDE5CD6-E9A9-4848-9C62-0ABE0F163DD0}" type="presOf" srcId="{D76FDBEF-F0F4-4801-9828-7B9595A86ECA}" destId="{F8589D26-2B2E-43DC-AD0E-68314616ED42}" srcOrd="0" destOrd="0" presId="urn:microsoft.com/office/officeart/2005/8/layout/cycle8"/>
    <dgm:cxn modelId="{D1EBE3EA-088A-443F-8421-261CD7F6A1E7}" type="presOf" srcId="{E1026A05-C355-4500-BB34-197BCCFD9557}" destId="{4F407903-E906-4C30-A27F-4DD5A050FBDB}" srcOrd="1" destOrd="0" presId="urn:microsoft.com/office/officeart/2005/8/layout/cycle8"/>
    <dgm:cxn modelId="{F9518D60-DC2E-4E89-9640-1E61F3F9214C}" type="presOf" srcId="{D3BC16C4-48A4-474E-B676-4662FECEA681}" destId="{E5705F45-8D2D-4C59-98D3-8AEE37A45056}" srcOrd="0" destOrd="0" presId="urn:microsoft.com/office/officeart/2005/8/layout/cycle8"/>
    <dgm:cxn modelId="{C8212E9B-BC4E-427C-9524-68301FCF4E20}" type="presParOf" srcId="{E5705F45-8D2D-4C59-98D3-8AEE37A45056}" destId="{953375C4-9519-4B42-BBCE-44896F96251A}" srcOrd="0" destOrd="0" presId="urn:microsoft.com/office/officeart/2005/8/layout/cycle8"/>
    <dgm:cxn modelId="{F942D656-D16A-4A6A-8A5B-FAEB26EEC102}" type="presParOf" srcId="{E5705F45-8D2D-4C59-98D3-8AEE37A45056}" destId="{8304017C-A56D-4752-B540-2889F28048E7}" srcOrd="1" destOrd="0" presId="urn:microsoft.com/office/officeart/2005/8/layout/cycle8"/>
    <dgm:cxn modelId="{FBE8103A-DD1B-401E-A96A-DEDFD0F6843D}" type="presParOf" srcId="{E5705F45-8D2D-4C59-98D3-8AEE37A45056}" destId="{710A2C97-7D69-4609-9C42-01A68BBD4A87}" srcOrd="2" destOrd="0" presId="urn:microsoft.com/office/officeart/2005/8/layout/cycle8"/>
    <dgm:cxn modelId="{BD43890B-88A8-477B-A7D8-2457E44F2AB3}" type="presParOf" srcId="{E5705F45-8D2D-4C59-98D3-8AEE37A45056}" destId="{4F407903-E906-4C30-A27F-4DD5A050FBDB}" srcOrd="3" destOrd="0" presId="urn:microsoft.com/office/officeart/2005/8/layout/cycle8"/>
    <dgm:cxn modelId="{EE1EDF2D-8D12-4006-BA85-78A2EE86914D}" type="presParOf" srcId="{E5705F45-8D2D-4C59-98D3-8AEE37A45056}" destId="{F8589D26-2B2E-43DC-AD0E-68314616ED42}" srcOrd="4" destOrd="0" presId="urn:microsoft.com/office/officeart/2005/8/layout/cycle8"/>
    <dgm:cxn modelId="{B151BEF6-B032-4A21-872D-96539741405F}" type="presParOf" srcId="{E5705F45-8D2D-4C59-98D3-8AEE37A45056}" destId="{F7D0E3A6-E398-4F9A-9263-7E5CDFFB744C}" srcOrd="5" destOrd="0" presId="urn:microsoft.com/office/officeart/2005/8/layout/cycle8"/>
    <dgm:cxn modelId="{7CCA1F54-7536-4615-A2AB-F3E2CAA57A49}" type="presParOf" srcId="{E5705F45-8D2D-4C59-98D3-8AEE37A45056}" destId="{450F3F86-AD78-40CF-8B54-80E9011C9E63}" srcOrd="6" destOrd="0" presId="urn:microsoft.com/office/officeart/2005/8/layout/cycle8"/>
    <dgm:cxn modelId="{9BBDF32B-1C10-4A3C-862B-76B84AD6ACE9}" type="presParOf" srcId="{E5705F45-8D2D-4C59-98D3-8AEE37A45056}" destId="{431DC5B4-F1AB-4D07-96D1-5685E1CC377D}" srcOrd="7" destOrd="0" presId="urn:microsoft.com/office/officeart/2005/8/layout/cycle8"/>
    <dgm:cxn modelId="{CE7C6ECF-6106-4BF9-8183-8B9015E2DDE3}" type="presParOf" srcId="{E5705F45-8D2D-4C59-98D3-8AEE37A45056}" destId="{3C9E9642-0ADA-4826-A226-5AF8691D695B}" srcOrd="8" destOrd="0" presId="urn:microsoft.com/office/officeart/2005/8/layout/cycle8"/>
    <dgm:cxn modelId="{A9C999EE-064D-4EE8-9C55-B259A3F08335}" type="presParOf" srcId="{E5705F45-8D2D-4C59-98D3-8AEE37A45056}" destId="{696DC2FD-AA17-4A65-89F4-56DB49426229}" srcOrd="9" destOrd="0" presId="urn:microsoft.com/office/officeart/2005/8/layout/cycle8"/>
    <dgm:cxn modelId="{EAB7CA40-D684-484F-8EA7-8E793D5794CB}" type="presParOf" srcId="{E5705F45-8D2D-4C59-98D3-8AEE37A45056}" destId="{DB8E5CEB-E41D-4A67-A035-8719EEA6BBFE}" srcOrd="10" destOrd="0" presId="urn:microsoft.com/office/officeart/2005/8/layout/cycle8"/>
    <dgm:cxn modelId="{94ABD59D-0951-4927-ADF9-CA9743D70E90}" type="presParOf" srcId="{E5705F45-8D2D-4C59-98D3-8AEE37A45056}" destId="{5408D89A-6620-46A1-ABE4-E4F6432CA7BC}" srcOrd="11" destOrd="0" presId="urn:microsoft.com/office/officeart/2005/8/layout/cycle8"/>
    <dgm:cxn modelId="{9EF721D2-2759-4BC2-90D4-71EE7B86C39A}" type="presParOf" srcId="{E5705F45-8D2D-4C59-98D3-8AEE37A45056}" destId="{E4303327-1714-4131-877E-0EB35004F79A}" srcOrd="12" destOrd="0" presId="urn:microsoft.com/office/officeart/2005/8/layout/cycle8"/>
    <dgm:cxn modelId="{E8F5D37F-B469-419D-825B-04B2B5E6C1C0}" type="presParOf" srcId="{E5705F45-8D2D-4C59-98D3-8AEE37A45056}" destId="{0B423B5E-4A8C-4114-891F-13EBE36135C4}" srcOrd="13" destOrd="0" presId="urn:microsoft.com/office/officeart/2005/8/layout/cycle8"/>
    <dgm:cxn modelId="{BDB4FC8A-898E-442A-A90A-EB16BC94F4EC}" type="presParOf" srcId="{E5705F45-8D2D-4C59-98D3-8AEE37A45056}" destId="{A55522FB-BEF5-4F8C-9DCE-D8999D32F72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375C4-9519-4B42-BBCE-44896F96251A}">
      <dsp:nvSpPr>
        <dsp:cNvPr id="0" name=""/>
        <dsp:cNvSpPr/>
      </dsp:nvSpPr>
      <dsp:spPr>
        <a:xfrm>
          <a:off x="2321981" y="349595"/>
          <a:ext cx="4517854" cy="4517854"/>
        </a:xfrm>
        <a:prstGeom prst="pie">
          <a:avLst>
            <a:gd name="adj1" fmla="val 16200000"/>
            <a:gd name="adj2" fmla="val 1800000"/>
          </a:avLst>
        </a:prstGeom>
        <a:gradFill flip="none" rotWithShape="1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Conectivity</a:t>
          </a:r>
          <a:r>
            <a:rPr lang="en-US" sz="2600" kern="1200" dirty="0" smtClean="0"/>
            <a:t> Services</a:t>
          </a:r>
          <a:endParaRPr lang="en-US" sz="2600" kern="1200" dirty="0"/>
        </a:p>
      </dsp:txBody>
      <dsp:txXfrm>
        <a:off x="4702998" y="1306950"/>
        <a:ext cx="1613519" cy="1344599"/>
      </dsp:txXfrm>
    </dsp:sp>
    <dsp:sp modelId="{F8589D26-2B2E-43DC-AD0E-68314616ED42}">
      <dsp:nvSpPr>
        <dsp:cNvPr id="0" name=""/>
        <dsp:cNvSpPr/>
      </dsp:nvSpPr>
      <dsp:spPr>
        <a:xfrm>
          <a:off x="2228935" y="510947"/>
          <a:ext cx="4517854" cy="4517854"/>
        </a:xfrm>
        <a:prstGeom prst="pie">
          <a:avLst>
            <a:gd name="adj1" fmla="val 1800000"/>
            <a:gd name="adj2" fmla="val 9000000"/>
          </a:avLst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End-user Services</a:t>
          </a:r>
          <a:endParaRPr lang="en-US" sz="2600" kern="1200" dirty="0"/>
        </a:p>
      </dsp:txBody>
      <dsp:txXfrm>
        <a:off x="3304614" y="3442174"/>
        <a:ext cx="2420279" cy="1183247"/>
      </dsp:txXfrm>
    </dsp:sp>
    <dsp:sp modelId="{3C9E9642-0ADA-4826-A226-5AF8691D695B}">
      <dsp:nvSpPr>
        <dsp:cNvPr id="0" name=""/>
        <dsp:cNvSpPr/>
      </dsp:nvSpPr>
      <dsp:spPr>
        <a:xfrm>
          <a:off x="2135889" y="349595"/>
          <a:ext cx="4517854" cy="4517854"/>
        </a:xfrm>
        <a:prstGeom prst="pie">
          <a:avLst>
            <a:gd name="adj1" fmla="val 9000000"/>
            <a:gd name="adj2" fmla="val 16200000"/>
          </a:avLst>
        </a:prstGeom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Science Datacenters</a:t>
          </a:r>
          <a:endParaRPr lang="en-US" sz="2500" kern="1200" dirty="0"/>
        </a:p>
      </dsp:txBody>
      <dsp:txXfrm>
        <a:off x="2659207" y="1306950"/>
        <a:ext cx="1613519" cy="1344599"/>
      </dsp:txXfrm>
    </dsp:sp>
    <dsp:sp modelId="{E4303327-1714-4131-877E-0EB35004F79A}">
      <dsp:nvSpPr>
        <dsp:cNvPr id="0" name=""/>
        <dsp:cNvSpPr/>
      </dsp:nvSpPr>
      <dsp:spPr>
        <a:xfrm>
          <a:off x="2042677" y="69919"/>
          <a:ext cx="5077207" cy="50772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0B423B5E-4A8C-4114-891F-13EBE36135C4}">
      <dsp:nvSpPr>
        <dsp:cNvPr id="0" name=""/>
        <dsp:cNvSpPr/>
      </dsp:nvSpPr>
      <dsp:spPr>
        <a:xfrm>
          <a:off x="1949258" y="230985"/>
          <a:ext cx="5077207" cy="50772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A55522FB-BEF5-4F8C-9DCE-D8999D32F728}">
      <dsp:nvSpPr>
        <dsp:cNvPr id="0" name=""/>
        <dsp:cNvSpPr/>
      </dsp:nvSpPr>
      <dsp:spPr>
        <a:xfrm>
          <a:off x="1855839" y="69919"/>
          <a:ext cx="5077207" cy="50772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C9358-5026-4CE6-9F78-25E8761DC93D}" type="datetimeFigureOut">
              <a:rPr lang="pt-PT" smtClean="0"/>
              <a:t>09/05/18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4882-661C-4A22-B431-07039D22CD3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82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conjunto de serviços avançados RCTS configuram uma plataforma de serviços infraestruturais de suporte às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atividades de investigação e desenvolvimento.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eduroam é o serviço de acesso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wifi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roaming desenvolvido para a comunidade internacional de investigação 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educação, numa rede global que conta atualmente com 85 países.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RCTS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Housing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disponibiliza um serviço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datacenter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integrado na RCTS, com excelentes condições de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conectividade para aos equipamentos alojados e estruturado em vários níveis.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Colibri é um serviço de colaboração que permite realizar reuniões à distância entre dois ou mais participantes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comunidade académica e científica, permitindo a realização de reuniões, trabalhos de grupo, aulas e tutoriais,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através da internet.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VideoCast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um serviço que permite a transmissão de eventos em direto para todo o mundo, via internet. Através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deste serviço, a FCT-FCCN disponibiliza uma página.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RCAAP =&gt; Repositórios Científicos de Acesso Aberto de Portugal é a iniciativa nacional de acesso aberto e visa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armazenar, preservar, promover o acesso ao conhecimento científico produzido em Portugal.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educast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um serviço que permite gravar, editar e publicar aulas, eventos ou outros conteúdos educativos. 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PTCRIS é um projeto que visa promover a integração de vários sistemas de informação de suporte à atividade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científica e assim criar um ecossistema aberto do qual todos os agentes podem facilmente beneficiar, com vantagens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todos.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RCTS CERT é um serviço de resposta a incidentes de segurança informática cuja missão é contribuir para 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esforço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cibersegurança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contexto da comunidade utilizadora da RCTS, nomeadamente através do tratamento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coordenação da resposta a incidentes. Numa componente mais preventiva, o RCTS CERT disponibiliza um serviço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alerta e produz recomendações referentes a potenciais riscos de segurança e atividades maliciosas.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RCTS Certificados é o serviço que assegura o fornecimento de vários tipos de certificados digitais às entidades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pertencentes à RCTS. Este serviço tem como objetivo promover a segurança, autenticidade, confidencialidade 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integridade à informação enviada e recebida através da Internet.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serviço RCTSaai disponibiliza uma infraestrutura de 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autenticação e autorização 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o objetivo simplificar o acesso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comunidades de ensino e investigação a serviços web. A RCTSaai permite o acesso a serviços de forma simplificada e segura. O serviço RCTSaai integra a rede global de autenticação federada de educação e ciência</a:t>
            </a:r>
          </a:p>
          <a:p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eduGAIN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Destes serviços, a presente operação tem como objetivos o reforço do serviço RCTS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Hosting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a criação de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capacidade de armazenamento de dados de ciência em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datacenter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ciência no Norte e o 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reforço da capacidade</a:t>
            </a:r>
          </a:p>
          <a:p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armazenamento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dados de ciência em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datacenter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LVT; o desenvolvimento de uma plataforma que permita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centralizar os processos de autenticação e autorização a serviços da Federação de identidade RCTS, perfil RCTSaai,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eduGAIN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o desenvolvimento de uma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de um conjunto de ferramentas para trabalho colaborativo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integre os atuais serviços de colaboração; o desenvolvimento de um quadro normativo para o PTCRIS e 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 do atual sistema nacional de gestão curricular de ciência; bem como o desenvolvimento de um</a:t>
            </a:r>
          </a:p>
          <a:p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a sua integração com a atual função de reação a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ciberincidentes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BBD89-E489-45E2-AD0D-696AC000F25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4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conjunto de serviços avançados RCTS configuram uma plataforma de serviços infraestruturais de suporte às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atividades de investigação e desenvolvimento.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eduroam é o serviço de acesso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wifi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roaming desenvolvido para a comunidade internacional de investigação 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educação, numa rede global que conta atualmente com 85 países.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RCTS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Housing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disponibiliza um serviço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datacenter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integrado na RCTS, com excelentes condições de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conectividade para aos equipamentos alojados e estruturado em vários níveis.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Colibri é um serviço de colaboração que permite realizar reuniões à distância entre dois ou mais participantes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comunidade académica e científica, permitindo a realização de reuniões, trabalhos de grupo, aulas e tutoriais,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através da internet.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VideoCast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um serviço que permite a transmissão de eventos em direto para todo o mundo, via internet. Através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deste serviço, a FCT-FCCN disponibiliza uma página.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RCAAP =&gt; Repositórios Científicos de Acesso Aberto de Portugal é a iniciativa nacional de acesso aberto e visa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armazenar, preservar, promover o acesso ao conhecimento científico produzido em Portugal.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educast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um serviço que permite gravar, editar e publicar aulas, eventos ou outros conteúdos educativos. 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PTCRIS é um projeto que visa promover a integração de vários sistemas de informação de suporte à atividade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científica e assim criar um ecossistema aberto do qual todos os agentes podem facilmente beneficiar, com vantagens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todos.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RCTS CERT é um serviço de resposta a incidentes de segurança informática cuja missão é contribuir para 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esforço de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cibersegurança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 contexto da comunidade utilizadora da RCTS, nomeadamente através do tratamento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coordenação da resposta a incidentes. Numa componente mais preventiva, o RCTS CERT disponibiliza um serviço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alerta e produz recomendações referentes a potenciais riscos de segurança e atividades maliciosas.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RCTS Certificados é o serviço que assegura o fornecimento de vários tipos de certificados digitais às entidades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pertencentes à RCTS. Este serviço tem como objetivo promover a segurança, autenticidade, confidencialidade 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integridade à informação enviada e recebida através da Internet.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serviço RCTSaai disponibiliza uma infraestrutura de 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autenticação e autorização 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o objetivo simplificar o acesso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 comunidades de ensino e investigação a serviços web. A RCTSaai permite o acesso a serviços de forma simplificada e segura. O serviço RCTSaai integra a rede global de autenticação federada de educação e ciência</a:t>
            </a:r>
          </a:p>
          <a:p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eduGAIN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Destes serviços, a presente operação tem como objetivos o reforço do serviço RCTS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Hosting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a criação de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capacidade de armazenamento de dados de ciência em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datacenter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ciência no Norte e o </a:t>
            </a:r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reforço da capacidade</a:t>
            </a:r>
          </a:p>
          <a:p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armazenamento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dados de ciência em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datacenter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LVT; o desenvolvimento de uma plataforma que permita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centralizar os processos de autenticação e autorização a serviços da Federação de identidade RCTS, perfil RCTSaai,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eduGAIN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o desenvolvimento de uma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de um conjunto de ferramentas para trabalho colaborativo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integre os atuais serviços de colaboração; o desenvolvimento de um quadro normativo para o PTCRIS e o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desenvolvimento do atual sistema nacional de gestão curricular de ciência; bem como o desenvolvimento de um</a:t>
            </a:r>
          </a:p>
          <a:p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a sua integração com a atual função de reação a </a:t>
            </a:r>
            <a:r>
              <a:rPr lang="pt-P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ciberincidentes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BBD89-E489-45E2-AD0D-696AC000F250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1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4882-661C-4A22-B431-07039D22CD32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924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4882-661C-4A22-B431-07039D22CD32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311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4882-661C-4A22-B431-07039D22CD32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879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upgrade tecnológico do backbone da RCTS</a:t>
            </a:r>
            <a:r>
              <a:rPr lang="pt-PT" baseline="0" dirty="0" smtClean="0"/>
              <a:t> será realizado em estreita colaboração com a nossa congénere espanhola </a:t>
            </a:r>
            <a:r>
              <a:rPr lang="pt-PT" baseline="0" dirty="0" err="1" smtClean="0"/>
              <a:t>Rediris</a:t>
            </a:r>
            <a:r>
              <a:rPr lang="pt-PT" baseline="0" dirty="0" smtClean="0"/>
              <a:t>. Esta coordenação transfronteiriça foi reconhecida como estratégica para os dois países tendo mesmo sido um dos pontos referenciados na declaração conjunta que se seguiu à recente cimeira Luso-espanhola, que se realizou no final de maio em Vila Real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4882-661C-4A22-B431-07039D22CD32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245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 </a:t>
            </a:r>
            <a:r>
              <a:rPr lang="pt-PT" dirty="0" err="1" smtClean="0"/>
              <a:t>RedIris</a:t>
            </a:r>
            <a:r>
              <a:rPr lang="pt-PT" dirty="0" smtClean="0"/>
              <a:t> é a nossa</a:t>
            </a:r>
            <a:r>
              <a:rPr lang="pt-PT" baseline="0" dirty="0" smtClean="0"/>
              <a:t> congénere espanhola - NREN de Espanha.</a:t>
            </a:r>
          </a:p>
          <a:p>
            <a:endParaRPr lang="pt-PT" baseline="0" dirty="0" smtClean="0"/>
          </a:p>
          <a:p>
            <a:r>
              <a:rPr lang="pt-PT" baseline="0" dirty="0" smtClean="0"/>
              <a:t>As duas fronteiras destas duas redes estão localizadas no Porto e Badajoz, mas concretamente na FEUP e na Universidade da Extremadura onde se trocam 4 lambdas por localização – um para </a:t>
            </a:r>
            <a:r>
              <a:rPr lang="pt-PT" baseline="0" dirty="0" err="1" smtClean="0"/>
              <a:t>peering</a:t>
            </a:r>
            <a:r>
              <a:rPr lang="pt-PT" baseline="0" dirty="0" smtClean="0"/>
              <a:t>, 2 x 10G de tráfego para backup e 1 x 10G para o </a:t>
            </a:r>
            <a:r>
              <a:rPr lang="pt-PT" baseline="0" dirty="0" err="1" smtClean="0"/>
              <a:t>Géant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E4EA9-329D-4839-8CDB-9B22FC9F68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6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34882-661C-4A22-B431-07039D22CD32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695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39600" y="1836165"/>
            <a:ext cx="8277679" cy="48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pt-PT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7152" y="1502631"/>
            <a:ext cx="8702573" cy="819672"/>
          </a:xfrm>
        </p:spPr>
        <p:txBody>
          <a:bodyPr>
            <a:normAutofit/>
          </a:bodyPr>
          <a:lstStyle>
            <a:lvl1pPr>
              <a:defRPr sz="2400" cap="all" baseline="0"/>
            </a:lvl1pPr>
          </a:lstStyle>
          <a:p>
            <a:r>
              <a:rPr lang="en-US" smtClean="0"/>
              <a:t>Click to edit Master title style</a:t>
            </a:r>
            <a:endParaRPr lang="pt-PT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27152" y="4506913"/>
            <a:ext cx="3297238" cy="850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7153" y="2586037"/>
            <a:ext cx="8702536" cy="16534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9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0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CF025-E16B-CA47-B994-B9C3D5BA4509}" type="datetimeFigureOut">
              <a:rPr lang="en-US" smtClean="0"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F4AF7-B151-C642-8592-87E8C066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CF025-E16B-CA47-B994-B9C3D5BA450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F4AF7-B151-C642-8592-87E8C066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normalizeH="0" baseline="0"/>
            </a:lvl1pPr>
          </a:lstStyle>
          <a:p>
            <a:r>
              <a:rPr lang="en-US" dirty="0" smtClean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CF025-E16B-CA47-B994-B9C3D5BA4509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F4AF7-B151-C642-8592-87E8C066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9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43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86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02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975" y="0"/>
            <a:ext cx="8702573" cy="819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76" y="1071880"/>
            <a:ext cx="8702572" cy="505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4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F5E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6F5E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6F5E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6F5E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6F5E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20" Type="http://schemas.openxmlformats.org/officeDocument/2006/relationships/image" Target="../media/image26.emf"/><Relationship Id="rId10" Type="http://schemas.openxmlformats.org/officeDocument/2006/relationships/image" Target="../media/image17.jpeg"/><Relationship Id="rId11" Type="http://schemas.openxmlformats.org/officeDocument/2006/relationships/image" Target="../media/image18.png"/><Relationship Id="rId12" Type="http://schemas.openxmlformats.org/officeDocument/2006/relationships/image" Target="../media/image4.png"/><Relationship Id="rId13" Type="http://schemas.openxmlformats.org/officeDocument/2006/relationships/image" Target="../media/image19.png"/><Relationship Id="rId14" Type="http://schemas.openxmlformats.org/officeDocument/2006/relationships/image" Target="../media/image20.jpe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Portuguese – Spanish </a:t>
            </a:r>
            <a:r>
              <a:rPr lang="en-US" dirty="0" smtClean="0"/>
              <a:t>Workshop</a:t>
            </a:r>
            <a:br>
              <a:rPr lang="en-US" dirty="0" smtClean="0"/>
            </a:br>
            <a:r>
              <a:rPr lang="en-US" dirty="0" smtClean="0"/>
              <a:t>Research </a:t>
            </a:r>
            <a:r>
              <a:rPr lang="en-US" dirty="0"/>
              <a:t>and Education Networks and E-Science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João Nuno Ferreira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SESSION I: NETWORKS FOR E-SCIENCE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17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Arrow 43"/>
          <p:cNvSpPr/>
          <p:nvPr/>
        </p:nvSpPr>
        <p:spPr>
          <a:xfrm>
            <a:off x="5942173" y="3132744"/>
            <a:ext cx="1129022" cy="5582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r="15125" b="9816"/>
          <a:stretch/>
        </p:blipFill>
        <p:spPr>
          <a:xfrm>
            <a:off x="644017" y="1585829"/>
            <a:ext cx="4860000" cy="39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RCTS100 PROJECT</a:t>
            </a:r>
            <a:r>
              <a:rPr lang="pt-PT" dirty="0" smtClean="0"/>
              <a:t> – Cross </a:t>
            </a:r>
            <a:r>
              <a:rPr lang="pt-PT" dirty="0" err="1" smtClean="0"/>
              <a:t>border</a:t>
            </a:r>
            <a:r>
              <a:rPr lang="pt-PT" dirty="0" smtClean="0"/>
              <a:t> </a:t>
            </a:r>
            <a:r>
              <a:rPr lang="pt-PT" dirty="0" err="1" smtClean="0"/>
              <a:t>fibre</a:t>
            </a:r>
            <a:endParaRPr lang="pt-PT" dirty="0"/>
          </a:p>
        </p:txBody>
      </p:sp>
      <p:sp>
        <p:nvSpPr>
          <p:cNvPr id="18" name="Rectangle 2"/>
          <p:cNvSpPr>
            <a:spLocks/>
          </p:cNvSpPr>
          <p:nvPr/>
        </p:nvSpPr>
        <p:spPr bwMode="auto">
          <a:xfrm>
            <a:off x="7290400" y="3045025"/>
            <a:ext cx="1581148" cy="733698"/>
          </a:xfrm>
          <a:prstGeom prst="rect">
            <a:avLst/>
          </a:prstGeom>
          <a:solidFill>
            <a:srgbClr val="006F5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cs typeface="Open Sans Light" charset="0"/>
                <a:sym typeface="Open Sans Light" charset="0"/>
              </a:rPr>
              <a:t>Peering RedIRIS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cs typeface="Open Sans Light" charset="0"/>
                <a:sym typeface="Open Sans Light" charset="0"/>
              </a:rPr>
              <a:t>2 x </a:t>
            </a:r>
            <a:r>
              <a:rPr lang="en-US" sz="1400" b="1" dirty="0" smtClean="0">
                <a:solidFill>
                  <a:srgbClr val="FFFFFF"/>
                </a:solidFill>
                <a:cs typeface="Open Sans Light" charset="0"/>
                <a:sym typeface="Open Sans Light" charset="0"/>
              </a:rPr>
              <a:t>100G</a:t>
            </a:r>
            <a:endParaRPr lang="en-US" sz="1400" b="1" dirty="0">
              <a:solidFill>
                <a:srgbClr val="FFFFFF"/>
              </a:solidFill>
              <a:cs typeface="Open Sans Light" charset="0"/>
              <a:sym typeface="Open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FUTURE WORK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PT" sz="2400" dirty="0" err="1" smtClean="0"/>
              <a:t>Integrate</a:t>
            </a:r>
            <a:r>
              <a:rPr lang="pt-PT" sz="2400" dirty="0" smtClean="0"/>
              <a:t> as </a:t>
            </a:r>
            <a:r>
              <a:rPr lang="pt-PT" sz="2400" dirty="0" err="1" smtClean="0"/>
              <a:t>much</a:t>
            </a:r>
            <a:r>
              <a:rPr lang="pt-PT" sz="2400" dirty="0" smtClean="0"/>
              <a:t> as </a:t>
            </a:r>
            <a:r>
              <a:rPr lang="pt-PT" sz="2400" dirty="0" err="1" smtClean="0"/>
              <a:t>possible</a:t>
            </a:r>
            <a:r>
              <a:rPr lang="pt-PT" sz="2400" dirty="0" smtClean="0"/>
              <a:t> RES </a:t>
            </a:r>
            <a:r>
              <a:rPr lang="pt-PT" sz="2400" dirty="0" err="1" smtClean="0"/>
              <a:t>and</a:t>
            </a:r>
            <a:r>
              <a:rPr lang="pt-PT" sz="2400" dirty="0" smtClean="0"/>
              <a:t> RNCA.</a:t>
            </a:r>
          </a:p>
          <a:p>
            <a:pPr fontAlgn="base"/>
            <a:r>
              <a:rPr lang="pt-PT" sz="2400" dirty="0" err="1" smtClean="0"/>
              <a:t>Coordinate</a:t>
            </a:r>
            <a:r>
              <a:rPr lang="pt-PT" sz="2400" dirty="0" smtClean="0"/>
              <a:t> FAIR data repositores </a:t>
            </a:r>
            <a:r>
              <a:rPr lang="pt-PT" sz="2400" dirty="0" err="1" smtClean="0"/>
              <a:t>and</a:t>
            </a:r>
            <a:r>
              <a:rPr lang="pt-PT" sz="2400" dirty="0" smtClean="0"/>
              <a:t> </a:t>
            </a:r>
            <a:r>
              <a:rPr lang="pt-PT" sz="2400" dirty="0" err="1" smtClean="0"/>
              <a:t>services</a:t>
            </a:r>
            <a:r>
              <a:rPr lang="pt-PT" sz="2400" dirty="0" smtClean="0"/>
              <a:t>, </a:t>
            </a:r>
            <a:r>
              <a:rPr lang="pt-PT" sz="2400" dirty="0" err="1" smtClean="0"/>
              <a:t>aligned</a:t>
            </a:r>
            <a:r>
              <a:rPr lang="pt-PT" sz="2400" dirty="0" smtClean="0"/>
              <a:t> </a:t>
            </a:r>
            <a:r>
              <a:rPr lang="pt-PT" sz="2400" dirty="0" err="1" smtClean="0"/>
              <a:t>with</a:t>
            </a:r>
            <a:r>
              <a:rPr lang="pt-PT" sz="2400" dirty="0" smtClean="0"/>
              <a:t> EOSC.</a:t>
            </a:r>
          </a:p>
          <a:p>
            <a:pPr fontAlgn="base"/>
            <a:r>
              <a:rPr lang="pt-PT" sz="2400" dirty="0" smtClean="0"/>
              <a:t>Explore BELLA </a:t>
            </a:r>
            <a:r>
              <a:rPr lang="pt-PT" sz="2400" dirty="0" err="1" smtClean="0"/>
              <a:t>cooperation</a:t>
            </a:r>
            <a:r>
              <a:rPr lang="pt-PT" sz="2400" dirty="0" smtClean="0"/>
              <a:t> </a:t>
            </a:r>
            <a:r>
              <a:rPr lang="pt-PT" sz="2400" dirty="0" err="1" smtClean="0"/>
              <a:t>possibilities</a:t>
            </a:r>
            <a:r>
              <a:rPr lang="pt-PT" sz="2400" dirty="0" smtClean="0"/>
              <a:t>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context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Ibero-américa.</a:t>
            </a:r>
          </a:p>
          <a:p>
            <a:pPr fontAlgn="base"/>
            <a:r>
              <a:rPr lang="pt-PT" sz="2400" dirty="0" err="1" smtClean="0"/>
              <a:t>Evaluate</a:t>
            </a:r>
            <a:r>
              <a:rPr lang="pt-PT" sz="2400" dirty="0" smtClean="0"/>
              <a:t> </a:t>
            </a:r>
            <a:r>
              <a:rPr lang="pt-PT" sz="2400" dirty="0" err="1" smtClean="0"/>
              <a:t>further</a:t>
            </a:r>
            <a:r>
              <a:rPr lang="pt-PT" sz="2400" dirty="0" smtClean="0"/>
              <a:t> “</a:t>
            </a:r>
            <a:r>
              <a:rPr lang="pt-PT" sz="2400" dirty="0" err="1" smtClean="0"/>
              <a:t>stitching</a:t>
            </a:r>
            <a:r>
              <a:rPr lang="pt-PT" sz="2400" dirty="0" smtClean="0"/>
              <a:t>” </a:t>
            </a:r>
            <a:r>
              <a:rPr lang="pt-PT" sz="2400" dirty="0" err="1" smtClean="0"/>
              <a:t>of</a:t>
            </a:r>
            <a:r>
              <a:rPr lang="pt-PT" sz="2400" dirty="0" smtClean="0"/>
              <a:t> research infraestrutures </a:t>
            </a:r>
            <a:r>
              <a:rPr lang="pt-PT" sz="2400" dirty="0" err="1" smtClean="0"/>
              <a:t>from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national</a:t>
            </a:r>
            <a:r>
              <a:rPr lang="pt-PT" sz="2400" dirty="0" smtClean="0"/>
              <a:t> </a:t>
            </a:r>
            <a:r>
              <a:rPr lang="pt-PT" sz="2400" dirty="0" err="1" smtClean="0"/>
              <a:t>roadmaps</a:t>
            </a:r>
            <a:r>
              <a:rPr lang="pt-PT" sz="2400" dirty="0" smtClean="0"/>
              <a:t>.</a:t>
            </a:r>
          </a:p>
          <a:p>
            <a:pPr fontAlgn="base"/>
            <a:r>
              <a:rPr lang="pt-PT" sz="2400" dirty="0" smtClean="0"/>
              <a:t>Organize </a:t>
            </a:r>
            <a:r>
              <a:rPr lang="pt-PT" sz="2400" dirty="0" err="1" smtClean="0"/>
              <a:t>joint</a:t>
            </a:r>
            <a:r>
              <a:rPr lang="pt-PT" sz="2400" dirty="0" smtClean="0"/>
              <a:t> </a:t>
            </a:r>
            <a:r>
              <a:rPr lang="pt-PT" sz="2400" dirty="0" err="1" smtClean="0"/>
              <a:t>events</a:t>
            </a:r>
            <a:r>
              <a:rPr lang="pt-PT" sz="2400" dirty="0" smtClean="0"/>
              <a:t>, </a:t>
            </a:r>
            <a:r>
              <a:rPr lang="pt-PT" sz="2400" dirty="0" err="1" smtClean="0"/>
              <a:t>like</a:t>
            </a:r>
            <a:r>
              <a:rPr lang="pt-PT" sz="2400" dirty="0" smtClean="0"/>
              <a:t>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one</a:t>
            </a:r>
            <a:r>
              <a:rPr lang="pt-PT" sz="2400" dirty="0" smtClean="0"/>
              <a:t>.</a:t>
            </a:r>
          </a:p>
          <a:p>
            <a:pPr fontAlgn="base"/>
            <a:endParaRPr lang="pt-PT" dirty="0" smtClean="0"/>
          </a:p>
          <a:p>
            <a:pPr marL="0" indent="0" fontAlgn="base">
              <a:buNone/>
            </a:pPr>
            <a:endParaRPr lang="pt-PT" dirty="0" smtClean="0"/>
          </a:p>
          <a:p>
            <a:pPr fontAlgn="base"/>
            <a:endParaRPr lang="pt-PT" dirty="0" smtClean="0"/>
          </a:p>
          <a:p>
            <a:pPr fontAlgn="base"/>
            <a:endParaRPr lang="pt-PT" dirty="0" smtClean="0"/>
          </a:p>
          <a:p>
            <a:pPr fontAlgn="base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23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476499" y="2574589"/>
            <a:ext cx="9316357" cy="4571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007" y="200015"/>
            <a:ext cx="44623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Fundação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Ciência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 a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(FCT)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614" y="1453284"/>
            <a:ext cx="8379305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 err="1">
                <a:solidFill>
                  <a:srgbClr val="008080"/>
                </a:solidFill>
                <a:cs typeface="Lucida Console"/>
              </a:rPr>
              <a:t>Fundação</a:t>
            </a:r>
            <a:r>
              <a:rPr lang="en-US" b="1" dirty="0">
                <a:solidFill>
                  <a:srgbClr val="008080"/>
                </a:solidFill>
                <a:cs typeface="Lucida Console"/>
              </a:rPr>
              <a:t> </a:t>
            </a:r>
            <a:r>
              <a:rPr lang="en-US" b="1" dirty="0" err="1">
                <a:solidFill>
                  <a:srgbClr val="008080"/>
                </a:solidFill>
                <a:cs typeface="Lucida Console"/>
              </a:rPr>
              <a:t>para</a:t>
            </a:r>
            <a:r>
              <a:rPr lang="en-US" b="1" dirty="0">
                <a:solidFill>
                  <a:srgbClr val="008080"/>
                </a:solidFill>
                <a:cs typeface="Lucida Console"/>
              </a:rPr>
              <a:t> a </a:t>
            </a:r>
            <a:r>
              <a:rPr lang="en-US" b="1" dirty="0" err="1">
                <a:solidFill>
                  <a:srgbClr val="008080"/>
                </a:solidFill>
                <a:cs typeface="Lucida Console"/>
              </a:rPr>
              <a:t>Ciência</a:t>
            </a:r>
            <a:r>
              <a:rPr lang="en-US" b="1" dirty="0">
                <a:solidFill>
                  <a:srgbClr val="008080"/>
                </a:solidFill>
                <a:cs typeface="Lucida Console"/>
              </a:rPr>
              <a:t> e a </a:t>
            </a:r>
            <a:r>
              <a:rPr lang="en-US" b="1" dirty="0" err="1">
                <a:solidFill>
                  <a:srgbClr val="008080"/>
                </a:solidFill>
                <a:cs typeface="Lucida Console"/>
              </a:rPr>
              <a:t>Tecnologia</a:t>
            </a:r>
            <a:r>
              <a:rPr lang="en-US" b="1" dirty="0">
                <a:solidFill>
                  <a:srgbClr val="008080"/>
                </a:solidFill>
                <a:cs typeface="Lucida Console"/>
              </a:rPr>
              <a:t> </a:t>
            </a:r>
            <a:r>
              <a:rPr lang="en-US" dirty="0">
                <a:cs typeface="Lucida Console"/>
              </a:rPr>
              <a:t>(FCT) </a:t>
            </a:r>
            <a:br>
              <a:rPr lang="en-US" dirty="0">
                <a:cs typeface="Lucida Console"/>
              </a:rPr>
            </a:br>
            <a:r>
              <a:rPr lang="en-US" dirty="0">
                <a:cs typeface="Lucida Console"/>
              </a:rPr>
              <a:t>is the Portuguese national funding agency for science and research. </a:t>
            </a:r>
            <a:endParaRPr lang="en-US" dirty="0" smtClean="0">
              <a:cs typeface="Lucida Conso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614" y="4365432"/>
            <a:ext cx="7709049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8080"/>
                </a:solidFill>
                <a:cs typeface="Calibri"/>
              </a:rPr>
              <a:t>FCT’s </a:t>
            </a:r>
            <a:r>
              <a:rPr lang="en-US" b="1" dirty="0" smtClean="0">
                <a:solidFill>
                  <a:srgbClr val="008080"/>
                </a:solidFill>
                <a:cs typeface="Calibri"/>
              </a:rPr>
              <a:t>vision</a:t>
            </a:r>
            <a:endParaRPr lang="en-US" b="1" dirty="0">
              <a:solidFill>
                <a:srgbClr val="008080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8080"/>
              </a:buClr>
              <a:buFont typeface="Wingdings" charset="2"/>
              <a:buChar char="§"/>
            </a:pPr>
            <a:r>
              <a:rPr lang="en-US" dirty="0">
                <a:cs typeface="Calibri"/>
              </a:rPr>
              <a:t>To establish Portugal as a </a:t>
            </a:r>
            <a:r>
              <a:rPr lang="en-US" b="1" dirty="0">
                <a:solidFill>
                  <a:srgbClr val="008080"/>
                </a:solidFill>
                <a:cs typeface="Calibri"/>
              </a:rPr>
              <a:t>global reference for research and innovation</a:t>
            </a:r>
          </a:p>
          <a:p>
            <a:pPr marL="342900" indent="-342900">
              <a:lnSpc>
                <a:spcPct val="150000"/>
              </a:lnSpc>
              <a:buClr>
                <a:srgbClr val="008080"/>
              </a:buClr>
              <a:buFont typeface="Wingdings" charset="2"/>
              <a:buChar char="§"/>
            </a:pPr>
            <a:r>
              <a:rPr lang="en-US" dirty="0">
                <a:cs typeface="Calibri"/>
              </a:rPr>
              <a:t>To ensure knowledge generated by scientific research </a:t>
            </a:r>
            <a:r>
              <a:rPr lang="en-US" b="1" dirty="0">
                <a:solidFill>
                  <a:srgbClr val="008080"/>
                </a:solidFill>
                <a:cs typeface="Calibri"/>
              </a:rPr>
              <a:t>underpins social and economic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071" y="2992687"/>
            <a:ext cx="73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Calibri"/>
              </a:rPr>
              <a:t>FCT is a </a:t>
            </a:r>
            <a:r>
              <a:rPr lang="en-US" b="1" dirty="0">
                <a:solidFill>
                  <a:srgbClr val="008080"/>
                </a:solidFill>
                <a:cs typeface="Calibri"/>
              </a:rPr>
              <a:t>publicly-funded government agency</a:t>
            </a:r>
            <a:r>
              <a:rPr lang="en-US" dirty="0">
                <a:cs typeface="Calibri"/>
              </a:rPr>
              <a:t>, under the responsibility of the Ministry for Science, Technology and Higher Education</a:t>
            </a:r>
            <a:r>
              <a:rPr lang="en-US" dirty="0" smtClean="0">
                <a:cs typeface="Calibri"/>
              </a:rPr>
              <a:t>.</a:t>
            </a:r>
            <a:endParaRPr lang="en-US" dirty="0">
              <a:cs typeface="Lucida Consol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973" y="3946651"/>
            <a:ext cx="9316357" cy="45719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07" y="200015"/>
            <a:ext cx="47575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PT" b="1" dirty="0" smtClean="0"/>
              <a:t>NATIONAL SCIENTIFIC COMPUTING UNIT (FCCN)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circulo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" b="1997"/>
          <a:stretch/>
        </p:blipFill>
        <p:spPr>
          <a:xfrm>
            <a:off x="1750745" y="920234"/>
            <a:ext cx="5750802" cy="5549017"/>
          </a:xfrm>
          <a:prstGeom prst="rect">
            <a:avLst/>
          </a:prstGeom>
        </p:spPr>
      </p:pic>
      <p:sp>
        <p:nvSpPr>
          <p:cNvPr id="2" name="Seta para a direita 1"/>
          <p:cNvSpPr/>
          <p:nvPr/>
        </p:nvSpPr>
        <p:spPr>
          <a:xfrm rot="20975893">
            <a:off x="392572" y="5833230"/>
            <a:ext cx="2462833" cy="3342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 rot="1462527">
            <a:off x="181415" y="2324546"/>
            <a:ext cx="3311133" cy="3342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03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National</a:t>
            </a:r>
            <a:r>
              <a:rPr lang="pt-PT" dirty="0"/>
              <a:t> </a:t>
            </a:r>
            <a:r>
              <a:rPr lang="pt-PT" dirty="0" err="1"/>
              <a:t>Scientific</a:t>
            </a:r>
            <a:r>
              <a:rPr lang="pt-PT" dirty="0"/>
              <a:t> </a:t>
            </a:r>
            <a:r>
              <a:rPr lang="pt-PT" dirty="0" err="1"/>
              <a:t>computing</a:t>
            </a:r>
            <a:r>
              <a:rPr lang="pt-PT" dirty="0"/>
              <a:t> </a:t>
            </a:r>
            <a:r>
              <a:rPr lang="pt-PT" dirty="0" err="1"/>
              <a:t>Unit</a:t>
            </a:r>
            <a:r>
              <a:rPr lang="pt-PT" dirty="0"/>
              <a:t> (FCCN)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976" y="1767494"/>
            <a:ext cx="2640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Pillars</a:t>
            </a:r>
            <a:r>
              <a:rPr lang="pt-PT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pt-PT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PT" sz="3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action</a:t>
            </a:r>
            <a:endParaRPr lang="pt-PT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821" y="2542837"/>
            <a:ext cx="169270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Connectivity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Computing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Collaboration</a:t>
            </a: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Knowledge</a:t>
            </a:r>
          </a:p>
          <a:p>
            <a:pPr>
              <a:lnSpc>
                <a:spcPct val="150000"/>
              </a:lnSpc>
            </a:pPr>
            <a:endParaRPr lang="en-US" sz="2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Security</a:t>
            </a:r>
            <a:endParaRPr lang="pt-PT" sz="2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bject 8"/>
          <p:cNvSpPr/>
          <p:nvPr/>
        </p:nvSpPr>
        <p:spPr>
          <a:xfrm>
            <a:off x="5741126" y="2599990"/>
            <a:ext cx="2918883" cy="2917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1" y="2627740"/>
            <a:ext cx="454781" cy="453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1" y="3114462"/>
            <a:ext cx="454781" cy="4578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1" y="4092031"/>
            <a:ext cx="454781" cy="4578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1" y="3605309"/>
            <a:ext cx="454781" cy="4537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1" y="5016130"/>
            <a:ext cx="454781" cy="45787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1332" y="4485215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000" b="1" dirty="0">
                <a:solidFill>
                  <a:srgbClr val="7E9694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794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151" y="1100188"/>
            <a:ext cx="4668800" cy="2425405"/>
            <a:chOff x="95700" y="915246"/>
            <a:chExt cx="4668800" cy="2425405"/>
          </a:xfrm>
        </p:grpSpPr>
        <p:pic>
          <p:nvPicPr>
            <p:cNvPr id="4" name="Picture 8" descr="http://www.fccn.pt/file_manager/?id=3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050" y="1814780"/>
              <a:ext cx="1043865" cy="774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7" t="31941" r="20827" b="37592"/>
            <a:stretch/>
          </p:blipFill>
          <p:spPr bwMode="auto">
            <a:xfrm>
              <a:off x="95700" y="1789281"/>
              <a:ext cx="1657350" cy="5658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6" t="28104" r="10069" b="39652"/>
            <a:stretch/>
          </p:blipFill>
          <p:spPr>
            <a:xfrm>
              <a:off x="3115246" y="915246"/>
              <a:ext cx="1649254" cy="512072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75" y="1011738"/>
              <a:ext cx="1149301" cy="38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450" y="1024499"/>
              <a:ext cx="1378846" cy="38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51" y="2844875"/>
              <a:ext cx="1264444" cy="495776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Scientific</a:t>
            </a:r>
            <a:r>
              <a:rPr lang="pt-PT" dirty="0" smtClean="0"/>
              <a:t> </a:t>
            </a:r>
            <a:r>
              <a:rPr lang="pt-PT" dirty="0" err="1" smtClean="0"/>
              <a:t>computing</a:t>
            </a:r>
            <a:r>
              <a:rPr lang="pt-PT" dirty="0" smtClean="0"/>
              <a:t> </a:t>
            </a:r>
            <a:r>
              <a:rPr lang="pt-PT" dirty="0" err="1" smtClean="0"/>
              <a:t>Unit</a:t>
            </a:r>
            <a:r>
              <a:rPr lang="pt-PT" dirty="0" smtClean="0"/>
              <a:t> (FCCN)</a:t>
            </a:r>
            <a:endParaRPr lang="pt-PT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94429" y="5982241"/>
            <a:ext cx="4810150" cy="516418"/>
            <a:chOff x="2494429" y="5996989"/>
            <a:chExt cx="4810150" cy="51641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429" y="6007058"/>
              <a:ext cx="840944" cy="36587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4" t="38299" r="17038" b="35879"/>
            <a:stretch/>
          </p:blipFill>
          <p:spPr>
            <a:xfrm>
              <a:off x="5447795" y="5996989"/>
              <a:ext cx="1856784" cy="516418"/>
            </a:xfrm>
            <a:prstGeom prst="rect">
              <a:avLst/>
            </a:prstGeom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697" y="6176137"/>
              <a:ext cx="889011" cy="22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object 8"/>
          <p:cNvSpPr/>
          <p:nvPr/>
        </p:nvSpPr>
        <p:spPr>
          <a:xfrm>
            <a:off x="3248274" y="2333516"/>
            <a:ext cx="2918883" cy="29171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23" name="Grupo 22"/>
          <p:cNvGrpSpPr/>
          <p:nvPr/>
        </p:nvGrpSpPr>
        <p:grpSpPr>
          <a:xfrm>
            <a:off x="356157" y="4037516"/>
            <a:ext cx="2557436" cy="2264156"/>
            <a:chOff x="314171" y="4108619"/>
            <a:chExt cx="2557436" cy="2264156"/>
          </a:xfrm>
        </p:grpSpPr>
        <p:pic>
          <p:nvPicPr>
            <p:cNvPr id="13" name="Picture 12"/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9" t="23187" r="28459" b="61475"/>
            <a:stretch/>
          </p:blipFill>
          <p:spPr bwMode="auto">
            <a:xfrm>
              <a:off x="1511525" y="5118267"/>
              <a:ext cx="1360082" cy="47220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2" descr="http://www.fccn.pt/file_manager/?id=37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046" y="4108619"/>
              <a:ext cx="914400" cy="678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58" y="4245112"/>
              <a:ext cx="1117841" cy="542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4171" y="5745255"/>
              <a:ext cx="1120571" cy="627520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5965610" y="4300645"/>
            <a:ext cx="2761830" cy="1695245"/>
            <a:chOff x="5965610" y="4300645"/>
            <a:chExt cx="2761830" cy="169524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932" y="4300645"/>
              <a:ext cx="1692099" cy="58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65610" y="5231375"/>
              <a:ext cx="1646390" cy="538048"/>
            </a:xfrm>
            <a:prstGeom prst="rect">
              <a:avLst/>
            </a:prstGeom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972" y="4927256"/>
              <a:ext cx="884468" cy="106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upo 36"/>
          <p:cNvGrpSpPr/>
          <p:nvPr/>
        </p:nvGrpSpPr>
        <p:grpSpPr>
          <a:xfrm>
            <a:off x="6132706" y="1855882"/>
            <a:ext cx="2152500" cy="1195041"/>
            <a:chOff x="6132706" y="1855882"/>
            <a:chExt cx="2152500" cy="1195041"/>
          </a:xfrm>
        </p:grpSpPr>
        <p:sp>
          <p:nvSpPr>
            <p:cNvPr id="24" name="CaixaDeTexto 23"/>
            <p:cNvSpPr txBox="1"/>
            <p:nvPr/>
          </p:nvSpPr>
          <p:spPr>
            <a:xfrm>
              <a:off x="6662588" y="2589258"/>
              <a:ext cx="1622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b="1" dirty="0" smtClean="0">
                  <a:solidFill>
                    <a:srgbClr val="0070C0"/>
                  </a:solidFill>
                </a:rPr>
                <a:t>RNCA</a:t>
              </a:r>
              <a:endParaRPr lang="pt-PT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132706" y="1855882"/>
              <a:ext cx="2152500" cy="569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562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National</a:t>
            </a:r>
            <a:r>
              <a:rPr lang="pt-PT" dirty="0"/>
              <a:t> </a:t>
            </a:r>
            <a:r>
              <a:rPr lang="pt-PT" dirty="0" err="1"/>
              <a:t>Scientific</a:t>
            </a:r>
            <a:r>
              <a:rPr lang="pt-PT" dirty="0"/>
              <a:t> </a:t>
            </a:r>
            <a:r>
              <a:rPr lang="pt-PT" dirty="0" err="1"/>
              <a:t>computing</a:t>
            </a:r>
            <a:r>
              <a:rPr lang="pt-PT" dirty="0"/>
              <a:t> </a:t>
            </a:r>
            <a:r>
              <a:rPr lang="pt-PT" dirty="0" err="1"/>
              <a:t>Unit</a:t>
            </a:r>
            <a:r>
              <a:rPr lang="pt-PT" dirty="0"/>
              <a:t> (FCCN)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73" y="768110"/>
            <a:ext cx="8405133" cy="58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RCTS100 </a:t>
            </a:r>
            <a:r>
              <a:rPr lang="pt-PT" dirty="0" err="1" smtClean="0"/>
              <a:t>PRoject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164062"/>
              </p:ext>
            </p:extLst>
          </p:nvPr>
        </p:nvGraphicFramePr>
        <p:xfrm>
          <a:off x="168275" y="1071563"/>
          <a:ext cx="8975725" cy="537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61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RCTS100 </a:t>
            </a:r>
            <a:r>
              <a:rPr lang="pt-PT" dirty="0" err="1"/>
              <a:t>PRoject</a:t>
            </a:r>
            <a:r>
              <a:rPr lang="pt-PT" dirty="0"/>
              <a:t> </a:t>
            </a:r>
            <a:r>
              <a:rPr lang="pt-PT" dirty="0" smtClean="0"/>
              <a:t>– </a:t>
            </a:r>
            <a:r>
              <a:rPr lang="pt-PT" dirty="0" err="1" smtClean="0"/>
              <a:t>Fiber</a:t>
            </a:r>
            <a:r>
              <a:rPr lang="pt-PT" dirty="0" smtClean="0"/>
              <a:t> </a:t>
            </a:r>
            <a:r>
              <a:rPr lang="pt-PT" dirty="0" err="1" smtClean="0"/>
              <a:t>footprint</a:t>
            </a:r>
            <a:r>
              <a:rPr lang="pt-PT" dirty="0" smtClean="0"/>
              <a:t> </a:t>
            </a:r>
            <a:r>
              <a:rPr lang="pt-PT" dirty="0" err="1" smtClean="0"/>
              <a:t>expansion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833505"/>
            <a:ext cx="4031713" cy="5719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8" y="872605"/>
            <a:ext cx="4031713" cy="56409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690591" y="3495367"/>
            <a:ext cx="1648517" cy="600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99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3" y="1028616"/>
            <a:ext cx="8702573" cy="819672"/>
          </a:xfrm>
        </p:spPr>
        <p:txBody>
          <a:bodyPr/>
          <a:lstStyle/>
          <a:p>
            <a:r>
              <a:rPr lang="en-US" dirty="0"/>
              <a:t>XXIX CIMEIRA </a:t>
            </a:r>
            <a:r>
              <a:rPr lang="en-US" dirty="0" smtClean="0"/>
              <a:t>LUSO-ESPANHOLA</a:t>
            </a:r>
            <a:br>
              <a:rPr lang="en-US" dirty="0" smtClean="0"/>
            </a:br>
            <a:r>
              <a:rPr lang="pt-PT" sz="1050" b="0" dirty="0"/>
              <a:t>Vila Real, </a:t>
            </a:r>
            <a:r>
              <a:rPr lang="pt-PT" sz="1050" b="0" dirty="0" smtClean="0"/>
              <a:t>29-30 </a:t>
            </a:r>
            <a:r>
              <a:rPr lang="pt-PT" sz="1050" b="0" dirty="0"/>
              <a:t>de maio de 2017</a:t>
            </a:r>
            <a:endParaRPr lang="en-US" b="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0" y="2339660"/>
            <a:ext cx="7201905" cy="3019846"/>
          </a:xfrm>
        </p:spPr>
      </p:pic>
      <p:sp>
        <p:nvSpPr>
          <p:cNvPr id="5" name="TextBox 4"/>
          <p:cNvSpPr txBox="1"/>
          <p:nvPr/>
        </p:nvSpPr>
        <p:spPr>
          <a:xfrm>
            <a:off x="1" y="177776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Declaração Conjunta – Área da Ciência e Tecnologia</a:t>
            </a:r>
            <a:endParaRPr lang="pt-PT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975" y="0"/>
            <a:ext cx="8702573" cy="819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pt-PT" dirty="0"/>
              <a:t>RCTS100 </a:t>
            </a:r>
            <a:r>
              <a:rPr lang="pt-PT" dirty="0" smtClean="0"/>
              <a:t>PROJECT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4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C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-ES-Workshop-NRENs-eScience-JNF" id="{7CB229BE-4123-4324-BD98-6F3D6ADFDFF9}" vid="{0B404714-B981-441D-B0D5-23879ED524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PT-ES-Workshop-NRENs-eScience-JNF</Template>
  <TotalTime>1</TotalTime>
  <Words>1438</Words>
  <Application>Microsoft Macintosh PowerPoint</Application>
  <PresentationFormat>On-screen Show (4:3)</PresentationFormat>
  <Paragraphs>124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Console</vt:lpstr>
      <vt:lpstr>Open Sans Light</vt:lpstr>
      <vt:lpstr>Wingdings</vt:lpstr>
      <vt:lpstr>FCCN</vt:lpstr>
      <vt:lpstr>Portuguese – Spanish Workshop Research and Education Networks and E-Science</vt:lpstr>
      <vt:lpstr>PowerPoint Presentation</vt:lpstr>
      <vt:lpstr>PowerPoint Presentation</vt:lpstr>
      <vt:lpstr>National Scientific computing Unit (FCCN)</vt:lpstr>
      <vt:lpstr>National Scientific computing Unit (FCCN)</vt:lpstr>
      <vt:lpstr>National Scientific computing Unit (FCCN)</vt:lpstr>
      <vt:lpstr>RCTS100 PRoject</vt:lpstr>
      <vt:lpstr>RCTS100 PRoject – Fiber footprint expansion</vt:lpstr>
      <vt:lpstr>XXIX CIMEIRA LUSO-ESPANHOLA Vila Real, 29-30 de maio de 2017</vt:lpstr>
      <vt:lpstr>RCTS100 PROJECT – Cross border fibre</vt:lpstr>
      <vt:lpstr>FUTURE WORK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Portuguese – Spanish Workshop Research and Education Networks and E-Science</dc:title>
  <dc:creator>Microsoft Office User</dc:creator>
  <cp:lastModifiedBy>Microsoft Office User</cp:lastModifiedBy>
  <cp:revision>1</cp:revision>
  <cp:lastPrinted>2017-07-04T08:23:12Z</cp:lastPrinted>
  <dcterms:created xsi:type="dcterms:W3CDTF">2018-05-09T14:38:41Z</dcterms:created>
  <dcterms:modified xsi:type="dcterms:W3CDTF">2018-05-09T14:39:46Z</dcterms:modified>
</cp:coreProperties>
</file>