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14"/>
  </p:notesMasterIdLst>
  <p:sldIdLst>
    <p:sldId id="258" r:id="rId2"/>
    <p:sldId id="267" r:id="rId3"/>
    <p:sldId id="268" r:id="rId4"/>
    <p:sldId id="274" r:id="rId5"/>
    <p:sldId id="275" r:id="rId6"/>
    <p:sldId id="269" r:id="rId7"/>
    <p:sldId id="270" r:id="rId8"/>
    <p:sldId id="271" r:id="rId9"/>
    <p:sldId id="272" r:id="rId10"/>
    <p:sldId id="273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-72" y="-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90CFA-3554-484A-9DD2-91C3566FD1BE}" type="datetimeFigureOut">
              <a:rPr lang="es-ES" smtClean="0"/>
              <a:t>07/11/2016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A8789-8BB2-4275-AEFE-8FF9914A99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212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44500" y="1243013"/>
            <a:ext cx="5969000" cy="335756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Secuencia de búsqueda</a:t>
            </a: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G civil ha hecho 2 fotos y tiene una pequeña aplicación web en su Tablet , donde introduciendo tan solo el nro. de matricula de un </a:t>
            </a:r>
            <a:r>
              <a:rPr kumimoji="0" lang="es-E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vehiculo</a:t>
            </a: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que la ha fotografiado, es capaz de recuperar todo lo necesario para hacer el atestado y aplicar la sanción correspondiente.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partir del </a:t>
            </a:r>
            <a:r>
              <a:rPr kumimoji="0" lang="es-E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Nro</a:t>
            </a:r>
            <a:r>
              <a:rPr kumimoji="0" lang="es-ES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-matricula</a:t>
            </a:r>
            <a:endParaRPr kumimoji="0" lang="es-ES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Voy a DGC recupero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DNI del conductor habitual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marca,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modelo,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fecha-</a:t>
            </a:r>
            <a:r>
              <a:rPr kumimoji="0" lang="es-E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matriculacion</a:t>
            </a:r>
            <a:endParaRPr kumimoji="0" lang="es-ES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Voy a DGS recupero </a:t>
            </a:r>
            <a:r>
              <a:rPr kumimoji="0" lang="es-E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Nro-poliza</a:t>
            </a: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Compañía,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Fecha-pago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es-ES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partir del DNI que ya he recuperado</a:t>
            </a:r>
            <a:endParaRPr kumimoji="0" lang="es-ES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Voy a DGP recupero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Apellidos Nombre y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fecha de caducidad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Voy a DGT recupero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nro</a:t>
            </a: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-carnet-conducir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fecha-</a:t>
            </a:r>
            <a:r>
              <a:rPr kumimoji="0" lang="es-E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caduc</a:t>
            </a:r>
            <a:endParaRPr kumimoji="0" lang="es-ES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nro</a:t>
            </a: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puntos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retirado-S-N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08EA5-8A0F-4627-BFEE-CB809221062D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307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44500" y="1243013"/>
            <a:ext cx="5969000" cy="3357562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900" b="1" dirty="0"/>
              <a:t>SOLUCIONES </a:t>
            </a:r>
            <a:endParaRPr lang="es-ES" sz="900" dirty="0"/>
          </a:p>
          <a:p>
            <a:r>
              <a:rPr lang="es-ES" sz="900" dirty="0"/>
              <a:t>Con toda esta información cada organismo mantiene sus propios datos, y tan solo necesita la referencia para poder enlazar su base de datos con el resto y poder </a:t>
            </a:r>
            <a:r>
              <a:rPr lang="es-ES" sz="900" dirty="0" err="1"/>
              <a:t>interoperar</a:t>
            </a:r>
            <a:r>
              <a:rPr lang="es-ES" sz="900" dirty="0"/>
              <a:t>.</a:t>
            </a:r>
          </a:p>
          <a:p>
            <a:r>
              <a:rPr lang="es-ES" sz="900" dirty="0" err="1"/>
              <a:t>Asi</a:t>
            </a:r>
            <a:r>
              <a:rPr lang="es-ES" sz="900" dirty="0"/>
              <a:t>, por ejemplo el Nombre y Apellidos de las personas solo están en la DGP.</a:t>
            </a:r>
          </a:p>
          <a:p>
            <a:pPr lvl="0"/>
            <a:r>
              <a:rPr lang="es-ES" sz="900" dirty="0"/>
              <a:t>No están en la DGS ni en la DGT </a:t>
            </a:r>
          </a:p>
          <a:p>
            <a:r>
              <a:rPr lang="es-ES" sz="900" dirty="0"/>
              <a:t>En modelo de </a:t>
            </a:r>
            <a:r>
              <a:rPr lang="es-ES" sz="900" dirty="0" err="1"/>
              <a:t>vehiculo</a:t>
            </a:r>
            <a:r>
              <a:rPr lang="es-ES" sz="900" dirty="0"/>
              <a:t> esta en la DGC</a:t>
            </a:r>
          </a:p>
          <a:p>
            <a:pPr lvl="0"/>
            <a:r>
              <a:rPr lang="es-ES" sz="900" dirty="0"/>
              <a:t>No esta en la DGS </a:t>
            </a:r>
          </a:p>
          <a:p>
            <a:r>
              <a:rPr lang="es-ES" sz="900" dirty="0"/>
              <a:t> </a:t>
            </a:r>
          </a:p>
          <a:p>
            <a:r>
              <a:rPr lang="es-ES" sz="900" b="1" dirty="0"/>
              <a:t>PERSONAS en la DGP</a:t>
            </a:r>
            <a:r>
              <a:rPr lang="es-ES" sz="900" dirty="0"/>
              <a:t> </a:t>
            </a:r>
          </a:p>
          <a:p>
            <a:r>
              <a:rPr lang="es-ES" sz="900" dirty="0"/>
              <a:t> DNI/APELLIDO1/APELLIDO2/NOMBRE/FECHA-CADUCIDAD/FECHA-EXTRAVIO/</a:t>
            </a:r>
          </a:p>
          <a:p>
            <a:r>
              <a:rPr lang="es-ES" sz="900" dirty="0"/>
              <a:t> </a:t>
            </a:r>
          </a:p>
          <a:p>
            <a:r>
              <a:rPr lang="es-ES" sz="900" b="1" dirty="0"/>
              <a:t>CARNETS DE CONDUCIR en la DGT  </a:t>
            </a:r>
            <a:endParaRPr lang="es-ES" sz="900" dirty="0"/>
          </a:p>
          <a:p>
            <a:r>
              <a:rPr lang="es-ES" sz="900" dirty="0"/>
              <a:t>DNI/NRO-CARNET-COND/FECHA-CADUC/NRO-PUNTOS/RETIRADO –S-N/</a:t>
            </a:r>
          </a:p>
          <a:p>
            <a:r>
              <a:rPr lang="es-ES" sz="900" dirty="0"/>
              <a:t> </a:t>
            </a:r>
          </a:p>
          <a:p>
            <a:r>
              <a:rPr lang="es-ES" sz="900" b="1" dirty="0"/>
              <a:t>VEHICULOS en la DGC </a:t>
            </a:r>
            <a:endParaRPr lang="es-ES" sz="900" dirty="0"/>
          </a:p>
          <a:p>
            <a:r>
              <a:rPr lang="es-ES" sz="900" dirty="0"/>
              <a:t> NRO-MATRICULA/MARCA/MODELO/FECHA-MATRICULA/DNI-CONDUC-HABITUAL/</a:t>
            </a:r>
          </a:p>
          <a:p>
            <a:r>
              <a:rPr lang="es-ES" sz="900" dirty="0"/>
              <a:t> </a:t>
            </a:r>
          </a:p>
          <a:p>
            <a:r>
              <a:rPr lang="es-ES" sz="900" b="1" dirty="0"/>
              <a:t>POLIZAS DE SEGURO en la DGS</a:t>
            </a:r>
            <a:endParaRPr lang="es-ES" sz="900" dirty="0"/>
          </a:p>
          <a:p>
            <a:r>
              <a:rPr lang="es-ES" sz="900" dirty="0"/>
              <a:t> NRO-POLIZA/COMPAÑIA/DNI-TITULAR/NRO_MATRICULA/FECHA-PAGO/</a:t>
            </a:r>
          </a:p>
          <a:p>
            <a:r>
              <a:rPr lang="es-ES" sz="900" dirty="0"/>
              <a:t> </a:t>
            </a:r>
          </a:p>
          <a:p>
            <a:r>
              <a:rPr lang="es-ES" sz="900" dirty="0"/>
              <a:t> 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08EA5-8A0F-4627-BFEE-CB809221062D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349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A8789-8BB2-4275-AEFE-8FF9914A994D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4003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4AC5-8B1B-446A-A348-29C6FA9D0C8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478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8C6F8-F021-4286-894B-CEFF9A5648E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78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1A27-6927-4282-A556-2572A931679C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7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C031-3514-4639-94BE-E3D431AE6118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17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B532-B516-4D7F-89F4-42D72E87AF7A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51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9ED26-1117-4395-859D-819DFC69574F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78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AAA4-7951-4EF2-ABD8-B929C73A8FEA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65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BB37-B567-4347-BDC2-4983C697ED3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263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E756-0D63-4E5F-B1C8-0F8FAD9E1EF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175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4048-85E7-4B99-80D8-4F502515F68E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2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1465-D8F1-423C-8EF1-269A155BB08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2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63552" y="116632"/>
            <a:ext cx="9793088" cy="10801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23392" y="1484784"/>
            <a:ext cx="11233248" cy="43924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rgbClr val="5C5C5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0259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CD46BF3-0122-491C-A954-BDFE2AC7D91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4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4619495" y="6257151"/>
            <a:ext cx="1876925" cy="584775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52904" y="1592650"/>
            <a:ext cx="9876353" cy="1800200"/>
          </a:xfrm>
        </p:spPr>
        <p:txBody>
          <a:bodyPr>
            <a:noAutofit/>
          </a:bodyPr>
          <a:lstStyle/>
          <a:p>
            <a:r>
              <a:rPr lang="es-ES_tradnl" sz="3200" b="1" dirty="0"/>
              <a:t>ESTUDIO DEL CASO </a:t>
            </a:r>
            <a:r>
              <a:rPr lang="es-ES_tradnl" sz="3200" b="1" dirty="0" smtClean="0"/>
              <a:t/>
            </a:r>
            <a:br>
              <a:rPr lang="es-ES_tradnl" sz="3200" b="1" dirty="0" smtClean="0"/>
            </a:br>
            <a:r>
              <a:rPr lang="es-ES_tradnl" sz="3200" b="1" dirty="0" smtClean="0"/>
              <a:t> </a:t>
            </a:r>
            <a:r>
              <a:rPr lang="es-ES_tradnl" sz="3200" b="1" i="1" dirty="0">
                <a:solidFill>
                  <a:srgbClr val="FF0000"/>
                </a:solidFill>
              </a:rPr>
              <a:t>COMO PONER UNA MULTA DE TRAFICO </a:t>
            </a:r>
            <a:r>
              <a:rPr lang="es-ES_tradnl" sz="3200" b="1" i="1" dirty="0" smtClean="0">
                <a:solidFill>
                  <a:srgbClr val="FF0000"/>
                </a:solidFill>
              </a:rPr>
              <a:t>EN DOS PATADAS A PARTIR DE LAS MATRICULAS DE </a:t>
            </a:r>
            <a:r>
              <a:rPr lang="es-ES_tradnl" sz="3200" b="1" i="1" dirty="0">
                <a:solidFill>
                  <a:srgbClr val="FF0000"/>
                </a:solidFill>
              </a:rPr>
              <a:t>LOS  COCHES</a:t>
            </a:r>
            <a:endParaRPr lang="es-ES" sz="3200" b="1" i="1" dirty="0">
              <a:solidFill>
                <a:srgbClr val="FF0000"/>
              </a:solidFill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07CA-EBC2-4560-984C-4E1AE70A860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19495" y="6295839"/>
            <a:ext cx="2394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smtClean="0">
                <a:solidFill>
                  <a:schemeClr val="bg1"/>
                </a:solidFill>
              </a:rPr>
              <a:t>8 minutos </a:t>
            </a:r>
            <a:endParaRPr lang="es-ES" sz="3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javaz\AppData\Local\Microsoft\Windows\Temporary Internet Files\Content.IE5\0XC7BB36\Rayo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32" y="124833"/>
            <a:ext cx="10088349" cy="610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 rot="18940991">
            <a:off x="4169414" y="-824234"/>
            <a:ext cx="314599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bg1"/>
                </a:solidFill>
              </a:rPr>
              <a:t>REDIRIS </a:t>
            </a:r>
          </a:p>
          <a:p>
            <a:endParaRPr lang="es-ES_tradnl" sz="2400" b="1" dirty="0">
              <a:solidFill>
                <a:schemeClr val="bg1"/>
              </a:solidFill>
            </a:endParaRPr>
          </a:p>
          <a:p>
            <a:r>
              <a:rPr lang="es-ES_tradnl" sz="2400" b="1" dirty="0" smtClean="0">
                <a:solidFill>
                  <a:schemeClr val="bg1"/>
                </a:solidFill>
              </a:rPr>
              <a:t>VALENCIA</a:t>
            </a:r>
          </a:p>
          <a:p>
            <a:r>
              <a:rPr lang="es-ES_tradnl" sz="2400" b="1" dirty="0" smtClean="0">
                <a:solidFill>
                  <a:schemeClr val="bg1"/>
                </a:solidFill>
              </a:rPr>
              <a:t> 2016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57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4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Resultado de imagen de ferrari testaros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86" y="2276874"/>
            <a:ext cx="4438059" cy="200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esultado de imagen de lamborghini diablo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s-ES">
              <a:solidFill>
                <a:prstClr val="black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943" y="2276873"/>
            <a:ext cx="4370204" cy="200376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167873" y="711154"/>
            <a:ext cx="48481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endParaRPr lang="es-ES_tradnl" dirty="0">
              <a:solidFill>
                <a:prstClr val="black"/>
              </a:solidFill>
            </a:endParaRPr>
          </a:p>
          <a:p>
            <a:pPr algn="ctr" defTabSz="914400"/>
            <a:endParaRPr lang="es-ES_tradnl" sz="2400" b="1" dirty="0">
              <a:solidFill>
                <a:prstClr val="black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704800" y="3911309"/>
            <a:ext cx="1025813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defTabSz="914400"/>
            <a:r>
              <a:rPr lang="es-ES_tradnl" b="1" dirty="0">
                <a:solidFill>
                  <a:prstClr val="black"/>
                </a:solidFill>
              </a:rPr>
              <a:t>0001XXX </a:t>
            </a:r>
            <a:endParaRPr lang="es-ES" b="1" dirty="0">
              <a:solidFill>
                <a:prstClr val="black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855486" y="3911309"/>
            <a:ext cx="106631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>
            <a:spAutoFit/>
          </a:bodyPr>
          <a:lstStyle/>
          <a:p>
            <a:pPr defTabSz="914400"/>
            <a:r>
              <a:rPr lang="es-ES_tradnl" b="1" dirty="0">
                <a:solidFill>
                  <a:prstClr val="black"/>
                </a:solidFill>
                <a:ea typeface="Calibri"/>
                <a:cs typeface="Times New Roman"/>
              </a:rPr>
              <a:t>0001YYY</a:t>
            </a:r>
            <a:r>
              <a:rPr lang="es-ES_tradnl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endParaRPr lang="es-ES" dirty="0">
              <a:solidFill>
                <a:prstClr val="black"/>
              </a:solidFill>
            </a:endParaRPr>
          </a:p>
        </p:txBody>
      </p:sp>
      <p:pic>
        <p:nvPicPr>
          <p:cNvPr id="13" name="Picture 2" descr="C:\Users\javaz\AppData\Local\Microsoft\Windows\Temporary Internet Files\Content.IE5\UUH4C6VZ\camara-reflex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23" y="5658474"/>
            <a:ext cx="458288" cy="45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1721513" y="5012144"/>
            <a:ext cx="5982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/>
            <a:r>
              <a:rPr lang="es-ES_tradnl" b="1" dirty="0">
                <a:solidFill>
                  <a:prstClr val="black"/>
                </a:solidFill>
              </a:rPr>
              <a:t>FOTO DE LAS MATRICULAS  REALIZADAS POR EL GUARDIA CIVIL : ANTONIO ROMERALES Y SU EQUIPO</a:t>
            </a:r>
            <a:endParaRPr lang="es-ES" b="1" dirty="0">
              <a:solidFill>
                <a:prstClr val="black"/>
              </a:solidFill>
            </a:endParaRPr>
          </a:p>
        </p:txBody>
      </p:sp>
      <p:sp>
        <p:nvSpPr>
          <p:cNvPr id="11" name="10 Título"/>
          <p:cNvSpPr>
            <a:spLocks noGrp="1"/>
          </p:cNvSpPr>
          <p:nvPr>
            <p:ph type="ctrTitle"/>
          </p:nvPr>
        </p:nvSpPr>
        <p:spPr>
          <a:xfrm>
            <a:off x="1991544" y="711154"/>
            <a:ext cx="7920880" cy="1080120"/>
          </a:xfrm>
        </p:spPr>
        <p:txBody>
          <a:bodyPr>
            <a:normAutofit fontScale="90000"/>
          </a:bodyPr>
          <a:lstStyle/>
          <a:p>
            <a:r>
              <a:rPr lang="es-ES_tradnl" sz="2800" b="1" dirty="0"/>
              <a:t>CASO :       Choque de 2 </a:t>
            </a:r>
            <a:r>
              <a:rPr lang="es-ES_tradnl" sz="2800" b="1" dirty="0" err="1"/>
              <a:t>vehiculos</a:t>
            </a:r>
            <a:r>
              <a:rPr lang="es-ES_tradnl" sz="2800" b="1" dirty="0"/>
              <a:t> </a:t>
            </a:r>
            <a:br>
              <a:rPr lang="es-ES_tradnl" sz="2800" b="1" dirty="0"/>
            </a:br>
            <a:r>
              <a:rPr lang="es-ES_tradnl" sz="2800" b="1" dirty="0"/>
              <a:t/>
            </a:r>
            <a:br>
              <a:rPr lang="es-ES_tradnl" sz="2800" b="1" dirty="0"/>
            </a:br>
            <a:r>
              <a:rPr lang="es-ES_tradnl" sz="3600" b="1" dirty="0"/>
              <a:t>FERRARI</a:t>
            </a:r>
            <a:r>
              <a:rPr lang="es-ES_tradnl" sz="2800" b="1" dirty="0"/>
              <a:t>                              vs              </a:t>
            </a:r>
            <a:r>
              <a:rPr lang="es-ES_tradnl" sz="3600" b="1" dirty="0"/>
              <a:t>LAMBORGHINI</a:t>
            </a:r>
            <a:r>
              <a:rPr lang="es-ES_tradnl" sz="2800" b="1" dirty="0"/>
              <a:t/>
            </a:r>
            <a:br>
              <a:rPr lang="es-ES_tradnl" sz="2800" b="1" dirty="0"/>
            </a:br>
            <a:endParaRPr lang="es-ES" dirty="0"/>
          </a:p>
        </p:txBody>
      </p:sp>
      <p:pic>
        <p:nvPicPr>
          <p:cNvPr id="2051" name="Picture 3" descr="C:\Users\javaz\AppData\Local\Microsoft\Windows\Temporary Internet Files\Content.IE5\UUH4C6VZ\guardia-civil-trafico-ne-08509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49" y="4562954"/>
            <a:ext cx="1460693" cy="109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3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50976" y="1"/>
            <a:ext cx="963010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s-ES_tradnl" b="1" dirty="0">
                <a:solidFill>
                  <a:prstClr val="black"/>
                </a:solidFill>
              </a:rPr>
              <a:t> ATESTADO QUE REALIZA EL GC:</a:t>
            </a:r>
            <a:r>
              <a:rPr lang="es-ES_tradnl" dirty="0">
                <a:solidFill>
                  <a:prstClr val="black"/>
                </a:solidFill>
              </a:rPr>
              <a:t> </a:t>
            </a:r>
          </a:p>
          <a:p>
            <a:pPr defTabSz="914400"/>
            <a:r>
              <a:rPr lang="es-ES_tradnl" dirty="0">
                <a:solidFill>
                  <a:prstClr val="black"/>
                </a:solidFill>
              </a:rPr>
              <a:t>Martes 13 de septiembre del 2020 a las 10.00 de la mañana en el km 13 de la carretera CV013 , ha tenido lugar  una </a:t>
            </a:r>
            <a:r>
              <a:rPr lang="es-ES_tradnl" dirty="0" err="1">
                <a:solidFill>
                  <a:prstClr val="black"/>
                </a:solidFill>
              </a:rPr>
              <a:t>colision</a:t>
            </a:r>
            <a:r>
              <a:rPr lang="es-ES_tradnl" dirty="0">
                <a:solidFill>
                  <a:prstClr val="black"/>
                </a:solidFill>
              </a:rPr>
              <a:t> entre dos vehículos que se han dado a la fuga, pero antes se ha podido </a:t>
            </a:r>
            <a:r>
              <a:rPr lang="es-ES_tradnl" b="1" i="1" dirty="0">
                <a:solidFill>
                  <a:srgbClr val="FF0000"/>
                </a:solidFill>
              </a:rPr>
              <a:t>fotografiar las matriculas de ambos </a:t>
            </a:r>
            <a:r>
              <a:rPr lang="es-ES_tradnl" dirty="0">
                <a:solidFill>
                  <a:prstClr val="black"/>
                </a:solidFill>
              </a:rPr>
              <a:t>, obteniendo  a partir de las mismas los siguientes datos </a:t>
            </a:r>
            <a:r>
              <a:rPr lang="es-ES_tradnl" dirty="0" smtClean="0">
                <a:solidFill>
                  <a:prstClr val="black"/>
                </a:solidFill>
              </a:rPr>
              <a:t>: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_tradnl" b="1" dirty="0" smtClean="0">
                <a:solidFill>
                  <a:prstClr val="black"/>
                </a:solidFill>
              </a:rPr>
              <a:t> </a:t>
            </a:r>
            <a:r>
              <a:rPr lang="es-ES_tradnl" b="1" dirty="0">
                <a:solidFill>
                  <a:prstClr val="black"/>
                </a:solidFill>
              </a:rPr>
              <a:t>FERRARI MODELO  TESTAROSA  </a:t>
            </a:r>
            <a:r>
              <a:rPr lang="es-ES_tradnl" b="1" dirty="0" smtClean="0">
                <a:solidFill>
                  <a:prstClr val="black"/>
                </a:solidFill>
              </a:rPr>
              <a:t>16V</a:t>
            </a:r>
            <a:r>
              <a:rPr lang="es-ES_tradnl" dirty="0" smtClean="0">
                <a:solidFill>
                  <a:prstClr val="black"/>
                </a:solidFill>
              </a:rPr>
              <a:t>    :      matricula </a:t>
            </a:r>
            <a:r>
              <a:rPr lang="es-ES_tradnl" dirty="0">
                <a:solidFill>
                  <a:prstClr val="black"/>
                </a:solidFill>
              </a:rPr>
              <a:t>0001XXX  y conducido presuntamente por 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 err="1">
                <a:solidFill>
                  <a:prstClr val="black"/>
                </a:solidFill>
              </a:rPr>
              <a:t>Anabella</a:t>
            </a:r>
            <a:r>
              <a:rPr lang="es-ES_tradnl" dirty="0">
                <a:solidFill>
                  <a:prstClr val="black"/>
                </a:solidFill>
              </a:rPr>
              <a:t> </a:t>
            </a:r>
            <a:r>
              <a:rPr lang="es-ES_tradnl" dirty="0" err="1">
                <a:solidFill>
                  <a:prstClr val="black"/>
                </a:solidFill>
              </a:rPr>
              <a:t>Cardinale</a:t>
            </a:r>
            <a:r>
              <a:rPr lang="es-ES_tradnl" dirty="0">
                <a:solidFill>
                  <a:prstClr val="black"/>
                </a:solidFill>
              </a:rPr>
              <a:t>  con DNI X001002k , carnet de identidad </a:t>
            </a:r>
            <a:r>
              <a:rPr lang="es-ES_tradnl" b="1" dirty="0">
                <a:solidFill>
                  <a:prstClr val="black"/>
                </a:solidFill>
              </a:rPr>
              <a:t>caducado</a:t>
            </a:r>
            <a:r>
              <a:rPr lang="es-ES_tradnl" dirty="0">
                <a:solidFill>
                  <a:prstClr val="black"/>
                </a:solidFill>
              </a:rPr>
              <a:t> </a:t>
            </a:r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prstClr val="black"/>
                </a:solidFill>
              </a:rPr>
              <a:t>Con </a:t>
            </a:r>
            <a:r>
              <a:rPr lang="es-ES_tradnl" dirty="0" err="1">
                <a:solidFill>
                  <a:prstClr val="black"/>
                </a:solidFill>
              </a:rPr>
              <a:t>nro</a:t>
            </a:r>
            <a:r>
              <a:rPr lang="es-ES_tradnl" dirty="0">
                <a:solidFill>
                  <a:prstClr val="black"/>
                </a:solidFill>
              </a:rPr>
              <a:t> de carnet de conducir : C001 </a:t>
            </a:r>
            <a:r>
              <a:rPr lang="es-ES_tradnl" b="1" dirty="0">
                <a:solidFill>
                  <a:prstClr val="black"/>
                </a:solidFill>
              </a:rPr>
              <a:t>sin puntos</a:t>
            </a:r>
            <a:endParaRPr lang="es-ES" b="1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prstClr val="black"/>
                </a:solidFill>
              </a:rPr>
              <a:t>Con </a:t>
            </a:r>
            <a:r>
              <a:rPr lang="es-ES_tradnl" dirty="0" err="1">
                <a:solidFill>
                  <a:prstClr val="black"/>
                </a:solidFill>
              </a:rPr>
              <a:t>nro</a:t>
            </a:r>
            <a:r>
              <a:rPr lang="es-ES_tradnl" dirty="0">
                <a:solidFill>
                  <a:prstClr val="black"/>
                </a:solidFill>
              </a:rPr>
              <a:t> de </a:t>
            </a:r>
            <a:r>
              <a:rPr lang="es-ES_tradnl" dirty="0" err="1">
                <a:solidFill>
                  <a:prstClr val="black"/>
                </a:solidFill>
              </a:rPr>
              <a:t>poliza</a:t>
            </a:r>
            <a:r>
              <a:rPr lang="es-ES_tradnl" dirty="0">
                <a:solidFill>
                  <a:prstClr val="black"/>
                </a:solidFill>
              </a:rPr>
              <a:t> de seguro P002 de la compañía ‘</a:t>
            </a:r>
            <a:r>
              <a:rPr lang="es-ES_tradnl" dirty="0" err="1">
                <a:solidFill>
                  <a:prstClr val="black"/>
                </a:solidFill>
              </a:rPr>
              <a:t>Atrevete</a:t>
            </a:r>
            <a:r>
              <a:rPr lang="es-ES_tradnl" dirty="0">
                <a:solidFill>
                  <a:prstClr val="black"/>
                </a:solidFill>
              </a:rPr>
              <a:t>’ que </a:t>
            </a:r>
            <a:r>
              <a:rPr lang="es-ES_tradnl" b="1" dirty="0">
                <a:solidFill>
                  <a:prstClr val="black"/>
                </a:solidFill>
              </a:rPr>
              <a:t>no ha pagado el recibo </a:t>
            </a:r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prstClr val="black"/>
                </a:solidFill>
              </a:rPr>
              <a:t>Con un nivel de </a:t>
            </a:r>
            <a:r>
              <a:rPr lang="es-ES_tradnl" b="1" dirty="0">
                <a:solidFill>
                  <a:prstClr val="black"/>
                </a:solidFill>
              </a:rPr>
              <a:t>renta de 1.000.000 euros </a:t>
            </a:r>
            <a:r>
              <a:rPr lang="es-ES_tradnl" dirty="0">
                <a:solidFill>
                  <a:prstClr val="black"/>
                </a:solidFill>
              </a:rPr>
              <a:t>en el 2020</a:t>
            </a:r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b="1" dirty="0">
                <a:solidFill>
                  <a:prstClr val="black"/>
                </a:solidFill>
              </a:rPr>
              <a:t>Con ITV NO pasada </a:t>
            </a:r>
            <a:r>
              <a:rPr lang="es-ES_tradnl" dirty="0">
                <a:solidFill>
                  <a:prstClr val="black"/>
                </a:solidFill>
              </a:rPr>
              <a:t>desde año 2010</a:t>
            </a:r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_tradnl" dirty="0">
                <a:solidFill>
                  <a:prstClr val="black"/>
                </a:solidFill>
              </a:rPr>
              <a:t> </a:t>
            </a:r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_tradnl" dirty="0">
                <a:solidFill>
                  <a:prstClr val="black"/>
                </a:solidFill>
              </a:rPr>
              <a:t>Y  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_tradnl" b="1" dirty="0" smtClean="0">
                <a:solidFill>
                  <a:prstClr val="black"/>
                </a:solidFill>
              </a:rPr>
              <a:t>LAMBORGHINI </a:t>
            </a:r>
            <a:r>
              <a:rPr lang="es-ES_tradnl" b="1" dirty="0">
                <a:solidFill>
                  <a:prstClr val="black"/>
                </a:solidFill>
              </a:rPr>
              <a:t>DIABLO 12 V </a:t>
            </a:r>
            <a:r>
              <a:rPr lang="es-ES_tradnl" dirty="0">
                <a:solidFill>
                  <a:prstClr val="black"/>
                </a:solidFill>
              </a:rPr>
              <a:t> </a:t>
            </a:r>
            <a:r>
              <a:rPr lang="es-ES_tradnl" dirty="0" smtClean="0">
                <a:solidFill>
                  <a:prstClr val="black"/>
                </a:solidFill>
              </a:rPr>
              <a:t>         :             matricula </a:t>
            </a:r>
            <a:r>
              <a:rPr lang="es-ES_tradnl" dirty="0">
                <a:solidFill>
                  <a:prstClr val="black"/>
                </a:solidFill>
              </a:rPr>
              <a:t>0001YYY , conducido presuntamente por 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prstClr val="black"/>
                </a:solidFill>
              </a:rPr>
              <a:t>Giorgio </a:t>
            </a:r>
            <a:r>
              <a:rPr lang="es-ES_tradnl" dirty="0" err="1">
                <a:solidFill>
                  <a:prstClr val="black"/>
                </a:solidFill>
              </a:rPr>
              <a:t>Perugio</a:t>
            </a:r>
            <a:r>
              <a:rPr lang="es-ES_tradnl" dirty="0">
                <a:solidFill>
                  <a:prstClr val="black"/>
                </a:solidFill>
              </a:rPr>
              <a:t> con DNI : X002001K , carnet de identidad que figura </a:t>
            </a:r>
            <a:r>
              <a:rPr lang="es-ES_tradnl" b="1" dirty="0">
                <a:solidFill>
                  <a:prstClr val="black"/>
                </a:solidFill>
              </a:rPr>
              <a:t>en vigor</a:t>
            </a:r>
            <a:endParaRPr lang="es-ES" b="1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prstClr val="black"/>
                </a:solidFill>
              </a:rPr>
              <a:t>Con </a:t>
            </a:r>
            <a:r>
              <a:rPr lang="es-ES_tradnl" dirty="0" err="1">
                <a:solidFill>
                  <a:prstClr val="black"/>
                </a:solidFill>
              </a:rPr>
              <a:t>nro</a:t>
            </a:r>
            <a:r>
              <a:rPr lang="es-ES_tradnl" dirty="0">
                <a:solidFill>
                  <a:prstClr val="black"/>
                </a:solidFill>
              </a:rPr>
              <a:t> de carnet de conducir : C002 y al que le </a:t>
            </a:r>
            <a:r>
              <a:rPr lang="es-ES_tradnl" b="1" dirty="0">
                <a:solidFill>
                  <a:prstClr val="black"/>
                </a:solidFill>
              </a:rPr>
              <a:t>quedan 2 puntos</a:t>
            </a:r>
            <a:endParaRPr lang="es-ES" b="1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prstClr val="black"/>
                </a:solidFill>
              </a:rPr>
              <a:t>Con </a:t>
            </a:r>
            <a:r>
              <a:rPr lang="es-ES_tradnl" dirty="0" err="1">
                <a:solidFill>
                  <a:prstClr val="black"/>
                </a:solidFill>
              </a:rPr>
              <a:t>nro</a:t>
            </a:r>
            <a:r>
              <a:rPr lang="es-ES_tradnl" dirty="0">
                <a:solidFill>
                  <a:prstClr val="black"/>
                </a:solidFill>
              </a:rPr>
              <a:t> de </a:t>
            </a:r>
            <a:r>
              <a:rPr lang="es-ES_tradnl" dirty="0" err="1">
                <a:solidFill>
                  <a:prstClr val="black"/>
                </a:solidFill>
              </a:rPr>
              <a:t>poliza</a:t>
            </a:r>
            <a:r>
              <a:rPr lang="es-ES_tradnl" dirty="0">
                <a:solidFill>
                  <a:prstClr val="black"/>
                </a:solidFill>
              </a:rPr>
              <a:t> de seguro P003 de la compañía ‘Andante </a:t>
            </a:r>
            <a:r>
              <a:rPr lang="es-ES_tradnl" dirty="0" err="1">
                <a:solidFill>
                  <a:prstClr val="black"/>
                </a:solidFill>
              </a:rPr>
              <a:t>ma</a:t>
            </a:r>
            <a:r>
              <a:rPr lang="es-ES_tradnl" dirty="0">
                <a:solidFill>
                  <a:prstClr val="black"/>
                </a:solidFill>
              </a:rPr>
              <a:t> non tropo’ </a:t>
            </a:r>
            <a:r>
              <a:rPr lang="es-ES_tradnl" b="1" dirty="0">
                <a:solidFill>
                  <a:prstClr val="black"/>
                </a:solidFill>
              </a:rPr>
              <a:t>con recibo pagado </a:t>
            </a:r>
            <a:endParaRPr lang="es-ES" b="1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prstClr val="black"/>
                </a:solidFill>
              </a:rPr>
              <a:t>Con un nivel de </a:t>
            </a:r>
            <a:r>
              <a:rPr lang="es-ES_tradnl" b="1" dirty="0">
                <a:solidFill>
                  <a:prstClr val="black"/>
                </a:solidFill>
              </a:rPr>
              <a:t>renta de 30.000 </a:t>
            </a:r>
            <a:r>
              <a:rPr lang="es-ES_tradnl" dirty="0">
                <a:solidFill>
                  <a:prstClr val="black"/>
                </a:solidFill>
              </a:rPr>
              <a:t>euros en el 2019</a:t>
            </a:r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dirty="0">
                <a:solidFill>
                  <a:prstClr val="black"/>
                </a:solidFill>
              </a:rPr>
              <a:t>Con </a:t>
            </a:r>
            <a:r>
              <a:rPr lang="es-ES_tradnl" b="1" dirty="0">
                <a:solidFill>
                  <a:prstClr val="black"/>
                </a:solidFill>
              </a:rPr>
              <a:t>ITV  pasada </a:t>
            </a:r>
            <a:r>
              <a:rPr lang="es-ES_tradnl" dirty="0">
                <a:solidFill>
                  <a:prstClr val="black"/>
                </a:solidFill>
              </a:rPr>
              <a:t>el año 2019</a:t>
            </a:r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_tradnl" dirty="0">
                <a:solidFill>
                  <a:prstClr val="black"/>
                </a:solidFill>
              </a:rPr>
              <a:t> </a:t>
            </a:r>
            <a:endParaRPr lang="es-ES" dirty="0">
              <a:solidFill>
                <a:prstClr val="black"/>
              </a:solidFill>
            </a:endParaRPr>
          </a:p>
        </p:txBody>
      </p:sp>
      <p:pic>
        <p:nvPicPr>
          <p:cNvPr id="3" name="Picture 4" descr="Resultado de imagen de ferrari testa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637" y="1795611"/>
            <a:ext cx="1139436" cy="5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035" y="4428045"/>
            <a:ext cx="1192049" cy="545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126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306133"/>
            <a:ext cx="11694695" cy="3329581"/>
          </a:xfrm>
        </p:spPr>
        <p:txBody>
          <a:bodyPr>
            <a:normAutofit fontScale="90000"/>
          </a:bodyPr>
          <a:lstStyle/>
          <a:p>
            <a:r>
              <a:rPr lang="es-ES_tradnl" sz="5400" b="1" i="1" dirty="0">
                <a:solidFill>
                  <a:prstClr val="black"/>
                </a:solidFill>
              </a:rPr>
              <a:t>Donde conseguir esos datos </a:t>
            </a:r>
            <a:r>
              <a:rPr lang="es-ES_tradnl" sz="5400" b="1" i="1" dirty="0" err="1">
                <a:solidFill>
                  <a:prstClr val="black"/>
                </a:solidFill>
              </a:rPr>
              <a:t>on</a:t>
            </a:r>
            <a:r>
              <a:rPr lang="es-ES_tradnl" sz="5400" b="1" i="1" dirty="0">
                <a:solidFill>
                  <a:prstClr val="black"/>
                </a:solidFill>
              </a:rPr>
              <a:t> line ? LA SOLUCION </a:t>
            </a:r>
            <a:br>
              <a:rPr lang="es-ES_tradnl" sz="5400" b="1" i="1" dirty="0">
                <a:solidFill>
                  <a:prstClr val="black"/>
                </a:solidFill>
              </a:rPr>
            </a:br>
            <a:r>
              <a:rPr lang="es-ES" sz="2400" dirty="0">
                <a:solidFill>
                  <a:prstClr val="black"/>
                </a:solidFill>
              </a:rPr>
              <a:t/>
            </a:r>
            <a:br>
              <a:rPr lang="es-ES" sz="2400" dirty="0">
                <a:solidFill>
                  <a:prstClr val="black"/>
                </a:solidFill>
              </a:rPr>
            </a:br>
            <a:r>
              <a:rPr lang="es-ES_tradnl" dirty="0">
                <a:solidFill>
                  <a:prstClr val="black"/>
                </a:solidFill>
              </a:rPr>
              <a:t>Con una </a:t>
            </a:r>
            <a:r>
              <a:rPr lang="es-ES_tradnl" dirty="0" err="1">
                <a:solidFill>
                  <a:prstClr val="black"/>
                </a:solidFill>
              </a:rPr>
              <a:t>aplicacion</a:t>
            </a:r>
            <a:r>
              <a:rPr lang="es-ES_tradnl" dirty="0">
                <a:solidFill>
                  <a:prstClr val="black"/>
                </a:solidFill>
              </a:rPr>
              <a:t> </a:t>
            </a:r>
            <a:r>
              <a:rPr lang="es-ES_tradnl" dirty="0" smtClean="0">
                <a:solidFill>
                  <a:prstClr val="black"/>
                </a:solidFill>
              </a:rPr>
              <a:t>tipo HYDRA </a:t>
            </a:r>
            <a:r>
              <a:rPr lang="es-ES_tradnl" dirty="0">
                <a:solidFill>
                  <a:prstClr val="black"/>
                </a:solidFill>
              </a:rPr>
              <a:t>DE 7 CABEZAS en la </a:t>
            </a:r>
            <a:r>
              <a:rPr lang="es-ES_tradnl" dirty="0" err="1">
                <a:solidFill>
                  <a:prstClr val="black"/>
                </a:solidFill>
              </a:rPr>
              <a:t>tablet</a:t>
            </a:r>
            <a:r>
              <a:rPr lang="es-ES_tradnl" dirty="0">
                <a:solidFill>
                  <a:prstClr val="black"/>
                </a:solidFill>
              </a:rPr>
              <a:t> que </a:t>
            </a:r>
            <a:r>
              <a:rPr lang="es-ES_tradnl" dirty="0" err="1">
                <a:solidFill>
                  <a:prstClr val="black"/>
                </a:solidFill>
              </a:rPr>
              <a:t>interopere</a:t>
            </a:r>
            <a:r>
              <a:rPr lang="es-ES_tradnl" dirty="0">
                <a:solidFill>
                  <a:prstClr val="black"/>
                </a:solidFill>
              </a:rPr>
              <a:t> con las distintas bases de datos</a:t>
            </a:r>
            <a:br>
              <a:rPr lang="es-ES_tradnl" dirty="0">
                <a:solidFill>
                  <a:prstClr val="black"/>
                </a:solidFill>
              </a:rPr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latin typeface="Constantia" panose="02030602050306030303" pitchFamily="18" charset="0"/>
              </a:rPr>
              <a:t>HIDRA7</a:t>
            </a:r>
            <a:br>
              <a:rPr lang="es-ES" dirty="0" smtClean="0">
                <a:latin typeface="Constantia" panose="02030602050306030303" pitchFamily="18" charset="0"/>
              </a:rPr>
            </a:b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01B2B-8E5F-48E5-A3E7-DC5629F65F4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9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 flipH="1" flipV="1">
            <a:off x="4353702" y="304583"/>
            <a:ext cx="1821718" cy="495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/>
          <p:cNvSpPr/>
          <p:nvPr/>
        </p:nvSpPr>
        <p:spPr>
          <a:xfrm flipH="1" flipV="1">
            <a:off x="9210541" y="2443658"/>
            <a:ext cx="1821718" cy="495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redondeado 5"/>
          <p:cNvSpPr/>
          <p:nvPr/>
        </p:nvSpPr>
        <p:spPr>
          <a:xfrm flipH="1" flipV="1">
            <a:off x="2982744" y="2691254"/>
            <a:ext cx="1821718" cy="495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redondeado 6"/>
          <p:cNvSpPr/>
          <p:nvPr/>
        </p:nvSpPr>
        <p:spPr>
          <a:xfrm flipH="1" flipV="1">
            <a:off x="710266" y="552180"/>
            <a:ext cx="1821718" cy="495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redondeado 7"/>
          <p:cNvSpPr/>
          <p:nvPr/>
        </p:nvSpPr>
        <p:spPr>
          <a:xfrm flipH="1" flipV="1">
            <a:off x="7388823" y="799777"/>
            <a:ext cx="1821718" cy="495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redondeado 8"/>
          <p:cNvSpPr/>
          <p:nvPr/>
        </p:nvSpPr>
        <p:spPr>
          <a:xfrm flipH="1" flipV="1">
            <a:off x="8715347" y="4137551"/>
            <a:ext cx="1821718" cy="495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redondeado 9"/>
          <p:cNvSpPr/>
          <p:nvPr/>
        </p:nvSpPr>
        <p:spPr>
          <a:xfrm flipH="1" flipV="1">
            <a:off x="480702" y="4137550"/>
            <a:ext cx="1821718" cy="495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883918" y="615110"/>
            <a:ext cx="1648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DG. POLICIA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982744" y="2754184"/>
            <a:ext cx="1821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DG.</a:t>
            </a:r>
            <a:r>
              <a:rPr lang="es-ES" dirty="0" smtClean="0"/>
              <a:t> </a:t>
            </a:r>
            <a:r>
              <a:rPr lang="es-ES" dirty="0" smtClean="0">
                <a:solidFill>
                  <a:schemeClr val="bg1"/>
                </a:solidFill>
              </a:rPr>
              <a:t>SEGUROS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534866" y="398178"/>
            <a:ext cx="164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DG. TRAFICO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10266" y="4147101"/>
            <a:ext cx="1503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DG.G.CIVIL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7526197" y="904856"/>
            <a:ext cx="1684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DG. CARNETS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8716783" y="4200480"/>
            <a:ext cx="1818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AEAT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9284164" y="2506588"/>
            <a:ext cx="1503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DG. ITV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4804462" y="5344733"/>
            <a:ext cx="1905431" cy="15132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APLICACION </a:t>
            </a:r>
            <a:endParaRPr lang="es-ES" dirty="0" smtClean="0"/>
          </a:p>
          <a:p>
            <a:pPr algn="ctr"/>
            <a:r>
              <a:rPr lang="es-ES" dirty="0" smtClean="0">
                <a:latin typeface="Candara" panose="020E0502030303020204" pitchFamily="34" charset="0"/>
              </a:rPr>
              <a:t>HYDRA7</a:t>
            </a:r>
            <a:endParaRPr lang="es-ES" dirty="0">
              <a:latin typeface="Candara" panose="020E0502030303020204" pitchFamily="34" charset="0"/>
            </a:endParaRPr>
          </a:p>
        </p:txBody>
      </p:sp>
      <p:sp>
        <p:nvSpPr>
          <p:cNvPr id="2" name="Forma libre 1"/>
          <p:cNvSpPr/>
          <p:nvPr/>
        </p:nvSpPr>
        <p:spPr>
          <a:xfrm>
            <a:off x="1621125" y="4645623"/>
            <a:ext cx="3287759" cy="1561198"/>
          </a:xfrm>
          <a:custGeom>
            <a:avLst/>
            <a:gdLst>
              <a:gd name="connsiteX0" fmla="*/ 3597093 w 3597093"/>
              <a:gd name="connsiteY0" fmla="*/ 900091 h 1323365"/>
              <a:gd name="connsiteX1" fmla="*/ 2167538 w 3597093"/>
              <a:gd name="connsiteY1" fmla="*/ 1286457 h 1323365"/>
              <a:gd name="connsiteX2" fmla="*/ 145555 w 3597093"/>
              <a:gd name="connsiteY2" fmla="*/ 88721 h 1323365"/>
              <a:gd name="connsiteX3" fmla="*/ 158434 w 3597093"/>
              <a:gd name="connsiteY3" fmla="*/ 88721 h 1323365"/>
              <a:gd name="connsiteX4" fmla="*/ 158434 w 3597093"/>
              <a:gd name="connsiteY4" fmla="*/ 88721 h 1323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7093" h="1323365">
                <a:moveTo>
                  <a:pt x="3597093" y="900091"/>
                </a:moveTo>
                <a:cubicBezTo>
                  <a:pt x="3169943" y="1160888"/>
                  <a:pt x="2742794" y="1421685"/>
                  <a:pt x="2167538" y="1286457"/>
                </a:cubicBezTo>
                <a:cubicBezTo>
                  <a:pt x="1592282" y="1151229"/>
                  <a:pt x="480406" y="288344"/>
                  <a:pt x="145555" y="88721"/>
                </a:cubicBezTo>
                <a:cubicBezTo>
                  <a:pt x="-189296" y="-110902"/>
                  <a:pt x="158434" y="88721"/>
                  <a:pt x="158434" y="88721"/>
                </a:cubicBezTo>
                <a:lnTo>
                  <a:pt x="158434" y="88721"/>
                </a:ln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Forma libre 2"/>
          <p:cNvSpPr/>
          <p:nvPr/>
        </p:nvSpPr>
        <p:spPr>
          <a:xfrm>
            <a:off x="6709894" y="4516433"/>
            <a:ext cx="2500646" cy="1690388"/>
          </a:xfrm>
          <a:custGeom>
            <a:avLst/>
            <a:gdLst>
              <a:gd name="connsiteX0" fmla="*/ 0 w 2195019"/>
              <a:gd name="connsiteY0" fmla="*/ 1556714 h 1723343"/>
              <a:gd name="connsiteX1" fmla="*/ 901521 w 2195019"/>
              <a:gd name="connsiteY1" fmla="*/ 1595350 h 1723343"/>
              <a:gd name="connsiteX2" fmla="*/ 2073499 w 2195019"/>
              <a:gd name="connsiteY2" fmla="*/ 140037 h 1723343"/>
              <a:gd name="connsiteX3" fmla="*/ 2099256 w 2195019"/>
              <a:gd name="connsiteY3" fmla="*/ 140037 h 172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5019" h="1723343">
                <a:moveTo>
                  <a:pt x="0" y="1556714"/>
                </a:moveTo>
                <a:cubicBezTo>
                  <a:pt x="277969" y="1694088"/>
                  <a:pt x="555938" y="1831463"/>
                  <a:pt x="901521" y="1595350"/>
                </a:cubicBezTo>
                <a:cubicBezTo>
                  <a:pt x="1247104" y="1359237"/>
                  <a:pt x="1873877" y="382589"/>
                  <a:pt x="2073499" y="140037"/>
                </a:cubicBezTo>
                <a:cubicBezTo>
                  <a:pt x="2273121" y="-102515"/>
                  <a:pt x="2186188" y="18761"/>
                  <a:pt x="2099256" y="140037"/>
                </a:cubicBez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orma libre 18"/>
          <p:cNvSpPr/>
          <p:nvPr/>
        </p:nvSpPr>
        <p:spPr>
          <a:xfrm>
            <a:off x="6145785" y="2949941"/>
            <a:ext cx="3713454" cy="2870412"/>
          </a:xfrm>
          <a:custGeom>
            <a:avLst/>
            <a:gdLst>
              <a:gd name="connsiteX0" fmla="*/ 367788 w 3234195"/>
              <a:gd name="connsiteY0" fmla="*/ 2859158 h 2859158"/>
              <a:gd name="connsiteX1" fmla="*/ 213242 w 3234195"/>
              <a:gd name="connsiteY1" fmla="*/ 1403845 h 2859158"/>
              <a:gd name="connsiteX2" fmla="*/ 2904926 w 3234195"/>
              <a:gd name="connsiteY2" fmla="*/ 734144 h 2859158"/>
              <a:gd name="connsiteX3" fmla="*/ 3201140 w 3234195"/>
              <a:gd name="connsiteY3" fmla="*/ 64442 h 2859158"/>
              <a:gd name="connsiteX4" fmla="*/ 3214019 w 3234195"/>
              <a:gd name="connsiteY4" fmla="*/ 64442 h 2859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4195" h="2859158">
                <a:moveTo>
                  <a:pt x="367788" y="2859158"/>
                </a:moveTo>
                <a:cubicBezTo>
                  <a:pt x="79087" y="2308586"/>
                  <a:pt x="-209614" y="1758014"/>
                  <a:pt x="213242" y="1403845"/>
                </a:cubicBezTo>
                <a:cubicBezTo>
                  <a:pt x="636098" y="1049676"/>
                  <a:pt x="2406943" y="957378"/>
                  <a:pt x="2904926" y="734144"/>
                </a:cubicBezTo>
                <a:cubicBezTo>
                  <a:pt x="3402909" y="510910"/>
                  <a:pt x="3149625" y="176059"/>
                  <a:pt x="3201140" y="64442"/>
                </a:cubicBezTo>
                <a:cubicBezTo>
                  <a:pt x="3252655" y="-47175"/>
                  <a:pt x="3233337" y="8633"/>
                  <a:pt x="3214019" y="64442"/>
                </a:cubicBezTo>
              </a:path>
            </a:pathLst>
          </a:custGeom>
          <a:noFill/>
          <a:ln w="571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orma libre 19"/>
          <p:cNvSpPr/>
          <p:nvPr/>
        </p:nvSpPr>
        <p:spPr>
          <a:xfrm>
            <a:off x="5988676" y="1287887"/>
            <a:ext cx="2490759" cy="4043967"/>
          </a:xfrm>
          <a:custGeom>
            <a:avLst/>
            <a:gdLst>
              <a:gd name="connsiteX0" fmla="*/ 0 w 2490759"/>
              <a:gd name="connsiteY0" fmla="*/ 4043967 h 4043967"/>
              <a:gd name="connsiteX1" fmla="*/ 425003 w 2490759"/>
              <a:gd name="connsiteY1" fmla="*/ 1712890 h 4043967"/>
              <a:gd name="connsiteX2" fmla="*/ 2331076 w 2490759"/>
              <a:gd name="connsiteY2" fmla="*/ 1004552 h 4043967"/>
              <a:gd name="connsiteX3" fmla="*/ 2382592 w 2490759"/>
              <a:gd name="connsiteY3" fmla="*/ 0 h 4043967"/>
              <a:gd name="connsiteX4" fmla="*/ 2382592 w 2490759"/>
              <a:gd name="connsiteY4" fmla="*/ 0 h 4043967"/>
              <a:gd name="connsiteX5" fmla="*/ 2382592 w 2490759"/>
              <a:gd name="connsiteY5" fmla="*/ 0 h 4043967"/>
              <a:gd name="connsiteX6" fmla="*/ 2382592 w 2490759"/>
              <a:gd name="connsiteY6" fmla="*/ 0 h 404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90759" h="4043967">
                <a:moveTo>
                  <a:pt x="0" y="4043967"/>
                </a:moveTo>
                <a:cubicBezTo>
                  <a:pt x="18245" y="3131713"/>
                  <a:pt x="36490" y="2219459"/>
                  <a:pt x="425003" y="1712890"/>
                </a:cubicBezTo>
                <a:cubicBezTo>
                  <a:pt x="813516" y="1206321"/>
                  <a:pt x="2004811" y="1290034"/>
                  <a:pt x="2331076" y="1004552"/>
                </a:cubicBezTo>
                <a:cubicBezTo>
                  <a:pt x="2657341" y="719070"/>
                  <a:pt x="2382592" y="0"/>
                  <a:pt x="2382592" y="0"/>
                </a:cubicBezTo>
                <a:lnTo>
                  <a:pt x="2382592" y="0"/>
                </a:lnTo>
                <a:lnTo>
                  <a:pt x="2382592" y="0"/>
                </a:lnTo>
                <a:lnTo>
                  <a:pt x="2382592" y="0"/>
                </a:ln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orma libre 20"/>
          <p:cNvSpPr/>
          <p:nvPr/>
        </p:nvSpPr>
        <p:spPr>
          <a:xfrm>
            <a:off x="4605494" y="767510"/>
            <a:ext cx="1151683" cy="4577223"/>
          </a:xfrm>
          <a:custGeom>
            <a:avLst/>
            <a:gdLst>
              <a:gd name="connsiteX0" fmla="*/ 721217 w 898818"/>
              <a:gd name="connsiteY0" fmla="*/ 4520485 h 4520485"/>
              <a:gd name="connsiteX1" fmla="*/ 850006 w 898818"/>
              <a:gd name="connsiteY1" fmla="*/ 1893194 h 4520485"/>
              <a:gd name="connsiteX2" fmla="*/ 0 w 898818"/>
              <a:gd name="connsiteY2" fmla="*/ 592428 h 4520485"/>
              <a:gd name="connsiteX3" fmla="*/ 0 w 898818"/>
              <a:gd name="connsiteY3" fmla="*/ 592428 h 4520485"/>
              <a:gd name="connsiteX4" fmla="*/ 77274 w 898818"/>
              <a:gd name="connsiteY4" fmla="*/ 0 h 4520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8818" h="4520485">
                <a:moveTo>
                  <a:pt x="721217" y="4520485"/>
                </a:moveTo>
                <a:cubicBezTo>
                  <a:pt x="845713" y="3534177"/>
                  <a:pt x="970209" y="2547870"/>
                  <a:pt x="850006" y="1893194"/>
                </a:cubicBezTo>
                <a:cubicBezTo>
                  <a:pt x="729803" y="1238518"/>
                  <a:pt x="0" y="592428"/>
                  <a:pt x="0" y="592428"/>
                </a:cubicBezTo>
                <a:lnTo>
                  <a:pt x="0" y="592428"/>
                </a:lnTo>
                <a:lnTo>
                  <a:pt x="77274" y="0"/>
                </a:ln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orma libre 21"/>
          <p:cNvSpPr/>
          <p:nvPr/>
        </p:nvSpPr>
        <p:spPr>
          <a:xfrm>
            <a:off x="3817585" y="3181082"/>
            <a:ext cx="1502154" cy="2228045"/>
          </a:xfrm>
          <a:custGeom>
            <a:avLst/>
            <a:gdLst>
              <a:gd name="connsiteX0" fmla="*/ 1501390 w 1502154"/>
              <a:gd name="connsiteY0" fmla="*/ 2228045 h 2228045"/>
              <a:gd name="connsiteX1" fmla="*/ 1282449 w 1502154"/>
              <a:gd name="connsiteY1" fmla="*/ 1262129 h 2228045"/>
              <a:gd name="connsiteX2" fmla="*/ 149108 w 1502154"/>
              <a:gd name="connsiteY2" fmla="*/ 631064 h 2228045"/>
              <a:gd name="connsiteX3" fmla="*/ 46077 w 1502154"/>
              <a:gd name="connsiteY3" fmla="*/ 0 h 222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2154" h="2228045">
                <a:moveTo>
                  <a:pt x="1501390" y="2228045"/>
                </a:moveTo>
                <a:cubicBezTo>
                  <a:pt x="1504609" y="1878168"/>
                  <a:pt x="1507829" y="1528292"/>
                  <a:pt x="1282449" y="1262129"/>
                </a:cubicBezTo>
                <a:cubicBezTo>
                  <a:pt x="1057069" y="995966"/>
                  <a:pt x="355170" y="841419"/>
                  <a:pt x="149108" y="631064"/>
                </a:cubicBezTo>
                <a:cubicBezTo>
                  <a:pt x="-56954" y="420709"/>
                  <a:pt x="-5439" y="210354"/>
                  <a:pt x="46077" y="0"/>
                </a:cubicBez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 22"/>
          <p:cNvSpPr/>
          <p:nvPr/>
        </p:nvSpPr>
        <p:spPr>
          <a:xfrm>
            <a:off x="1491051" y="984442"/>
            <a:ext cx="3773510" cy="4468969"/>
          </a:xfrm>
          <a:custGeom>
            <a:avLst/>
            <a:gdLst>
              <a:gd name="connsiteX0" fmla="*/ 3773510 w 3773510"/>
              <a:gd name="connsiteY0" fmla="*/ 4468969 h 4468969"/>
              <a:gd name="connsiteX1" fmla="*/ 2099256 w 3773510"/>
              <a:gd name="connsiteY1" fmla="*/ 2910625 h 4468969"/>
              <a:gd name="connsiteX2" fmla="*/ 528033 w 3773510"/>
              <a:gd name="connsiteY2" fmla="*/ 2434107 h 4468969"/>
              <a:gd name="connsiteX3" fmla="*/ 0 w 3773510"/>
              <a:gd name="connsiteY3" fmla="*/ 0 h 446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3510" h="4468969">
                <a:moveTo>
                  <a:pt x="3773510" y="4468969"/>
                </a:moveTo>
                <a:cubicBezTo>
                  <a:pt x="3206839" y="3859369"/>
                  <a:pt x="2640169" y="3249769"/>
                  <a:pt x="2099256" y="2910625"/>
                </a:cubicBezTo>
                <a:cubicBezTo>
                  <a:pt x="1558343" y="2571481"/>
                  <a:pt x="877909" y="2919211"/>
                  <a:pt x="528033" y="2434107"/>
                </a:cubicBezTo>
                <a:cubicBezTo>
                  <a:pt x="178157" y="1949003"/>
                  <a:pt x="89078" y="974501"/>
                  <a:pt x="0" y="0"/>
                </a:cubicBez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4" name="Marcador de fecha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C574-7946-4ACF-BB3D-39EE31F0F68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Marcador de pie de pá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Marcador de número de diapositiva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05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69638" y="548681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s-ES_tradnl" sz="2400" b="1" i="1" dirty="0">
                <a:solidFill>
                  <a:prstClr val="black"/>
                </a:solidFill>
              </a:rPr>
              <a:t>LAS SANCIONES</a:t>
            </a:r>
          </a:p>
          <a:p>
            <a:pPr defTabSz="914400"/>
            <a:endParaRPr lang="es-ES" sz="2400" dirty="0">
              <a:solidFill>
                <a:prstClr val="black"/>
              </a:solidFill>
            </a:endParaRPr>
          </a:p>
          <a:p>
            <a:pPr defTabSz="914400"/>
            <a:r>
              <a:rPr lang="es-ES_tradnl" sz="2400" dirty="0">
                <a:solidFill>
                  <a:prstClr val="black"/>
                </a:solidFill>
              </a:rPr>
              <a:t>Por lo que se les impone las sanciones correspondientes :</a:t>
            </a:r>
            <a:endParaRPr lang="es-ES" sz="2400" dirty="0">
              <a:solidFill>
                <a:prstClr val="black"/>
              </a:solidFill>
            </a:endParaRPr>
          </a:p>
          <a:p>
            <a:pPr defTabSz="914400"/>
            <a:r>
              <a:rPr lang="es-ES_tradnl" sz="2400" b="1" dirty="0">
                <a:solidFill>
                  <a:prstClr val="black"/>
                </a:solidFill>
              </a:rPr>
              <a:t>A </a:t>
            </a:r>
            <a:r>
              <a:rPr lang="es-ES_tradnl" sz="2400" b="1" dirty="0" err="1">
                <a:solidFill>
                  <a:prstClr val="black"/>
                </a:solidFill>
              </a:rPr>
              <a:t>Anabella</a:t>
            </a:r>
            <a:r>
              <a:rPr lang="es-ES_tradnl" sz="2400" b="1" dirty="0">
                <a:solidFill>
                  <a:prstClr val="black"/>
                </a:solidFill>
              </a:rPr>
              <a:t> </a:t>
            </a:r>
            <a:r>
              <a:rPr lang="es-ES_tradnl" sz="2400" dirty="0">
                <a:solidFill>
                  <a:prstClr val="black"/>
                </a:solidFill>
              </a:rPr>
              <a:t>: </a:t>
            </a:r>
            <a:endParaRPr lang="es-ES" sz="2400" dirty="0">
              <a:solidFill>
                <a:prstClr val="black"/>
              </a:solidFill>
            </a:endParaRPr>
          </a:p>
          <a:p>
            <a:pPr lvl="1" defTabSz="914400"/>
            <a:r>
              <a:rPr lang="es-ES_tradnl" sz="2400" dirty="0">
                <a:solidFill>
                  <a:prstClr val="black"/>
                </a:solidFill>
              </a:rPr>
              <a:t>1 año de retirada de carnet </a:t>
            </a:r>
            <a:endParaRPr lang="es-ES" sz="2400" dirty="0">
              <a:solidFill>
                <a:prstClr val="black"/>
              </a:solidFill>
            </a:endParaRPr>
          </a:p>
          <a:p>
            <a:pPr lvl="1" defTabSz="914400"/>
            <a:r>
              <a:rPr lang="es-ES_tradnl" sz="2400" dirty="0">
                <a:solidFill>
                  <a:prstClr val="black"/>
                </a:solidFill>
              </a:rPr>
              <a:t>Multa de 5.000 € </a:t>
            </a:r>
            <a:endParaRPr lang="es-ES" sz="2400" dirty="0">
              <a:solidFill>
                <a:prstClr val="black"/>
              </a:solidFill>
            </a:endParaRPr>
          </a:p>
          <a:p>
            <a:pPr marL="1257300" lvl="2" indent="-342900" defTabSz="9144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prstClr val="black"/>
                </a:solidFill>
              </a:rPr>
              <a:t>por no haber pagado el recibo del seguro</a:t>
            </a:r>
            <a:endParaRPr lang="es-ES" sz="2400" dirty="0">
              <a:solidFill>
                <a:prstClr val="black"/>
              </a:solidFill>
            </a:endParaRPr>
          </a:p>
          <a:p>
            <a:pPr marL="1257300" lvl="2" indent="-342900" defTabSz="9144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prstClr val="black"/>
                </a:solidFill>
              </a:rPr>
              <a:t>por DNI caducado</a:t>
            </a:r>
            <a:endParaRPr lang="es-ES" sz="2400" dirty="0">
              <a:solidFill>
                <a:prstClr val="black"/>
              </a:solidFill>
            </a:endParaRPr>
          </a:p>
          <a:p>
            <a:pPr marL="1257300" lvl="2" indent="-342900" defTabSz="9144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prstClr val="black"/>
                </a:solidFill>
              </a:rPr>
              <a:t>por no tener puntos en el carnet de conducir</a:t>
            </a:r>
            <a:endParaRPr lang="es-ES" sz="2400" dirty="0">
              <a:solidFill>
                <a:prstClr val="black"/>
              </a:solidFill>
            </a:endParaRPr>
          </a:p>
          <a:p>
            <a:pPr marL="1257300" lvl="2" indent="-342900" defTabSz="9144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prstClr val="black"/>
                </a:solidFill>
              </a:rPr>
              <a:t>por el elevado nivel de renta </a:t>
            </a:r>
            <a:endParaRPr lang="es-ES" sz="2400" dirty="0">
              <a:solidFill>
                <a:prstClr val="black"/>
              </a:solidFill>
            </a:endParaRPr>
          </a:p>
          <a:p>
            <a:pPr marL="1257300" lvl="2" indent="-342900" defTabSz="9144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prstClr val="black"/>
                </a:solidFill>
              </a:rPr>
              <a:t>por no haber pasado la ITV</a:t>
            </a:r>
          </a:p>
          <a:p>
            <a:pPr lvl="2" defTabSz="914400"/>
            <a:endParaRPr lang="es-ES" sz="2400" dirty="0">
              <a:solidFill>
                <a:prstClr val="black"/>
              </a:solidFill>
            </a:endParaRPr>
          </a:p>
          <a:p>
            <a:pPr defTabSz="914400"/>
            <a:r>
              <a:rPr lang="es-ES_tradnl" sz="2400" b="1" dirty="0">
                <a:solidFill>
                  <a:prstClr val="black"/>
                </a:solidFill>
              </a:rPr>
              <a:t>A Giorgio :</a:t>
            </a:r>
            <a:endParaRPr lang="es-ES" sz="2400" b="1" dirty="0">
              <a:solidFill>
                <a:prstClr val="black"/>
              </a:solidFill>
            </a:endParaRPr>
          </a:p>
          <a:p>
            <a:pPr lvl="1" defTabSz="914400"/>
            <a:r>
              <a:rPr lang="es-ES_tradnl" sz="2400" dirty="0">
                <a:solidFill>
                  <a:prstClr val="black"/>
                </a:solidFill>
              </a:rPr>
              <a:t>Se le quita 2 puntos del carnet </a:t>
            </a:r>
            <a:endParaRPr lang="es-ES" sz="2400" dirty="0">
              <a:solidFill>
                <a:prstClr val="black"/>
              </a:solidFill>
            </a:endParaRPr>
          </a:p>
          <a:p>
            <a:pPr lvl="1" defTabSz="914400"/>
            <a:r>
              <a:rPr lang="es-ES_tradnl" sz="2400" dirty="0">
                <a:solidFill>
                  <a:prstClr val="black"/>
                </a:solidFill>
              </a:rPr>
              <a:t>Multa de 300 € </a:t>
            </a:r>
          </a:p>
          <a:p>
            <a:pPr marL="800100" lvl="1" indent="-342900" defTabSz="9144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prstClr val="black"/>
                </a:solidFill>
              </a:rPr>
              <a:t>	por el bajo nivel de renta</a:t>
            </a:r>
            <a:endParaRPr lang="es-E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01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494588" y="404600"/>
            <a:ext cx="9144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s-ES_tradnl" sz="3200" b="1" i="1" dirty="0">
                <a:solidFill>
                  <a:prstClr val="black"/>
                </a:solidFill>
              </a:rPr>
              <a:t>Donde conseguir esos datos </a:t>
            </a:r>
            <a:r>
              <a:rPr lang="es-ES_tradnl" sz="3200" b="1" i="1" dirty="0" err="1">
                <a:solidFill>
                  <a:prstClr val="black"/>
                </a:solidFill>
              </a:rPr>
              <a:t>on</a:t>
            </a:r>
            <a:r>
              <a:rPr lang="es-ES_tradnl" sz="3200" b="1" i="1" dirty="0">
                <a:solidFill>
                  <a:prstClr val="black"/>
                </a:solidFill>
              </a:rPr>
              <a:t> line ? LA SOLUCION </a:t>
            </a:r>
          </a:p>
          <a:p>
            <a:pPr defTabSz="914400"/>
            <a:endParaRPr lang="es-ES" sz="1200" dirty="0">
              <a:solidFill>
                <a:prstClr val="black"/>
              </a:solidFill>
            </a:endParaRPr>
          </a:p>
          <a:p>
            <a:pPr defTabSz="914400"/>
            <a:r>
              <a:rPr lang="es-ES_tradnl" sz="2400" dirty="0">
                <a:solidFill>
                  <a:prstClr val="black"/>
                </a:solidFill>
              </a:rPr>
              <a:t>Con una </a:t>
            </a:r>
            <a:r>
              <a:rPr lang="es-ES_tradnl" sz="2400" dirty="0" err="1">
                <a:solidFill>
                  <a:prstClr val="black"/>
                </a:solidFill>
              </a:rPr>
              <a:t>aplicacion</a:t>
            </a:r>
            <a:r>
              <a:rPr lang="es-ES_tradnl" sz="2400" dirty="0">
                <a:solidFill>
                  <a:prstClr val="black"/>
                </a:solidFill>
              </a:rPr>
              <a:t> </a:t>
            </a:r>
            <a:r>
              <a:rPr lang="es-ES_tradnl" sz="2400" dirty="0" smtClean="0">
                <a:solidFill>
                  <a:prstClr val="black"/>
                </a:solidFill>
              </a:rPr>
              <a:t>HYDRA DE 7 CABEZAS en </a:t>
            </a:r>
            <a:r>
              <a:rPr lang="es-ES_tradnl" sz="2400" dirty="0">
                <a:solidFill>
                  <a:prstClr val="black"/>
                </a:solidFill>
              </a:rPr>
              <a:t>la </a:t>
            </a:r>
            <a:r>
              <a:rPr lang="es-ES_tradnl" sz="2400" dirty="0" err="1">
                <a:solidFill>
                  <a:prstClr val="black"/>
                </a:solidFill>
              </a:rPr>
              <a:t>tablet</a:t>
            </a:r>
            <a:r>
              <a:rPr lang="es-ES_tradnl" sz="2400" dirty="0">
                <a:solidFill>
                  <a:prstClr val="black"/>
                </a:solidFill>
              </a:rPr>
              <a:t> que </a:t>
            </a:r>
            <a:r>
              <a:rPr lang="es-ES_tradnl" sz="2400" dirty="0" err="1">
                <a:solidFill>
                  <a:prstClr val="black"/>
                </a:solidFill>
              </a:rPr>
              <a:t>interopere</a:t>
            </a:r>
            <a:r>
              <a:rPr lang="es-ES_tradnl" sz="2400" dirty="0">
                <a:solidFill>
                  <a:prstClr val="black"/>
                </a:solidFill>
              </a:rPr>
              <a:t> con las distintas bases de datos</a:t>
            </a:r>
          </a:p>
          <a:p>
            <a:pPr defTabSz="914400"/>
            <a:endParaRPr lang="es-ES" sz="2400" dirty="0">
              <a:solidFill>
                <a:prstClr val="black"/>
              </a:solidFill>
            </a:endParaRP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r>
              <a:rPr lang="es-ES_tradnl" sz="2400" dirty="0" err="1">
                <a:solidFill>
                  <a:prstClr val="black"/>
                </a:solidFill>
              </a:rPr>
              <a:t>DGPolicia</a:t>
            </a:r>
            <a:r>
              <a:rPr lang="es-ES_tradnl" sz="2400" dirty="0">
                <a:solidFill>
                  <a:prstClr val="black"/>
                </a:solidFill>
              </a:rPr>
              <a:t> : Base de datos de </a:t>
            </a:r>
            <a:r>
              <a:rPr lang="es-ES_tradnl" sz="2400" dirty="0" err="1">
                <a:solidFill>
                  <a:prstClr val="black"/>
                </a:solidFill>
              </a:rPr>
              <a:t>DNI’s</a:t>
            </a:r>
            <a:r>
              <a:rPr lang="es-ES_tradnl" sz="2400" dirty="0">
                <a:solidFill>
                  <a:prstClr val="black"/>
                </a:solidFill>
              </a:rPr>
              <a:t> </a:t>
            </a: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endParaRPr lang="es-ES" sz="2400" dirty="0">
              <a:solidFill>
                <a:prstClr val="black"/>
              </a:solidFill>
            </a:endParaRP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prstClr val="black"/>
                </a:solidFill>
              </a:rPr>
              <a:t>DGTrafico-1 : base de datos de carnets de conducir </a:t>
            </a: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endParaRPr lang="es-ES" sz="2400" dirty="0">
              <a:solidFill>
                <a:prstClr val="black"/>
              </a:solidFill>
            </a:endParaRP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r>
              <a:rPr lang="es-ES_tradnl" sz="2400" dirty="0" err="1">
                <a:solidFill>
                  <a:prstClr val="black"/>
                </a:solidFill>
              </a:rPr>
              <a:t>DGTrafico</a:t>
            </a:r>
            <a:r>
              <a:rPr lang="es-ES_tradnl" sz="2400" dirty="0">
                <a:solidFill>
                  <a:prstClr val="black"/>
                </a:solidFill>
              </a:rPr>
              <a:t> -2: base de datos de vehículos </a:t>
            </a: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endParaRPr lang="es-ES" sz="2400" dirty="0">
              <a:solidFill>
                <a:prstClr val="black"/>
              </a:solidFill>
            </a:endParaRP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r>
              <a:rPr lang="es-ES_tradnl" sz="2400" dirty="0" err="1">
                <a:solidFill>
                  <a:prstClr val="black"/>
                </a:solidFill>
              </a:rPr>
              <a:t>DGSeguros</a:t>
            </a:r>
            <a:r>
              <a:rPr lang="es-ES_tradnl" sz="2400" dirty="0">
                <a:solidFill>
                  <a:prstClr val="black"/>
                </a:solidFill>
              </a:rPr>
              <a:t> : base de datos de seguros de </a:t>
            </a:r>
            <a:r>
              <a:rPr lang="es-ES_tradnl" sz="2400" dirty="0" err="1">
                <a:solidFill>
                  <a:prstClr val="black"/>
                </a:solidFill>
              </a:rPr>
              <a:t>vehiculos</a:t>
            </a:r>
            <a:r>
              <a:rPr lang="es-ES_tradnl" sz="2400" dirty="0">
                <a:solidFill>
                  <a:prstClr val="black"/>
                </a:solidFill>
              </a:rPr>
              <a:t>  </a:t>
            </a: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endParaRPr lang="es-ES" sz="2400" dirty="0">
              <a:solidFill>
                <a:prstClr val="black"/>
              </a:solidFill>
            </a:endParaRP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prstClr val="black"/>
                </a:solidFill>
              </a:rPr>
              <a:t>AEAT : base de datos de contribuyentes </a:t>
            </a: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endParaRPr lang="es-ES" sz="2400" dirty="0">
              <a:solidFill>
                <a:prstClr val="black"/>
              </a:solidFill>
            </a:endParaRPr>
          </a:p>
          <a:p>
            <a:pPr marL="342900" indent="-342900" defTabSz="914400">
              <a:buFont typeface="Wingdings" panose="05000000000000000000" pitchFamily="2" charset="2"/>
              <a:buChar char="ü"/>
            </a:pPr>
            <a:r>
              <a:rPr lang="es-ES_tradnl" sz="2400" dirty="0" err="1">
                <a:solidFill>
                  <a:prstClr val="black"/>
                </a:solidFill>
              </a:rPr>
              <a:t>DGGuardia</a:t>
            </a:r>
            <a:r>
              <a:rPr lang="es-ES_tradnl" sz="2400" dirty="0">
                <a:solidFill>
                  <a:prstClr val="black"/>
                </a:solidFill>
              </a:rPr>
              <a:t> Civil :base de Datos Documental de Multas</a:t>
            </a:r>
            <a:endParaRPr lang="es-ES" sz="2400" dirty="0">
              <a:solidFill>
                <a:prstClr val="black"/>
              </a:solidFill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0159-EB82-4FF4-B6F5-32BBDFD3E4DA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2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524000" y="-31440"/>
            <a:ext cx="9144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s-ES" dirty="0">
                <a:solidFill>
                  <a:prstClr val="black"/>
                </a:solidFill>
              </a:rPr>
              <a:t> </a:t>
            </a:r>
            <a:r>
              <a:rPr lang="es-ES" b="1" dirty="0">
                <a:solidFill>
                  <a:prstClr val="black"/>
                </a:solidFill>
              </a:rPr>
              <a:t>A CADA ORGANISMO LOS DATOS QUE PUEDE MANTENER , NO REPETIR</a:t>
            </a:r>
          </a:p>
          <a:p>
            <a:pPr defTabSz="914400"/>
            <a:endParaRPr lang="es-ES_tradnl" dirty="0">
              <a:solidFill>
                <a:prstClr val="black"/>
              </a:solidFill>
            </a:endParaRPr>
          </a:p>
          <a:p>
            <a:pPr defTabSz="914400"/>
            <a:endParaRPr lang="es-ES_tradnl" dirty="0">
              <a:solidFill>
                <a:prstClr val="black"/>
              </a:solidFill>
            </a:endParaRP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prstClr val="black"/>
                </a:solidFill>
              </a:rPr>
              <a:t>PERSONAS en la </a:t>
            </a:r>
            <a:r>
              <a:rPr lang="es-ES" b="1" dirty="0" err="1">
                <a:solidFill>
                  <a:prstClr val="black"/>
                </a:solidFill>
              </a:rPr>
              <a:t>Direccion</a:t>
            </a:r>
            <a:r>
              <a:rPr lang="es-ES" b="1" dirty="0">
                <a:solidFill>
                  <a:prstClr val="black"/>
                </a:solidFill>
              </a:rPr>
              <a:t> General de la </a:t>
            </a:r>
            <a:r>
              <a:rPr lang="es-ES" b="1" dirty="0" err="1">
                <a:solidFill>
                  <a:prstClr val="black"/>
                </a:solidFill>
              </a:rPr>
              <a:t>Policia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dirty="0">
                <a:solidFill>
                  <a:prstClr val="black"/>
                </a:solidFill>
              </a:rPr>
              <a:t> </a:t>
            </a: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 DNI/APELLIDOS-NOMBRE/FECHA-CADUCIDAD/FECHA-EXTRAVIO/…..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 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prstClr val="black"/>
                </a:solidFill>
              </a:rPr>
              <a:t>CARNETS DE CONDUCIR en la DGTrafico-1  </a:t>
            </a:r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DNI/NRO-CARNET-COND/FECHA-CADUC/NRO-PUNTOS/RETIRADO –S-N/……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 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prstClr val="black"/>
                </a:solidFill>
              </a:rPr>
              <a:t>VEHICULOS en la DGTrafico-2 </a:t>
            </a:r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 NRO-MATRICULA/MARCA/MODELO/FECHA-MATRICULA/DNI-CONDUC-HABITUAL/FECH-ITV…..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prstClr val="black"/>
                </a:solidFill>
              </a:rPr>
              <a:t>POLIZAS DE SEGURO en la </a:t>
            </a:r>
            <a:r>
              <a:rPr lang="es-ES" b="1" dirty="0" err="1">
                <a:solidFill>
                  <a:prstClr val="black"/>
                </a:solidFill>
              </a:rPr>
              <a:t>Direccion</a:t>
            </a:r>
            <a:r>
              <a:rPr lang="es-ES" b="1" dirty="0">
                <a:solidFill>
                  <a:prstClr val="black"/>
                </a:solidFill>
              </a:rPr>
              <a:t> general de Seguros</a:t>
            </a:r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 NRO-POLIZA/COMPAÑIA/DNI-TITULAR/NRO_MATRICULA/FECHA-PAGO/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prstClr val="black"/>
                </a:solidFill>
              </a:rPr>
              <a:t>RENTA </a:t>
            </a:r>
            <a:r>
              <a:rPr lang="es-ES" dirty="0">
                <a:solidFill>
                  <a:prstClr val="black"/>
                </a:solidFill>
              </a:rPr>
              <a:t>: </a:t>
            </a:r>
            <a:r>
              <a:rPr lang="es-ES" b="1" dirty="0">
                <a:solidFill>
                  <a:prstClr val="black"/>
                </a:solidFill>
              </a:rPr>
              <a:t>de la Agencia Tributaria  </a:t>
            </a:r>
            <a:r>
              <a:rPr lang="es-ES" dirty="0">
                <a:solidFill>
                  <a:prstClr val="black"/>
                </a:solidFill>
              </a:rPr>
              <a:t>NIF / AÑO / BASE IMPONIBLE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endParaRPr lang="es-ES_tradnl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_tradnl" b="1" dirty="0">
                <a:solidFill>
                  <a:prstClr val="black"/>
                </a:solidFill>
              </a:rPr>
              <a:t>MULTA : de la </a:t>
            </a:r>
            <a:r>
              <a:rPr lang="es-ES_tradnl" b="1" dirty="0" err="1">
                <a:solidFill>
                  <a:prstClr val="black"/>
                </a:solidFill>
              </a:rPr>
              <a:t>DGGCivil</a:t>
            </a:r>
            <a:r>
              <a:rPr lang="es-ES_tradnl" b="1" dirty="0">
                <a:solidFill>
                  <a:prstClr val="black"/>
                </a:solidFill>
              </a:rPr>
              <a:t> </a:t>
            </a:r>
            <a:r>
              <a:rPr lang="es-ES_tradnl" dirty="0">
                <a:solidFill>
                  <a:prstClr val="black"/>
                </a:solidFill>
              </a:rPr>
              <a:t>: </a:t>
            </a:r>
            <a:r>
              <a:rPr lang="es-ES_tradnl" dirty="0" err="1">
                <a:solidFill>
                  <a:prstClr val="black"/>
                </a:solidFill>
              </a:rPr>
              <a:t>Recopilacion</a:t>
            </a:r>
            <a:r>
              <a:rPr lang="es-ES_tradnl" dirty="0">
                <a:solidFill>
                  <a:prstClr val="black"/>
                </a:solidFill>
              </a:rPr>
              <a:t> de todos los datos en un gestor Documental </a:t>
            </a:r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 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E522-C0FF-4BA2-9D17-484E115508AE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0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559496" y="25360"/>
            <a:ext cx="9108504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s-ES" sz="2400" b="1" dirty="0">
                <a:solidFill>
                  <a:prstClr val="black"/>
                </a:solidFill>
              </a:rPr>
              <a:t>Secuencia de búsqueda</a:t>
            </a:r>
            <a:r>
              <a:rPr lang="es-ES" sz="2400" dirty="0">
                <a:solidFill>
                  <a:prstClr val="black"/>
                </a:solidFill>
              </a:rPr>
              <a:t> </a:t>
            </a:r>
            <a:r>
              <a:rPr lang="es-ES" dirty="0">
                <a:solidFill>
                  <a:prstClr val="black"/>
                </a:solidFill>
              </a:rPr>
              <a:t>:</a:t>
            </a: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El G civil ha hecho 2 fotos con la Tablet , a partir de los </a:t>
            </a:r>
            <a:r>
              <a:rPr lang="es-ES" dirty="0" err="1">
                <a:solidFill>
                  <a:prstClr val="black"/>
                </a:solidFill>
              </a:rPr>
              <a:t>numeros</a:t>
            </a:r>
            <a:r>
              <a:rPr lang="es-ES" dirty="0">
                <a:solidFill>
                  <a:prstClr val="black"/>
                </a:solidFill>
              </a:rPr>
              <a:t> de matricula recupera todo lo necesario para hacer el atestado y aplicar las </a:t>
            </a:r>
            <a:r>
              <a:rPr lang="es-ES" dirty="0" err="1">
                <a:solidFill>
                  <a:prstClr val="black"/>
                </a:solidFill>
              </a:rPr>
              <a:t>sanciónes</a:t>
            </a:r>
            <a:r>
              <a:rPr lang="es-ES" dirty="0">
                <a:solidFill>
                  <a:prstClr val="black"/>
                </a:solidFill>
              </a:rPr>
              <a:t> correspondiente.</a:t>
            </a: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 </a:t>
            </a:r>
          </a:p>
          <a:p>
            <a:pPr defTabSz="914400"/>
            <a:r>
              <a:rPr lang="es-ES" b="1" dirty="0">
                <a:solidFill>
                  <a:prstClr val="black"/>
                </a:solidFill>
              </a:rPr>
              <a:t>A partir del </a:t>
            </a:r>
            <a:r>
              <a:rPr lang="es-ES" b="1" dirty="0" err="1">
                <a:solidFill>
                  <a:prstClr val="black"/>
                </a:solidFill>
              </a:rPr>
              <a:t>Nro</a:t>
            </a:r>
            <a:r>
              <a:rPr lang="es-ES" b="1" dirty="0">
                <a:solidFill>
                  <a:prstClr val="black"/>
                </a:solidFill>
              </a:rPr>
              <a:t>-matricula</a:t>
            </a:r>
            <a:endParaRPr lang="es-ES" dirty="0">
              <a:solidFill>
                <a:prstClr val="black"/>
              </a:solidFill>
            </a:endParaRPr>
          </a:p>
          <a:p>
            <a:pPr defTabSz="914400"/>
            <a:r>
              <a:rPr lang="es-ES" b="1" dirty="0">
                <a:solidFill>
                  <a:prstClr val="black"/>
                </a:solidFill>
              </a:rPr>
              <a:t> </a:t>
            </a:r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Voy a DGT recupero </a:t>
            </a:r>
          </a:p>
          <a:p>
            <a:pPr lvl="1" defTabSz="914400"/>
            <a:r>
              <a:rPr lang="es-ES" b="1" dirty="0">
                <a:solidFill>
                  <a:prstClr val="black"/>
                </a:solidFill>
              </a:rPr>
              <a:t>el DNI </a:t>
            </a:r>
            <a:r>
              <a:rPr lang="es-ES" dirty="0">
                <a:solidFill>
                  <a:prstClr val="black"/>
                </a:solidFill>
              </a:rPr>
              <a:t>del conductor habitual, marca, modelo, </a:t>
            </a:r>
            <a:r>
              <a:rPr lang="es-ES" b="1" dirty="0">
                <a:solidFill>
                  <a:prstClr val="black"/>
                </a:solidFill>
              </a:rPr>
              <a:t>fecha ITV</a:t>
            </a: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 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Voy a DGS recupero </a:t>
            </a:r>
            <a:r>
              <a:rPr lang="es-ES" dirty="0" err="1">
                <a:solidFill>
                  <a:prstClr val="black"/>
                </a:solidFill>
              </a:rPr>
              <a:t>Nro-poliza</a:t>
            </a:r>
            <a:r>
              <a:rPr lang="es-ES" dirty="0">
                <a:solidFill>
                  <a:prstClr val="black"/>
                </a:solidFill>
              </a:rPr>
              <a:t>,</a:t>
            </a:r>
          </a:p>
          <a:p>
            <a:pPr lvl="1" defTabSz="914400"/>
            <a:r>
              <a:rPr lang="es-ES" dirty="0">
                <a:solidFill>
                  <a:prstClr val="black"/>
                </a:solidFill>
              </a:rPr>
              <a:t>Compañía, </a:t>
            </a:r>
            <a:r>
              <a:rPr lang="es-ES" b="1" dirty="0">
                <a:solidFill>
                  <a:prstClr val="black"/>
                </a:solidFill>
              </a:rPr>
              <a:t>Fecha-pago</a:t>
            </a:r>
          </a:p>
          <a:p>
            <a:pPr defTabSz="914400"/>
            <a:r>
              <a:rPr lang="es-ES" dirty="0">
                <a:solidFill>
                  <a:prstClr val="black"/>
                </a:solidFill>
              </a:rPr>
              <a:t> </a:t>
            </a:r>
          </a:p>
          <a:p>
            <a:pPr defTabSz="914400"/>
            <a:r>
              <a:rPr lang="es-ES" b="1" dirty="0">
                <a:solidFill>
                  <a:prstClr val="black"/>
                </a:solidFill>
              </a:rPr>
              <a:t>A partir del DNI que ya he recuperado</a:t>
            </a:r>
          </a:p>
          <a:p>
            <a:pPr defTabSz="914400"/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Voy a DGP recupero </a:t>
            </a:r>
          </a:p>
          <a:p>
            <a:pPr lvl="1" defTabSz="914400"/>
            <a:r>
              <a:rPr lang="es-ES" b="1" dirty="0">
                <a:solidFill>
                  <a:prstClr val="black"/>
                </a:solidFill>
              </a:rPr>
              <a:t>Apellidos Nombre </a:t>
            </a:r>
            <a:r>
              <a:rPr lang="es-ES" dirty="0">
                <a:solidFill>
                  <a:prstClr val="black"/>
                </a:solidFill>
              </a:rPr>
              <a:t>y fecha de caducidad</a:t>
            </a:r>
          </a:p>
          <a:p>
            <a:pPr lvl="1" defTabSz="914400"/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Voy a DGT recupero</a:t>
            </a:r>
          </a:p>
          <a:p>
            <a:pPr lvl="1" defTabSz="914400"/>
            <a:r>
              <a:rPr lang="es-ES" dirty="0" err="1">
                <a:solidFill>
                  <a:prstClr val="black"/>
                </a:solidFill>
              </a:rPr>
              <a:t>nro</a:t>
            </a:r>
            <a:r>
              <a:rPr lang="es-ES" dirty="0">
                <a:solidFill>
                  <a:prstClr val="black"/>
                </a:solidFill>
              </a:rPr>
              <a:t>-carnet-conducir </a:t>
            </a:r>
            <a:r>
              <a:rPr lang="es-ES" b="1" dirty="0">
                <a:solidFill>
                  <a:prstClr val="black"/>
                </a:solidFill>
              </a:rPr>
              <a:t>fecha-</a:t>
            </a:r>
            <a:r>
              <a:rPr lang="es-ES" b="1" dirty="0" err="1">
                <a:solidFill>
                  <a:prstClr val="black"/>
                </a:solidFill>
              </a:rPr>
              <a:t>caduc</a:t>
            </a:r>
            <a:r>
              <a:rPr lang="es-ES" b="1" dirty="0">
                <a:solidFill>
                  <a:prstClr val="black"/>
                </a:solidFill>
              </a:rPr>
              <a:t> , </a:t>
            </a:r>
            <a:r>
              <a:rPr lang="es-ES" b="1" dirty="0" err="1">
                <a:solidFill>
                  <a:prstClr val="black"/>
                </a:solidFill>
              </a:rPr>
              <a:t>nro</a:t>
            </a:r>
            <a:r>
              <a:rPr lang="es-ES" b="1" dirty="0">
                <a:solidFill>
                  <a:prstClr val="black"/>
                </a:solidFill>
              </a:rPr>
              <a:t> puntos </a:t>
            </a:r>
            <a:r>
              <a:rPr lang="es-ES" dirty="0">
                <a:solidFill>
                  <a:prstClr val="black"/>
                </a:solidFill>
              </a:rPr>
              <a:t>, retirado-S-N</a:t>
            </a:r>
          </a:p>
          <a:p>
            <a:pPr lvl="1" defTabSz="914400"/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Voy a la AEAT  y recupero la </a:t>
            </a:r>
            <a:r>
              <a:rPr lang="es-ES" b="1" dirty="0">
                <a:solidFill>
                  <a:prstClr val="black"/>
                </a:solidFill>
              </a:rPr>
              <a:t>base imponible </a:t>
            </a:r>
            <a:r>
              <a:rPr lang="es-ES" dirty="0">
                <a:solidFill>
                  <a:prstClr val="black"/>
                </a:solidFill>
              </a:rPr>
              <a:t>de RENTA  del año anterior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endParaRPr lang="es-ES" dirty="0">
              <a:solidFill>
                <a:prstClr val="black"/>
              </a:solidFill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endParaRPr lang="es-ES_tradnl" dirty="0">
              <a:solidFill>
                <a:prstClr val="black"/>
              </a:solidFill>
            </a:endParaRPr>
          </a:p>
          <a:p>
            <a:pPr defTabSz="914400"/>
            <a:r>
              <a:rPr lang="es-ES_tradnl" b="1" dirty="0">
                <a:solidFill>
                  <a:prstClr val="black"/>
                </a:solidFill>
              </a:rPr>
              <a:t>Construyo el documento </a:t>
            </a:r>
            <a:r>
              <a:rPr lang="es-ES_tradnl" dirty="0">
                <a:solidFill>
                  <a:prstClr val="black"/>
                </a:solidFill>
              </a:rPr>
              <a:t>y lo alojo en un </a:t>
            </a:r>
            <a:r>
              <a:rPr lang="es-ES_tradnl" dirty="0" err="1">
                <a:solidFill>
                  <a:prstClr val="black"/>
                </a:solidFill>
              </a:rPr>
              <a:t>GDOCumental</a:t>
            </a:r>
            <a:r>
              <a:rPr lang="es-ES_tradnl" dirty="0">
                <a:solidFill>
                  <a:prstClr val="black"/>
                </a:solidFill>
              </a:rPr>
              <a:t> con la firma digital del Guardia Civil  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086B-D221-461E-A0F7-57A0FBCE41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OK ?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12820" y="738391"/>
            <a:ext cx="11345779" cy="5871411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sz="2800" dirty="0" smtClean="0"/>
              <a:t>			</a:t>
            </a:r>
            <a:r>
              <a:rPr lang="es-ES_tradnl" sz="1600" dirty="0" smtClean="0"/>
              <a:t/>
            </a:r>
            <a:br>
              <a:rPr lang="es-ES_tradnl" sz="1600" dirty="0" smtClean="0"/>
            </a:br>
            <a:r>
              <a:rPr lang="es-ES_tradnl" sz="1600" b="1" dirty="0"/>
              <a:t>	</a:t>
            </a:r>
            <a:r>
              <a:rPr lang="es-ES_tradnl" sz="1600" b="1" dirty="0" smtClean="0"/>
              <a:t>	</a:t>
            </a:r>
            <a:r>
              <a:rPr lang="es-ES_tradnl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es-ES_tradnl" sz="2200" b="1" dirty="0" err="1" smtClean="0">
                <a:latin typeface="Arial" panose="020B0604020202020204" pitchFamily="34" charset="0"/>
                <a:ea typeface="DejaVu Sans Light" panose="020B0203030804020204" pitchFamily="34" charset="0"/>
                <a:cs typeface="Arial" panose="020B0604020202020204" pitchFamily="34" charset="0"/>
              </a:rPr>
              <a:t>T</a:t>
            </a:r>
            <a:r>
              <a:rPr lang="es-ES_tradnl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ecnologias</a:t>
            </a:r>
            <a:r>
              <a:rPr lang="es-ES_tradnl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sencillas de implementar</a:t>
            </a:r>
            <a:b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	-   Experiencias previas :</a:t>
            </a:r>
            <a:b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20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AEAT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SEGUROS y 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DGP ya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ofertan esos servicios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 DGT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vías</a:t>
            </a:r>
            <a:b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 	 ITV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pendiente</a:t>
            </a:r>
            <a:b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_tradnl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Reduccion</a:t>
            </a:r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costes</a:t>
            </a:r>
            <a:r>
              <a:rPr lang="es-ES_tradnl" sz="2400" b="1" dirty="0" smtClean="0"/>
              <a:t>  </a:t>
            </a:r>
            <a:r>
              <a:rPr lang="es-ES_tradnl" sz="2400" b="1" dirty="0"/>
              <a:t>al simplificar  el procedimiento</a:t>
            </a:r>
            <a:r>
              <a:rPr lang="es-ES_tradnl" sz="2400" dirty="0"/>
              <a:t/>
            </a:r>
            <a:br>
              <a:rPr lang="es-ES_tradnl" sz="2400" dirty="0"/>
            </a:br>
            <a:r>
              <a:rPr lang="es-ES_tradnl" sz="2400" dirty="0"/>
              <a:t/>
            </a:r>
            <a:br>
              <a:rPr lang="es-ES_tradnl" sz="2400" dirty="0"/>
            </a:br>
            <a:r>
              <a:rPr lang="es-ES_tradnl" sz="2400" dirty="0" smtClean="0"/>
              <a:t>		- Pasar de </a:t>
            </a:r>
            <a:br>
              <a:rPr lang="es-ES_tradnl" sz="2400" dirty="0" smtClean="0"/>
            </a:br>
            <a:r>
              <a:rPr lang="es-ES_tradnl" sz="2400" dirty="0"/>
              <a:t/>
            </a:r>
            <a:br>
              <a:rPr lang="es-ES_tradnl" sz="2400" dirty="0"/>
            </a:br>
            <a:r>
              <a:rPr lang="es-ES_tradnl" sz="2400" b="1" dirty="0" smtClean="0">
                <a:solidFill>
                  <a:srgbClr val="FF0000"/>
                </a:solidFill>
              </a:rPr>
              <a:t>- </a:t>
            </a:r>
            <a:r>
              <a:rPr lang="es-ES_tradnl" sz="2400" b="1" dirty="0" err="1" smtClean="0">
                <a:solidFill>
                  <a:srgbClr val="FF0000"/>
                </a:solidFill>
              </a:rPr>
              <a:t>Vision</a:t>
            </a:r>
            <a:r>
              <a:rPr lang="es-ES_tradnl" sz="2400" b="1" dirty="0" smtClean="0">
                <a:solidFill>
                  <a:srgbClr val="FF0000"/>
                </a:solidFill>
              </a:rPr>
              <a:t>  </a:t>
            </a:r>
            <a:r>
              <a:rPr lang="es-ES_tradnl" sz="2400" b="1" dirty="0" err="1" smtClean="0">
                <a:solidFill>
                  <a:srgbClr val="FF0000"/>
                </a:solidFill>
              </a:rPr>
              <a:t>clasica</a:t>
            </a:r>
            <a:r>
              <a:rPr lang="es-ES_tradnl" sz="2400" b="1" dirty="0" smtClean="0">
                <a:solidFill>
                  <a:srgbClr val="FF0000"/>
                </a:solidFill>
              </a:rPr>
              <a:t> : Integrar  </a:t>
            </a:r>
            <a:r>
              <a:rPr lang="es-ES_tradnl" sz="2400" b="1" dirty="0" err="1" smtClean="0">
                <a:solidFill>
                  <a:srgbClr val="FF0000"/>
                </a:solidFill>
              </a:rPr>
              <a:t>SI’s</a:t>
            </a:r>
            <a:r>
              <a:rPr lang="es-ES_tradnl" sz="2400" b="1" dirty="0" smtClean="0">
                <a:solidFill>
                  <a:srgbClr val="FF0000"/>
                </a:solidFill>
              </a:rPr>
              <a:t> , consolidar, almacenar , DW,…</a:t>
            </a:r>
            <a:r>
              <a:rPr lang="es-ES_tradnl" sz="2400" dirty="0" smtClean="0">
                <a:solidFill>
                  <a:srgbClr val="FF0000"/>
                </a:solidFill>
              </a:rPr>
              <a:t/>
            </a:r>
            <a:br>
              <a:rPr lang="es-ES_tradnl" sz="2400" dirty="0" smtClean="0">
                <a:solidFill>
                  <a:srgbClr val="FF0000"/>
                </a:solidFill>
              </a:rPr>
            </a:br>
            <a:r>
              <a:rPr lang="es-ES_tradnl" sz="2400" dirty="0"/>
              <a:t/>
            </a:r>
            <a:br>
              <a:rPr lang="es-ES_tradnl" sz="2400" dirty="0"/>
            </a:br>
            <a:r>
              <a:rPr lang="es-ES_tradnl" sz="2400" dirty="0" smtClean="0"/>
              <a:t>		a otra </a:t>
            </a:r>
            <a:br>
              <a:rPr lang="es-ES_tradnl" sz="2400" dirty="0" smtClean="0"/>
            </a:br>
            <a:r>
              <a:rPr lang="es-ES_tradnl" sz="2400" dirty="0" smtClean="0"/>
              <a:t/>
            </a:r>
            <a:br>
              <a:rPr lang="es-ES_tradnl" sz="2400" dirty="0" smtClean="0"/>
            </a:br>
            <a:r>
              <a:rPr lang="es-ES_tradnl" sz="2400" b="1" dirty="0" smtClean="0">
                <a:solidFill>
                  <a:schemeClr val="tx2"/>
                </a:solidFill>
              </a:rPr>
              <a:t>- </a:t>
            </a:r>
            <a:r>
              <a:rPr lang="es-ES_tradnl" sz="2400" b="1" dirty="0" err="1" smtClean="0">
                <a:solidFill>
                  <a:schemeClr val="tx2"/>
                </a:solidFill>
              </a:rPr>
              <a:t>Vision</a:t>
            </a:r>
            <a:r>
              <a:rPr lang="es-ES_tradnl" sz="2400" b="1" dirty="0" smtClean="0">
                <a:solidFill>
                  <a:schemeClr val="tx2"/>
                </a:solidFill>
              </a:rPr>
              <a:t> menos </a:t>
            </a:r>
            <a:r>
              <a:rPr lang="es-ES_tradnl" sz="2400" b="1" dirty="0" err="1" smtClean="0">
                <a:solidFill>
                  <a:schemeClr val="tx2"/>
                </a:solidFill>
              </a:rPr>
              <a:t>clasica</a:t>
            </a:r>
            <a:r>
              <a:rPr lang="es-ES_tradnl" sz="2400" b="1" dirty="0" smtClean="0">
                <a:solidFill>
                  <a:schemeClr val="tx2"/>
                </a:solidFill>
              </a:rPr>
              <a:t>  </a:t>
            </a:r>
            <a:r>
              <a:rPr lang="es-ES_tradnl" sz="2400" b="1" dirty="0" smtClean="0">
                <a:solidFill>
                  <a:schemeClr val="tx2"/>
                </a:solidFill>
              </a:rPr>
              <a:t>: </a:t>
            </a:r>
            <a:r>
              <a:rPr lang="es-ES_tradnl" sz="2400" b="1" dirty="0" err="1" smtClean="0">
                <a:solidFill>
                  <a:schemeClr val="tx2"/>
                </a:solidFill>
              </a:rPr>
              <a:t>Interoperar</a:t>
            </a:r>
            <a:r>
              <a:rPr lang="es-ES_tradnl" sz="2400" b="1" dirty="0" smtClean="0">
                <a:solidFill>
                  <a:schemeClr val="tx2"/>
                </a:solidFill>
              </a:rPr>
              <a:t>, </a:t>
            </a:r>
            <a:r>
              <a:rPr lang="es-ES_tradnl" sz="2400" b="1" dirty="0" smtClean="0">
                <a:solidFill>
                  <a:schemeClr val="tx2"/>
                </a:solidFill>
              </a:rPr>
              <a:t>Bases </a:t>
            </a:r>
            <a:r>
              <a:rPr lang="es-ES_tradnl" sz="2400" b="1" dirty="0" smtClean="0">
                <a:solidFill>
                  <a:schemeClr val="tx2"/>
                </a:solidFill>
              </a:rPr>
              <a:t>de datos </a:t>
            </a:r>
            <a:r>
              <a:rPr lang="es-ES_tradnl" sz="2400" b="1" dirty="0" smtClean="0">
                <a:solidFill>
                  <a:schemeClr val="tx2"/>
                </a:solidFill>
              </a:rPr>
              <a:t>Virtuales</a:t>
            </a:r>
            <a:r>
              <a:rPr lang="es-ES_tradnl" sz="2400" b="1" dirty="0">
                <a:solidFill>
                  <a:schemeClr val="tx2"/>
                </a:solidFill>
              </a:rPr>
              <a:t>,..( como si fuera </a:t>
            </a:r>
            <a:r>
              <a:rPr lang="es-ES_tradnl" sz="2400" b="1" dirty="0" err="1">
                <a:solidFill>
                  <a:schemeClr val="tx2"/>
                </a:solidFill>
              </a:rPr>
              <a:t>pay</a:t>
            </a:r>
            <a:r>
              <a:rPr lang="es-ES_tradnl" sz="2400" b="1" dirty="0">
                <a:solidFill>
                  <a:schemeClr val="tx2"/>
                </a:solidFill>
              </a:rPr>
              <a:t> per </a:t>
            </a:r>
            <a:r>
              <a:rPr lang="es-ES_tradnl" sz="2400" b="1" dirty="0" err="1">
                <a:solidFill>
                  <a:schemeClr val="tx2"/>
                </a:solidFill>
              </a:rPr>
              <a:t>view</a:t>
            </a:r>
            <a:r>
              <a:rPr lang="es-ES_tradnl" sz="2400" b="1" dirty="0">
                <a:solidFill>
                  <a:schemeClr val="tx2"/>
                </a:solidFill>
              </a:rPr>
              <a:t> </a:t>
            </a:r>
            <a:r>
              <a:rPr lang="es-ES_tradnl" sz="2400" b="1" dirty="0" smtClean="0">
                <a:solidFill>
                  <a:schemeClr val="tx2"/>
                </a:solidFill>
              </a:rPr>
              <a:t>)</a:t>
            </a:r>
            <a:r>
              <a:rPr lang="es-ES_tradnl" sz="2400" dirty="0" smtClean="0"/>
              <a:t/>
            </a:r>
            <a:br>
              <a:rPr lang="es-ES_tradnl" sz="2400" dirty="0" smtClean="0"/>
            </a:br>
            <a:endParaRPr lang="es-ES" sz="2400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57113-6085-4D57-BBE8-E6811A84834C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355432" y="276726"/>
            <a:ext cx="3930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6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r>
              <a:rPr lang="es-ES_tradnl" dirty="0"/>
              <a:t> </a:t>
            </a:r>
            <a:br>
              <a:rPr lang="es-ES_tradnl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171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 smtClean="0"/>
              <a:t>CONCLUSIONES y 2</a:t>
            </a:r>
            <a:r>
              <a:rPr lang="es-ES_tradnl" b="1" dirty="0" smtClean="0"/>
              <a:t/>
            </a:r>
            <a:br>
              <a:rPr lang="es-ES_tradnl" b="1" dirty="0" smtClean="0"/>
            </a:br>
            <a:endParaRPr lang="es-ES" b="1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D6C94-75DD-476F-8EA3-4CCC90BA547A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92629" y="1767007"/>
            <a:ext cx="1089831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/>
            <a:r>
              <a:rPr lang="es-ES_tradnl" sz="2400" b="1" dirty="0">
                <a:solidFill>
                  <a:prstClr val="black"/>
                </a:solidFill>
              </a:rPr>
              <a:t>Y para las Universidades </a:t>
            </a:r>
            <a:r>
              <a:rPr lang="es-ES_tradnl" dirty="0">
                <a:solidFill>
                  <a:prstClr val="black"/>
                </a:solidFill>
              </a:rPr>
              <a:t>?</a:t>
            </a:r>
          </a:p>
          <a:p>
            <a:pPr lvl="0" defTabSz="914400"/>
            <a:endParaRPr lang="es-ES_tradnl" dirty="0">
              <a:solidFill>
                <a:prstClr val="black"/>
              </a:solidFill>
            </a:endParaRPr>
          </a:p>
          <a:p>
            <a:pPr marL="285750" lvl="0" indent="-285750" defTabSz="914400">
              <a:buFont typeface="Wingdings" panose="05000000000000000000" pitchFamily="2" charset="2"/>
              <a:buChar char="Ø"/>
            </a:pPr>
            <a:r>
              <a:rPr lang="es-ES_tradnl" sz="2000" b="1" dirty="0" smtClean="0">
                <a:solidFill>
                  <a:prstClr val="black"/>
                </a:solidFill>
              </a:rPr>
              <a:t>Focalizar esfuerzos en la </a:t>
            </a:r>
            <a:r>
              <a:rPr lang="es-ES_tradnl" sz="2000" b="1" dirty="0" err="1" smtClean="0">
                <a:solidFill>
                  <a:prstClr val="black"/>
                </a:solidFill>
              </a:rPr>
              <a:t>Construccion</a:t>
            </a:r>
            <a:r>
              <a:rPr lang="es-ES_tradnl" sz="2000" b="1" dirty="0" smtClean="0">
                <a:solidFill>
                  <a:prstClr val="black"/>
                </a:solidFill>
              </a:rPr>
              <a:t> </a:t>
            </a:r>
            <a:r>
              <a:rPr lang="es-ES_tradnl" sz="2000" b="1" dirty="0">
                <a:solidFill>
                  <a:prstClr val="black"/>
                </a:solidFill>
              </a:rPr>
              <a:t>SOLO de Software que utilice servicios web de interoperabilidad</a:t>
            </a:r>
          </a:p>
          <a:p>
            <a:pPr marL="285750" lvl="0" indent="-285750" defTabSz="914400">
              <a:buFont typeface="Wingdings" panose="05000000000000000000" pitchFamily="2" charset="2"/>
              <a:buChar char="Ø"/>
            </a:pPr>
            <a:endParaRPr lang="es-ES_tradnl" sz="2000" b="1" dirty="0">
              <a:solidFill>
                <a:prstClr val="black"/>
              </a:solidFill>
            </a:endParaRPr>
          </a:p>
          <a:p>
            <a:pPr marL="285750" lvl="0" indent="-285750" defTabSz="914400">
              <a:buFont typeface="Wingdings" panose="05000000000000000000" pitchFamily="2" charset="2"/>
              <a:buChar char="Ø"/>
            </a:pPr>
            <a:r>
              <a:rPr lang="es-ES_tradnl" sz="2000" b="1" dirty="0">
                <a:solidFill>
                  <a:prstClr val="black"/>
                </a:solidFill>
              </a:rPr>
              <a:t>Potenciar la </a:t>
            </a:r>
            <a:r>
              <a:rPr lang="es-ES_tradnl" sz="2000" b="1" dirty="0" err="1">
                <a:solidFill>
                  <a:prstClr val="black"/>
                </a:solidFill>
              </a:rPr>
              <a:t>Paquetizacion</a:t>
            </a:r>
            <a:r>
              <a:rPr lang="es-ES_tradnl" sz="2000" b="1" dirty="0">
                <a:solidFill>
                  <a:prstClr val="black"/>
                </a:solidFill>
              </a:rPr>
              <a:t>  y dejar de reinventar la rueda </a:t>
            </a:r>
            <a:endParaRPr lang="es-ES_tradnl" sz="2000" b="1" dirty="0" smtClean="0">
              <a:solidFill>
                <a:prstClr val="black"/>
              </a:solidFill>
            </a:endParaRPr>
          </a:p>
          <a:p>
            <a:pPr marL="285750" lvl="0" indent="-285750" defTabSz="914400">
              <a:buFont typeface="Wingdings" panose="05000000000000000000" pitchFamily="2" charset="2"/>
              <a:buChar char="Ø"/>
            </a:pPr>
            <a:endParaRPr lang="es-ES_tradnl" sz="2000" b="1" dirty="0">
              <a:solidFill>
                <a:prstClr val="black"/>
              </a:solidFill>
            </a:endParaRPr>
          </a:p>
          <a:p>
            <a:pPr marL="342900" lvl="0" indent="-342900" defTabSz="914400">
              <a:buFont typeface="Wingdings" panose="05000000000000000000" pitchFamily="2" charset="2"/>
              <a:buChar char="Ø"/>
            </a:pPr>
            <a:r>
              <a:rPr lang="es-ES_tradnl" sz="2000" b="1" dirty="0" smtClean="0">
                <a:solidFill>
                  <a:prstClr val="black"/>
                </a:solidFill>
              </a:rPr>
              <a:t> </a:t>
            </a:r>
            <a:r>
              <a:rPr lang="es-ES_tradnl" sz="2000" b="1" dirty="0" err="1">
                <a:solidFill>
                  <a:prstClr val="black"/>
                </a:solidFill>
              </a:rPr>
              <a:t>Transmutacion</a:t>
            </a:r>
            <a:r>
              <a:rPr lang="es-ES_tradnl" sz="2000" b="1" dirty="0">
                <a:solidFill>
                  <a:prstClr val="black"/>
                </a:solidFill>
              </a:rPr>
              <a:t> Personal </a:t>
            </a:r>
            <a:r>
              <a:rPr lang="es-ES_tradnl" sz="2000" b="1" dirty="0" err="1">
                <a:solidFill>
                  <a:prstClr val="black"/>
                </a:solidFill>
              </a:rPr>
              <a:t>Informatico</a:t>
            </a:r>
            <a:r>
              <a:rPr lang="es-ES_tradnl" sz="2000" b="1" dirty="0">
                <a:solidFill>
                  <a:prstClr val="black"/>
                </a:solidFill>
              </a:rPr>
              <a:t> : </a:t>
            </a:r>
            <a:endParaRPr lang="es-ES_tradnl" sz="2000" b="1" dirty="0" smtClean="0">
              <a:solidFill>
                <a:prstClr val="black"/>
              </a:solidFill>
            </a:endParaRPr>
          </a:p>
          <a:p>
            <a:pPr marL="342900" lvl="0" indent="-342900" defTabSz="914400">
              <a:buFont typeface="Wingdings" panose="05000000000000000000" pitchFamily="2" charset="2"/>
              <a:buChar char="Ø"/>
            </a:pPr>
            <a:endParaRPr lang="es-ES_tradnl" sz="2000" b="1" dirty="0" smtClean="0">
              <a:solidFill>
                <a:prstClr val="black"/>
              </a:solidFill>
            </a:endParaRPr>
          </a:p>
          <a:p>
            <a:pPr lvl="0" algn="ctr" defTabSz="914400"/>
            <a:r>
              <a:rPr lang="es-ES_tradnl" sz="2000" b="1" dirty="0" smtClean="0">
                <a:solidFill>
                  <a:prstClr val="black"/>
                </a:solidFill>
              </a:rPr>
              <a:t>pasar </a:t>
            </a:r>
            <a:r>
              <a:rPr lang="es-ES_tradnl" sz="2000" b="1" dirty="0" smtClean="0">
                <a:solidFill>
                  <a:prstClr val="black"/>
                </a:solidFill>
              </a:rPr>
              <a:t>de </a:t>
            </a:r>
            <a:r>
              <a:rPr lang="es-ES_tradnl" sz="2000" b="1" dirty="0">
                <a:solidFill>
                  <a:prstClr val="black"/>
                </a:solidFill>
              </a:rPr>
              <a:t>ser </a:t>
            </a:r>
            <a:r>
              <a:rPr lang="es-ES_tradnl" sz="2000" b="1" dirty="0" smtClean="0">
                <a:solidFill>
                  <a:prstClr val="black"/>
                </a:solidFill>
              </a:rPr>
              <a:t>  </a:t>
            </a:r>
            <a:r>
              <a:rPr lang="es-ES_tradnl" sz="2800" b="1" dirty="0" smtClean="0">
                <a:solidFill>
                  <a:prstClr val="black"/>
                </a:solidFill>
              </a:rPr>
              <a:t>Constructor-SW </a:t>
            </a:r>
            <a:r>
              <a:rPr lang="es-ES_tradnl" sz="2800" b="1" dirty="0">
                <a:solidFill>
                  <a:prstClr val="black"/>
                </a:solidFill>
              </a:rPr>
              <a:t>a ser </a:t>
            </a:r>
            <a:r>
              <a:rPr lang="es-ES_tradnl" sz="2800" b="1" dirty="0" smtClean="0">
                <a:solidFill>
                  <a:prstClr val="black"/>
                </a:solidFill>
              </a:rPr>
              <a:t>Consultor-SW</a:t>
            </a:r>
            <a:endParaRPr lang="es-ES_tradnl" sz="2800" b="1" dirty="0" smtClean="0">
              <a:solidFill>
                <a:prstClr val="black"/>
              </a:solidFill>
            </a:endParaRPr>
          </a:p>
          <a:p>
            <a:pPr lvl="0" algn="ctr" defTabSz="914400"/>
            <a:endParaRPr lang="es-ES_tradnl" sz="2800" b="1" dirty="0" smtClean="0">
              <a:solidFill>
                <a:prstClr val="black"/>
              </a:solidFill>
            </a:endParaRPr>
          </a:p>
          <a:p>
            <a:pPr lvl="0" algn="ctr" defTabSz="914400"/>
            <a:endParaRPr lang="es-ES_tradnl" sz="2800" b="1" dirty="0">
              <a:solidFill>
                <a:prstClr val="black"/>
              </a:solidFill>
            </a:endParaRPr>
          </a:p>
          <a:p>
            <a:pPr lvl="0" algn="ctr" defTabSz="914400"/>
            <a:r>
              <a:rPr lang="es-ES_tradnl" sz="2800" b="1" dirty="0" smtClean="0">
                <a:solidFill>
                  <a:prstClr val="black"/>
                </a:solidFill>
              </a:rPr>
              <a:t>(o G. Civil</a:t>
            </a:r>
            <a:r>
              <a:rPr lang="es-ES_tradnl" sz="2800" b="1" dirty="0" smtClean="0">
                <a:solidFill>
                  <a:prstClr val="black"/>
                </a:solidFill>
              </a:rPr>
              <a:t>) </a:t>
            </a:r>
            <a:endParaRPr lang="es-ES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9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SALUDOS !</a:t>
            </a: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D8C88-BA44-43F0-BD7E-923C020730F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07/11/2016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5012-3F5E-496B-B29E-352CD262F0D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5" name="Picture 3" descr="C:\Users\javaz\AppData\Local\Microsoft\Windows\Temporary Internet Files\Content.IE5\6IBO2EMT\saludo-militar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745" y="3068387"/>
            <a:ext cx="1736224" cy="17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8458199" y="5414210"/>
            <a:ext cx="324903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Jose Antonio Vazquez </a:t>
            </a:r>
            <a:r>
              <a:rPr lang="es-ES_tradnl" dirty="0" err="1" smtClean="0"/>
              <a:t>Albaladejo</a:t>
            </a:r>
            <a:endParaRPr lang="es-ES_tradnl" dirty="0" smtClean="0"/>
          </a:p>
          <a:p>
            <a:r>
              <a:rPr lang="es-ES_tradnl" dirty="0" smtClean="0"/>
              <a:t>Servei </a:t>
            </a:r>
            <a:r>
              <a:rPr lang="es-ES_tradnl" dirty="0" err="1" smtClean="0"/>
              <a:t>d’Informatica</a:t>
            </a:r>
            <a:endParaRPr lang="es-ES_tradnl" dirty="0" smtClean="0"/>
          </a:p>
          <a:p>
            <a:r>
              <a:rPr lang="es-ES_tradnl" dirty="0" err="1" smtClean="0"/>
              <a:t>Universitat</a:t>
            </a:r>
            <a:r>
              <a:rPr lang="es-ES_tradnl" dirty="0" smtClean="0"/>
              <a:t> de Valencia</a:t>
            </a:r>
          </a:p>
          <a:p>
            <a:endParaRPr lang="es-ES_tradnl" dirty="0" smtClean="0"/>
          </a:p>
          <a:p>
            <a:r>
              <a:rPr lang="es-ES_tradnl" sz="1400" dirty="0" smtClean="0"/>
              <a:t>Acentos omitidos intencionadamente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89943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598</Words>
  <Application>Microsoft Office PowerPoint</Application>
  <PresentationFormat>Personalizado</PresentationFormat>
  <Paragraphs>208</Paragraphs>
  <Slides>12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ESTUDIO DEL CASO   COMO PONER UNA MULTA DE TRAFICO EN DOS PATADAS A PARTIR DE LAS MATRICULAS DE LOS  COCHES</vt:lpstr>
      <vt:lpstr>CASO :       Choque de 2 vehiculos   FERRARI                              vs              LAMBORGHINI </vt:lpstr>
      <vt:lpstr>Presentación de PowerPoint</vt:lpstr>
      <vt:lpstr>Donde conseguir esos datos on line ? LA SOLUCION   Con una aplicacion tipo HYDRA DE 7 CABEZAS en la tablet que interopere con las distintas bases de datos  HIDRA7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-  Tecnologias sencillas de implementar                  -   Experiencias previas :      AEAT , SEGUROS y  DGP ya ofertan esos servicios     DGT en vías       ITV : pendiente    - Reduccion de costes  al simplificar  el procedimiento    - Pasar de   - Vision  clasica : Integrar  SI’s , consolidar, almacenar , DW,…    a otra   - Vision menos clasica  : Interoperar, Bases de datos Virtuales,..( como si fuera pay per view ) </vt:lpstr>
      <vt:lpstr>CONCLUSIONES y 2 </vt:lpstr>
      <vt:lpstr>     SALUDOS !</vt:lpstr>
    </vt:vector>
  </TitlesOfParts>
  <Company>Universitat de Valencia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HIDRA DE 7 CABEZAS</dc:title>
  <dc:creator>User</dc:creator>
  <cp:lastModifiedBy>javaz</cp:lastModifiedBy>
  <cp:revision>26</cp:revision>
  <dcterms:created xsi:type="dcterms:W3CDTF">2016-10-30T08:47:54Z</dcterms:created>
  <dcterms:modified xsi:type="dcterms:W3CDTF">2016-11-07T17:07:27Z</dcterms:modified>
</cp:coreProperties>
</file>