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9" r:id="rId2"/>
    <p:sldId id="391" r:id="rId3"/>
    <p:sldId id="420" r:id="rId4"/>
    <p:sldId id="419" r:id="rId5"/>
    <p:sldId id="411" r:id="rId6"/>
    <p:sldId id="379" r:id="rId7"/>
    <p:sldId id="458" r:id="rId8"/>
    <p:sldId id="430" r:id="rId9"/>
    <p:sldId id="436" r:id="rId10"/>
    <p:sldId id="437" r:id="rId11"/>
    <p:sldId id="433" r:id="rId12"/>
    <p:sldId id="434" r:id="rId13"/>
    <p:sldId id="441" r:id="rId14"/>
    <p:sldId id="435" r:id="rId15"/>
    <p:sldId id="439" r:id="rId16"/>
    <p:sldId id="440" r:id="rId17"/>
    <p:sldId id="442" r:id="rId18"/>
    <p:sldId id="443" r:id="rId19"/>
    <p:sldId id="444" r:id="rId20"/>
    <p:sldId id="445" r:id="rId21"/>
    <p:sldId id="447" r:id="rId22"/>
    <p:sldId id="446" r:id="rId23"/>
    <p:sldId id="464" r:id="rId24"/>
    <p:sldId id="463" r:id="rId25"/>
    <p:sldId id="461" r:id="rId26"/>
    <p:sldId id="465" r:id="rId27"/>
    <p:sldId id="448" r:id="rId28"/>
    <p:sldId id="388" r:id="rId29"/>
    <p:sldId id="374" r:id="rId3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AA"/>
    <a:srgbClr val="804000"/>
    <a:srgbClr val="260912"/>
    <a:srgbClr val="84A9E5"/>
    <a:srgbClr val="8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22" autoAdjust="0"/>
    <p:restoredTop sz="98560" autoAdjust="0"/>
  </p:normalViewPr>
  <p:slideViewPr>
    <p:cSldViewPr snapToGrid="0" snapToObjects="1">
      <p:cViewPr>
        <p:scale>
          <a:sx n="85" d="100"/>
          <a:sy n="85" d="100"/>
        </p:scale>
        <p:origin x="-13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6A115-31C0-BA40-BBE9-293EB40AA46E}" type="datetime1">
              <a:rPr lang="es-ES" smtClean="0"/>
              <a:t>17/11/16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D1ED3-AAAE-D747-9F62-EEEBB19021D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5762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84B01-B12C-E444-866B-A526546A6541}" type="datetime1">
              <a:rPr lang="es-ES" smtClean="0"/>
              <a:t>17/11/16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8E6AE-671D-F14A-9E5C-0DFF0DF796C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10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CD3-2FE0-FA4F-8BDA-68640726C024}" type="datetime1">
              <a:rPr lang="es-ES" smtClean="0"/>
              <a:t>17/11/16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914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0E7B9-66B5-4C48-9A33-E749F4F93947}" type="datetime1">
              <a:rPr lang="es-ES" smtClean="0"/>
              <a:t>17/11/16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182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76110-0F97-464B-A194-9C132825399F}" type="datetime1">
              <a:rPr lang="es-ES" smtClean="0"/>
              <a:t>17/11/16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37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16706-BB9A-1147-8E3C-73CE79D7A8B8}" type="datetime1">
              <a:rPr lang="es-ES" smtClean="0"/>
              <a:t>17/11/16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150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C29B-2DD7-9D48-ADC3-1C014DD2B388}" type="datetime1">
              <a:rPr lang="es-ES" smtClean="0"/>
              <a:t>17/11/16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79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C323-F772-454C-917C-6F6821EC757F}" type="datetime1">
              <a:rPr lang="es-ES" smtClean="0"/>
              <a:t>17/11/16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6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F780D-9386-7348-A370-A168115BF480}" type="datetime1">
              <a:rPr lang="es-ES" smtClean="0"/>
              <a:t>17/11/16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985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1682C-6FDB-1F43-A4BB-90FF3F9F0EB5}" type="datetime1">
              <a:rPr lang="es-ES" smtClean="0"/>
              <a:t>17/11/16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050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BC03-5050-404B-AC76-66135FB1B7CB}" type="datetime1">
              <a:rPr lang="es-ES" smtClean="0"/>
              <a:t>17/11/16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95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0E0F-5B1B-544B-8669-30EA185B3115}" type="datetime1">
              <a:rPr lang="es-ES" smtClean="0"/>
              <a:t>17/11/16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2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79D0-ACF3-8949-B764-8CFFA5579648}" type="datetime1">
              <a:rPr lang="es-ES" smtClean="0"/>
              <a:t>17/11/16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62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229CE-BEDA-1E43-8811-EED22D3115DA}" type="datetime1">
              <a:rPr lang="es-ES" smtClean="0"/>
              <a:t>17/11/16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39E11-687A-C148-BD28-A8324C1BD1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3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aind.us.es" TargetMode="External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Relationship Id="rId3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ceso 12"/>
          <p:cNvSpPr/>
          <p:nvPr/>
        </p:nvSpPr>
        <p:spPr>
          <a:xfrm>
            <a:off x="66141" y="1767117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70" y="242392"/>
            <a:ext cx="8136634" cy="128473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29983" y="5271137"/>
            <a:ext cx="6257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5" name="Rectángulo redondeado 4"/>
          <p:cNvSpPr/>
          <p:nvPr/>
        </p:nvSpPr>
        <p:spPr>
          <a:xfrm>
            <a:off x="822150" y="2118101"/>
            <a:ext cx="7449367" cy="2841156"/>
          </a:xfrm>
          <a:prstGeom prst="roundRect">
            <a:avLst/>
          </a:prstGeom>
          <a:solidFill>
            <a:schemeClr val="accent5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s-ES" sz="4000" dirty="0">
                <a:latin typeface="Times New Roman"/>
                <a:cs typeface="Times New Roman"/>
              </a:rPr>
              <a:t>Sistema para la Gestión del Panel de Indicadores y el Cuadro de Mando Integral en un Servicio de Informática (PAIND)</a:t>
            </a:r>
            <a:r>
              <a:rPr lang="es-ES" sz="4000" dirty="0" smtClean="0">
                <a:latin typeface="Times New Roman"/>
                <a:cs typeface="Times New Roman"/>
              </a:rPr>
              <a:t>.</a:t>
            </a:r>
            <a:endParaRPr lang="es-ES" sz="4000" dirty="0">
              <a:latin typeface="Times New Roman"/>
              <a:cs typeface="Times New Roman"/>
            </a:endParaRPr>
          </a:p>
        </p:txBody>
      </p:sp>
      <p:sp>
        <p:nvSpPr>
          <p:cNvPr id="27" name="Proceso 26"/>
          <p:cNvSpPr/>
          <p:nvPr/>
        </p:nvSpPr>
        <p:spPr>
          <a:xfrm>
            <a:off x="133874" y="5748670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847038" y="6022024"/>
            <a:ext cx="7373163" cy="655341"/>
          </a:xfrm>
          <a:prstGeom prst="rect">
            <a:avLst/>
          </a:prstGeom>
          <a:solidFill>
            <a:srgbClr val="8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Línea temática - Criterios para el uso eficiente de recursos y su </a:t>
            </a:r>
            <a:r>
              <a:rPr lang="es-ES" sz="1600" dirty="0" smtClean="0"/>
              <a:t>optimización</a:t>
            </a:r>
            <a:endParaRPr lang="es-ES" sz="1600" dirty="0"/>
          </a:p>
        </p:txBody>
      </p:sp>
      <p:sp>
        <p:nvSpPr>
          <p:cNvPr id="9" name="Rectángulo redondeado 8"/>
          <p:cNvSpPr/>
          <p:nvPr/>
        </p:nvSpPr>
        <p:spPr>
          <a:xfrm>
            <a:off x="2519429" y="5070687"/>
            <a:ext cx="4267206" cy="569782"/>
          </a:xfrm>
          <a:prstGeom prst="roundRect">
            <a:avLst/>
          </a:prstGeom>
          <a:solidFill>
            <a:srgbClr val="804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indent="-87313" algn="just"/>
            <a:r>
              <a:rPr lang="es-ES" sz="1600" b="1" dirty="0">
                <a:sym typeface="Wingdings"/>
              </a:rPr>
              <a:t> Autores:</a:t>
            </a:r>
          </a:p>
          <a:p>
            <a:pPr indent="269875" algn="just">
              <a:lnSpc>
                <a:spcPct val="90000"/>
              </a:lnSpc>
            </a:pPr>
            <a:r>
              <a:rPr lang="es-ES" sz="1600" dirty="0" smtClean="0">
                <a:sym typeface="Wingdings"/>
              </a:rPr>
              <a:t>- Antonio Martín, Antonia Mª Márquez</a:t>
            </a:r>
            <a:endParaRPr lang="es-ES" sz="16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151733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13" name="Proceso 12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924432" y="29808"/>
            <a:ext cx="1821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Sinopsis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1820947" y="1951212"/>
            <a:ext cx="5691152" cy="488880"/>
          </a:xfrm>
          <a:prstGeom prst="roundRect">
            <a:avLst/>
          </a:prstGeom>
          <a:solidFill>
            <a:schemeClr val="accent5">
              <a:lumMod val="75000"/>
              <a:alpha val="4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solidFill>
                  <a:schemeClr val="tx1"/>
                </a:solidFill>
              </a:rPr>
              <a:t>Objetivos </a:t>
            </a:r>
            <a:r>
              <a:rPr lang="es-ES" sz="2400" dirty="0" smtClean="0">
                <a:solidFill>
                  <a:schemeClr val="tx1"/>
                </a:solidFill>
              </a:rPr>
              <a:t>del Proyecto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1833277" y="1312360"/>
            <a:ext cx="5656446" cy="499462"/>
          </a:xfrm>
          <a:prstGeom prst="roundRect">
            <a:avLst/>
          </a:prstGeom>
          <a:solidFill>
            <a:schemeClr val="accent5">
              <a:lumMod val="75000"/>
              <a:alpha val="4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solidFill>
                  <a:schemeClr val="tx1"/>
                </a:solidFill>
              </a:rPr>
              <a:t>Introducción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1810441" y="2605210"/>
            <a:ext cx="5691152" cy="488880"/>
          </a:xfrm>
          <a:prstGeom prst="roundRect">
            <a:avLst/>
          </a:prstGeom>
          <a:solidFill>
            <a:schemeClr val="accent5">
              <a:lumMod val="75000"/>
              <a:alpha val="4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solidFill>
                  <a:schemeClr val="tx1"/>
                </a:solidFill>
              </a:rPr>
              <a:t>Descripci</a:t>
            </a:r>
            <a:r>
              <a:rPr lang="es-ES" sz="2400" dirty="0" smtClean="0">
                <a:solidFill>
                  <a:schemeClr val="tx1"/>
                </a:solidFill>
              </a:rPr>
              <a:t>ón y </a:t>
            </a:r>
            <a:r>
              <a:rPr lang="es-ES" sz="2400" dirty="0" smtClean="0">
                <a:solidFill>
                  <a:schemeClr val="tx1"/>
                </a:solidFill>
              </a:rPr>
              <a:t>Fases del Proyecto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1833277" y="3259360"/>
            <a:ext cx="5644576" cy="499462"/>
          </a:xfrm>
          <a:prstGeom prst="roundRect">
            <a:avLst/>
          </a:prstGeom>
          <a:solidFill>
            <a:schemeClr val="accent5">
              <a:lumMod val="75000"/>
              <a:alpha val="4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solidFill>
                  <a:schemeClr val="tx1"/>
                </a:solidFill>
              </a:rPr>
              <a:t>Caracter</a:t>
            </a:r>
            <a:r>
              <a:rPr lang="es-ES" sz="2400" dirty="0" smtClean="0">
                <a:solidFill>
                  <a:schemeClr val="tx1"/>
                </a:solidFill>
              </a:rPr>
              <a:t>ísticas de la Plataforma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1810441" y="3887190"/>
            <a:ext cx="5691152" cy="488880"/>
          </a:xfrm>
          <a:prstGeom prst="roundRect">
            <a:avLst/>
          </a:prstGeom>
          <a:solidFill>
            <a:schemeClr val="accent5">
              <a:lumMod val="75000"/>
              <a:alpha val="4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solidFill>
                  <a:schemeClr val="tx1"/>
                </a:solidFill>
              </a:rPr>
              <a:t>Funcionalidades 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1833277" y="4517600"/>
            <a:ext cx="5644576" cy="499462"/>
          </a:xfrm>
          <a:prstGeom prst="roundRect">
            <a:avLst/>
          </a:prstGeom>
          <a:solidFill>
            <a:schemeClr val="accent5">
              <a:lumMod val="75000"/>
              <a:alpha val="4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solidFill>
                  <a:schemeClr val="tx1"/>
                </a:solidFill>
              </a:rPr>
              <a:t>Conclusiones y trabajo futuro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843" y="3887190"/>
            <a:ext cx="488880" cy="4888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843" y="3251170"/>
            <a:ext cx="488880" cy="4888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920" y="1312360"/>
            <a:ext cx="488880" cy="48888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993" y="4541340"/>
            <a:ext cx="493470" cy="49347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987" y="1931814"/>
            <a:ext cx="507216" cy="507216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5843" y="2596021"/>
            <a:ext cx="500749" cy="5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39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701" y="4712976"/>
            <a:ext cx="2006600" cy="2133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658816" y="43135"/>
            <a:ext cx="3023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Introducción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5609" y="854065"/>
            <a:ext cx="8909341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s-ES" sz="2000" b="1" dirty="0"/>
              <a:t>● </a:t>
            </a:r>
            <a:r>
              <a:rPr lang="es-ES" sz="2000" dirty="0"/>
              <a:t>La </a:t>
            </a:r>
            <a:r>
              <a:rPr lang="es-ES" sz="2000" b="1" dirty="0" smtClean="0">
                <a:solidFill>
                  <a:srgbClr val="800000"/>
                </a:solidFill>
              </a:rPr>
              <a:t>Calidad</a:t>
            </a:r>
            <a:r>
              <a:rPr lang="es-ES" sz="2000" b="1" dirty="0" smtClean="0"/>
              <a:t> </a:t>
            </a:r>
            <a:r>
              <a:rPr lang="es-ES" sz="2000" dirty="0"/>
              <a:t>está alineada </a:t>
            </a:r>
            <a:r>
              <a:rPr lang="es-ES" sz="2000" dirty="0" smtClean="0"/>
              <a:t>con </a:t>
            </a:r>
            <a:r>
              <a:rPr lang="es-ES" sz="2000" dirty="0"/>
              <a:t>el plan estratégico y la </a:t>
            </a:r>
            <a:r>
              <a:rPr lang="es-ES" sz="2000" dirty="0" smtClean="0"/>
              <a:t>excelencia </a:t>
            </a:r>
            <a:r>
              <a:rPr lang="es-ES" sz="2000" dirty="0"/>
              <a:t>en la US.</a:t>
            </a:r>
          </a:p>
          <a:p>
            <a:pPr algn="just"/>
            <a:r>
              <a:rPr lang="es-ES" sz="2000" b="1" dirty="0"/>
              <a:t>● </a:t>
            </a:r>
            <a:r>
              <a:rPr lang="es-ES" sz="2000" dirty="0" smtClean="0"/>
              <a:t>Como </a:t>
            </a:r>
            <a:r>
              <a:rPr lang="es-ES" sz="2000" dirty="0"/>
              <a:t>unidad TIC ofrecemos un catálogo </a:t>
            </a:r>
            <a:r>
              <a:rPr lang="es-ES" sz="2000" b="1" dirty="0" smtClean="0">
                <a:solidFill>
                  <a:srgbClr val="800000"/>
                </a:solidFill>
              </a:rPr>
              <a:t>Servicios.</a:t>
            </a:r>
          </a:p>
          <a:p>
            <a:pPr marL="357188" indent="-171450" algn="just">
              <a:spcAft>
                <a:spcPts val="600"/>
              </a:spcAft>
            </a:pPr>
            <a:r>
              <a:rPr lang="es-ES" dirty="0" smtClean="0"/>
              <a:t>- Los </a:t>
            </a:r>
            <a:r>
              <a:rPr lang="es-ES" dirty="0"/>
              <a:t>datos contenidos en este sistema proporcionarán información muy útil para conocer de </a:t>
            </a:r>
            <a:r>
              <a:rPr lang="es-ES" dirty="0" smtClean="0"/>
              <a:t>manera </a:t>
            </a:r>
            <a:r>
              <a:rPr lang="es-ES" dirty="0"/>
              <a:t>detallada la situación actual de los </a:t>
            </a:r>
            <a:r>
              <a:rPr lang="es-ES" dirty="0" smtClean="0"/>
              <a:t>mismos.</a:t>
            </a:r>
            <a:endParaRPr lang="es-ES" dirty="0" smtClean="0"/>
          </a:p>
          <a:p>
            <a:pPr marL="357188" indent="-171450" algn="just">
              <a:spcAft>
                <a:spcPts val="1200"/>
              </a:spcAft>
            </a:pPr>
            <a:r>
              <a:rPr lang="es-ES" dirty="0" smtClean="0"/>
              <a:t>- Tanto desde </a:t>
            </a:r>
            <a:r>
              <a:rPr lang="es-ES" dirty="0"/>
              <a:t>el punto de vista de la oferta proporcionada por el SIC, como desde el punto de vista de la </a:t>
            </a:r>
            <a:r>
              <a:rPr lang="es-ES" dirty="0" smtClean="0"/>
              <a:t>demanda. </a:t>
            </a:r>
            <a:endParaRPr lang="es-ES" dirty="0" smtClean="0"/>
          </a:p>
          <a:p>
            <a:pPr algn="just">
              <a:spcAft>
                <a:spcPts val="600"/>
              </a:spcAft>
            </a:pPr>
            <a:r>
              <a:rPr lang="es-ES" sz="2000" b="1" dirty="0"/>
              <a:t>● </a:t>
            </a:r>
            <a:r>
              <a:rPr lang="es-ES" sz="2000" b="1" dirty="0" smtClean="0">
                <a:solidFill>
                  <a:srgbClr val="800000"/>
                </a:solidFill>
              </a:rPr>
              <a:t>Mejora </a:t>
            </a:r>
            <a:r>
              <a:rPr lang="es-ES" sz="2000" b="1" dirty="0">
                <a:solidFill>
                  <a:srgbClr val="800000"/>
                </a:solidFill>
              </a:rPr>
              <a:t>continua de Servicios </a:t>
            </a:r>
            <a:r>
              <a:rPr lang="es-ES" sz="2000" dirty="0"/>
              <a:t>y compromiso con la calidad</a:t>
            </a:r>
            <a:r>
              <a:rPr lang="es-ES" dirty="0"/>
              <a:t>.</a:t>
            </a:r>
            <a:r>
              <a:rPr lang="es-ES_tradnl" dirty="0"/>
              <a:t> </a:t>
            </a:r>
            <a:endParaRPr lang="es-ES_tradnl" dirty="0" smtClean="0"/>
          </a:p>
          <a:p>
            <a:pPr marL="271463" indent="-85725" algn="just">
              <a:spcAft>
                <a:spcPts val="1200"/>
              </a:spcAft>
            </a:pPr>
            <a:r>
              <a:rPr lang="es-ES_tradnl" dirty="0" smtClean="0"/>
              <a:t>- Seguimiento continuado del proceso con herramientas de control y acuerdos de nivel de servicio (</a:t>
            </a:r>
            <a:r>
              <a:rPr lang="es-ES_tradnl" dirty="0" err="1" smtClean="0"/>
              <a:t>SLA's</a:t>
            </a:r>
            <a:r>
              <a:rPr lang="es-ES_tradnl" dirty="0" smtClean="0"/>
              <a:t>). </a:t>
            </a:r>
          </a:p>
          <a:p>
            <a:pPr marL="357188" indent="-171450" algn="just">
              <a:spcAft>
                <a:spcPts val="1200"/>
              </a:spcAft>
            </a:pPr>
            <a:endParaRPr lang="es-ES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90726" y="4044728"/>
            <a:ext cx="772629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dirty="0" smtClean="0"/>
              <a:t>●</a:t>
            </a:r>
            <a:r>
              <a:rPr lang="es-ES" sz="2000" b="1" dirty="0" smtClean="0">
                <a:solidFill>
                  <a:srgbClr val="800000"/>
                </a:solidFill>
              </a:rPr>
              <a:t> Muy Importante: </a:t>
            </a:r>
            <a:endParaRPr lang="es-ES" sz="2000" b="1" dirty="0">
              <a:solidFill>
                <a:srgbClr val="800000"/>
              </a:solidFill>
            </a:endParaRPr>
          </a:p>
          <a:p>
            <a:pPr indent="85725" algn="just">
              <a:spcAft>
                <a:spcPts val="600"/>
              </a:spcAft>
            </a:pPr>
            <a:r>
              <a:rPr lang="en-GB" sz="2000" dirty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Para su </a:t>
            </a:r>
            <a:r>
              <a:rPr lang="es-ES" sz="2000" dirty="0" smtClean="0"/>
              <a:t>evaluación </a:t>
            </a:r>
            <a:r>
              <a:rPr lang="es-ES" sz="2000" dirty="0" smtClean="0"/>
              <a:t>necesitaremos una </a:t>
            </a:r>
            <a:r>
              <a:rPr lang="es-ES" sz="2000" dirty="0"/>
              <a:t>buena </a:t>
            </a:r>
            <a:r>
              <a:rPr lang="es-ES" sz="2000" b="1" dirty="0">
                <a:solidFill>
                  <a:srgbClr val="800000"/>
                </a:solidFill>
              </a:rPr>
              <a:t>gestión de </a:t>
            </a:r>
            <a:r>
              <a:rPr lang="es-ES" sz="2000" b="1" dirty="0" smtClean="0">
                <a:solidFill>
                  <a:srgbClr val="800000"/>
                </a:solidFill>
              </a:rPr>
              <a:t>indicadores</a:t>
            </a:r>
            <a:r>
              <a:rPr lang="es-ES" sz="2000" b="1" dirty="0" smtClean="0">
                <a:solidFill>
                  <a:srgbClr val="800000"/>
                </a:solidFill>
              </a:rPr>
              <a:t>.</a:t>
            </a:r>
          </a:p>
          <a:p>
            <a:pPr marL="271463" indent="-85725" algn="just">
              <a:spcAft>
                <a:spcPts val="1200"/>
              </a:spcAft>
            </a:pPr>
            <a:r>
              <a:rPr lang="es-ES" dirty="0"/>
              <a:t>- E</a:t>
            </a:r>
            <a:r>
              <a:rPr lang="es-ES" dirty="0" smtClean="0"/>
              <a:t>levado </a:t>
            </a:r>
            <a:r>
              <a:rPr lang="es-ES" dirty="0"/>
              <a:t>número de servicios e indicadores, en los que hay que medir su </a:t>
            </a:r>
            <a:r>
              <a:rPr lang="es-ES" dirty="0" smtClean="0"/>
              <a:t>evolución </a:t>
            </a:r>
            <a:r>
              <a:rPr lang="es-ES" dirty="0"/>
              <a:t>y rendimiento, así como tener una visión objetiva de los </a:t>
            </a:r>
            <a:r>
              <a:rPr lang="es-ES" dirty="0" smtClean="0"/>
              <a:t>mismos.</a:t>
            </a:r>
            <a:endParaRPr lang="es-ES" dirty="0">
              <a:solidFill>
                <a:srgbClr val="800000"/>
              </a:solidFill>
            </a:endParaRPr>
          </a:p>
          <a:p>
            <a:pPr marL="271463" indent="-185738" algn="just">
              <a:spcAft>
                <a:spcPts val="12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>
                <a:solidFill>
                  <a:srgbClr val="800000"/>
                </a:solidFill>
              </a:rPr>
              <a:t>Elaboración </a:t>
            </a:r>
            <a:r>
              <a:rPr lang="es-ES" sz="2000" dirty="0">
                <a:solidFill>
                  <a:srgbClr val="800000"/>
                </a:solidFill>
              </a:rPr>
              <a:t>de informes</a:t>
            </a:r>
            <a:r>
              <a:rPr lang="es-ES" sz="2000" dirty="0" smtClean="0">
                <a:solidFill>
                  <a:srgbClr val="800000"/>
                </a:solidFill>
              </a:rPr>
              <a:t>.</a:t>
            </a:r>
          </a:p>
          <a:p>
            <a:pPr marL="271463" indent="-185738" algn="just">
              <a:spcAft>
                <a:spcPts val="12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>
                <a:solidFill>
                  <a:srgbClr val="800000"/>
                </a:solidFill>
              </a:rPr>
              <a:t>Análisis </a:t>
            </a:r>
            <a:r>
              <a:rPr lang="es-ES" sz="2000" dirty="0">
                <a:solidFill>
                  <a:srgbClr val="800000"/>
                </a:solidFill>
              </a:rPr>
              <a:t>de Resultados</a:t>
            </a:r>
            <a:r>
              <a:rPr lang="es-ES" sz="2000" dirty="0" smtClean="0">
                <a:solidFill>
                  <a:srgbClr val="800000"/>
                </a:solidFill>
              </a:rPr>
              <a:t>.</a:t>
            </a:r>
            <a:endParaRPr lang="es-ES" sz="20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8234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13" name="Proceso 12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489303" y="5150"/>
            <a:ext cx="4266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8F0000"/>
                </a:solidFill>
              </a:rPr>
              <a:t>Situación de Partida </a:t>
            </a:r>
            <a:r>
              <a:rPr lang="es-ES" sz="2800" b="1" dirty="0" smtClean="0">
                <a:solidFill>
                  <a:srgbClr val="8F0000"/>
                </a:solidFill>
              </a:rPr>
              <a:t>- </a:t>
            </a:r>
            <a:r>
              <a:rPr lang="es-ES" sz="2800" b="1" dirty="0" smtClean="0">
                <a:solidFill>
                  <a:srgbClr val="8F0000"/>
                </a:solidFill>
              </a:rPr>
              <a:t>Flujo</a:t>
            </a:r>
            <a:endParaRPr lang="es-ES" sz="2800" b="1" dirty="0" smtClean="0">
              <a:solidFill>
                <a:srgbClr val="8F0000"/>
              </a:solidFill>
            </a:endParaRPr>
          </a:p>
        </p:txBody>
      </p:sp>
      <p:pic>
        <p:nvPicPr>
          <p:cNvPr id="2" name="Imagen 1" descr="ima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37" y="763046"/>
            <a:ext cx="8444029" cy="60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03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685" y="716681"/>
            <a:ext cx="1917663" cy="19176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404413" y="6148"/>
            <a:ext cx="5275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Situación de Partida </a:t>
            </a:r>
            <a:r>
              <a:rPr lang="es-ES" sz="2800" b="1" dirty="0" smtClean="0">
                <a:solidFill>
                  <a:srgbClr val="8F0000"/>
                </a:solidFill>
              </a:rPr>
              <a:t>- Deficiencias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1567" y="2260352"/>
            <a:ext cx="890933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/>
              <a:t>●</a:t>
            </a:r>
            <a:r>
              <a:rPr lang="es-ES" sz="2000" b="1" dirty="0" smtClean="0">
                <a:solidFill>
                  <a:srgbClr val="800000"/>
                </a:solidFill>
              </a:rPr>
              <a:t> </a:t>
            </a:r>
            <a:r>
              <a:rPr lang="es-ES" sz="2000" b="1" dirty="0" smtClean="0">
                <a:solidFill>
                  <a:srgbClr val="800000"/>
                </a:solidFill>
              </a:rPr>
              <a:t>Datos Heterogéneo y Redundantes. </a:t>
            </a:r>
            <a:r>
              <a:rPr lang="es-ES" sz="2000" dirty="0" smtClean="0"/>
              <a:t>Almacenamiento en ficheros Excel.</a:t>
            </a:r>
          </a:p>
          <a:p>
            <a:pPr indent="85725" algn="just">
              <a:spcAft>
                <a:spcPts val="1200"/>
              </a:spcAft>
            </a:pPr>
            <a:r>
              <a:rPr lang="es-ES" dirty="0" smtClean="0"/>
              <a:t>- Las </a:t>
            </a:r>
            <a:r>
              <a:rPr lang="es-ES" dirty="0"/>
              <a:t>mediciones recibidas </a:t>
            </a:r>
            <a:r>
              <a:rPr lang="es-ES" dirty="0" smtClean="0"/>
              <a:t>son </a:t>
            </a:r>
            <a:r>
              <a:rPr lang="es-ES" dirty="0"/>
              <a:t>almacenadas en diferentes hojas de cálculo y BBDD.</a:t>
            </a:r>
          </a:p>
          <a:p>
            <a:pPr algn="just"/>
            <a:r>
              <a:rPr lang="es-ES" sz="2000" dirty="0"/>
              <a:t>● </a:t>
            </a:r>
            <a:r>
              <a:rPr lang="es-ES" sz="2000" b="1" dirty="0" smtClean="0">
                <a:solidFill>
                  <a:srgbClr val="800000"/>
                </a:solidFill>
              </a:rPr>
              <a:t>Falta</a:t>
            </a:r>
            <a:r>
              <a:rPr lang="es-ES" sz="2000" dirty="0" smtClean="0"/>
              <a:t> </a:t>
            </a:r>
            <a:r>
              <a:rPr lang="es-ES" sz="2000" dirty="0"/>
              <a:t>de </a:t>
            </a:r>
            <a:r>
              <a:rPr lang="es-ES" sz="2000" b="1" dirty="0" smtClean="0">
                <a:solidFill>
                  <a:srgbClr val="800000"/>
                </a:solidFill>
              </a:rPr>
              <a:t>Integridad </a:t>
            </a:r>
            <a:r>
              <a:rPr lang="es-ES" sz="2000" dirty="0" smtClean="0"/>
              <a:t>y </a:t>
            </a:r>
            <a:r>
              <a:rPr lang="es-ES" sz="2000" b="1" dirty="0" smtClean="0">
                <a:solidFill>
                  <a:srgbClr val="800000"/>
                </a:solidFill>
              </a:rPr>
              <a:t>Puntualidad</a:t>
            </a:r>
            <a:r>
              <a:rPr lang="es-ES" sz="2000" dirty="0" smtClean="0"/>
              <a:t>.</a:t>
            </a:r>
          </a:p>
          <a:p>
            <a:pPr marL="185738" indent="-100013" algn="just">
              <a:spcAft>
                <a:spcPts val="1200"/>
              </a:spcAft>
            </a:pPr>
            <a:r>
              <a:rPr lang="es-ES" dirty="0" smtClean="0"/>
              <a:t>- Mediciones </a:t>
            </a:r>
            <a:r>
              <a:rPr lang="es-ES" dirty="0"/>
              <a:t>extraídas de manera manual </a:t>
            </a:r>
            <a:r>
              <a:rPr lang="es-ES" dirty="0" smtClean="0"/>
              <a:t>de los </a:t>
            </a:r>
            <a:r>
              <a:rPr lang="es-ES" dirty="0" smtClean="0"/>
              <a:t>servicios, </a:t>
            </a:r>
            <a:r>
              <a:rPr lang="es-ES" dirty="0" smtClean="0"/>
              <a:t>algunos </a:t>
            </a:r>
            <a:r>
              <a:rPr lang="es-ES" dirty="0"/>
              <a:t>complejos de extraer </a:t>
            </a:r>
          </a:p>
          <a:p>
            <a:pPr algn="just"/>
            <a:r>
              <a:rPr lang="es-ES" sz="2000" b="1" dirty="0">
                <a:solidFill>
                  <a:srgbClr val="000000"/>
                </a:solidFill>
              </a:rPr>
              <a:t>●</a:t>
            </a:r>
            <a:r>
              <a:rPr lang="es-ES" sz="2000" b="1" dirty="0">
                <a:solidFill>
                  <a:srgbClr val="800000"/>
                </a:solidFill>
              </a:rPr>
              <a:t> </a:t>
            </a:r>
            <a:r>
              <a:rPr lang="es-ES" sz="2000" b="1" dirty="0" smtClean="0">
                <a:solidFill>
                  <a:srgbClr val="800000"/>
                </a:solidFill>
              </a:rPr>
              <a:t>Tedioso</a:t>
            </a:r>
            <a:r>
              <a:rPr lang="es-ES" sz="2000" dirty="0" smtClean="0"/>
              <a:t> mantenimiento</a:t>
            </a:r>
            <a:r>
              <a:rPr lang="es-ES" sz="2000" dirty="0" smtClean="0">
                <a:solidFill>
                  <a:srgbClr val="800000"/>
                </a:solidFill>
              </a:rPr>
              <a:t>.</a:t>
            </a:r>
            <a:endParaRPr lang="es-ES" sz="2000" b="1" dirty="0" smtClean="0">
              <a:solidFill>
                <a:srgbClr val="800000"/>
              </a:solidFill>
            </a:endParaRPr>
          </a:p>
          <a:p>
            <a:pPr marL="185738" indent="-100013" algn="just">
              <a:spcAft>
                <a:spcPts val="1200"/>
              </a:spcAft>
            </a:pPr>
            <a:r>
              <a:rPr lang="es-ES" dirty="0" smtClean="0"/>
              <a:t>- </a:t>
            </a:r>
            <a:r>
              <a:rPr lang="es-ES" dirty="0" err="1"/>
              <a:t>E</a:t>
            </a:r>
            <a:r>
              <a:rPr lang="es-ES" dirty="0" err="1" smtClean="0"/>
              <a:t>elaboración</a:t>
            </a:r>
            <a:r>
              <a:rPr lang="es-ES" dirty="0" smtClean="0"/>
              <a:t> </a:t>
            </a:r>
            <a:r>
              <a:rPr lang="es-ES" dirty="0"/>
              <a:t>del Cuadro de Mando, gráficas de evolución de indicadores, </a:t>
            </a:r>
            <a:r>
              <a:rPr lang="es-ES" dirty="0" smtClean="0"/>
              <a:t>comparativas</a:t>
            </a:r>
            <a:r>
              <a:rPr lang="es-ES" dirty="0"/>
              <a:t>, Informe de la evolución de indicadores anual, etc.</a:t>
            </a:r>
            <a:r>
              <a:rPr lang="en-US" dirty="0"/>
              <a:t> </a:t>
            </a:r>
            <a:endParaRPr lang="es-ES" dirty="0"/>
          </a:p>
          <a:p>
            <a:pPr algn="just"/>
            <a:r>
              <a:rPr lang="es-ES" sz="2000" dirty="0"/>
              <a:t>● </a:t>
            </a:r>
            <a:r>
              <a:rPr lang="es-ES" sz="2000" b="1" dirty="0" smtClean="0">
                <a:solidFill>
                  <a:srgbClr val="800000"/>
                </a:solidFill>
              </a:rPr>
              <a:t>Comunicación no eficiente</a:t>
            </a:r>
            <a:r>
              <a:rPr lang="es-ES" sz="2000" b="1" dirty="0" smtClean="0">
                <a:solidFill>
                  <a:srgbClr val="804000"/>
                </a:solidFill>
              </a:rPr>
              <a:t> </a:t>
            </a:r>
            <a:r>
              <a:rPr lang="es-ES" sz="2000" dirty="0" smtClean="0"/>
              <a:t>entre </a:t>
            </a:r>
            <a:r>
              <a:rPr lang="es-ES" sz="2000" dirty="0" smtClean="0"/>
              <a:t>los responsables</a:t>
            </a:r>
            <a:r>
              <a:rPr lang="es-ES" sz="2000" dirty="0" smtClean="0"/>
              <a:t>.</a:t>
            </a:r>
            <a:endParaRPr lang="es-ES" sz="2000" b="1" dirty="0">
              <a:solidFill>
                <a:srgbClr val="804000"/>
              </a:solidFill>
            </a:endParaRPr>
          </a:p>
          <a:p>
            <a:pPr marL="185738" indent="-100013" algn="just">
              <a:spcAft>
                <a:spcPts val="1200"/>
              </a:spcAft>
            </a:pPr>
            <a:r>
              <a:rPr lang="es-ES" dirty="0" smtClean="0"/>
              <a:t>- </a:t>
            </a:r>
            <a:r>
              <a:rPr lang="es-ES" dirty="0"/>
              <a:t>C</a:t>
            </a:r>
            <a:r>
              <a:rPr lang="es-ES" dirty="0" smtClean="0"/>
              <a:t>omunicaciones </a:t>
            </a:r>
            <a:r>
              <a:rPr lang="es-ES" dirty="0"/>
              <a:t>entre </a:t>
            </a:r>
            <a:r>
              <a:rPr lang="es-ES" dirty="0" smtClean="0"/>
              <a:t>responsables de recoger mediciones </a:t>
            </a:r>
            <a:r>
              <a:rPr lang="es-ES" dirty="0"/>
              <a:t>y </a:t>
            </a:r>
            <a:r>
              <a:rPr lang="es-ES" dirty="0" smtClean="0"/>
              <a:t>responsable </a:t>
            </a:r>
            <a:r>
              <a:rPr lang="es-ES" dirty="0"/>
              <a:t>Calidad </a:t>
            </a:r>
            <a:r>
              <a:rPr lang="es-ES" dirty="0" smtClean="0"/>
              <a:t>generalmente </a:t>
            </a:r>
            <a:r>
              <a:rPr lang="es-ES" dirty="0"/>
              <a:t>mediante correo electrónico o en algunos </a:t>
            </a:r>
            <a:r>
              <a:rPr lang="es-ES" dirty="0" smtClean="0"/>
              <a:t>casos </a:t>
            </a:r>
            <a:r>
              <a:rPr lang="es-ES" dirty="0"/>
              <a:t>de manera oral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s-ES" sz="2000" dirty="0"/>
              <a:t>● </a:t>
            </a:r>
            <a:r>
              <a:rPr lang="es-ES" sz="2000" b="1" dirty="0" smtClean="0">
                <a:solidFill>
                  <a:srgbClr val="800000"/>
                </a:solidFill>
              </a:rPr>
              <a:t>Errores </a:t>
            </a:r>
            <a:r>
              <a:rPr lang="es-ES" sz="2000" dirty="0" smtClean="0"/>
              <a:t>en la recopilación </a:t>
            </a:r>
            <a:r>
              <a:rPr lang="es-ES" sz="2000" dirty="0"/>
              <a:t>de </a:t>
            </a:r>
            <a:r>
              <a:rPr lang="es-ES" sz="2000" dirty="0" smtClean="0"/>
              <a:t>valores debido a su manipulación directa.</a:t>
            </a:r>
            <a:endParaRPr lang="en-US" sz="2000" dirty="0" smtClean="0"/>
          </a:p>
          <a:p>
            <a:pPr marL="185738" indent="-100013" algn="just">
              <a:spcAft>
                <a:spcPts val="1200"/>
              </a:spcAft>
            </a:pPr>
            <a:r>
              <a:rPr lang="es-ES" dirty="0" smtClean="0"/>
              <a:t>- Al no existir una BBDD centralizada, todos los procesos descritos </a:t>
            </a:r>
            <a:r>
              <a:rPr lang="es-ES" dirty="0"/>
              <a:t>son de carácter manual, </a:t>
            </a:r>
            <a:r>
              <a:rPr lang="es-ES" dirty="0" smtClean="0"/>
              <a:t>da </a:t>
            </a:r>
            <a:r>
              <a:rPr lang="es-ES" dirty="0"/>
              <a:t>lugar a errores o fallos cometidos por el </a:t>
            </a:r>
            <a:r>
              <a:rPr lang="es-ES" dirty="0" smtClean="0"/>
              <a:t>traspaso/trasiego </a:t>
            </a:r>
            <a:r>
              <a:rPr lang="es-ES" dirty="0"/>
              <a:t>de </a:t>
            </a:r>
            <a:r>
              <a:rPr lang="es-ES" dirty="0" smtClean="0"/>
              <a:t>datos.</a:t>
            </a:r>
            <a:endParaRPr lang="en-US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4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310090" y="1094621"/>
            <a:ext cx="67069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●</a:t>
            </a:r>
            <a:r>
              <a:rPr lang="es-ES" sz="2000" b="1" dirty="0">
                <a:solidFill>
                  <a:srgbClr val="800000"/>
                </a:solidFill>
              </a:rPr>
              <a:t> Falta de coordinación</a:t>
            </a:r>
          </a:p>
          <a:p>
            <a:pPr marL="285750" indent="-200025" algn="just">
              <a:spcAft>
                <a:spcPts val="1200"/>
              </a:spcAft>
              <a:buFontTx/>
              <a:buChar char="-"/>
            </a:pPr>
            <a:r>
              <a:rPr lang="es-ES" dirty="0" smtClean="0"/>
              <a:t>Para </a:t>
            </a:r>
            <a:r>
              <a:rPr lang="es-ES" dirty="0"/>
              <a:t>la generación </a:t>
            </a:r>
            <a:r>
              <a:rPr lang="es-ES" dirty="0" smtClean="0"/>
              <a:t>del </a:t>
            </a:r>
            <a:r>
              <a:rPr lang="es-ES" dirty="0"/>
              <a:t>registro de </a:t>
            </a:r>
            <a:r>
              <a:rPr lang="es-ES" dirty="0" smtClean="0"/>
              <a:t>mediciones intervienen </a:t>
            </a:r>
            <a:r>
              <a:rPr lang="es-ES" dirty="0"/>
              <a:t>varias personas. </a:t>
            </a:r>
          </a:p>
        </p:txBody>
      </p:sp>
    </p:spTree>
    <p:extLst>
      <p:ext uri="{BB962C8B-B14F-4D97-AF65-F5344CB8AC3E}">
        <p14:creationId xmlns:p14="http://schemas.microsoft.com/office/powerpoint/2010/main" val="65680786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294" y="4364665"/>
            <a:ext cx="2882746" cy="252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732796" y="28132"/>
            <a:ext cx="373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rgbClr val="800000"/>
                </a:solidFill>
              </a:rPr>
              <a:t>Paind</a:t>
            </a:r>
            <a:r>
              <a:rPr lang="es-ES" sz="2800" b="1" dirty="0" smtClean="0">
                <a:solidFill>
                  <a:srgbClr val="800000"/>
                </a:solidFill>
              </a:rPr>
              <a:t> - Descripción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5609" y="859408"/>
            <a:ext cx="89093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b="1" dirty="0" smtClean="0"/>
              <a:t>●</a:t>
            </a:r>
            <a:r>
              <a:rPr lang="es-ES_tradnl" sz="2000" dirty="0" smtClean="0"/>
              <a:t> </a:t>
            </a:r>
            <a:r>
              <a:rPr lang="es-ES" sz="2000" dirty="0" smtClean="0"/>
              <a:t>El </a:t>
            </a:r>
            <a:r>
              <a:rPr lang="es-ES" sz="2000" dirty="0"/>
              <a:t>propósito principal de la herramienta es la </a:t>
            </a:r>
            <a:r>
              <a:rPr lang="es-ES" sz="2000" dirty="0">
                <a:solidFill>
                  <a:srgbClr val="800000"/>
                </a:solidFill>
              </a:rPr>
              <a:t>evaluación y uso, eficiencia y eficacia</a:t>
            </a:r>
            <a:r>
              <a:rPr lang="es-ES" sz="2000" dirty="0"/>
              <a:t> de los servicios ofrecidos por cada área. </a:t>
            </a:r>
            <a:endParaRPr lang="en-US" sz="2000" dirty="0"/>
          </a:p>
          <a:p>
            <a:pPr>
              <a:spcAft>
                <a:spcPts val="1200"/>
              </a:spcAft>
            </a:pPr>
            <a:r>
              <a:rPr lang="es-ES" sz="2000" b="1" dirty="0"/>
              <a:t>●</a:t>
            </a:r>
            <a:r>
              <a:rPr lang="es-ES_tradnl" sz="2000" dirty="0"/>
              <a:t> </a:t>
            </a:r>
            <a:r>
              <a:rPr lang="es-ES" sz="2000" dirty="0">
                <a:solidFill>
                  <a:srgbClr val="800000"/>
                </a:solidFill>
              </a:rPr>
              <a:t>F</a:t>
            </a:r>
            <a:r>
              <a:rPr lang="es-ES" sz="2000" dirty="0" smtClean="0">
                <a:solidFill>
                  <a:srgbClr val="800000"/>
                </a:solidFill>
              </a:rPr>
              <a:t>acilita </a:t>
            </a:r>
            <a:r>
              <a:rPr lang="es-ES" sz="2000" dirty="0">
                <a:solidFill>
                  <a:srgbClr val="800000"/>
                </a:solidFill>
              </a:rPr>
              <a:t>la toma decisiones </a:t>
            </a:r>
            <a:r>
              <a:rPr lang="es-ES" sz="2000" dirty="0"/>
              <a:t>estratégicas de forma fiable, dedicando los recursos necesarios a cada servicio y </a:t>
            </a:r>
            <a:endParaRPr lang="es-ES" sz="2000" dirty="0" smtClean="0"/>
          </a:p>
          <a:p>
            <a:pPr>
              <a:spcAft>
                <a:spcPts val="1200"/>
              </a:spcAft>
            </a:pPr>
            <a:r>
              <a:rPr lang="es-ES" sz="2000" b="1" dirty="0"/>
              <a:t>●</a:t>
            </a:r>
            <a:r>
              <a:rPr lang="es-ES_tradnl" sz="2000" dirty="0"/>
              <a:t> </a:t>
            </a:r>
            <a:r>
              <a:rPr lang="es-ES" sz="2000" dirty="0" smtClean="0">
                <a:solidFill>
                  <a:srgbClr val="800000"/>
                </a:solidFill>
              </a:rPr>
              <a:t>Permite establecer medidas correctivas </a:t>
            </a:r>
            <a:r>
              <a:rPr lang="es-ES" sz="2000" dirty="0" smtClean="0"/>
              <a:t>en aquellos indicadores que </a:t>
            </a:r>
            <a:r>
              <a:rPr lang="es-ES" sz="2000" dirty="0"/>
              <a:t>no alcancen los objetivos mínimos establecidos</a:t>
            </a:r>
            <a:r>
              <a:rPr lang="es-ES" sz="2000" dirty="0" smtClean="0"/>
              <a:t>.</a:t>
            </a:r>
            <a:endParaRPr lang="en-US" sz="2000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5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85249" y="3375589"/>
            <a:ext cx="890934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Listado </a:t>
            </a:r>
            <a:r>
              <a:rPr lang="es-ES" sz="2000" dirty="0"/>
              <a:t>de servicios con sus indicadores asociados.</a:t>
            </a:r>
          </a:p>
          <a:p>
            <a:pPr indent="269875"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Histórico </a:t>
            </a:r>
            <a:r>
              <a:rPr lang="es-ES" sz="2000" dirty="0"/>
              <a:t>de valores de los indicadores y representación gráfica de los mismos.</a:t>
            </a:r>
          </a:p>
          <a:p>
            <a:pPr indent="269875"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Comparativa de los indicadores dentro de un servicio y/o varios.</a:t>
            </a:r>
          </a:p>
          <a:p>
            <a:pPr indent="269875"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Generación fácil del Cuadro de Mando ANUAL.</a:t>
            </a:r>
          </a:p>
          <a:p>
            <a:pPr indent="269875"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Vista </a:t>
            </a:r>
            <a:r>
              <a:rPr lang="es-ES" sz="2000" dirty="0"/>
              <a:t>PERSONALIZADA de una selección de indicadores.</a:t>
            </a:r>
          </a:p>
          <a:p>
            <a:pPr indent="269875" algn="just">
              <a:spcAft>
                <a:spcPts val="12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Evolución </a:t>
            </a:r>
            <a:r>
              <a:rPr lang="es-ES" sz="2000" dirty="0"/>
              <a:t>anual de indicadores en un cuadro resumen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32014212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13" name="Proceso 12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3320278" y="-19508"/>
            <a:ext cx="4078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Fases del Proyecto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60115" y="800980"/>
            <a:ext cx="8494323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365125" algn="just">
              <a:spcAft>
                <a:spcPts val="600"/>
              </a:spcAft>
              <a:buFont typeface="Wingdings" charset="0"/>
              <a:buChar char=""/>
            </a:pPr>
            <a:r>
              <a:rPr lang="es-ES" sz="2000" b="1" dirty="0" smtClean="0"/>
              <a:t>Primera Fase: </a:t>
            </a:r>
            <a:r>
              <a:rPr lang="es-ES" sz="2000" dirty="0" smtClean="0"/>
              <a:t>toma de requisitos, definici</a:t>
            </a:r>
            <a:r>
              <a:rPr lang="es-ES" sz="2000" dirty="0" smtClean="0"/>
              <a:t>ó</a:t>
            </a:r>
            <a:r>
              <a:rPr lang="es-ES" sz="2000" dirty="0" smtClean="0"/>
              <a:t>n de la arquitectura, diseño de interfaz. A partir de estos se desarrolla una versión operativa.</a:t>
            </a:r>
          </a:p>
          <a:p>
            <a:pPr marL="365125" indent="-365125" algn="just">
              <a:buFont typeface="Wingdings" charset="0"/>
              <a:buChar char=""/>
            </a:pPr>
            <a:r>
              <a:rPr lang="es-ES" sz="2000" b="1" dirty="0" smtClean="0"/>
              <a:t>Segunda Fase: </a:t>
            </a:r>
            <a:r>
              <a:rPr lang="es-ES" sz="2000" dirty="0" smtClean="0"/>
              <a:t>Comprobación y verificación de funcionalidade</a:t>
            </a:r>
            <a:r>
              <a:rPr lang="es-ES" sz="2000" dirty="0" smtClean="0"/>
              <a:t>s del sistema. Carga masiva de datos  </a:t>
            </a:r>
            <a:r>
              <a:rPr lang="es-ES" sz="2000" dirty="0" smtClean="0"/>
              <a:t> desde el 2007 al 2014. </a:t>
            </a:r>
            <a:endParaRPr lang="es-ES" sz="2000" dirty="0"/>
          </a:p>
          <a:p>
            <a:pPr marL="365125" algn="just"/>
            <a:endParaRPr lang="es-ES" sz="800" dirty="0"/>
          </a:p>
          <a:p>
            <a:pPr marL="285750" indent="-285750" algn="just">
              <a:buFont typeface="Wingdings" charset="0"/>
              <a:buChar char=""/>
            </a:pPr>
            <a:r>
              <a:rPr lang="es-ES" sz="2000" b="1" dirty="0" smtClean="0"/>
              <a:t>Fase </a:t>
            </a:r>
            <a:r>
              <a:rPr lang="es-ES" sz="2000" b="1" dirty="0"/>
              <a:t>T</a:t>
            </a:r>
            <a:r>
              <a:rPr lang="es-ES" sz="2000" b="1" dirty="0" smtClean="0"/>
              <a:t>ercera:</a:t>
            </a:r>
            <a:r>
              <a:rPr lang="es-ES" sz="2000" dirty="0" smtClean="0"/>
              <a:t> </a:t>
            </a:r>
            <a:r>
              <a:rPr lang="es-ES" sz="2000" dirty="0"/>
              <a:t>Entrada en </a:t>
            </a:r>
            <a:r>
              <a:rPr lang="es-ES" sz="2000" dirty="0" smtClean="0"/>
              <a:t>producción (julio/2015). Plataforma operativa, </a:t>
            </a:r>
            <a:r>
              <a:rPr lang="es-ES" sz="2000" dirty="0" smtClean="0"/>
              <a:t>automatización de indicadores</a:t>
            </a:r>
            <a:endParaRPr lang="es-ES" sz="2000" dirty="0"/>
          </a:p>
        </p:txBody>
      </p:sp>
      <p:pic>
        <p:nvPicPr>
          <p:cNvPr id="25" name="Imagen 24" descr="Screen Shot 2016-11-14 at 13.52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5259"/>
            <a:ext cx="9144000" cy="321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0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166" y="2418469"/>
            <a:ext cx="2774870" cy="2274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300552" y="1487681"/>
            <a:ext cx="8706790" cy="5286312"/>
          </a:xfrm>
          <a:prstGeom prst="rect">
            <a:avLst/>
          </a:prstGeom>
          <a:solidFill>
            <a:schemeClr val="accent5">
              <a:lumMod val="50000"/>
              <a:alpha val="2000"/>
            </a:schemeClr>
          </a:solidFill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572522" y="6148"/>
            <a:ext cx="3960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Reglas de Negocio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79843" y="1463951"/>
            <a:ext cx="8527499" cy="5339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Usuario</a:t>
            </a:r>
            <a:endParaRPr lang="es-ES" sz="2000" dirty="0" smtClean="0"/>
          </a:p>
          <a:p>
            <a:pPr indent="185738"/>
            <a:r>
              <a:rPr lang="es-ES" dirty="0" smtClean="0"/>
              <a:t>- No pude haber más de un usuario con un mismo UVUS</a:t>
            </a:r>
          </a:p>
          <a:p>
            <a:pPr indent="185738">
              <a:spcAft>
                <a:spcPts val="600"/>
              </a:spcAft>
            </a:pPr>
            <a:r>
              <a:rPr lang="es-ES" dirty="0" smtClean="0"/>
              <a:t>- No se podrán eliminar usuarios que tienen indicadores y servicios asignados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Grupo de Servicios</a:t>
            </a:r>
          </a:p>
          <a:p>
            <a:pPr indent="185738"/>
            <a:r>
              <a:rPr lang="es-ES" dirty="0"/>
              <a:t>- No pude haber más de un Grupo con el mismo nombre</a:t>
            </a:r>
          </a:p>
          <a:p>
            <a:pPr indent="185738">
              <a:spcAft>
                <a:spcPts val="600"/>
              </a:spcAft>
            </a:pPr>
            <a:r>
              <a:rPr lang="es-ES" dirty="0"/>
              <a:t>- No se podrán eliminar un Grupos que tienen Servicios asignados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Servicios</a:t>
            </a:r>
          </a:p>
          <a:p>
            <a:pPr indent="185738"/>
            <a:r>
              <a:rPr lang="es-ES" dirty="0"/>
              <a:t>- No pude haber más de un servicio con un mismo nombre</a:t>
            </a:r>
          </a:p>
          <a:p>
            <a:pPr indent="185738">
              <a:spcAft>
                <a:spcPts val="600"/>
              </a:spcAft>
            </a:pPr>
            <a:r>
              <a:rPr lang="es-ES" dirty="0"/>
              <a:t>- No se podrán eliminar servicios que tienen indicadores asignados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Indicadores</a:t>
            </a:r>
          </a:p>
          <a:p>
            <a:pPr indent="185738">
              <a:spcAft>
                <a:spcPts val="600"/>
              </a:spcAft>
            </a:pPr>
            <a:r>
              <a:rPr lang="es-ES" dirty="0" smtClean="0"/>
              <a:t>- No se puede eliminar si tiene mediciones asociadas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Mediciones</a:t>
            </a:r>
          </a:p>
          <a:p>
            <a:pPr indent="185738"/>
            <a:r>
              <a:rPr lang="es-ES" dirty="0" smtClean="0"/>
              <a:t>- </a:t>
            </a:r>
            <a:r>
              <a:rPr lang="es-ES" dirty="0"/>
              <a:t>La fecha de medición no podrá ser posterior a la fecha actual</a:t>
            </a:r>
          </a:p>
          <a:p>
            <a:pPr indent="185738"/>
            <a:r>
              <a:rPr lang="es-ES" dirty="0"/>
              <a:t>- La fecha de medición deberá estar de acorde a la periodicidad del indicador</a:t>
            </a:r>
          </a:p>
          <a:p>
            <a:pPr indent="185738">
              <a:spcAft>
                <a:spcPts val="600"/>
              </a:spcAft>
            </a:pPr>
            <a:r>
              <a:rPr lang="es-ES" dirty="0"/>
              <a:t>- No se podrá eliminar una medición si existe una medición posterior.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Objetivos</a:t>
            </a:r>
            <a:endParaRPr lang="es-ES" sz="2000" b="1" dirty="0"/>
          </a:p>
          <a:p>
            <a:pPr indent="85725"/>
            <a:r>
              <a:rPr lang="es-ES" dirty="0" smtClean="0"/>
              <a:t>- </a:t>
            </a:r>
            <a:r>
              <a:rPr lang="es-ES" dirty="0"/>
              <a:t>No pude haber más de un con </a:t>
            </a:r>
            <a:r>
              <a:rPr lang="es-ES" dirty="0" smtClean="0"/>
              <a:t>objetivo para cada año en un mismo indicador</a:t>
            </a: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7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300551" y="794736"/>
            <a:ext cx="8833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● </a:t>
            </a:r>
            <a:r>
              <a:rPr lang="es-ES" sz="2000" dirty="0" smtClean="0">
                <a:solidFill>
                  <a:srgbClr val="800000"/>
                </a:solidFill>
              </a:rPr>
              <a:t>Aseguran el cumplimiento </a:t>
            </a:r>
            <a:r>
              <a:rPr lang="es-ES" sz="2000" dirty="0" smtClean="0"/>
              <a:t>de las pol</a:t>
            </a:r>
            <a:r>
              <a:rPr lang="es-ES" sz="2000" dirty="0" smtClean="0"/>
              <a:t>íticas y requisitos planteados. Se encapsulan en clases para su reutilización</a:t>
            </a:r>
            <a:r>
              <a:rPr lang="es-ES" sz="2000" dirty="0"/>
              <a:t>.</a:t>
            </a: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311127124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508003" y="1687335"/>
            <a:ext cx="8334988" cy="4739760"/>
          </a:xfrm>
          <a:prstGeom prst="rect">
            <a:avLst/>
          </a:prstGeom>
          <a:solidFill>
            <a:schemeClr val="accent5">
              <a:lumMod val="50000"/>
              <a:alpha val="2000"/>
            </a:schemeClr>
          </a:solidFill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577471" y="2634316"/>
            <a:ext cx="2581946" cy="16388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749179" y="6148"/>
            <a:ext cx="6514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Árbol de Privilegios y </a:t>
            </a:r>
            <a:r>
              <a:rPr lang="es-ES" sz="2800" b="1" dirty="0" smtClean="0">
                <a:solidFill>
                  <a:srgbClr val="800000"/>
                </a:solidFill>
              </a:rPr>
              <a:t>Perfiles </a:t>
            </a:r>
            <a:r>
              <a:rPr lang="es-ES" sz="2800" b="1" dirty="0" smtClean="0">
                <a:solidFill>
                  <a:srgbClr val="800000"/>
                </a:solidFill>
              </a:rPr>
              <a:t>de Usuarios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08003" y="1687335"/>
            <a:ext cx="8165416" cy="4739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Perfil </a:t>
            </a:r>
            <a:r>
              <a:rPr lang="es-ES" sz="2000" b="1" dirty="0" err="1" smtClean="0"/>
              <a:t>Root</a:t>
            </a:r>
            <a:endParaRPr lang="es-ES" sz="2000" b="1" dirty="0" smtClean="0"/>
          </a:p>
          <a:p>
            <a:pPr indent="185738"/>
            <a:r>
              <a:rPr lang="es-ES" dirty="0"/>
              <a:t>- </a:t>
            </a:r>
            <a:r>
              <a:rPr lang="es-ES" dirty="0" smtClean="0"/>
              <a:t>Puede gestiona toda la plataforma</a:t>
            </a:r>
            <a:endParaRPr lang="es-ES" dirty="0"/>
          </a:p>
          <a:p>
            <a:pPr indent="185738">
              <a:spcAft>
                <a:spcPts val="600"/>
              </a:spcAft>
            </a:pPr>
            <a:r>
              <a:rPr lang="es-ES" dirty="0"/>
              <a:t>- </a:t>
            </a:r>
            <a:r>
              <a:rPr lang="es-ES" dirty="0" smtClean="0"/>
              <a:t>Puede crear perfil Administrador y cederle los privilegios de </a:t>
            </a:r>
            <a:r>
              <a:rPr lang="es-ES" dirty="0" err="1" smtClean="0"/>
              <a:t>root</a:t>
            </a:r>
            <a:r>
              <a:rPr lang="es-ES" dirty="0" smtClean="0"/>
              <a:t> a uno de ellos.</a:t>
            </a:r>
            <a:endParaRPr lang="es-ES" b="1" dirty="0" smtClean="0"/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Perfil </a:t>
            </a:r>
            <a:r>
              <a:rPr lang="es-ES" sz="2000" b="1" dirty="0" smtClean="0"/>
              <a:t>Administrador de </a:t>
            </a:r>
            <a:r>
              <a:rPr lang="es-ES" sz="2000" b="1" dirty="0" err="1" smtClean="0"/>
              <a:t>Paind</a:t>
            </a:r>
            <a:endParaRPr lang="es-ES" sz="2000" b="1" dirty="0" smtClean="0"/>
          </a:p>
          <a:p>
            <a:pPr indent="185738">
              <a:spcAft>
                <a:spcPts val="600"/>
              </a:spcAft>
            </a:pPr>
            <a:r>
              <a:rPr lang="es-ES" dirty="0"/>
              <a:t>- Puede gestionar toda la plataforma, excepto a otros usuarios con perfil </a:t>
            </a:r>
            <a:r>
              <a:rPr lang="es-ES" dirty="0" smtClean="0"/>
              <a:t>administrador.</a:t>
            </a:r>
            <a:endParaRPr lang="es-ES" dirty="0"/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Perfil </a:t>
            </a:r>
            <a:r>
              <a:rPr lang="es-ES" sz="2000" b="1" dirty="0" smtClean="0"/>
              <a:t>Gestor de Servicios</a:t>
            </a:r>
            <a:endParaRPr lang="es-ES" sz="2000" b="1" dirty="0" smtClean="0"/>
          </a:p>
          <a:p>
            <a:pPr indent="185738"/>
            <a:r>
              <a:rPr lang="es-ES" dirty="0"/>
              <a:t>- Puede modificar y crear servicios e indicadores asociados</a:t>
            </a:r>
          </a:p>
          <a:p>
            <a:pPr indent="185738">
              <a:spcAft>
                <a:spcPts val="600"/>
              </a:spcAft>
            </a:pPr>
            <a:r>
              <a:rPr lang="es-ES" dirty="0"/>
              <a:t>- Puede consular los demás indicadores y servicios en sólo lectura.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Perfil </a:t>
            </a:r>
            <a:r>
              <a:rPr lang="es-ES" sz="2000" b="1" dirty="0" smtClean="0"/>
              <a:t>Supervisor de Mediciones</a:t>
            </a:r>
            <a:endParaRPr lang="es-ES" sz="2000" b="1" dirty="0" smtClean="0"/>
          </a:p>
          <a:p>
            <a:pPr indent="185738"/>
            <a:r>
              <a:rPr lang="es-ES" sz="2000" dirty="0" smtClean="0"/>
              <a:t>-</a:t>
            </a:r>
            <a:r>
              <a:rPr lang="es-ES" dirty="0"/>
              <a:t> Puede gestionar los indicadores que se le han asignado. Es el único que puede.</a:t>
            </a:r>
          </a:p>
          <a:p>
            <a:pPr indent="185738">
              <a:spcAft>
                <a:spcPts val="600"/>
              </a:spcAft>
            </a:pPr>
            <a:r>
              <a:rPr lang="es-ES" dirty="0"/>
              <a:t>- Puede consulta los demás indicadores en sólo lectura y generar informes.</a:t>
            </a:r>
          </a:p>
          <a:p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b="1" dirty="0" smtClean="0"/>
              <a:t> </a:t>
            </a:r>
            <a:r>
              <a:rPr lang="es-ES" sz="2000" b="1" dirty="0" smtClean="0"/>
              <a:t>Perfil de Sólo lectura</a:t>
            </a:r>
          </a:p>
          <a:p>
            <a:pPr indent="185738"/>
            <a:r>
              <a:rPr lang="es-ES" dirty="0"/>
              <a:t>- Puede consultar todos los servicios e identificadores, sin modificar información.</a:t>
            </a:r>
          </a:p>
          <a:p>
            <a:pPr indent="185738"/>
            <a:r>
              <a:rPr lang="es-ES" dirty="0" smtClean="0"/>
              <a:t>- Puede </a:t>
            </a:r>
            <a:r>
              <a:rPr lang="es-ES" dirty="0"/>
              <a:t>generar </a:t>
            </a:r>
            <a:r>
              <a:rPr lang="es-ES" dirty="0" smtClean="0"/>
              <a:t>informes</a:t>
            </a:r>
            <a:endParaRPr lang="es-ES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484533" y="2035171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8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13" name="Rectángulo 12"/>
          <p:cNvSpPr/>
          <p:nvPr/>
        </p:nvSpPr>
        <p:spPr>
          <a:xfrm>
            <a:off x="139340" y="491242"/>
            <a:ext cx="816541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5738"/>
            <a:endParaRPr lang="es-ES" sz="2000" b="1" dirty="0" smtClean="0"/>
          </a:p>
          <a:p>
            <a:pPr>
              <a:spcAft>
                <a:spcPts val="600"/>
              </a:spcAft>
            </a:pPr>
            <a:r>
              <a:rPr lang="es-ES" sz="2000" b="1" dirty="0" smtClean="0"/>
              <a:t>●</a:t>
            </a:r>
            <a:r>
              <a:rPr lang="es-ES" sz="2000" dirty="0" smtClean="0"/>
              <a:t> </a:t>
            </a:r>
            <a:r>
              <a:rPr lang="es-ES" sz="2000" dirty="0"/>
              <a:t>D</a:t>
            </a:r>
            <a:r>
              <a:rPr lang="es-ES" sz="2000" dirty="0" smtClean="0"/>
              <a:t>eterminan </a:t>
            </a:r>
            <a:r>
              <a:rPr lang="es-ES" sz="2000" dirty="0" smtClean="0"/>
              <a:t>el  nivel de acceso al sistema</a:t>
            </a:r>
          </a:p>
          <a:p>
            <a:pPr>
              <a:spcAft>
                <a:spcPts val="1200"/>
              </a:spcAft>
            </a:pPr>
            <a:r>
              <a:rPr lang="es-ES" sz="2000" b="1" dirty="0" smtClean="0"/>
              <a:t>● </a:t>
            </a:r>
            <a:r>
              <a:rPr lang="es-ES" sz="2000" dirty="0" smtClean="0"/>
              <a:t>Usuarios activos </a:t>
            </a:r>
            <a:r>
              <a:rPr lang="es-ES" sz="2000" dirty="0" smtClean="0"/>
              <a:t>en 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</a:rPr>
              <a:t>verde </a:t>
            </a:r>
            <a:r>
              <a:rPr lang="es-ES" sz="2000" dirty="0" smtClean="0"/>
              <a:t>y no activos en color </a:t>
            </a: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</a:rPr>
              <a:t>gris.</a:t>
            </a:r>
          </a:p>
          <a:p>
            <a:pPr>
              <a:spcAft>
                <a:spcPts val="1200"/>
              </a:spcAft>
            </a:pPr>
            <a:endParaRPr lang="es-ES" sz="2000" b="1" dirty="0"/>
          </a:p>
          <a:p>
            <a:pPr>
              <a:spcAft>
                <a:spcPts val="1200"/>
              </a:spcAft>
            </a:pPr>
            <a:endParaRPr lang="es-ES" sz="2000" b="1" dirty="0" smtClean="0"/>
          </a:p>
        </p:txBody>
      </p:sp>
      <p:pic>
        <p:nvPicPr>
          <p:cNvPr id="8" name="Imagen 7" descr="Screen Shot 2016-11-17 at 11.22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882" y="873316"/>
            <a:ext cx="6695765" cy="543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7530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40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Perfiles de Usuarios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62992" y="2900594"/>
            <a:ext cx="248657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 </a:t>
            </a:r>
            <a:r>
              <a:rPr lang="es-ES" sz="2400" b="1" dirty="0"/>
              <a:t>M</a:t>
            </a:r>
            <a:r>
              <a:rPr lang="es-ES" sz="2400" b="1" dirty="0" smtClean="0"/>
              <a:t>atriz </a:t>
            </a:r>
          </a:p>
          <a:p>
            <a:pPr algn="ctr"/>
            <a:r>
              <a:rPr lang="es-ES" sz="2400" b="1" dirty="0" smtClean="0"/>
              <a:t>de </a:t>
            </a:r>
          </a:p>
          <a:p>
            <a:pPr algn="ctr"/>
            <a:r>
              <a:rPr lang="es-ES" sz="2400" b="1" dirty="0" smtClean="0"/>
              <a:t>Perfiles/Permisos</a:t>
            </a:r>
            <a:endParaRPr lang="es-ES" sz="2400" dirty="0" smtClean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9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 descr="Screen Shot 2016-11-16 at 21.14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553" y="767678"/>
            <a:ext cx="5055167" cy="596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9429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04044" y="22592"/>
            <a:ext cx="2912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Casos de Usos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14241" y="866311"/>
            <a:ext cx="88187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dirty="0" smtClean="0"/>
              <a:t>● En base a los </a:t>
            </a:r>
            <a:r>
              <a:rPr lang="es-ES" sz="2000" dirty="0" smtClean="0">
                <a:solidFill>
                  <a:srgbClr val="800000"/>
                </a:solidFill>
              </a:rPr>
              <a:t>requisitos funcionales</a:t>
            </a:r>
            <a:r>
              <a:rPr lang="es-ES" sz="2000" dirty="0" smtClean="0"/>
              <a:t> y </a:t>
            </a:r>
            <a:r>
              <a:rPr lang="es-ES" sz="2000" dirty="0" smtClean="0">
                <a:solidFill>
                  <a:srgbClr val="800000"/>
                </a:solidFill>
              </a:rPr>
              <a:t>funcionalidad de los procesos </a:t>
            </a:r>
            <a:r>
              <a:rPr lang="es-ES" sz="2000" dirty="0" smtClean="0"/>
              <a:t>recogidos</a:t>
            </a:r>
            <a:r>
              <a:rPr lang="es-ES" sz="2000" dirty="0" smtClean="0"/>
              <a:t>.</a:t>
            </a:r>
          </a:p>
          <a:p>
            <a:pPr algn="just">
              <a:spcAft>
                <a:spcPts val="1800"/>
              </a:spcAft>
            </a:pPr>
            <a:r>
              <a:rPr lang="es-ES" sz="2000" dirty="0" smtClean="0"/>
              <a:t>- </a:t>
            </a:r>
            <a:r>
              <a:rPr lang="es-ES" sz="2000" dirty="0" smtClean="0"/>
              <a:t> Para </a:t>
            </a:r>
            <a:r>
              <a:rPr lang="es-ES" sz="2000" dirty="0" smtClean="0"/>
              <a:t>su descripción se utilizan los campos siguientes:</a:t>
            </a:r>
          </a:p>
          <a:p>
            <a:pPr indent="185738"/>
            <a:r>
              <a:rPr lang="es-ES" sz="2000" dirty="0" smtClean="0"/>
              <a:t>- </a:t>
            </a:r>
            <a:r>
              <a:rPr lang="es-ES" sz="2000" b="1" dirty="0" smtClean="0"/>
              <a:t>Nombre</a:t>
            </a:r>
            <a:r>
              <a:rPr lang="es-ES" sz="2000" dirty="0" smtClean="0"/>
              <a:t> identificativo del caso de uso.</a:t>
            </a:r>
          </a:p>
          <a:p>
            <a:pPr indent="185738"/>
            <a:r>
              <a:rPr lang="es-ES" sz="2000" b="1" dirty="0" smtClean="0"/>
              <a:t>- Descripción </a:t>
            </a:r>
            <a:r>
              <a:rPr lang="es-ES" sz="2000" dirty="0" smtClean="0"/>
              <a:t>del caso de uso.</a:t>
            </a:r>
          </a:p>
          <a:p>
            <a:pPr indent="185738"/>
            <a:r>
              <a:rPr lang="es-ES" sz="2000" b="1" dirty="0"/>
              <a:t>- Precondiciones </a:t>
            </a:r>
            <a:r>
              <a:rPr lang="es-ES" sz="2000" dirty="0"/>
              <a:t>que deben cumplirse para poder llevarse a cabo el caso de uso</a:t>
            </a:r>
          </a:p>
          <a:p>
            <a:pPr indent="185738">
              <a:spcAft>
                <a:spcPts val="1200"/>
              </a:spcAft>
            </a:pPr>
            <a:r>
              <a:rPr lang="es-ES" sz="2000" b="1" dirty="0"/>
              <a:t>- </a:t>
            </a:r>
            <a:r>
              <a:rPr lang="es-ES" sz="2000" b="1" dirty="0" err="1" smtClean="0"/>
              <a:t>Postcondiciones</a:t>
            </a:r>
            <a:r>
              <a:rPr lang="es-ES" sz="2000" b="1" dirty="0" smtClean="0"/>
              <a:t> </a:t>
            </a:r>
            <a:r>
              <a:rPr lang="es-ES" sz="2000" dirty="0"/>
              <a:t>que deben cumplirse para poder llevarse a cabo el caso de </a:t>
            </a:r>
            <a:r>
              <a:rPr lang="es-ES" sz="2000" dirty="0" smtClean="0"/>
              <a:t>uso</a:t>
            </a:r>
            <a:endParaRPr lang="es-ES" sz="2000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10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 descr="Screen Shot 2016-11-16 at 21.26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90" y="3468099"/>
            <a:ext cx="73787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7733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565606" y="8526"/>
            <a:ext cx="458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Matrices de Trazabilidad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40261" y="927956"/>
            <a:ext cx="88187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● </a:t>
            </a:r>
            <a:r>
              <a:rPr lang="es-ES" sz="2000" dirty="0" smtClean="0"/>
              <a:t>Para </a:t>
            </a:r>
            <a:r>
              <a:rPr lang="es-ES" sz="2000" dirty="0" smtClean="0">
                <a:solidFill>
                  <a:srgbClr val="800000"/>
                </a:solidFill>
              </a:rPr>
              <a:t>comprobar </a:t>
            </a:r>
            <a:r>
              <a:rPr lang="es-ES" sz="2000" dirty="0" smtClean="0"/>
              <a:t>que todos los </a:t>
            </a:r>
            <a:r>
              <a:rPr lang="es-ES" sz="2000" dirty="0" smtClean="0">
                <a:solidFill>
                  <a:srgbClr val="800000"/>
                </a:solidFill>
              </a:rPr>
              <a:t>Casos de </a:t>
            </a:r>
            <a:r>
              <a:rPr lang="es-ES" sz="2000" dirty="0" smtClean="0">
                <a:solidFill>
                  <a:srgbClr val="800000"/>
                </a:solidFill>
              </a:rPr>
              <a:t>usos </a:t>
            </a:r>
            <a:r>
              <a:rPr lang="es-ES" sz="2000" dirty="0" smtClean="0"/>
              <a:t>estén alineados con los </a:t>
            </a:r>
            <a:r>
              <a:rPr lang="es-ES" sz="2000" dirty="0" smtClean="0">
                <a:solidFill>
                  <a:srgbClr val="800000"/>
                </a:solidFill>
              </a:rPr>
              <a:t>requisitos </a:t>
            </a:r>
            <a:r>
              <a:rPr lang="es-ES" sz="2000" dirty="0" smtClean="0"/>
              <a:t>de forma que se cubran todas las </a:t>
            </a:r>
            <a:r>
              <a:rPr lang="es-ES" sz="2000" dirty="0" smtClean="0"/>
              <a:t>posibilidades.</a:t>
            </a:r>
            <a:endParaRPr lang="es-ES" sz="2000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11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103271" y="1855469"/>
            <a:ext cx="5186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● C.U. frente a requisitos funcionales</a:t>
            </a:r>
            <a:endParaRPr lang="es-ES" sz="2000" dirty="0"/>
          </a:p>
        </p:txBody>
      </p:sp>
      <p:sp>
        <p:nvSpPr>
          <p:cNvPr id="12" name="Rectángulo 11"/>
          <p:cNvSpPr/>
          <p:nvPr/>
        </p:nvSpPr>
        <p:spPr>
          <a:xfrm>
            <a:off x="4919184" y="3211561"/>
            <a:ext cx="4434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● Frente </a:t>
            </a:r>
            <a:r>
              <a:rPr lang="es-ES" sz="2000" b="1" dirty="0" smtClean="0"/>
              <a:t>a requisitos </a:t>
            </a:r>
            <a:r>
              <a:rPr lang="es-ES" sz="2000" b="1" dirty="0" smtClean="0"/>
              <a:t>NO funcionales</a:t>
            </a:r>
            <a:endParaRPr lang="es-ES" sz="2000" dirty="0"/>
          </a:p>
        </p:txBody>
      </p:sp>
      <p:pic>
        <p:nvPicPr>
          <p:cNvPr id="8" name="Imagen 7" descr="Screen Shot 2016-11-16 at 21.47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1" y="2465797"/>
            <a:ext cx="4734210" cy="2992150"/>
          </a:xfrm>
          <a:prstGeom prst="rect">
            <a:avLst/>
          </a:prstGeom>
        </p:spPr>
      </p:pic>
      <p:pic>
        <p:nvPicPr>
          <p:cNvPr id="6" name="Imagen 5" descr="Screen Shot 2016-11-16 at 21.48.1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500" y="3760341"/>
            <a:ext cx="5183899" cy="264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6497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3" y="6148"/>
            <a:ext cx="510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Entrada en la Plataforma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12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6" name="Imagen 5" descr="Screen Shot 2016-11-16 at 20.37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506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0809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Menú de Funcionalidades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13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174480" y="865224"/>
            <a:ext cx="888321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● </a:t>
            </a:r>
            <a:r>
              <a:rPr lang="es-ES" sz="2000" dirty="0" smtClean="0"/>
              <a:t>Está dividido en tres apartados</a:t>
            </a:r>
          </a:p>
          <a:p>
            <a:endParaRPr lang="es-ES" sz="2000" b="1" dirty="0" smtClean="0"/>
          </a:p>
          <a:p>
            <a:r>
              <a:rPr lang="es-ES" sz="2000" b="1" dirty="0"/>
              <a:t>● </a:t>
            </a:r>
            <a:r>
              <a:rPr lang="es-ES" sz="2000" b="1" dirty="0" smtClean="0"/>
              <a:t>Servicios del SIC</a:t>
            </a:r>
          </a:p>
          <a:p>
            <a:pPr marL="185738"/>
            <a:r>
              <a:rPr lang="es-ES" sz="2000" dirty="0" smtClean="0"/>
              <a:t>- Listado de Servicios</a:t>
            </a:r>
            <a:br>
              <a:rPr lang="es-ES" sz="2000" dirty="0" smtClean="0"/>
            </a:br>
            <a:r>
              <a:rPr lang="es-ES" sz="2000" dirty="0" smtClean="0"/>
              <a:t>- Comparar Indicadores</a:t>
            </a:r>
            <a:br>
              <a:rPr lang="es-ES" sz="2000" dirty="0" smtClean="0"/>
            </a:br>
            <a:r>
              <a:rPr lang="es-ES" sz="2000" dirty="0" smtClean="0"/>
              <a:t>- Mis indicadores</a:t>
            </a:r>
          </a:p>
          <a:p>
            <a:pPr indent="185738"/>
            <a:r>
              <a:rPr lang="es-ES" sz="2000" dirty="0" smtClean="0"/>
              <a:t>- Indicadores desactualizados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● Obtención del Informes</a:t>
            </a:r>
          </a:p>
          <a:p>
            <a:pPr marL="185738"/>
            <a:r>
              <a:rPr lang="es-ES" sz="2000" dirty="0" smtClean="0"/>
              <a:t>- Cuadro de Mando Anual</a:t>
            </a:r>
            <a:br>
              <a:rPr lang="es-ES" sz="2000" dirty="0" smtClean="0"/>
            </a:br>
            <a:r>
              <a:rPr lang="es-ES" sz="2000" dirty="0" smtClean="0"/>
              <a:t>- Evolución Anual de Indicadores</a:t>
            </a:r>
          </a:p>
          <a:p>
            <a:pPr marL="185738"/>
            <a:r>
              <a:rPr lang="es-ES" sz="2000" dirty="0" smtClean="0"/>
              <a:t>- Cuadro de Mando personalizado</a:t>
            </a:r>
            <a:br>
              <a:rPr lang="es-ES" sz="2000" dirty="0" smtClean="0"/>
            </a:br>
            <a:r>
              <a:rPr lang="es-ES" sz="2000" dirty="0" smtClean="0"/>
              <a:t>- Histórico de Cuadros de Mandos</a:t>
            </a:r>
          </a:p>
          <a:p>
            <a:endParaRPr lang="es-ES" sz="2000" dirty="0" smtClean="0"/>
          </a:p>
          <a:p>
            <a:r>
              <a:rPr lang="es-ES" sz="2000" b="1" dirty="0" smtClean="0"/>
              <a:t>● Ayuda: </a:t>
            </a:r>
          </a:p>
          <a:p>
            <a:pPr indent="185738"/>
            <a:r>
              <a:rPr lang="es-ES" sz="2000" dirty="0" smtClean="0"/>
              <a:t>- Manual de Usuario</a:t>
            </a:r>
            <a:endParaRPr lang="es-ES" sz="2000" dirty="0"/>
          </a:p>
          <a:p>
            <a:endParaRPr lang="es-ES" sz="2000" b="1" dirty="0" smtClean="0"/>
          </a:p>
        </p:txBody>
      </p:sp>
      <p:pic>
        <p:nvPicPr>
          <p:cNvPr id="12" name="Imagen 11" descr="Screen Shot 2016-11-16 at 20.38.1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873" y="1516709"/>
            <a:ext cx="6827902" cy="401876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404289" y="4537069"/>
            <a:ext cx="1319276" cy="147948"/>
          </a:xfrm>
          <a:prstGeom prst="rect">
            <a:avLst/>
          </a:prstGeom>
          <a:solidFill>
            <a:schemeClr val="accent3">
              <a:lumMod val="50000"/>
              <a:alpha val="13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091677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8775" algn="l"/>
              </a:tabLst>
            </a:pPr>
            <a:r>
              <a:rPr lang="es-ES" sz="2800" b="1" dirty="0" smtClean="0">
                <a:solidFill>
                  <a:srgbClr val="8F0000"/>
                </a:solidFill>
              </a:rPr>
              <a:t>Menú de Funcionalidades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14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 descr="Screen Shot 2016-11-16 at 20.39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2" y="1073106"/>
            <a:ext cx="5223557" cy="4687807"/>
          </a:xfrm>
          <a:prstGeom prst="rect">
            <a:avLst/>
          </a:prstGeom>
        </p:spPr>
      </p:pic>
      <p:pic>
        <p:nvPicPr>
          <p:cNvPr id="6" name="Imagen 5" descr="Screen Shot 2016-11-16 at 20.39.3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278" y="2340235"/>
            <a:ext cx="5198977" cy="3913642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57600" y="5350782"/>
            <a:ext cx="1083605" cy="147948"/>
          </a:xfrm>
          <a:prstGeom prst="rect">
            <a:avLst/>
          </a:prstGeom>
          <a:solidFill>
            <a:schemeClr val="accent3">
              <a:lumMod val="50000"/>
              <a:alpha val="13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910006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510861" y="-17096"/>
            <a:ext cx="4769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Menú de Funcionalidades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15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 descr="Screen Shot 2016-11-16 at 20.41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9800"/>
            <a:ext cx="9144000" cy="4964076"/>
          </a:xfrm>
          <a:prstGeom prst="rect">
            <a:avLst/>
          </a:prstGeom>
        </p:spPr>
      </p:pic>
      <p:pic>
        <p:nvPicPr>
          <p:cNvPr id="8" name="Imagen 7" descr="Screen Shot 2016-11-16 at 22.20.2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16" y="1110094"/>
            <a:ext cx="7416800" cy="3009900"/>
          </a:xfrm>
          <a:prstGeom prst="rect">
            <a:avLst/>
          </a:prstGeom>
        </p:spPr>
      </p:pic>
      <p:pic>
        <p:nvPicPr>
          <p:cNvPr id="6" name="Imagen 5" descr="Screen Shot 2016-11-16 at 22.19.1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63" y="3032931"/>
            <a:ext cx="5299211" cy="258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0809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Comparación de Indicadores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16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260790" y="865224"/>
            <a:ext cx="88832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dirty="0"/>
              <a:t>● </a:t>
            </a:r>
            <a:r>
              <a:rPr lang="es-ES" sz="2000" dirty="0" smtClean="0"/>
              <a:t>Entre tantos indicadores como se desee. El resultado puede ser exportable en formato gráfico o </a:t>
            </a:r>
            <a:r>
              <a:rPr lang="es-ES" sz="2000" dirty="0" err="1" smtClean="0"/>
              <a:t>pdf</a:t>
            </a:r>
            <a:r>
              <a:rPr lang="es-ES" sz="2000" dirty="0" smtClean="0"/>
              <a:t>.</a:t>
            </a:r>
          </a:p>
        </p:txBody>
      </p:sp>
      <p:pic>
        <p:nvPicPr>
          <p:cNvPr id="2" name="Imagen 1" descr="Screen Shot 2016-11-16 at 22.22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14" y="1683018"/>
            <a:ext cx="8500256" cy="2992437"/>
          </a:xfrm>
          <a:prstGeom prst="rect">
            <a:avLst/>
          </a:prstGeom>
        </p:spPr>
      </p:pic>
      <p:pic>
        <p:nvPicPr>
          <p:cNvPr id="9" name="Imagen 8" descr="Screen Shot 2016-11-16 at 22.27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6" y="2058941"/>
            <a:ext cx="8137237" cy="406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4686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712066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Menú de Indicadores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17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260790" y="865224"/>
            <a:ext cx="24030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dirty="0"/>
              <a:t>● </a:t>
            </a:r>
            <a:r>
              <a:rPr lang="es-ES" sz="2000" dirty="0" smtClean="0"/>
              <a:t>Mis Indicadores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345071" y="1726652"/>
            <a:ext cx="34090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dirty="0"/>
              <a:t>● </a:t>
            </a:r>
            <a:r>
              <a:rPr lang="es-ES" sz="2000" dirty="0" smtClean="0"/>
              <a:t>Indicadores desactualizados</a:t>
            </a:r>
          </a:p>
        </p:txBody>
      </p:sp>
      <p:pic>
        <p:nvPicPr>
          <p:cNvPr id="4" name="Imagen 3" descr="Screen Shot 2016-11-16 at 22.30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0" y="1282700"/>
            <a:ext cx="5210963" cy="4122766"/>
          </a:xfrm>
          <a:prstGeom prst="rect">
            <a:avLst/>
          </a:prstGeom>
        </p:spPr>
      </p:pic>
      <p:pic>
        <p:nvPicPr>
          <p:cNvPr id="6" name="Imagen 5" descr="Screen Shot 2016-11-16 at 22.30.5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996" y="2225394"/>
            <a:ext cx="5863615" cy="342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4922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Informe de Cuadro de Mando Anual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18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 descr="Screen Shot 2016-11-17 at 01.21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9800"/>
            <a:ext cx="9144000" cy="495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4922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Evolución Anual de Indicadores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19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8" name="Imagen 7" descr="Screen Shot 2016-11-17 at 01.22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8812"/>
            <a:ext cx="914400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1926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Cuadro de Mando Personalizado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20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6" name="Imagen 5" descr="Screen Shot 2016-11-17 at 01.28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4" y="3957052"/>
            <a:ext cx="7336188" cy="2096054"/>
          </a:xfrm>
          <a:prstGeom prst="rect">
            <a:avLst/>
          </a:prstGeom>
        </p:spPr>
      </p:pic>
      <p:pic>
        <p:nvPicPr>
          <p:cNvPr id="12" name="Imagen 11" descr="Screen Shot 2016-11-17 at 01.28.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20" y="869305"/>
            <a:ext cx="7357694" cy="3297893"/>
          </a:xfrm>
          <a:prstGeom prst="rect">
            <a:avLst/>
          </a:prstGeom>
        </p:spPr>
      </p:pic>
      <p:pic>
        <p:nvPicPr>
          <p:cNvPr id="4" name="Imagen 3" descr="Screen Shot 2016-11-17 at 01.24.5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2" y="1572057"/>
            <a:ext cx="8951468" cy="424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7252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8F0000"/>
                </a:solidFill>
              </a:rPr>
              <a:t>Histórico de Cuadros de Mandos</a:t>
            </a:r>
            <a:endParaRPr lang="es-ES" sz="2800" dirty="0">
              <a:solidFill>
                <a:srgbClr val="8F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21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 descr="Screen Shot 2016-11-17 at 01.26.2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76" y="1171253"/>
            <a:ext cx="7706915" cy="3271507"/>
          </a:xfrm>
          <a:prstGeom prst="rect">
            <a:avLst/>
          </a:prstGeom>
        </p:spPr>
      </p:pic>
      <p:pic>
        <p:nvPicPr>
          <p:cNvPr id="6" name="Imagen 5" descr="Screen Shot 2016-11-17 at 01.26.3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00"/>
            <a:ext cx="9144000" cy="49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0877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097" y="2569884"/>
            <a:ext cx="4607940" cy="3287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3712712" y="-25849"/>
            <a:ext cx="380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Resultado Final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35446" y="1452862"/>
            <a:ext cx="775231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8     </a:t>
            </a:r>
            <a:r>
              <a:rPr lang="es-ES" sz="2000" b="1" dirty="0" smtClean="0"/>
              <a:t>Grupos de Servicios </a:t>
            </a:r>
          </a:p>
          <a:p>
            <a:pPr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40   </a:t>
            </a:r>
            <a:r>
              <a:rPr lang="es-ES" sz="2000" b="1" dirty="0" smtClean="0"/>
              <a:t>Servicios</a:t>
            </a:r>
            <a:r>
              <a:rPr lang="es-ES" sz="2000" b="1" dirty="0"/>
              <a:t>, </a:t>
            </a:r>
            <a:endParaRPr lang="es-ES" sz="2000" b="1" dirty="0" smtClean="0"/>
          </a:p>
          <a:p>
            <a:pPr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247 </a:t>
            </a:r>
            <a:r>
              <a:rPr lang="es-ES" sz="2000" b="1" dirty="0"/>
              <a:t>I</a:t>
            </a:r>
            <a:r>
              <a:rPr lang="es-ES" sz="2000" b="1" dirty="0" smtClean="0"/>
              <a:t>ndicadores</a:t>
            </a:r>
            <a:r>
              <a:rPr lang="es-ES" sz="2000" dirty="0" smtClean="0"/>
              <a:t> </a:t>
            </a:r>
            <a:r>
              <a:rPr lang="es-ES" sz="2000" dirty="0"/>
              <a:t>cuyos valores se cargan manual y automáticamente </a:t>
            </a:r>
            <a:endParaRPr lang="es-ES" sz="2000" dirty="0" smtClean="0"/>
          </a:p>
          <a:p>
            <a:pPr algn="just"/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dirty="0" smtClean="0"/>
              <a:t> 33  </a:t>
            </a:r>
            <a:r>
              <a:rPr lang="es-ES" sz="2000" b="1" dirty="0" smtClean="0"/>
              <a:t> Usuarios</a:t>
            </a:r>
            <a:endParaRPr lang="es-ES" sz="2000" b="1" dirty="0"/>
          </a:p>
          <a:p>
            <a:pPr marL="449263" indent="-179388" algn="just"/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- 1 </a:t>
            </a:r>
            <a:r>
              <a:rPr lang="en-GB" sz="2000" dirty="0">
                <a:latin typeface="Arial" charset="0"/>
                <a:cs typeface="Arial" charset="0"/>
                <a:sym typeface="Wingdings" charset="0"/>
              </a:rPr>
              <a:t>root </a:t>
            </a:r>
          </a:p>
          <a:p>
            <a:pPr marL="449263" indent="-179388" algn="just"/>
            <a:r>
              <a:rPr lang="es-ES" sz="2000" dirty="0" smtClean="0"/>
              <a:t>- 1 </a:t>
            </a:r>
            <a:r>
              <a:rPr lang="es-ES" sz="2000" dirty="0"/>
              <a:t>administrador </a:t>
            </a:r>
          </a:p>
          <a:p>
            <a:pPr marL="449263" indent="-179388" algn="just"/>
            <a:r>
              <a:rPr lang="es-ES" sz="2000" dirty="0" smtClean="0"/>
              <a:t>- 4 </a:t>
            </a:r>
            <a:r>
              <a:rPr lang="es-ES" sz="2000" dirty="0"/>
              <a:t>gestores de servicios </a:t>
            </a:r>
            <a:r>
              <a:rPr lang="es-ES" sz="2000" dirty="0" smtClean="0"/>
              <a:t> </a:t>
            </a:r>
            <a:endParaRPr lang="es-ES" sz="2000" dirty="0"/>
          </a:p>
          <a:p>
            <a:pPr marL="449263" indent="-179388" algn="just"/>
            <a:r>
              <a:rPr lang="es-ES" sz="2000" dirty="0" smtClean="0"/>
              <a:t>- 25 </a:t>
            </a:r>
            <a:r>
              <a:rPr lang="es-ES" sz="2000" dirty="0"/>
              <a:t>supervisores de mediciones </a:t>
            </a:r>
          </a:p>
          <a:p>
            <a:pPr marL="449263" indent="-179388" algn="just"/>
            <a:r>
              <a:rPr lang="es-ES" sz="2000" dirty="0" smtClean="0"/>
              <a:t>- 2 </a:t>
            </a:r>
            <a:r>
              <a:rPr lang="es-ES" sz="2000" dirty="0"/>
              <a:t>usuarios  de lectura </a:t>
            </a:r>
          </a:p>
          <a:p>
            <a:pPr algn="just"/>
            <a:endParaRPr lang="es-ES" sz="2000" b="1" dirty="0" smtClean="0"/>
          </a:p>
          <a:p>
            <a:pPr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n-GB" sz="2000" dirty="0" err="1" smtClean="0">
                <a:latin typeface="Arial" charset="0"/>
                <a:cs typeface="Arial" charset="0"/>
                <a:sym typeface="Wingdings" charset="0"/>
              </a:rPr>
              <a:t>M</a:t>
            </a:r>
            <a:r>
              <a:rPr lang="en-GB" sz="2000" dirty="0" err="1" smtClean="0">
                <a:latin typeface="Arial" charset="0"/>
                <a:cs typeface="Arial" charset="0"/>
                <a:sym typeface="Wingdings" charset="0"/>
              </a:rPr>
              <a:t>ás</a:t>
            </a: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 de</a:t>
            </a:r>
            <a:r>
              <a:rPr lang="es-ES" sz="2000" dirty="0" smtClean="0"/>
              <a:t> </a:t>
            </a:r>
            <a:r>
              <a:rPr lang="es-ES" sz="2000" b="1" dirty="0" smtClean="0"/>
              <a:t>6000 medidas </a:t>
            </a:r>
          </a:p>
          <a:p>
            <a:pPr algn="just">
              <a:spcAft>
                <a:spcPts val="600"/>
              </a:spcAft>
            </a:pPr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30 </a:t>
            </a:r>
            <a:r>
              <a:rPr lang="es-ES" sz="2000" b="1" dirty="0" smtClean="0"/>
              <a:t>objetivos.</a:t>
            </a:r>
          </a:p>
          <a:p>
            <a:pPr algn="just"/>
            <a:r>
              <a:rPr lang="en-GB" sz="2000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sz="2000" dirty="0" smtClean="0"/>
              <a:t> 43 de estos est</a:t>
            </a:r>
            <a:r>
              <a:rPr lang="es-ES" sz="2000" dirty="0" smtClean="0"/>
              <a:t>án en el </a:t>
            </a:r>
            <a:r>
              <a:rPr lang="es-ES" sz="2000" b="1" dirty="0" smtClean="0"/>
              <a:t>cuadro de mando</a:t>
            </a:r>
          </a:p>
        </p:txBody>
      </p:sp>
    </p:spTree>
    <p:extLst>
      <p:ext uri="{BB962C8B-B14F-4D97-AF65-F5344CB8AC3E}">
        <p14:creationId xmlns:p14="http://schemas.microsoft.com/office/powerpoint/2010/main" val="78111096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771831" y="6148"/>
            <a:ext cx="3370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Resultado Final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23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8941" y="865225"/>
            <a:ext cx="887505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b="1" dirty="0"/>
              <a:t>●</a:t>
            </a:r>
            <a:r>
              <a:rPr lang="es-ES" sz="2000" dirty="0"/>
              <a:t> Establecimiento </a:t>
            </a:r>
            <a:r>
              <a:rPr lang="es-ES" sz="2000" dirty="0" smtClean="0"/>
              <a:t>de </a:t>
            </a:r>
            <a:r>
              <a:rPr lang="es-ES" sz="2000" b="1" dirty="0" smtClean="0"/>
              <a:t>indicadores claves </a:t>
            </a:r>
            <a:r>
              <a:rPr lang="es-ES" sz="2000" dirty="0" smtClean="0"/>
              <a:t>para el </a:t>
            </a:r>
            <a:r>
              <a:rPr lang="es-ES" sz="2000" b="1" dirty="0" smtClean="0"/>
              <a:t>Cuadro del Mando</a:t>
            </a:r>
          </a:p>
          <a:p>
            <a:pPr>
              <a:spcAft>
                <a:spcPts val="1200"/>
              </a:spcAft>
            </a:pPr>
            <a:r>
              <a:rPr lang="es-ES" sz="2000" b="1" dirty="0"/>
              <a:t>● </a:t>
            </a:r>
            <a:r>
              <a:rPr lang="es-ES" sz="2000" dirty="0" smtClean="0"/>
              <a:t>Evaluación de las </a:t>
            </a:r>
            <a:r>
              <a:rPr lang="es-ES" sz="2000" b="1" dirty="0" smtClean="0"/>
              <a:t>medidas y comparativas </a:t>
            </a:r>
            <a:r>
              <a:rPr lang="es-ES" sz="2000" dirty="0" smtClean="0"/>
              <a:t>con la media, mínimo y máximo en cada indicador</a:t>
            </a:r>
          </a:p>
          <a:p>
            <a:pPr>
              <a:spcAft>
                <a:spcPts val="1200"/>
              </a:spcAft>
            </a:pPr>
            <a:r>
              <a:rPr lang="es-ES" sz="2000" b="1" dirty="0"/>
              <a:t>● </a:t>
            </a:r>
            <a:r>
              <a:rPr lang="es-ES" sz="2000" b="1" dirty="0" smtClean="0"/>
              <a:t>Gráficas </a:t>
            </a:r>
            <a:r>
              <a:rPr lang="es-ES" sz="2000" b="1" dirty="0"/>
              <a:t>exportables </a:t>
            </a:r>
            <a:r>
              <a:rPr lang="es-ES" sz="2000" dirty="0" smtClean="0"/>
              <a:t>a </a:t>
            </a:r>
            <a:r>
              <a:rPr lang="es-ES" sz="2000" dirty="0" err="1" smtClean="0"/>
              <a:t>pdf</a:t>
            </a:r>
            <a:r>
              <a:rPr lang="es-ES" sz="2000" dirty="0" smtClean="0"/>
              <a:t> y </a:t>
            </a:r>
            <a:r>
              <a:rPr lang="es-ES" sz="2000" dirty="0" err="1" smtClean="0"/>
              <a:t>excel</a:t>
            </a:r>
            <a:endParaRPr lang="es-ES" sz="2000" dirty="0" smtClean="0"/>
          </a:p>
          <a:p>
            <a:pPr>
              <a:spcAft>
                <a:spcPts val="1200"/>
              </a:spcAft>
            </a:pPr>
            <a:r>
              <a:rPr lang="es-ES" sz="2000" b="1" dirty="0" smtClean="0"/>
              <a:t>● Notificaciones </a:t>
            </a:r>
            <a:r>
              <a:rPr lang="es-ES" sz="2000" b="1" dirty="0" smtClean="0"/>
              <a:t>automáticas de correo: </a:t>
            </a:r>
            <a:r>
              <a:rPr lang="es-ES" dirty="0" smtClean="0"/>
              <a:t>Alta de usuario, actualización perfil de usuario, baja de usuario, alta de servicio, modificación gestor servicio, eliminación servicio, etc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1602909" y="6013231"/>
            <a:ext cx="480080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600" dirty="0" smtClean="0"/>
              <a:t>-  </a:t>
            </a:r>
            <a:r>
              <a:rPr lang="es-ES" sz="1600" dirty="0">
                <a:hlinkClick r:id="rId3"/>
              </a:rPr>
              <a:t>https://paind.us.es</a:t>
            </a:r>
            <a:endParaRPr lang="es-ES" sz="1600" dirty="0"/>
          </a:p>
          <a:p>
            <a:pPr algn="ctr">
              <a:spcAft>
                <a:spcPts val="600"/>
              </a:spcAft>
            </a:pPr>
            <a:r>
              <a:rPr lang="es-ES" sz="1600" dirty="0"/>
              <a:t>-</a:t>
            </a:r>
            <a:r>
              <a:rPr lang="es-ES" sz="1600" dirty="0" smtClean="0"/>
              <a:t> Acceso SSO</a:t>
            </a:r>
            <a:r>
              <a:rPr lang="es-ES" sz="1600" dirty="0"/>
              <a:t>: UVUS, certificado digital y/o DNI-e</a:t>
            </a:r>
            <a:r>
              <a:rPr lang="es-ES" sz="1600" dirty="0" smtClean="0"/>
              <a:t>.</a:t>
            </a:r>
            <a:endParaRPr lang="es-ES" sz="1600" dirty="0"/>
          </a:p>
        </p:txBody>
      </p:sp>
      <p:pic>
        <p:nvPicPr>
          <p:cNvPr id="8" name="Imagen 7"/>
          <p:cNvPicPr/>
          <p:nvPr/>
        </p:nvPicPr>
        <p:blipFill>
          <a:blip r:embed="rId4"/>
          <a:stretch>
            <a:fillRect/>
          </a:stretch>
        </p:blipFill>
        <p:spPr>
          <a:xfrm>
            <a:off x="2200549" y="3805166"/>
            <a:ext cx="3796920" cy="2133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9412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62" y="1783137"/>
            <a:ext cx="2636525" cy="191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375257" y="3702661"/>
            <a:ext cx="8514330" cy="2492990"/>
          </a:xfrm>
          <a:prstGeom prst="rect">
            <a:avLst/>
          </a:prstGeom>
          <a:solidFill>
            <a:schemeClr val="accent5">
              <a:lumMod val="50000"/>
              <a:alpha val="2000"/>
            </a:schemeClr>
          </a:solidFill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3741948" y="6148"/>
            <a:ext cx="338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F0000"/>
                </a:solidFill>
              </a:rPr>
              <a:t>Tecnolog</a:t>
            </a:r>
            <a:r>
              <a:rPr lang="es-ES" sz="2800" b="1" dirty="0" smtClean="0">
                <a:solidFill>
                  <a:srgbClr val="8F0000"/>
                </a:solidFill>
              </a:rPr>
              <a:t>ía</a:t>
            </a:r>
            <a:endParaRPr lang="es-ES" sz="2800" b="1" dirty="0">
              <a:solidFill>
                <a:srgbClr val="8F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03597" y="3687720"/>
            <a:ext cx="858022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dirty="0" smtClean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 smtClean="0"/>
              <a:t> </a:t>
            </a:r>
            <a:r>
              <a:rPr lang="es-ES" b="1" dirty="0" err="1" smtClean="0"/>
              <a:t>Laravel</a:t>
            </a:r>
            <a:r>
              <a:rPr lang="es-ES" b="1" dirty="0" smtClean="0"/>
              <a:t>. Framework</a:t>
            </a:r>
          </a:p>
          <a:p>
            <a:pPr algn="just">
              <a:spcAft>
                <a:spcPts val="600"/>
              </a:spcAft>
            </a:pPr>
            <a:r>
              <a:rPr lang="en-GB" dirty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/>
              <a:t> </a:t>
            </a:r>
            <a:r>
              <a:rPr lang="es-ES" b="1" dirty="0" err="1" smtClean="0"/>
              <a:t>MySQL</a:t>
            </a:r>
            <a:endParaRPr lang="es-ES" b="1" dirty="0" smtClean="0"/>
          </a:p>
          <a:p>
            <a:pPr algn="just">
              <a:spcAft>
                <a:spcPts val="600"/>
              </a:spcAft>
            </a:pPr>
            <a:r>
              <a:rPr lang="en-GB" dirty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/>
              <a:t> </a:t>
            </a:r>
            <a:r>
              <a:rPr lang="es-ES" b="1" dirty="0" err="1" smtClean="0"/>
              <a:t>Highcharts</a:t>
            </a:r>
            <a:r>
              <a:rPr lang="es-ES" b="1" dirty="0" smtClean="0"/>
              <a:t> </a:t>
            </a:r>
            <a:r>
              <a:rPr lang="es-ES" dirty="0" smtClean="0"/>
              <a:t>librería </a:t>
            </a:r>
            <a:r>
              <a:rPr lang="es-ES" dirty="0" err="1" smtClean="0"/>
              <a:t>J</a:t>
            </a:r>
            <a:r>
              <a:rPr lang="es-ES" dirty="0" err="1" smtClean="0"/>
              <a:t>avascript</a:t>
            </a:r>
            <a:r>
              <a:rPr lang="es-ES" dirty="0" smtClean="0"/>
              <a:t> para la generaci</a:t>
            </a:r>
            <a:r>
              <a:rPr lang="es-ES" dirty="0" smtClean="0"/>
              <a:t>ón de gráficos</a:t>
            </a:r>
          </a:p>
          <a:p>
            <a:pPr algn="just">
              <a:spcAft>
                <a:spcPts val="600"/>
              </a:spcAft>
            </a:pPr>
            <a:r>
              <a:rPr lang="en-GB" dirty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/>
              <a:t> </a:t>
            </a:r>
            <a:r>
              <a:rPr lang="es-ES" b="1" dirty="0" err="1" smtClean="0"/>
              <a:t>Underscore</a:t>
            </a:r>
            <a:r>
              <a:rPr lang="es-ES" b="1" dirty="0" smtClean="0"/>
              <a:t> </a:t>
            </a:r>
            <a:r>
              <a:rPr lang="es-ES" dirty="0"/>
              <a:t>librería de procesamiento de mediciones antes de representación gráfica</a:t>
            </a:r>
          </a:p>
          <a:p>
            <a:pPr algn="just">
              <a:spcAft>
                <a:spcPts val="600"/>
              </a:spcAft>
            </a:pPr>
            <a:r>
              <a:rPr lang="en-GB" dirty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/>
              <a:t> </a:t>
            </a:r>
            <a:r>
              <a:rPr lang="es-ES" b="1" dirty="0" err="1" smtClean="0"/>
              <a:t>Enrust</a:t>
            </a:r>
            <a:r>
              <a:rPr lang="es-ES" b="1" dirty="0" smtClean="0"/>
              <a:t> </a:t>
            </a:r>
            <a:r>
              <a:rPr lang="es-ES" dirty="0" smtClean="0"/>
              <a:t>paquete </a:t>
            </a:r>
            <a:r>
              <a:rPr lang="es-ES" dirty="0" err="1" smtClean="0"/>
              <a:t>Laravel</a:t>
            </a:r>
            <a:r>
              <a:rPr lang="es-ES" dirty="0" smtClean="0"/>
              <a:t> para la gesti</a:t>
            </a:r>
            <a:r>
              <a:rPr lang="es-ES" dirty="0" smtClean="0"/>
              <a:t>ón de permisos basados e roles</a:t>
            </a:r>
          </a:p>
          <a:p>
            <a:pPr algn="just">
              <a:spcAft>
                <a:spcPts val="600"/>
              </a:spcAft>
            </a:pPr>
            <a:r>
              <a:rPr lang="en-GB" dirty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/>
              <a:t> </a:t>
            </a:r>
            <a:r>
              <a:rPr lang="es-ES" b="1" dirty="0" smtClean="0"/>
              <a:t>Active </a:t>
            </a:r>
            <a:r>
              <a:rPr lang="es-ES" dirty="0" smtClean="0"/>
              <a:t>paquete </a:t>
            </a:r>
            <a:r>
              <a:rPr lang="es-ES" dirty="0" err="1" smtClean="0"/>
              <a:t>Laravel</a:t>
            </a:r>
            <a:r>
              <a:rPr lang="es-ES" dirty="0" smtClean="0"/>
              <a:t> para aplicación estilos en función de rutas</a:t>
            </a:r>
            <a:endParaRPr lang="es-ES" b="1" dirty="0" smtClean="0"/>
          </a:p>
          <a:p>
            <a:pPr algn="just">
              <a:spcAft>
                <a:spcPts val="600"/>
              </a:spcAft>
            </a:pPr>
            <a:r>
              <a:rPr lang="en-GB" dirty="0">
                <a:latin typeface="Arial" charset="0"/>
                <a:cs typeface="Arial" charset="0"/>
                <a:sym typeface="Wingdings" charset="0"/>
              </a:rPr>
              <a:t></a:t>
            </a:r>
            <a:r>
              <a:rPr lang="es-ES" dirty="0"/>
              <a:t> </a:t>
            </a:r>
            <a:r>
              <a:rPr lang="es-ES" b="1" dirty="0" err="1" smtClean="0"/>
              <a:t>Bootstrap</a:t>
            </a:r>
            <a:r>
              <a:rPr lang="es-ES" b="1" dirty="0" smtClean="0"/>
              <a:t> </a:t>
            </a:r>
            <a:r>
              <a:rPr lang="es-ES" dirty="0" err="1" smtClean="0"/>
              <a:t>framework</a:t>
            </a:r>
            <a:r>
              <a:rPr lang="es-ES" dirty="0" smtClean="0"/>
              <a:t> CSS y JS para el desarrollo de la interface Web.</a:t>
            </a:r>
            <a:endParaRPr lang="es-ES" dirty="0"/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24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325212" y="789054"/>
            <a:ext cx="71095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dirty="0" smtClean="0"/>
              <a:t>● Basado en </a:t>
            </a:r>
            <a:r>
              <a:rPr lang="es-ES" sz="2000" b="1" dirty="0" smtClean="0"/>
              <a:t>software libre</a:t>
            </a:r>
          </a:p>
          <a:p>
            <a:pPr>
              <a:spcAft>
                <a:spcPts val="1200"/>
              </a:spcAft>
            </a:pPr>
            <a:r>
              <a:rPr lang="es-ES" sz="2000" dirty="0" smtClean="0"/>
              <a:t>● Basado en software “</a:t>
            </a:r>
            <a:r>
              <a:rPr lang="es-ES" sz="2000" b="1" dirty="0" smtClean="0"/>
              <a:t>Open </a:t>
            </a:r>
            <a:r>
              <a:rPr lang="es-ES" sz="2000" b="1" dirty="0" err="1" smtClean="0"/>
              <a:t>source</a:t>
            </a:r>
            <a:r>
              <a:rPr lang="es-ES" sz="2000" dirty="0" smtClean="0"/>
              <a:t>”</a:t>
            </a:r>
          </a:p>
          <a:p>
            <a:pPr>
              <a:spcAft>
                <a:spcPts val="1200"/>
              </a:spcAft>
            </a:pPr>
            <a:r>
              <a:rPr lang="es-ES" sz="2000" dirty="0" smtClean="0"/>
              <a:t>● Autenticación en el sistema mediante </a:t>
            </a:r>
            <a:r>
              <a:rPr lang="es-ES" sz="2000" b="1" dirty="0" smtClean="0"/>
              <a:t>SSO y UVUS de usuario</a:t>
            </a:r>
          </a:p>
          <a:p>
            <a:pPr>
              <a:spcAft>
                <a:spcPts val="1200"/>
              </a:spcAft>
            </a:pPr>
            <a:r>
              <a:rPr lang="es-ES" sz="2000" dirty="0" smtClean="0"/>
              <a:t>● Todas las </a:t>
            </a:r>
            <a:r>
              <a:rPr lang="es-ES" sz="2000" b="1" dirty="0" smtClean="0"/>
              <a:t>conexiones</a:t>
            </a:r>
            <a:r>
              <a:rPr lang="es-ES" sz="2000" dirty="0" smtClean="0"/>
              <a:t> estará</a:t>
            </a:r>
            <a:r>
              <a:rPr lang="es-ES" sz="2000" b="1" dirty="0" smtClean="0"/>
              <a:t> cifradas </a:t>
            </a:r>
            <a:r>
              <a:rPr lang="es-ES" sz="2000" dirty="0" smtClean="0"/>
              <a:t>mediante TLS</a:t>
            </a:r>
          </a:p>
          <a:p>
            <a:pPr>
              <a:spcAft>
                <a:spcPts val="1200"/>
              </a:spcAft>
            </a:pPr>
            <a:r>
              <a:rPr lang="es-ES" sz="2000" dirty="0" smtClean="0"/>
              <a:t>● Visualización Mozilla, Firefox, </a:t>
            </a:r>
            <a:r>
              <a:rPr lang="es-ES" sz="2000" dirty="0" err="1" smtClean="0"/>
              <a:t>Chrome</a:t>
            </a:r>
            <a:r>
              <a:rPr lang="es-ES" sz="2000" dirty="0" smtClean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127671307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588" y="3612837"/>
            <a:ext cx="4362824" cy="31085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09800" y="46642"/>
            <a:ext cx="6049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800000"/>
                </a:solidFill>
              </a:rPr>
              <a:t>Automatización de registro de Medidas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25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109472" y="1870743"/>
            <a:ext cx="890934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● </a:t>
            </a:r>
            <a:r>
              <a:rPr lang="es-ES" sz="2000" b="1" dirty="0" smtClean="0"/>
              <a:t>Creación de una API. </a:t>
            </a:r>
          </a:p>
          <a:p>
            <a:pPr marL="179388" indent="-90488" algn="just"/>
            <a:r>
              <a:rPr lang="es-ES" dirty="0" smtClean="0"/>
              <a:t>- Permite a los procesos exteriores comunicarse con la plataforma y registrar la medida en el indicador señalado con la periodicidad correspondiente.</a:t>
            </a:r>
          </a:p>
          <a:p>
            <a:pPr marL="179388" indent="-90488" algn="just">
              <a:spcAft>
                <a:spcPts val="1200"/>
              </a:spcAft>
            </a:pPr>
            <a:r>
              <a:rPr lang="es-ES" dirty="0" smtClean="0"/>
              <a:t>- Ahorro de tiempo y esfuerzo en el tratamiento de la información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16996" y="3281141"/>
            <a:ext cx="78291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s-ES" dirty="0"/>
              <a:t>● Carga automática de datos desde </a:t>
            </a:r>
            <a:r>
              <a:rPr lang="es-ES" b="1" dirty="0">
                <a:solidFill>
                  <a:srgbClr val="800000"/>
                </a:solidFill>
              </a:rPr>
              <a:t>todos los servidores </a:t>
            </a:r>
            <a:r>
              <a:rPr lang="es-ES" dirty="0"/>
              <a:t>(script </a:t>
            </a:r>
            <a:r>
              <a:rPr lang="es-ES" dirty="0" err="1"/>
              <a:t>paind.sh</a:t>
            </a:r>
            <a:r>
              <a:rPr lang="es-ES" dirty="0"/>
              <a:t>)</a:t>
            </a:r>
          </a:p>
          <a:p>
            <a:pPr algn="just">
              <a:spcAft>
                <a:spcPts val="1200"/>
              </a:spcAft>
            </a:pPr>
            <a:r>
              <a:rPr lang="es-ES" dirty="0"/>
              <a:t>    ./</a:t>
            </a:r>
            <a:r>
              <a:rPr lang="es-ES" dirty="0" err="1"/>
              <a:t>paind.sh</a:t>
            </a:r>
            <a:r>
              <a:rPr lang="es-ES" dirty="0"/>
              <a:t> -i indicador -v valor -f fecha .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115610" y="805646"/>
            <a:ext cx="89093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● Recogida de mediciones</a:t>
            </a:r>
            <a:r>
              <a:rPr lang="es-ES" sz="2000" b="1" dirty="0" smtClean="0">
                <a:solidFill>
                  <a:srgbClr val="800000"/>
                </a:solidFill>
              </a:rPr>
              <a:t> automatizada</a:t>
            </a:r>
            <a:r>
              <a:rPr lang="es-ES" sz="2000" dirty="0" smtClean="0">
                <a:solidFill>
                  <a:srgbClr val="800000"/>
                </a:solidFill>
              </a:rPr>
              <a:t>.</a:t>
            </a:r>
            <a:endParaRPr lang="es-ES" sz="2000" dirty="0">
              <a:solidFill>
                <a:srgbClr val="800000"/>
              </a:solidFill>
            </a:endParaRPr>
          </a:p>
          <a:p>
            <a:pPr marL="179388" indent="-90488" algn="just">
              <a:spcAft>
                <a:spcPts val="1200"/>
              </a:spcAft>
              <a:tabLst>
                <a:tab pos="268288" algn="l"/>
              </a:tabLst>
            </a:pPr>
            <a:r>
              <a:rPr lang="es-ES" dirty="0" smtClean="0"/>
              <a:t>- La </a:t>
            </a:r>
            <a:r>
              <a:rPr lang="es-ES" dirty="0"/>
              <a:t>información se obtendrá de forma directa, a través de diferentes agentes relacionados con los servicios analizados </a:t>
            </a:r>
          </a:p>
        </p:txBody>
      </p:sp>
    </p:spTree>
    <p:extLst>
      <p:ext uri="{BB962C8B-B14F-4D97-AF65-F5344CB8AC3E}">
        <p14:creationId xmlns:p14="http://schemas.microsoft.com/office/powerpoint/2010/main" val="404952880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798" y="4392704"/>
            <a:ext cx="3173881" cy="24500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04045" y="21984"/>
            <a:ext cx="378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800000"/>
                </a:solidFill>
              </a:rPr>
              <a:t>Objetivo alcanzado</a:t>
            </a:r>
            <a:r>
              <a:rPr lang="es-ES" sz="2800" b="1" dirty="0" smtClean="0">
                <a:solidFill>
                  <a:srgbClr val="800000"/>
                </a:solidFill>
              </a:rPr>
              <a:t>:</a:t>
            </a:r>
            <a:endParaRPr lang="es-ES" sz="2800" b="1" dirty="0">
              <a:solidFill>
                <a:srgbClr val="800000"/>
              </a:solidFill>
            </a:endParaRPr>
          </a:p>
        </p:txBody>
      </p:sp>
      <p:sp>
        <p:nvSpPr>
          <p:cNvPr id="11" name="CuadroTexto 3"/>
          <p:cNvSpPr txBox="1">
            <a:spLocks noChangeArrowheads="1"/>
          </p:cNvSpPr>
          <p:nvPr/>
        </p:nvSpPr>
        <p:spPr bwMode="auto">
          <a:xfrm>
            <a:off x="2663825" y="1282700"/>
            <a:ext cx="18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155346" y="6401704"/>
            <a:ext cx="794005" cy="365125"/>
          </a:xfrm>
        </p:spPr>
        <p:txBody>
          <a:bodyPr/>
          <a:lstStyle/>
          <a:p>
            <a:fld id="{57739E11-687A-C148-BD28-A8324C1BD143}" type="slidenum">
              <a:rPr lang="es-ES" smtClean="0"/>
              <a:t>26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66141" y="912422"/>
            <a:ext cx="8909341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/>
              <a:t>● </a:t>
            </a:r>
            <a:r>
              <a:rPr lang="es-ES" sz="2000" b="1" dirty="0" smtClean="0"/>
              <a:t>Almac</a:t>
            </a:r>
            <a:r>
              <a:rPr lang="es-ES" sz="2000" b="1" dirty="0" smtClean="0"/>
              <a:t>é</a:t>
            </a:r>
            <a:r>
              <a:rPr lang="es-ES" sz="2000" b="1" dirty="0" smtClean="0"/>
              <a:t>n datos centralizado</a:t>
            </a:r>
            <a:r>
              <a:rPr lang="es-ES" sz="2000" dirty="0" smtClean="0"/>
              <a:t>, </a:t>
            </a:r>
            <a:r>
              <a:rPr lang="es-ES" sz="2000" b="1" dirty="0" smtClean="0"/>
              <a:t>íntegro</a:t>
            </a:r>
            <a:r>
              <a:rPr lang="es-ES" sz="2000" dirty="0" smtClean="0"/>
              <a:t>, </a:t>
            </a:r>
          </a:p>
          <a:p>
            <a:pPr indent="88900" algn="just"/>
            <a:r>
              <a:rPr lang="es-ES" sz="2000" dirty="0" smtClean="0"/>
              <a:t>- Fácil acceso, mantenimiento, gestiona indicadores, orientada a servicios, etc.</a:t>
            </a:r>
          </a:p>
          <a:p>
            <a:pPr indent="88900" algn="just">
              <a:spcAft>
                <a:spcPts val="600"/>
              </a:spcAft>
            </a:pPr>
            <a:r>
              <a:rPr lang="es-ES" dirty="0" smtClean="0"/>
              <a:t>- Ahorro de tiempo y esfuerzo en el tratamiento de la información</a:t>
            </a:r>
          </a:p>
          <a:p>
            <a:pPr algn="just"/>
            <a:r>
              <a:rPr lang="es-ES" sz="2000" b="1" dirty="0" smtClean="0"/>
              <a:t>● </a:t>
            </a:r>
            <a:r>
              <a:rPr lang="es-ES" sz="2000" b="1" dirty="0" smtClean="0"/>
              <a:t>Generación automática de gráficas y comparativas. </a:t>
            </a:r>
          </a:p>
          <a:p>
            <a:pPr indent="88900" algn="just">
              <a:spcAft>
                <a:spcPts val="600"/>
              </a:spcAft>
            </a:pPr>
            <a:r>
              <a:rPr lang="es-ES" dirty="0" smtClean="0"/>
              <a:t>- Fácil </a:t>
            </a:r>
            <a:r>
              <a:rPr lang="es-ES" dirty="0" smtClean="0"/>
              <a:t>gestión y exportación de las mismas para la realización de informes.</a:t>
            </a:r>
            <a:r>
              <a:rPr lang="es-ES" b="1" dirty="0"/>
              <a:t> </a:t>
            </a:r>
            <a:endParaRPr lang="es-ES" sz="800" b="1" dirty="0"/>
          </a:p>
          <a:p>
            <a:pPr algn="just"/>
            <a:r>
              <a:rPr lang="es-ES" sz="2000" b="1" dirty="0" smtClean="0"/>
              <a:t>● </a:t>
            </a:r>
            <a:r>
              <a:rPr lang="es-ES" sz="2000" b="1" dirty="0"/>
              <a:t>Generación </a:t>
            </a:r>
            <a:r>
              <a:rPr lang="es-ES" sz="2000" b="1" dirty="0" smtClean="0"/>
              <a:t>de diferentes tipos de informes exportables. </a:t>
            </a:r>
            <a:endParaRPr lang="es-ES" sz="2000" b="1" dirty="0"/>
          </a:p>
          <a:p>
            <a:pPr marL="268288" indent="-179388" algn="just">
              <a:spcAft>
                <a:spcPts val="600"/>
              </a:spcAft>
              <a:buFontTx/>
              <a:buChar char="-"/>
            </a:pPr>
            <a:r>
              <a:rPr lang="es-ES" dirty="0" smtClean="0"/>
              <a:t>Fácil observación de la evolución y progresión de los indicadores claves o agrupaciones temporales de los mismos.</a:t>
            </a:r>
          </a:p>
          <a:p>
            <a:pPr algn="just"/>
            <a:r>
              <a:rPr lang="es-ES" sz="2000" b="1" dirty="0"/>
              <a:t>● </a:t>
            </a:r>
            <a:r>
              <a:rPr lang="es-ES" sz="2000" b="1" dirty="0" smtClean="0"/>
              <a:t>Autenticación mediante UVUS a través de SAML. </a:t>
            </a:r>
            <a:endParaRPr lang="es-ES" sz="2000" b="1" dirty="0"/>
          </a:p>
          <a:p>
            <a:pPr marL="268288" indent="-179388" algn="just">
              <a:buFontTx/>
              <a:buChar char="-"/>
            </a:pPr>
            <a:r>
              <a:rPr lang="es-ES" sz="2000" dirty="0" smtClean="0"/>
              <a:t>Integración con el sistema de autenticación de la US</a:t>
            </a:r>
          </a:p>
          <a:p>
            <a:pPr marL="268288" indent="-179388" algn="just">
              <a:spcAft>
                <a:spcPts val="600"/>
              </a:spcAft>
              <a:buFontTx/>
              <a:buChar char="-"/>
            </a:pPr>
            <a:r>
              <a:rPr lang="es-ES" sz="2000" dirty="0" smtClean="0"/>
              <a:t>Permite además la fácil incorporación de nuevos usuarios utilizando su UVUS.</a:t>
            </a:r>
            <a:endParaRPr lang="es-ES" sz="2000" dirty="0"/>
          </a:p>
          <a:p>
            <a:pPr algn="just"/>
            <a:r>
              <a:rPr lang="es-ES" sz="2000" b="1" dirty="0" smtClean="0"/>
              <a:t>● Envío de Notificaciones a través del correo electrónico. </a:t>
            </a:r>
            <a:endParaRPr lang="es-ES" sz="2000" b="1" dirty="0"/>
          </a:p>
          <a:p>
            <a:pPr marL="342900" indent="-254000" algn="just">
              <a:spcAft>
                <a:spcPts val="600"/>
              </a:spcAft>
              <a:buFontTx/>
              <a:buChar char="-"/>
            </a:pPr>
            <a:r>
              <a:rPr lang="es-ES" dirty="0" smtClean="0"/>
              <a:t>Correo corporativo </a:t>
            </a:r>
            <a:r>
              <a:rPr lang="es-ES" dirty="0" err="1" smtClean="0"/>
              <a:t>piand@us.es</a:t>
            </a:r>
            <a:r>
              <a:rPr lang="es-ES" dirty="0" smtClean="0"/>
              <a:t>.</a:t>
            </a:r>
            <a:endParaRPr lang="es-ES" dirty="0"/>
          </a:p>
          <a:p>
            <a:pPr algn="just"/>
            <a:r>
              <a:rPr lang="es-ES" sz="2000" b="1" dirty="0"/>
              <a:t>● </a:t>
            </a:r>
            <a:r>
              <a:rPr lang="es-ES" sz="2000" b="1" dirty="0" smtClean="0"/>
              <a:t>Conexión Segura.</a:t>
            </a:r>
            <a:endParaRPr lang="es-ES" sz="2000" b="1" dirty="0"/>
          </a:p>
          <a:p>
            <a:pPr marL="268288" indent="-179388" algn="just">
              <a:buFontTx/>
              <a:buChar char="-"/>
            </a:pPr>
            <a:r>
              <a:rPr lang="es-ES" dirty="0" smtClean="0"/>
              <a:t>Certificado TLS para comunicaciones de forma cifrada.</a:t>
            </a:r>
            <a:endParaRPr lang="es-ES" dirty="0"/>
          </a:p>
          <a:p>
            <a:pPr marL="342900" indent="-342900" algn="just">
              <a:buFontTx/>
              <a:buChar char="-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7612017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" y="46642"/>
            <a:ext cx="2759988" cy="435788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66141" y="580098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3054662" y="6148"/>
            <a:ext cx="582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8F0000"/>
                </a:solidFill>
              </a:rPr>
              <a:t>Panel de Indicadores - Conclusiones</a:t>
            </a:r>
            <a:endParaRPr lang="es-ES" sz="2800" dirty="0">
              <a:solidFill>
                <a:srgbClr val="8F0000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91799" y="812211"/>
            <a:ext cx="89093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s-ES" sz="2000" dirty="0"/>
              <a:t>● Plataforma ADAPTABLE a cualquier SERVICIO y ORGANIZACIÓN con necesidad de una aplicación de gestión de indicadores.</a:t>
            </a:r>
          </a:p>
          <a:p>
            <a:pPr algn="just">
              <a:spcAft>
                <a:spcPts val="600"/>
              </a:spcAft>
            </a:pPr>
            <a:r>
              <a:rPr lang="es-ES" sz="2000" dirty="0" smtClean="0"/>
              <a:t>● </a:t>
            </a:r>
            <a:r>
              <a:rPr lang="es-ES" sz="2000" b="1" dirty="0" smtClean="0">
                <a:solidFill>
                  <a:srgbClr val="800000"/>
                </a:solidFill>
              </a:rPr>
              <a:t>Líneas Futuras </a:t>
            </a:r>
            <a:r>
              <a:rPr lang="es-ES" sz="2000" b="1" dirty="0">
                <a:solidFill>
                  <a:srgbClr val="800000"/>
                </a:solidFill>
              </a:rPr>
              <a:t>de trabajo:</a:t>
            </a:r>
          </a:p>
          <a:p>
            <a:pPr marL="358775" indent="-179388" algn="just">
              <a:spcAft>
                <a:spcPts val="600"/>
              </a:spcAft>
            </a:pPr>
            <a:r>
              <a:rPr lang="en-GB" sz="2000" dirty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Incorporación </a:t>
            </a:r>
            <a:r>
              <a:rPr lang="es-ES" sz="2000" dirty="0"/>
              <a:t>de nuevas áreas y servicios.</a:t>
            </a:r>
          </a:p>
          <a:p>
            <a:pPr marL="358775" indent="-179388" algn="just">
              <a:spcAft>
                <a:spcPts val="600"/>
              </a:spcAft>
            </a:pPr>
            <a:r>
              <a:rPr lang="en-GB" sz="2000" dirty="0">
                <a:latin typeface="Arial" charset="0"/>
                <a:cs typeface="Arial" charset="0"/>
                <a:sym typeface="Wingdings" charset="0"/>
              </a:rPr>
              <a:t> </a:t>
            </a:r>
            <a:r>
              <a:rPr lang="es-ES" sz="2000" dirty="0" smtClean="0"/>
              <a:t>Ampliación </a:t>
            </a:r>
            <a:r>
              <a:rPr lang="es-ES" sz="2000" dirty="0"/>
              <a:t>de las funcionalidades actuales, por ejemplo: generación de informes automáticos desde plantillas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11" name="Imagen 10"/>
          <p:cNvPicPr/>
          <p:nvPr/>
        </p:nvPicPr>
        <p:blipFill>
          <a:blip r:embed="rId3"/>
          <a:stretch>
            <a:fillRect/>
          </a:stretch>
        </p:blipFill>
        <p:spPr>
          <a:xfrm>
            <a:off x="415761" y="4464000"/>
            <a:ext cx="1152000" cy="1152000"/>
          </a:xfrm>
          <a:prstGeom prst="rect">
            <a:avLst/>
          </a:prstGeom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4"/>
          <a:stretch>
            <a:fillRect/>
          </a:stretch>
        </p:blipFill>
        <p:spPr>
          <a:xfrm>
            <a:off x="4056482" y="4032000"/>
            <a:ext cx="1013040" cy="1008000"/>
          </a:xfrm>
          <a:prstGeom prst="rect">
            <a:avLst/>
          </a:prstGeom>
          <a:ln>
            <a:noFill/>
          </a:ln>
        </p:spPr>
      </p:pic>
      <p:pic>
        <p:nvPicPr>
          <p:cNvPr id="13" name="Imagen 12"/>
          <p:cNvPicPr/>
          <p:nvPr/>
        </p:nvPicPr>
        <p:blipFill>
          <a:blip r:embed="rId5"/>
          <a:stretch>
            <a:fillRect/>
          </a:stretch>
        </p:blipFill>
        <p:spPr>
          <a:xfrm>
            <a:off x="7364755" y="3839482"/>
            <a:ext cx="1234800" cy="1234800"/>
          </a:xfrm>
          <a:prstGeom prst="rect">
            <a:avLst/>
          </a:prstGeom>
          <a:ln>
            <a:noFill/>
          </a:ln>
        </p:spPr>
      </p:pic>
      <p:pic>
        <p:nvPicPr>
          <p:cNvPr id="14" name="Imagen 13"/>
          <p:cNvPicPr/>
          <p:nvPr/>
        </p:nvPicPr>
        <p:blipFill>
          <a:blip r:embed="rId6"/>
          <a:stretch>
            <a:fillRect/>
          </a:stretch>
        </p:blipFill>
        <p:spPr>
          <a:xfrm>
            <a:off x="2530800" y="5225251"/>
            <a:ext cx="1080000" cy="1080000"/>
          </a:xfrm>
          <a:prstGeom prst="rect">
            <a:avLst/>
          </a:prstGeom>
          <a:ln>
            <a:noFill/>
          </a:ln>
        </p:spPr>
      </p:pic>
      <p:pic>
        <p:nvPicPr>
          <p:cNvPr id="15" name="Imagen 14"/>
          <p:cNvPicPr/>
          <p:nvPr/>
        </p:nvPicPr>
        <p:blipFill>
          <a:blip r:embed="rId7"/>
          <a:stretch>
            <a:fillRect/>
          </a:stretch>
        </p:blipFill>
        <p:spPr>
          <a:xfrm>
            <a:off x="5542432" y="5045697"/>
            <a:ext cx="1301760" cy="1301760"/>
          </a:xfrm>
          <a:prstGeom prst="rect">
            <a:avLst/>
          </a:prstGeom>
          <a:ln>
            <a:noFill/>
          </a:ln>
        </p:spPr>
      </p:pic>
      <p:sp>
        <p:nvSpPr>
          <p:cNvPr id="16" name="TextShape 6"/>
          <p:cNvSpPr txBox="1"/>
          <p:nvPr/>
        </p:nvSpPr>
        <p:spPr>
          <a:xfrm>
            <a:off x="202641" y="5621728"/>
            <a:ext cx="1512000" cy="428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s-ES" sz="1200" dirty="0" err="1">
                <a:latin typeface="Arial"/>
              </a:rPr>
              <a:t>https</a:t>
            </a:r>
            <a:r>
              <a:rPr lang="es-ES" sz="1200" dirty="0">
                <a:latin typeface="Arial"/>
              </a:rPr>
              <a:t>://</a:t>
            </a:r>
            <a:r>
              <a:rPr lang="es-ES" sz="1200" dirty="0" err="1">
                <a:latin typeface="Arial"/>
              </a:rPr>
              <a:t>paind.us.es</a:t>
            </a:r>
            <a:endParaRPr dirty="0"/>
          </a:p>
        </p:txBody>
      </p:sp>
      <p:sp>
        <p:nvSpPr>
          <p:cNvPr id="17" name="TextShape 7"/>
          <p:cNvSpPr txBox="1"/>
          <p:nvPr/>
        </p:nvSpPr>
        <p:spPr>
          <a:xfrm>
            <a:off x="3971162" y="5115240"/>
            <a:ext cx="1279080" cy="284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s-ES" sz="1200">
                <a:latin typeface="Arial"/>
              </a:rPr>
              <a:t>Automatización</a:t>
            </a:r>
            <a:endParaRPr/>
          </a:p>
        </p:txBody>
      </p:sp>
      <p:sp>
        <p:nvSpPr>
          <p:cNvPr id="18" name="TextShape 8"/>
          <p:cNvSpPr txBox="1"/>
          <p:nvPr/>
        </p:nvSpPr>
        <p:spPr>
          <a:xfrm>
            <a:off x="7447555" y="5146282"/>
            <a:ext cx="1152000" cy="36000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s-ES" sz="1200" dirty="0">
                <a:latin typeface="Arial"/>
              </a:rPr>
              <a:t>Centralización</a:t>
            </a:r>
            <a:endParaRPr dirty="0"/>
          </a:p>
        </p:txBody>
      </p:sp>
      <p:sp>
        <p:nvSpPr>
          <p:cNvPr id="19" name="TextShape 9"/>
          <p:cNvSpPr txBox="1"/>
          <p:nvPr/>
        </p:nvSpPr>
        <p:spPr>
          <a:xfrm>
            <a:off x="2536200" y="6377251"/>
            <a:ext cx="1074600" cy="428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s-ES" sz="1200">
                <a:latin typeface="Arial"/>
              </a:rPr>
              <a:t>Rigurosidad</a:t>
            </a:r>
            <a:endParaRPr/>
          </a:p>
        </p:txBody>
      </p:sp>
      <p:sp>
        <p:nvSpPr>
          <p:cNvPr id="20" name="TextShape 10"/>
          <p:cNvSpPr txBox="1"/>
          <p:nvPr/>
        </p:nvSpPr>
        <p:spPr>
          <a:xfrm>
            <a:off x="5764192" y="6341697"/>
            <a:ext cx="1008000" cy="428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s-ES" sz="1200">
                <a:latin typeface="Arial"/>
              </a:rPr>
              <a:t>Expansión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075223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ceso 12"/>
          <p:cNvSpPr/>
          <p:nvPr/>
        </p:nvSpPr>
        <p:spPr>
          <a:xfrm>
            <a:off x="185190" y="1267705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141" y="142509"/>
            <a:ext cx="6417389" cy="101327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153009" y="5181341"/>
            <a:ext cx="6257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27" name="Proceso 26"/>
          <p:cNvSpPr/>
          <p:nvPr/>
        </p:nvSpPr>
        <p:spPr>
          <a:xfrm>
            <a:off x="93451" y="4655973"/>
            <a:ext cx="8958810" cy="1502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705605" y="1834355"/>
            <a:ext cx="7966923" cy="2437260"/>
          </a:xfrm>
          <a:prstGeom prst="rect">
            <a:avLst/>
          </a:prstGeom>
          <a:solidFill>
            <a:srgbClr val="8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 smtClean="0">
                <a:solidFill>
                  <a:schemeClr val="bg1"/>
                </a:solidFill>
              </a:rPr>
              <a:t>Gracias por Vuestra Atención</a:t>
            </a:r>
          </a:p>
          <a:p>
            <a:pPr algn="ctr"/>
            <a:r>
              <a:rPr lang="es-ES" sz="4800" dirty="0">
                <a:solidFill>
                  <a:schemeClr val="bg1"/>
                </a:solidFill>
              </a:rPr>
              <a:t> </a:t>
            </a:r>
            <a:r>
              <a:rPr lang="ca-ES" sz="4800" dirty="0" smtClean="0">
                <a:solidFill>
                  <a:schemeClr val="bg1"/>
                </a:solidFill>
              </a:rPr>
              <a:t>Gràcies per la vostra Atenció</a:t>
            </a:r>
            <a:endParaRPr lang="ca-ES" sz="4800" dirty="0">
              <a:solidFill>
                <a:schemeClr val="bg1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51316" y="5001752"/>
            <a:ext cx="9052261" cy="1676659"/>
          </a:xfrm>
          <a:prstGeom prst="roundRect">
            <a:avLst/>
          </a:prstGeom>
          <a:solidFill>
            <a:schemeClr val="accent5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s-ES" sz="3600" dirty="0" smtClean="0">
                <a:latin typeface="Times New Roman"/>
                <a:cs typeface="Times New Roman"/>
              </a:rPr>
              <a:t>PAIND: Sistema </a:t>
            </a:r>
            <a:r>
              <a:rPr lang="es-ES" sz="3600" dirty="0">
                <a:latin typeface="Times New Roman"/>
                <a:cs typeface="Times New Roman"/>
              </a:rPr>
              <a:t>para la Gestión del Panel de Indicadores y el Cuadro de Mando Integral en un Servicio de </a:t>
            </a:r>
            <a:r>
              <a:rPr lang="es-ES" sz="3600" dirty="0" smtClean="0">
                <a:latin typeface="Times New Roman"/>
                <a:cs typeface="Times New Roman"/>
              </a:rPr>
              <a:t>Informática.</a:t>
            </a:r>
            <a:endParaRPr lang="es-ES" sz="3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611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5187</TotalTime>
  <Words>1773</Words>
  <Application>Microsoft Macintosh PowerPoint</Application>
  <PresentationFormat>Presentación en pantalla (4:3)</PresentationFormat>
  <Paragraphs>221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Sevilla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Martin</dc:creator>
  <cp:lastModifiedBy>Antonio Martin</cp:lastModifiedBy>
  <cp:revision>184</cp:revision>
  <dcterms:created xsi:type="dcterms:W3CDTF">2014-04-23T11:28:05Z</dcterms:created>
  <dcterms:modified xsi:type="dcterms:W3CDTF">2016-11-17T14:52:48Z</dcterms:modified>
</cp:coreProperties>
</file>