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2" r:id="rId1"/>
    <p:sldMasterId id="2147483653" r:id="rId2"/>
  </p:sldMasterIdLst>
  <p:notesMasterIdLst>
    <p:notesMasterId r:id="rId21"/>
  </p:notesMasterIdLst>
  <p:handoutMasterIdLst>
    <p:handoutMasterId r:id="rId22"/>
  </p:handoutMasterIdLst>
  <p:sldIdLst>
    <p:sldId id="659" r:id="rId3"/>
    <p:sldId id="693" r:id="rId4"/>
    <p:sldId id="704" r:id="rId5"/>
    <p:sldId id="667" r:id="rId6"/>
    <p:sldId id="705" r:id="rId7"/>
    <p:sldId id="706" r:id="rId8"/>
    <p:sldId id="707" r:id="rId9"/>
    <p:sldId id="719" r:id="rId10"/>
    <p:sldId id="709" r:id="rId11"/>
    <p:sldId id="708" r:id="rId12"/>
    <p:sldId id="710" r:id="rId13"/>
    <p:sldId id="711" r:id="rId14"/>
    <p:sldId id="712" r:id="rId15"/>
    <p:sldId id="714" r:id="rId16"/>
    <p:sldId id="715" r:id="rId17"/>
    <p:sldId id="716" r:id="rId18"/>
    <p:sldId id="717" r:id="rId19"/>
    <p:sldId id="718" r:id="rId20"/>
  </p:sldIdLst>
  <p:sldSz cx="9144000" cy="6858000" type="screen4x3"/>
  <p:notesSz cx="6797675" cy="9926638"/>
  <p:defaultTextStyle>
    <a:defPPr>
      <a:defRPr lang="es-ES"/>
    </a:defPPr>
    <a:lvl1pPr algn="l" rtl="0" eaLnBrk="0" fontAlgn="base" hangingPunct="0">
      <a:spcBef>
        <a:spcPct val="0"/>
      </a:spcBef>
      <a:spcAft>
        <a:spcPct val="0"/>
      </a:spcAft>
      <a:defRPr sz="2400" kern="1200">
        <a:solidFill>
          <a:srgbClr val="000000"/>
        </a:solidFill>
        <a:latin typeface="Times New Roman" charset="0"/>
        <a:ea typeface="+mn-ea"/>
        <a:cs typeface="+mn-cs"/>
      </a:defRPr>
    </a:lvl1pPr>
    <a:lvl2pPr marL="457200" algn="l" rtl="0" eaLnBrk="0" fontAlgn="base" hangingPunct="0">
      <a:spcBef>
        <a:spcPct val="0"/>
      </a:spcBef>
      <a:spcAft>
        <a:spcPct val="0"/>
      </a:spcAft>
      <a:defRPr sz="2400" kern="1200">
        <a:solidFill>
          <a:srgbClr val="000000"/>
        </a:solidFill>
        <a:latin typeface="Times New Roman" charset="0"/>
        <a:ea typeface="+mn-ea"/>
        <a:cs typeface="+mn-cs"/>
      </a:defRPr>
    </a:lvl2pPr>
    <a:lvl3pPr marL="914400" algn="l" rtl="0" eaLnBrk="0" fontAlgn="base" hangingPunct="0">
      <a:spcBef>
        <a:spcPct val="0"/>
      </a:spcBef>
      <a:spcAft>
        <a:spcPct val="0"/>
      </a:spcAft>
      <a:defRPr sz="2400" kern="1200">
        <a:solidFill>
          <a:srgbClr val="000000"/>
        </a:solidFill>
        <a:latin typeface="Times New Roman" charset="0"/>
        <a:ea typeface="+mn-ea"/>
        <a:cs typeface="+mn-cs"/>
      </a:defRPr>
    </a:lvl3pPr>
    <a:lvl4pPr marL="1371600" algn="l" rtl="0" eaLnBrk="0" fontAlgn="base" hangingPunct="0">
      <a:spcBef>
        <a:spcPct val="0"/>
      </a:spcBef>
      <a:spcAft>
        <a:spcPct val="0"/>
      </a:spcAft>
      <a:defRPr sz="2400" kern="1200">
        <a:solidFill>
          <a:srgbClr val="000000"/>
        </a:solidFill>
        <a:latin typeface="Times New Roman" charset="0"/>
        <a:ea typeface="+mn-ea"/>
        <a:cs typeface="+mn-cs"/>
      </a:defRPr>
    </a:lvl4pPr>
    <a:lvl5pPr marL="1828800" algn="l" rtl="0" eaLnBrk="0" fontAlgn="base" hangingPunct="0">
      <a:spcBef>
        <a:spcPct val="0"/>
      </a:spcBef>
      <a:spcAft>
        <a:spcPct val="0"/>
      </a:spcAft>
      <a:defRPr sz="2400" kern="1200">
        <a:solidFill>
          <a:srgbClr val="000000"/>
        </a:solidFill>
        <a:latin typeface="Times New Roman" charset="0"/>
        <a:ea typeface="+mn-ea"/>
        <a:cs typeface="+mn-cs"/>
      </a:defRPr>
    </a:lvl5pPr>
    <a:lvl6pPr marL="2286000" algn="l" defTabSz="914400" rtl="0" eaLnBrk="1" latinLnBrk="0" hangingPunct="1">
      <a:defRPr sz="2400" kern="1200">
        <a:solidFill>
          <a:srgbClr val="000000"/>
        </a:solidFill>
        <a:latin typeface="Times New Roman" charset="0"/>
        <a:ea typeface="+mn-ea"/>
        <a:cs typeface="+mn-cs"/>
      </a:defRPr>
    </a:lvl6pPr>
    <a:lvl7pPr marL="2743200" algn="l" defTabSz="914400" rtl="0" eaLnBrk="1" latinLnBrk="0" hangingPunct="1">
      <a:defRPr sz="2400" kern="1200">
        <a:solidFill>
          <a:srgbClr val="000000"/>
        </a:solidFill>
        <a:latin typeface="Times New Roman" charset="0"/>
        <a:ea typeface="+mn-ea"/>
        <a:cs typeface="+mn-cs"/>
      </a:defRPr>
    </a:lvl7pPr>
    <a:lvl8pPr marL="3200400" algn="l" defTabSz="914400" rtl="0" eaLnBrk="1" latinLnBrk="0" hangingPunct="1">
      <a:defRPr sz="2400" kern="1200">
        <a:solidFill>
          <a:srgbClr val="000000"/>
        </a:solidFill>
        <a:latin typeface="Times New Roman" charset="0"/>
        <a:ea typeface="+mn-ea"/>
        <a:cs typeface="+mn-cs"/>
      </a:defRPr>
    </a:lvl8pPr>
    <a:lvl9pPr marL="3657600" algn="l" defTabSz="914400" rtl="0" eaLnBrk="1" latinLnBrk="0" hangingPunct="1">
      <a:defRPr sz="2400" kern="1200">
        <a:solidFill>
          <a:srgbClr val="000000"/>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98AEDA"/>
    <a:srgbClr val="8DA5D5"/>
    <a:srgbClr val="919191"/>
    <a:srgbClr val="33CCCC"/>
    <a:srgbClr val="000000"/>
    <a:srgbClr val="0099CC"/>
    <a:srgbClr val="FFFFCC"/>
    <a:srgbClr val="FF0000"/>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18" autoAdjust="0"/>
  </p:normalViewPr>
  <p:slideViewPr>
    <p:cSldViewPr>
      <p:cViewPr>
        <p:scale>
          <a:sx n="75" d="100"/>
          <a:sy n="75" d="100"/>
        </p:scale>
        <p:origin x="-167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1579" y="-58"/>
      </p:cViewPr>
      <p:guideLst>
        <p:guide orient="horz" pos="3127"/>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55925" cy="461963"/>
          </a:xfrm>
          <a:prstGeom prst="rect">
            <a:avLst/>
          </a:prstGeom>
          <a:noFill/>
          <a:ln w="12700">
            <a:noFill/>
            <a:miter lim="800000"/>
            <a:headEnd/>
            <a:tailEnd/>
          </a:ln>
          <a:effectLst/>
        </p:spPr>
        <p:txBody>
          <a:bodyPr vert="horz" wrap="none" lIns="89502" tIns="44750" rIns="89502" bIns="44750" numCol="1" anchor="ctr" anchorCtr="0" compatLnSpc="1">
            <a:prstTxWarp prst="textNoShape">
              <a:avLst/>
            </a:prstTxWarp>
          </a:bodyPr>
          <a:lstStyle>
            <a:lvl1pPr defTabSz="895350">
              <a:defRPr sz="1200">
                <a:solidFill>
                  <a:schemeClr val="tx1"/>
                </a:solidFill>
              </a:defRPr>
            </a:lvl1pPr>
          </a:lstStyle>
          <a:p>
            <a:endParaRPr lang="es-ES"/>
          </a:p>
        </p:txBody>
      </p:sp>
      <p:sp>
        <p:nvSpPr>
          <p:cNvPr id="56323" name="Rectangle 3"/>
          <p:cNvSpPr>
            <a:spLocks noGrp="1" noChangeArrowheads="1"/>
          </p:cNvSpPr>
          <p:nvPr>
            <p:ph type="dt" sz="quarter" idx="1"/>
          </p:nvPr>
        </p:nvSpPr>
        <p:spPr bwMode="auto">
          <a:xfrm>
            <a:off x="3886200" y="0"/>
            <a:ext cx="2876550" cy="461963"/>
          </a:xfrm>
          <a:prstGeom prst="rect">
            <a:avLst/>
          </a:prstGeom>
          <a:noFill/>
          <a:ln w="12700">
            <a:noFill/>
            <a:miter lim="800000"/>
            <a:headEnd/>
            <a:tailEnd/>
          </a:ln>
          <a:effectLst/>
        </p:spPr>
        <p:txBody>
          <a:bodyPr vert="horz" wrap="none" lIns="89502" tIns="44750" rIns="89502" bIns="44750" numCol="1" anchor="ctr" anchorCtr="0" compatLnSpc="1">
            <a:prstTxWarp prst="textNoShape">
              <a:avLst/>
            </a:prstTxWarp>
          </a:bodyPr>
          <a:lstStyle>
            <a:lvl1pPr algn="r" defTabSz="895350">
              <a:defRPr sz="1200">
                <a:solidFill>
                  <a:schemeClr val="tx1"/>
                </a:solidFill>
              </a:defRPr>
            </a:lvl1pPr>
          </a:lstStyle>
          <a:p>
            <a:endParaRPr lang="es-ES"/>
          </a:p>
        </p:txBody>
      </p:sp>
      <p:sp>
        <p:nvSpPr>
          <p:cNvPr id="56324" name="Rectangle 4"/>
          <p:cNvSpPr>
            <a:spLocks noGrp="1" noChangeArrowheads="1"/>
          </p:cNvSpPr>
          <p:nvPr>
            <p:ph type="ftr" sz="quarter" idx="2"/>
          </p:nvPr>
        </p:nvSpPr>
        <p:spPr bwMode="auto">
          <a:xfrm>
            <a:off x="0" y="9461500"/>
            <a:ext cx="2955925" cy="461963"/>
          </a:xfrm>
          <a:prstGeom prst="rect">
            <a:avLst/>
          </a:prstGeom>
          <a:noFill/>
          <a:ln w="12700">
            <a:noFill/>
            <a:miter lim="800000"/>
            <a:headEnd/>
            <a:tailEnd/>
          </a:ln>
          <a:effectLst/>
        </p:spPr>
        <p:txBody>
          <a:bodyPr vert="horz" wrap="none" lIns="89502" tIns="44750" rIns="89502" bIns="44750" numCol="1" anchor="b" anchorCtr="0" compatLnSpc="1">
            <a:prstTxWarp prst="textNoShape">
              <a:avLst/>
            </a:prstTxWarp>
          </a:bodyPr>
          <a:lstStyle>
            <a:lvl1pPr defTabSz="895350">
              <a:defRPr sz="1200">
                <a:solidFill>
                  <a:schemeClr val="tx1"/>
                </a:solidFill>
              </a:defRPr>
            </a:lvl1pPr>
          </a:lstStyle>
          <a:p>
            <a:endParaRPr lang="es-ES"/>
          </a:p>
        </p:txBody>
      </p:sp>
      <p:sp>
        <p:nvSpPr>
          <p:cNvPr id="56325" name="Rectangle 5"/>
          <p:cNvSpPr>
            <a:spLocks noGrp="1" noChangeArrowheads="1"/>
          </p:cNvSpPr>
          <p:nvPr>
            <p:ph type="sldNum" sz="quarter" idx="3"/>
          </p:nvPr>
        </p:nvSpPr>
        <p:spPr bwMode="auto">
          <a:xfrm>
            <a:off x="3886200" y="9461500"/>
            <a:ext cx="2876550" cy="461963"/>
          </a:xfrm>
          <a:prstGeom prst="rect">
            <a:avLst/>
          </a:prstGeom>
          <a:noFill/>
          <a:ln w="12700">
            <a:noFill/>
            <a:miter lim="800000"/>
            <a:headEnd/>
            <a:tailEnd/>
          </a:ln>
          <a:effectLst/>
        </p:spPr>
        <p:txBody>
          <a:bodyPr vert="horz" wrap="none" lIns="89502" tIns="44750" rIns="89502" bIns="44750" numCol="1" anchor="b" anchorCtr="0" compatLnSpc="1">
            <a:prstTxWarp prst="textNoShape">
              <a:avLst/>
            </a:prstTxWarp>
          </a:bodyPr>
          <a:lstStyle>
            <a:lvl1pPr algn="r" defTabSz="895350">
              <a:defRPr sz="1200">
                <a:solidFill>
                  <a:schemeClr val="tx1"/>
                </a:solidFill>
              </a:defRPr>
            </a:lvl1pPr>
          </a:lstStyle>
          <a:p>
            <a:fld id="{0DA24678-90FC-4079-BD60-2BF09461BC15}" type="slidenum">
              <a:rPr lang="es-ES"/>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7988" cy="495300"/>
          </a:xfrm>
          <a:prstGeom prst="rect">
            <a:avLst/>
          </a:prstGeom>
          <a:noFill/>
          <a:ln w="12700">
            <a:noFill/>
            <a:miter lim="800000"/>
            <a:headEnd/>
            <a:tailEnd/>
          </a:ln>
          <a:effectLst/>
        </p:spPr>
        <p:txBody>
          <a:bodyPr vert="horz" wrap="none" lIns="89502" tIns="44750" rIns="89502" bIns="44750" numCol="1" anchor="ctr" anchorCtr="0" compatLnSpc="1">
            <a:prstTxWarp prst="textNoShape">
              <a:avLst/>
            </a:prstTxWarp>
          </a:bodyPr>
          <a:lstStyle>
            <a:lvl1pPr defTabSz="895350">
              <a:defRPr sz="1200">
                <a:solidFill>
                  <a:schemeClr val="tx1"/>
                </a:solidFill>
              </a:defRPr>
            </a:lvl1pPr>
          </a:lstStyle>
          <a:p>
            <a:endParaRPr lang="es-ES"/>
          </a:p>
        </p:txBody>
      </p:sp>
      <p:sp>
        <p:nvSpPr>
          <p:cNvPr id="8195" name="Rectangle 3"/>
          <p:cNvSpPr>
            <a:spLocks noGrp="1" noChangeArrowheads="1"/>
          </p:cNvSpPr>
          <p:nvPr>
            <p:ph type="dt" idx="1"/>
          </p:nvPr>
        </p:nvSpPr>
        <p:spPr bwMode="auto">
          <a:xfrm>
            <a:off x="3849688" y="0"/>
            <a:ext cx="2947987" cy="495300"/>
          </a:xfrm>
          <a:prstGeom prst="rect">
            <a:avLst/>
          </a:prstGeom>
          <a:noFill/>
          <a:ln w="12700">
            <a:noFill/>
            <a:miter lim="800000"/>
            <a:headEnd/>
            <a:tailEnd/>
          </a:ln>
          <a:effectLst/>
        </p:spPr>
        <p:txBody>
          <a:bodyPr vert="horz" wrap="none" lIns="89502" tIns="44750" rIns="89502" bIns="44750" numCol="1" anchor="ctr" anchorCtr="0" compatLnSpc="1">
            <a:prstTxWarp prst="textNoShape">
              <a:avLst/>
            </a:prstTxWarp>
          </a:bodyPr>
          <a:lstStyle>
            <a:lvl1pPr algn="r" defTabSz="895350">
              <a:defRPr sz="1200">
                <a:solidFill>
                  <a:schemeClr val="tx1"/>
                </a:solidFill>
              </a:defRPr>
            </a:lvl1pPr>
          </a:lstStyle>
          <a:p>
            <a:endParaRPr lang="es-ES"/>
          </a:p>
        </p:txBody>
      </p:sp>
      <p:sp>
        <p:nvSpPr>
          <p:cNvPr id="8196" name="Rectangle 4"/>
          <p:cNvSpPr>
            <a:spLocks noGrp="1" noRot="1" noChangeAspect="1" noChangeArrowheads="1" noTextEdit="1"/>
          </p:cNvSpPr>
          <p:nvPr>
            <p:ph type="sldImg" idx="2"/>
          </p:nvPr>
        </p:nvSpPr>
        <p:spPr bwMode="auto">
          <a:xfrm>
            <a:off x="920750" y="746125"/>
            <a:ext cx="4960938" cy="37211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463" y="4713288"/>
            <a:ext cx="4984750" cy="4467225"/>
          </a:xfrm>
          <a:prstGeom prst="rect">
            <a:avLst/>
          </a:prstGeom>
          <a:noFill/>
          <a:ln w="12700">
            <a:noFill/>
            <a:miter lim="800000"/>
            <a:headEnd/>
            <a:tailEnd/>
          </a:ln>
          <a:effectLst/>
        </p:spPr>
        <p:txBody>
          <a:bodyPr vert="horz" wrap="none" lIns="89502" tIns="44750" rIns="89502" bIns="44750" numCol="1" anchor="ctr"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8198" name="Rectangle 6"/>
          <p:cNvSpPr>
            <a:spLocks noGrp="1" noChangeArrowheads="1"/>
          </p:cNvSpPr>
          <p:nvPr>
            <p:ph type="ftr" sz="quarter" idx="4"/>
          </p:nvPr>
        </p:nvSpPr>
        <p:spPr bwMode="auto">
          <a:xfrm>
            <a:off x="0" y="9431338"/>
            <a:ext cx="2947988" cy="495300"/>
          </a:xfrm>
          <a:prstGeom prst="rect">
            <a:avLst/>
          </a:prstGeom>
          <a:noFill/>
          <a:ln w="12700">
            <a:noFill/>
            <a:miter lim="800000"/>
            <a:headEnd/>
            <a:tailEnd/>
          </a:ln>
          <a:effectLst/>
        </p:spPr>
        <p:txBody>
          <a:bodyPr vert="horz" wrap="none" lIns="89502" tIns="44750" rIns="89502" bIns="44750" numCol="1" anchor="b" anchorCtr="0" compatLnSpc="1">
            <a:prstTxWarp prst="textNoShape">
              <a:avLst/>
            </a:prstTxWarp>
          </a:bodyPr>
          <a:lstStyle>
            <a:lvl1pPr defTabSz="895350">
              <a:defRPr sz="1200">
                <a:solidFill>
                  <a:schemeClr val="tx1"/>
                </a:solidFill>
              </a:defRPr>
            </a:lvl1pPr>
          </a:lstStyle>
          <a:p>
            <a:endParaRPr lang="es-ES"/>
          </a:p>
        </p:txBody>
      </p:sp>
      <p:sp>
        <p:nvSpPr>
          <p:cNvPr id="8199" name="Rectangle 7"/>
          <p:cNvSpPr>
            <a:spLocks noGrp="1" noChangeArrowheads="1"/>
          </p:cNvSpPr>
          <p:nvPr>
            <p:ph type="sldNum" sz="quarter" idx="5"/>
          </p:nvPr>
        </p:nvSpPr>
        <p:spPr bwMode="auto">
          <a:xfrm>
            <a:off x="3849688" y="9431338"/>
            <a:ext cx="2947987" cy="495300"/>
          </a:xfrm>
          <a:prstGeom prst="rect">
            <a:avLst/>
          </a:prstGeom>
          <a:noFill/>
          <a:ln w="12700">
            <a:noFill/>
            <a:miter lim="800000"/>
            <a:headEnd/>
            <a:tailEnd/>
          </a:ln>
          <a:effectLst/>
        </p:spPr>
        <p:txBody>
          <a:bodyPr vert="horz" wrap="none" lIns="89502" tIns="44750" rIns="89502" bIns="44750" numCol="1" anchor="b" anchorCtr="0" compatLnSpc="1">
            <a:prstTxWarp prst="textNoShape">
              <a:avLst/>
            </a:prstTxWarp>
          </a:bodyPr>
          <a:lstStyle>
            <a:lvl1pPr algn="r" defTabSz="895350">
              <a:defRPr sz="1200">
                <a:solidFill>
                  <a:schemeClr val="tx1"/>
                </a:solidFill>
              </a:defRPr>
            </a:lvl1pPr>
          </a:lstStyle>
          <a:p>
            <a:fld id="{27813C55-1FBE-4E37-ACD6-3665EF5D0CFD}" type="slidenum">
              <a:rPr lang="es-ES"/>
              <a:pPr/>
              <a:t>‹Nº›</a:t>
            </a:fld>
            <a:endParaRPr lang="es-ES"/>
          </a:p>
        </p:txBody>
      </p:sp>
    </p:spTree>
  </p:cSld>
  <p:clrMap bg1="lt1" tx1="dk1" bg2="lt2" tx2="dk2" accent1="accent1" accent2="accent2" accent3="accent3" accent4="accent4" accent5="accent5" accent6="accent6" hlink="hlink" folHlink="folHlink"/>
  <p:notesStyle>
    <a:lvl1pPr algn="l" defTabSz="762000" rtl="0" fontAlgn="base">
      <a:spcBef>
        <a:spcPct val="30000"/>
      </a:spcBef>
      <a:spcAft>
        <a:spcPct val="0"/>
      </a:spcAft>
      <a:defRPr sz="1200" kern="1200">
        <a:solidFill>
          <a:schemeClr val="tx1"/>
        </a:solidFill>
        <a:latin typeface="Times New Roman" charset="0"/>
        <a:ea typeface="+mn-ea"/>
        <a:cs typeface="+mn-cs"/>
      </a:defRPr>
    </a:lvl1pPr>
    <a:lvl2pPr marL="457200" algn="l" defTabSz="762000" rtl="0" fontAlgn="base">
      <a:spcBef>
        <a:spcPct val="30000"/>
      </a:spcBef>
      <a:spcAft>
        <a:spcPct val="0"/>
      </a:spcAft>
      <a:defRPr sz="1200" kern="1200">
        <a:solidFill>
          <a:schemeClr val="tx1"/>
        </a:solidFill>
        <a:latin typeface="Times New Roman" charset="0"/>
        <a:ea typeface="+mn-ea"/>
        <a:cs typeface="+mn-cs"/>
      </a:defRPr>
    </a:lvl2pPr>
    <a:lvl3pPr marL="914400" algn="l" defTabSz="762000" rtl="0" fontAlgn="base">
      <a:spcBef>
        <a:spcPct val="30000"/>
      </a:spcBef>
      <a:spcAft>
        <a:spcPct val="0"/>
      </a:spcAft>
      <a:defRPr sz="1200" kern="1200">
        <a:solidFill>
          <a:schemeClr val="tx1"/>
        </a:solidFill>
        <a:latin typeface="Times New Roman" charset="0"/>
        <a:ea typeface="+mn-ea"/>
        <a:cs typeface="+mn-cs"/>
      </a:defRPr>
    </a:lvl3pPr>
    <a:lvl4pPr marL="1371600" algn="l" defTabSz="762000" rtl="0" fontAlgn="base">
      <a:spcBef>
        <a:spcPct val="30000"/>
      </a:spcBef>
      <a:spcAft>
        <a:spcPct val="0"/>
      </a:spcAft>
      <a:defRPr sz="1200" kern="1200">
        <a:solidFill>
          <a:schemeClr val="tx1"/>
        </a:solidFill>
        <a:latin typeface="Times New Roman" charset="0"/>
        <a:ea typeface="+mn-ea"/>
        <a:cs typeface="+mn-cs"/>
      </a:defRPr>
    </a:lvl4pPr>
    <a:lvl5pPr marL="1828800" algn="l" defTabSz="762000"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lucia.upct@upct.e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kern="1200" dirty="0" smtClean="0">
                <a:solidFill>
                  <a:schemeClr val="tx1"/>
                </a:solidFill>
                <a:latin typeface="Times New Roman" charset="0"/>
                <a:ea typeface="+mn-ea"/>
                <a:cs typeface="+mn-cs"/>
              </a:rPr>
              <a:t>LUCIA sigue el mismo esquema de flujo de trabajo que RTIR: </a:t>
            </a:r>
          </a:p>
          <a:p>
            <a:pPr lvl="0"/>
            <a:r>
              <a:rPr lang="es-ES" sz="1200" kern="1200" dirty="0" smtClean="0">
                <a:solidFill>
                  <a:schemeClr val="tx1"/>
                </a:solidFill>
                <a:latin typeface="Times New Roman" charset="0"/>
                <a:ea typeface="+mn-ea"/>
                <a:cs typeface="+mn-cs"/>
              </a:rPr>
              <a:t>La forma de iniciar un incidente es a través de un (o varios) IR </a:t>
            </a:r>
            <a:r>
              <a:rPr lang="es-ES" sz="1200" i="1" kern="1200" dirty="0" smtClean="0">
                <a:solidFill>
                  <a:schemeClr val="tx1"/>
                </a:solidFill>
                <a:latin typeface="Times New Roman" charset="0"/>
                <a:ea typeface="+mn-ea"/>
                <a:cs typeface="+mn-cs"/>
              </a:rPr>
              <a:t>(Reporte de incidente</a:t>
            </a:r>
            <a:r>
              <a:rPr lang="es-ES" sz="1200" kern="1200" dirty="0" smtClean="0">
                <a:solidFill>
                  <a:schemeClr val="tx1"/>
                </a:solidFill>
                <a:latin typeface="Times New Roman" charset="0"/>
                <a:ea typeface="+mn-ea"/>
                <a:cs typeface="+mn-cs"/>
              </a:rPr>
              <a:t>); inicialmente no quedan vinculados a ningún número de ticket. Un IR se puede crear directamente en la interfaz web de la aplicación (usuarios no privilegiados) o mediante el envío de un correo electrónico a la dirección configurada (en nuestro caso </a:t>
            </a:r>
            <a:r>
              <a:rPr lang="es-ES" sz="1200" u="none" strike="noStrike" kern="1200" dirty="0" smtClean="0">
                <a:solidFill>
                  <a:schemeClr val="tx1"/>
                </a:solidFill>
                <a:latin typeface="Times New Roman" charset="0"/>
                <a:ea typeface="+mn-ea"/>
                <a:cs typeface="+mn-cs"/>
                <a:hlinkClick r:id="rId3"/>
              </a:rPr>
              <a:t>lucia.upct@upct.es</a:t>
            </a:r>
            <a:r>
              <a:rPr lang="es-ES" sz="1200" kern="1200" dirty="0" smtClean="0">
                <a:solidFill>
                  <a:schemeClr val="tx1"/>
                </a:solidFill>
                <a:latin typeface="Times New Roman" charset="0"/>
                <a:ea typeface="+mn-ea"/>
                <a:cs typeface="+mn-cs"/>
              </a:rPr>
              <a:t> ) </a:t>
            </a:r>
          </a:p>
          <a:p>
            <a:pPr lvl="0"/>
            <a:r>
              <a:rPr lang="es-ES" sz="1200" kern="1200" dirty="0" smtClean="0">
                <a:solidFill>
                  <a:schemeClr val="tx1"/>
                </a:solidFill>
                <a:latin typeface="Times New Roman" charset="0"/>
                <a:ea typeface="+mn-ea"/>
                <a:cs typeface="+mn-cs"/>
              </a:rPr>
              <a:t>Un usuario privilegiado deberá chequear los </a:t>
            </a:r>
            <a:r>
              <a:rPr lang="es-ES" sz="1200" kern="1200" dirty="0" err="1" smtClean="0">
                <a:solidFill>
                  <a:schemeClr val="tx1"/>
                </a:solidFill>
                <a:latin typeface="Times New Roman" charset="0"/>
                <a:ea typeface="+mn-ea"/>
                <a:cs typeface="+mn-cs"/>
              </a:rPr>
              <a:t>IRs</a:t>
            </a:r>
            <a:r>
              <a:rPr lang="es-ES" sz="1200" kern="1200" dirty="0" smtClean="0">
                <a:solidFill>
                  <a:schemeClr val="tx1"/>
                </a:solidFill>
                <a:latin typeface="Times New Roman" charset="0"/>
                <a:ea typeface="+mn-ea"/>
                <a:cs typeface="+mn-cs"/>
              </a:rPr>
              <a:t> y si no ve que sean relevantes puede </a:t>
            </a:r>
            <a:r>
              <a:rPr lang="es-ES" sz="1200" b="1" kern="1200" dirty="0" smtClean="0">
                <a:solidFill>
                  <a:schemeClr val="tx1"/>
                </a:solidFill>
                <a:latin typeface="Times New Roman" charset="0"/>
                <a:ea typeface="+mn-ea"/>
                <a:cs typeface="+mn-cs"/>
              </a:rPr>
              <a:t>rechazarlos</a:t>
            </a:r>
            <a:r>
              <a:rPr lang="es-ES" sz="1200" kern="1200" dirty="0" smtClean="0">
                <a:solidFill>
                  <a:schemeClr val="tx1"/>
                </a:solidFill>
                <a:latin typeface="Times New Roman" charset="0"/>
                <a:ea typeface="+mn-ea"/>
                <a:cs typeface="+mn-cs"/>
              </a:rPr>
              <a:t> (incluso en bloque).</a:t>
            </a:r>
          </a:p>
          <a:p>
            <a:pPr lvl="0"/>
            <a:r>
              <a:rPr lang="es-ES" sz="1200" kern="1200" dirty="0" smtClean="0">
                <a:solidFill>
                  <a:schemeClr val="tx1"/>
                </a:solidFill>
                <a:latin typeface="Times New Roman" charset="0"/>
                <a:ea typeface="+mn-ea"/>
                <a:cs typeface="+mn-cs"/>
              </a:rPr>
              <a:t>Se procederá a comprobar si el IR se </a:t>
            </a:r>
            <a:r>
              <a:rPr lang="es-ES" sz="1200" b="1" kern="1200" dirty="0" smtClean="0">
                <a:solidFill>
                  <a:schemeClr val="tx1"/>
                </a:solidFill>
                <a:latin typeface="Times New Roman" charset="0"/>
                <a:ea typeface="+mn-ea"/>
                <a:cs typeface="+mn-cs"/>
              </a:rPr>
              <a:t>puede “enlazar” a algún INCIDENTE</a:t>
            </a:r>
            <a:r>
              <a:rPr lang="es-ES" sz="1200" kern="1200" dirty="0" smtClean="0">
                <a:solidFill>
                  <a:schemeClr val="tx1"/>
                </a:solidFill>
                <a:latin typeface="Times New Roman" charset="0"/>
                <a:ea typeface="+mn-ea"/>
                <a:cs typeface="+mn-cs"/>
              </a:rPr>
              <a:t> que ya exista.</a:t>
            </a:r>
          </a:p>
          <a:p>
            <a:pPr lvl="0"/>
            <a:r>
              <a:rPr lang="es-ES" sz="1200" kern="1200" dirty="0" smtClean="0">
                <a:solidFill>
                  <a:schemeClr val="tx1"/>
                </a:solidFill>
                <a:latin typeface="Times New Roman" charset="0"/>
                <a:ea typeface="+mn-ea"/>
                <a:cs typeface="+mn-cs"/>
              </a:rPr>
              <a:t>Si el IR no se puede vincular con ningún incidente ya existente, se deberá dar de alta un </a:t>
            </a:r>
            <a:r>
              <a:rPr lang="es-ES" sz="1200" b="1" kern="1200" dirty="0" smtClean="0">
                <a:solidFill>
                  <a:schemeClr val="tx1"/>
                </a:solidFill>
                <a:latin typeface="Times New Roman" charset="0"/>
                <a:ea typeface="+mn-ea"/>
                <a:cs typeface="+mn-cs"/>
              </a:rPr>
              <a:t>nuevo INCIDENTE</a:t>
            </a:r>
            <a:r>
              <a:rPr lang="es-ES" sz="1200" kern="1200" dirty="0" smtClean="0">
                <a:solidFill>
                  <a:schemeClr val="tx1"/>
                </a:solidFill>
                <a:latin typeface="Times New Roman" charset="0"/>
                <a:ea typeface="+mn-ea"/>
                <a:cs typeface="+mn-cs"/>
              </a:rPr>
              <a:t>.</a:t>
            </a:r>
          </a:p>
          <a:p>
            <a:pPr lvl="0"/>
            <a:r>
              <a:rPr lang="es-ES" sz="1200" kern="1200" dirty="0" smtClean="0">
                <a:solidFill>
                  <a:schemeClr val="tx1"/>
                </a:solidFill>
                <a:latin typeface="Times New Roman" charset="0"/>
                <a:ea typeface="+mn-ea"/>
                <a:cs typeface="+mn-cs"/>
              </a:rPr>
              <a:t>El Incidente se debe priorizar, clasificar y documentar con toda la información que se nos solicita; todo incidente debe tener un responsable (OWNER) que será el encargado de su gestión. Si un incidente aún no está asignado a nadie, cualquier usuario privilegiado podría “cogerlo”; existe también la posibilidad de “robar” un incidente a otro usuario privilegiado.</a:t>
            </a:r>
          </a:p>
          <a:p>
            <a:pPr lvl="0"/>
            <a:r>
              <a:rPr lang="es-ES" sz="1200" kern="1200" dirty="0" smtClean="0">
                <a:solidFill>
                  <a:schemeClr val="tx1"/>
                </a:solidFill>
                <a:latin typeface="Times New Roman" charset="0"/>
                <a:ea typeface="+mn-ea"/>
                <a:cs typeface="+mn-cs"/>
              </a:rPr>
              <a:t>Se envía una </a:t>
            </a:r>
            <a:r>
              <a:rPr lang="es-ES" sz="1200" b="1" kern="1200" dirty="0" smtClean="0">
                <a:solidFill>
                  <a:schemeClr val="tx1"/>
                </a:solidFill>
                <a:latin typeface="Times New Roman" charset="0"/>
                <a:ea typeface="+mn-ea"/>
                <a:cs typeface="+mn-cs"/>
              </a:rPr>
              <a:t>respuesta al usuario</a:t>
            </a:r>
            <a:r>
              <a:rPr lang="es-ES" sz="1200" kern="1200" dirty="0" smtClean="0">
                <a:solidFill>
                  <a:schemeClr val="tx1"/>
                </a:solidFill>
                <a:latin typeface="Times New Roman" charset="0"/>
                <a:ea typeface="+mn-ea"/>
                <a:cs typeface="+mn-cs"/>
              </a:rPr>
              <a:t> que ha generado el IR.</a:t>
            </a:r>
          </a:p>
          <a:p>
            <a:pPr lvl="0"/>
            <a:r>
              <a:rPr lang="es-ES" sz="1200" kern="1200" dirty="0" smtClean="0">
                <a:solidFill>
                  <a:schemeClr val="tx1"/>
                </a:solidFill>
                <a:latin typeface="Times New Roman" charset="0"/>
                <a:ea typeface="+mn-ea"/>
                <a:cs typeface="+mn-cs"/>
              </a:rPr>
              <a:t>Se </a:t>
            </a:r>
            <a:r>
              <a:rPr lang="es-ES" sz="1200" b="1" kern="1200" dirty="0" smtClean="0">
                <a:solidFill>
                  <a:schemeClr val="tx1"/>
                </a:solidFill>
                <a:latin typeface="Times New Roman" charset="0"/>
                <a:ea typeface="+mn-ea"/>
                <a:cs typeface="+mn-cs"/>
              </a:rPr>
              <a:t>inician las acciones </a:t>
            </a:r>
            <a:r>
              <a:rPr lang="es-ES" sz="1200" kern="1200" dirty="0" smtClean="0">
                <a:solidFill>
                  <a:schemeClr val="tx1"/>
                </a:solidFill>
                <a:latin typeface="Times New Roman" charset="0"/>
                <a:ea typeface="+mn-ea"/>
                <a:cs typeface="+mn-cs"/>
              </a:rPr>
              <a:t>para la resolución del incidente; algunas de estas acciones podrían ser lanzar una investigación.</a:t>
            </a:r>
          </a:p>
          <a:p>
            <a:pPr lvl="0"/>
            <a:r>
              <a:rPr lang="es-ES" sz="1200" kern="1200" dirty="0" smtClean="0">
                <a:solidFill>
                  <a:schemeClr val="tx1"/>
                </a:solidFill>
                <a:latin typeface="Times New Roman" charset="0"/>
                <a:ea typeface="+mn-ea"/>
                <a:cs typeface="+mn-cs"/>
              </a:rPr>
              <a:t>Hay dos maneras de añadir información a un ticket: comentando y respondiendo; un comentario permanecerá oculto al solicitante, mientras que una respuesta será pública. Ambos textos aparecen en el historial del ticket. Aparte de esto, LUCIA (o RTIR) va enviando correos a los afectados (informador, propietario del ticket, CC) cuando se producen cambios de estado (transacciones). Existen unas plantillas que pueden personalizarse por parte del administrador.</a:t>
            </a:r>
          </a:p>
          <a:p>
            <a:pPr lvl="0"/>
            <a:r>
              <a:rPr lang="es-ES" sz="1200" kern="1200" dirty="0" smtClean="0">
                <a:solidFill>
                  <a:schemeClr val="tx1"/>
                </a:solidFill>
                <a:latin typeface="Times New Roman" charset="0"/>
                <a:ea typeface="+mn-ea"/>
                <a:cs typeface="+mn-cs"/>
              </a:rPr>
              <a:t>Si un incidente supera la fecha máxima de resolución aparecerá en rojo en el listado general de incidentes.</a:t>
            </a:r>
          </a:p>
          <a:p>
            <a:pPr lvl="0"/>
            <a:r>
              <a:rPr lang="es-ES" sz="1200" b="1" kern="1200" dirty="0" smtClean="0">
                <a:solidFill>
                  <a:schemeClr val="tx1"/>
                </a:solidFill>
                <a:latin typeface="Times New Roman" charset="0"/>
                <a:ea typeface="+mn-ea"/>
                <a:cs typeface="+mn-cs"/>
              </a:rPr>
              <a:t>Resolución del incidente</a:t>
            </a:r>
            <a:r>
              <a:rPr lang="es-ES" sz="1200" kern="1200" dirty="0" smtClean="0">
                <a:solidFill>
                  <a:schemeClr val="tx1"/>
                </a:solidFill>
                <a:latin typeface="Times New Roman" charset="0"/>
                <a:ea typeface="+mn-ea"/>
                <a:cs typeface="+mn-cs"/>
              </a:rPr>
              <a:t>: cuando un incidente ya no requiere de más acciones, se debe cerrar. Se cierran también todos los </a:t>
            </a:r>
            <a:r>
              <a:rPr lang="es-ES" sz="1200" kern="1200" dirty="0" err="1" smtClean="0">
                <a:solidFill>
                  <a:schemeClr val="tx1"/>
                </a:solidFill>
                <a:latin typeface="Times New Roman" charset="0"/>
                <a:ea typeface="+mn-ea"/>
                <a:cs typeface="+mn-cs"/>
              </a:rPr>
              <a:t>IRs</a:t>
            </a:r>
            <a:r>
              <a:rPr lang="es-ES" sz="1200" kern="1200" dirty="0" smtClean="0">
                <a:solidFill>
                  <a:schemeClr val="tx1"/>
                </a:solidFill>
                <a:latin typeface="Times New Roman" charset="0"/>
                <a:ea typeface="+mn-ea"/>
                <a:cs typeface="+mn-cs"/>
              </a:rPr>
              <a:t> vinculados con ese incidente. </a:t>
            </a:r>
          </a:p>
          <a:p>
            <a:pPr lvl="0"/>
            <a:r>
              <a:rPr lang="es-ES" sz="1200" kern="1200" dirty="0" smtClean="0">
                <a:solidFill>
                  <a:schemeClr val="tx1"/>
                </a:solidFill>
                <a:latin typeface="Times New Roman" charset="0"/>
                <a:ea typeface="+mn-ea"/>
                <a:cs typeface="+mn-cs"/>
              </a:rPr>
              <a:t>El usuario afectado puede responder a esta resolución reabriendo su IR y, consecuentemente, el Incidente. Incluso, puede ocurrir que vengan </a:t>
            </a:r>
            <a:r>
              <a:rPr lang="es-ES" sz="1200" kern="1200" dirty="0" err="1" smtClean="0">
                <a:solidFill>
                  <a:schemeClr val="tx1"/>
                </a:solidFill>
                <a:latin typeface="Times New Roman" charset="0"/>
                <a:ea typeface="+mn-ea"/>
                <a:cs typeface="+mn-cs"/>
              </a:rPr>
              <a:t>IRs</a:t>
            </a:r>
            <a:r>
              <a:rPr lang="es-ES" sz="1200" kern="1200" dirty="0" smtClean="0">
                <a:solidFill>
                  <a:schemeClr val="tx1"/>
                </a:solidFill>
                <a:latin typeface="Times New Roman" charset="0"/>
                <a:ea typeface="+mn-ea"/>
                <a:cs typeface="+mn-cs"/>
              </a:rPr>
              <a:t> posteriores refiriéndose al mismo Incidente, por lo que habrá que reabrirlo explícitamente.</a:t>
            </a:r>
          </a:p>
          <a:p>
            <a:pPr lvl="0"/>
            <a:r>
              <a:rPr lang="es-ES" sz="1200" b="1" kern="1200" dirty="0" smtClean="0">
                <a:solidFill>
                  <a:schemeClr val="tx1"/>
                </a:solidFill>
                <a:latin typeface="Times New Roman" charset="0"/>
                <a:ea typeface="+mn-ea"/>
                <a:cs typeface="+mn-cs"/>
              </a:rPr>
              <a:t>Los tickets resueltos pasarán a dejar de ser mostrados en el panel de inicio y de RTIR. No obstante, podrán ser localizados mediante búsquedas</a:t>
            </a:r>
            <a:r>
              <a:rPr lang="es-ES" sz="1200" kern="1200" dirty="0" smtClean="0">
                <a:solidFill>
                  <a:schemeClr val="tx1"/>
                </a:solidFill>
                <a:latin typeface="Times New Roman" charset="0"/>
                <a:ea typeface="+mn-ea"/>
                <a:cs typeface="+mn-cs"/>
              </a:rPr>
              <a:t>.</a:t>
            </a:r>
          </a:p>
          <a:p>
            <a:endParaRPr lang="es-ES" dirty="0"/>
          </a:p>
        </p:txBody>
      </p:sp>
      <p:sp>
        <p:nvSpPr>
          <p:cNvPr id="4" name="3 Marcador de número de diapositiva"/>
          <p:cNvSpPr>
            <a:spLocks noGrp="1"/>
          </p:cNvSpPr>
          <p:nvPr>
            <p:ph type="sldNum" sz="quarter" idx="10"/>
          </p:nvPr>
        </p:nvSpPr>
        <p:spPr/>
        <p:txBody>
          <a:bodyPr/>
          <a:lstStyle/>
          <a:p>
            <a:fld id="{27813C55-1FBE-4E37-ACD6-3665EF5D0CFD}" type="slidenum">
              <a:rPr lang="es-ES" smtClean="0"/>
              <a:pPr/>
              <a:t>7</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kern="1200" baseline="0" dirty="0" smtClean="0">
                <a:solidFill>
                  <a:schemeClr val="tx1"/>
                </a:solidFill>
                <a:latin typeface="Times New Roman" charset="0"/>
                <a:ea typeface="+mn-ea"/>
                <a:cs typeface="+mn-cs"/>
              </a:rPr>
              <a:t>Para los INCIDENTES:</a:t>
            </a:r>
          </a:p>
          <a:p>
            <a:r>
              <a:rPr lang="es-ES" sz="1200" kern="1200" baseline="0" dirty="0" smtClean="0">
                <a:solidFill>
                  <a:schemeClr val="tx1"/>
                </a:solidFill>
                <a:latin typeface="Times New Roman" charset="0"/>
                <a:ea typeface="+mn-ea"/>
                <a:cs typeface="+mn-cs"/>
              </a:rPr>
              <a:t>- Son los únicos objetos que se sincronizan con LUCIA Central, enviando únicamente los metadatos.</a:t>
            </a:r>
          </a:p>
          <a:p>
            <a:r>
              <a:rPr lang="es-ES" sz="1200" kern="1200" baseline="0" dirty="0" smtClean="0">
                <a:solidFill>
                  <a:schemeClr val="tx1"/>
                </a:solidFill>
                <a:latin typeface="Times New Roman" charset="0"/>
                <a:ea typeface="+mn-ea"/>
                <a:cs typeface="+mn-cs"/>
              </a:rPr>
              <a:t>En el diagrama, las acciones en azul son las que conllevan sincronización:</a:t>
            </a:r>
          </a:p>
          <a:p>
            <a:pPr>
              <a:buFontTx/>
              <a:buChar char="-"/>
            </a:pPr>
            <a:r>
              <a:rPr lang="es-ES" sz="1200" kern="1200" baseline="0" dirty="0" smtClean="0">
                <a:solidFill>
                  <a:schemeClr val="tx1"/>
                </a:solidFill>
                <a:latin typeface="Times New Roman" charset="0"/>
                <a:ea typeface="+mn-ea"/>
                <a:cs typeface="+mn-cs"/>
              </a:rPr>
              <a:t>Creación del incidente.</a:t>
            </a:r>
          </a:p>
          <a:p>
            <a:pPr>
              <a:buFontTx/>
              <a:buChar char="-"/>
            </a:pPr>
            <a:r>
              <a:rPr lang="es-ES" sz="1200" kern="1200" baseline="0" dirty="0" smtClean="0">
                <a:solidFill>
                  <a:schemeClr val="tx1"/>
                </a:solidFill>
                <a:latin typeface="Times New Roman" charset="0"/>
                <a:ea typeface="+mn-ea"/>
                <a:cs typeface="+mn-cs"/>
              </a:rPr>
              <a:t>Actualización del incidente.</a:t>
            </a:r>
          </a:p>
          <a:p>
            <a:pPr>
              <a:buFontTx/>
              <a:buChar char="-"/>
            </a:pPr>
            <a:r>
              <a:rPr lang="es-ES" sz="1200" kern="1200" baseline="0" dirty="0" smtClean="0">
                <a:solidFill>
                  <a:schemeClr val="tx1"/>
                </a:solidFill>
                <a:latin typeface="Times New Roman" charset="0"/>
                <a:ea typeface="+mn-ea"/>
                <a:cs typeface="+mn-cs"/>
              </a:rPr>
              <a:t>Está bajo investigación.</a:t>
            </a:r>
          </a:p>
          <a:p>
            <a:pPr>
              <a:buFontTx/>
              <a:buChar char="-"/>
            </a:pPr>
            <a:r>
              <a:rPr lang="es-ES" sz="1200" kern="1200" baseline="0" dirty="0" smtClean="0">
                <a:solidFill>
                  <a:schemeClr val="tx1"/>
                </a:solidFill>
                <a:latin typeface="Times New Roman" charset="0"/>
                <a:ea typeface="+mn-ea"/>
                <a:cs typeface="+mn-cs"/>
              </a:rPr>
              <a:t>Resolver el incidente.</a:t>
            </a:r>
          </a:p>
          <a:p>
            <a:pPr>
              <a:buFontTx/>
              <a:buChar char="-"/>
            </a:pPr>
            <a:endParaRPr lang="es-ES" sz="1200" kern="1200" baseline="0" dirty="0" smtClean="0">
              <a:solidFill>
                <a:schemeClr val="tx1"/>
              </a:solidFill>
              <a:latin typeface="Times New Roman" charset="0"/>
              <a:ea typeface="+mn-ea"/>
              <a:cs typeface="+mn-cs"/>
            </a:endParaRPr>
          </a:p>
          <a:p>
            <a:r>
              <a:rPr lang="es-ES" sz="1200" kern="1200" baseline="0" dirty="0" smtClean="0">
                <a:solidFill>
                  <a:schemeClr val="tx1"/>
                </a:solidFill>
                <a:latin typeface="Times New Roman" charset="0"/>
                <a:ea typeface="+mn-ea"/>
                <a:cs typeface="+mn-cs"/>
              </a:rPr>
              <a:t>- Recordatorios automáticos serán enviados (en base a la fecha de última actualización) indicando INC pendientes de resolución.</a:t>
            </a:r>
          </a:p>
          <a:p>
            <a:r>
              <a:rPr lang="es-ES" sz="1200" kern="1200" baseline="0" dirty="0" smtClean="0">
                <a:solidFill>
                  <a:schemeClr val="tx1"/>
                </a:solidFill>
                <a:latin typeface="Times New Roman" charset="0"/>
                <a:ea typeface="+mn-ea"/>
                <a:cs typeface="+mn-cs"/>
              </a:rPr>
              <a:t>- Aquellos cuya Peligrosidad sea menor 'Baja', 'Media' o 'Alta' se resolverán automáticamente una vez sobrepasada su fecha límite.</a:t>
            </a:r>
          </a:p>
          <a:p>
            <a:r>
              <a:rPr lang="es-ES" sz="1200" kern="1200" baseline="0" dirty="0" smtClean="0">
                <a:solidFill>
                  <a:schemeClr val="tx1"/>
                </a:solidFill>
                <a:latin typeface="Times New Roman" charset="0"/>
                <a:ea typeface="+mn-ea"/>
                <a:cs typeface="+mn-cs"/>
              </a:rPr>
              <a:t>Esto no aplica sobre aquellos con Peligrosidad 'Muy Alta' y 'Crítica'.</a:t>
            </a:r>
            <a:endParaRPr lang="es-ES" dirty="0"/>
          </a:p>
        </p:txBody>
      </p:sp>
      <p:sp>
        <p:nvSpPr>
          <p:cNvPr id="4" name="3 Marcador de número de diapositiva"/>
          <p:cNvSpPr>
            <a:spLocks noGrp="1"/>
          </p:cNvSpPr>
          <p:nvPr>
            <p:ph type="sldNum" sz="quarter" idx="10"/>
          </p:nvPr>
        </p:nvSpPr>
        <p:spPr/>
        <p:txBody>
          <a:bodyPr/>
          <a:lstStyle/>
          <a:p>
            <a:fld id="{27813C55-1FBE-4E37-ACD6-3665EF5D0CFD}" type="slidenum">
              <a:rPr lang="es-ES" smtClean="0"/>
              <a:pPr/>
              <a:t>8</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Notificación</a:t>
            </a:r>
            <a:r>
              <a:rPr lang="es-ES" baseline="0" dirty="0" smtClean="0"/>
              <a:t> de incidentes: </a:t>
            </a:r>
          </a:p>
          <a:p>
            <a:pPr>
              <a:buFontTx/>
              <a:buChar char="-"/>
            </a:pPr>
            <a:r>
              <a:rPr lang="es-ES" baseline="0" dirty="0" smtClean="0"/>
              <a:t>Se notifican todos por defecto, no sólo los de nivel alto hacia arriba.</a:t>
            </a:r>
          </a:p>
          <a:p>
            <a:pPr>
              <a:buFontTx/>
              <a:buChar char="-"/>
            </a:pPr>
            <a:r>
              <a:rPr lang="es-ES" baseline="0" dirty="0" smtClean="0"/>
              <a:t>De los incidentes “propios” se mandan sólo los metadatos.</a:t>
            </a:r>
          </a:p>
          <a:p>
            <a:pPr>
              <a:buFontTx/>
              <a:buChar char="-"/>
            </a:pPr>
            <a:r>
              <a:rPr lang="es-ES" baseline="0" dirty="0" smtClean="0"/>
              <a:t> De los originados por sondas SAT se envía todo. </a:t>
            </a:r>
          </a:p>
          <a:p>
            <a:pPr>
              <a:buFontTx/>
              <a:buChar char="-"/>
            </a:pPr>
            <a:r>
              <a:rPr lang="es-ES" baseline="0" dirty="0" smtClean="0"/>
              <a:t>Pendiente de implementar un mecanismo que permita al responsable de seguridad seleccionar qué incidentes </a:t>
            </a:r>
            <a:r>
              <a:rPr lang="es-ES" baseline="0" smtClean="0"/>
              <a:t>se notifican al CCN-CERT. </a:t>
            </a:r>
            <a:endParaRPr lang="es-ES" dirty="0"/>
          </a:p>
        </p:txBody>
      </p:sp>
      <p:sp>
        <p:nvSpPr>
          <p:cNvPr id="4" name="3 Marcador de número de diapositiva"/>
          <p:cNvSpPr>
            <a:spLocks noGrp="1"/>
          </p:cNvSpPr>
          <p:nvPr>
            <p:ph type="sldNum" sz="quarter" idx="10"/>
          </p:nvPr>
        </p:nvSpPr>
        <p:spPr/>
        <p:txBody>
          <a:bodyPr/>
          <a:lstStyle/>
          <a:p>
            <a:fld id="{27813C55-1FBE-4E37-ACD6-3665EF5D0CFD}" type="slidenum">
              <a:rPr lang="es-ES" smtClean="0"/>
              <a:pPr/>
              <a:t>9</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200" kern="1200" baseline="0" dirty="0" smtClean="0">
              <a:solidFill>
                <a:schemeClr val="tx1"/>
              </a:solidFill>
              <a:latin typeface="Times New Roman" charset="0"/>
              <a:ea typeface="+mn-ea"/>
              <a:cs typeface="+mn-cs"/>
            </a:endParaRPr>
          </a:p>
          <a:p>
            <a:r>
              <a:rPr lang="es-ES" sz="1200" kern="1200" baseline="0" dirty="0" smtClean="0">
                <a:solidFill>
                  <a:schemeClr val="tx1"/>
                </a:solidFill>
                <a:latin typeface="Times New Roman" charset="0"/>
                <a:ea typeface="+mn-ea"/>
                <a:cs typeface="+mn-cs"/>
              </a:rPr>
              <a:t>LUCIA se basa en un sistema de software libre que no acarrea ningún coste de licencias por parte del organismo adscrito. </a:t>
            </a:r>
          </a:p>
          <a:p>
            <a:r>
              <a:rPr lang="es-ES" sz="1200" kern="1200" baseline="0" dirty="0" smtClean="0">
                <a:solidFill>
                  <a:schemeClr val="tx1"/>
                </a:solidFill>
                <a:latin typeface="Times New Roman" charset="0"/>
                <a:ea typeface="+mn-ea"/>
                <a:cs typeface="+mn-cs"/>
              </a:rPr>
              <a:t>El sistema se encuentra </a:t>
            </a:r>
            <a:r>
              <a:rPr lang="es-ES" sz="1200" kern="1200" baseline="0" dirty="0" err="1" smtClean="0">
                <a:solidFill>
                  <a:schemeClr val="tx1"/>
                </a:solidFill>
                <a:latin typeface="Times New Roman" charset="0"/>
                <a:ea typeface="+mn-ea"/>
                <a:cs typeface="+mn-cs"/>
              </a:rPr>
              <a:t>virtualizado</a:t>
            </a:r>
            <a:r>
              <a:rPr lang="es-ES" sz="1200" kern="1200" baseline="0" dirty="0" smtClean="0">
                <a:solidFill>
                  <a:schemeClr val="tx1"/>
                </a:solidFill>
                <a:latin typeface="Times New Roman" charset="0"/>
                <a:ea typeface="+mn-ea"/>
                <a:cs typeface="+mn-cs"/>
              </a:rPr>
              <a:t> mediante </a:t>
            </a:r>
            <a:r>
              <a:rPr lang="es-ES" sz="1200" kern="1200" baseline="0" dirty="0" err="1" smtClean="0">
                <a:solidFill>
                  <a:schemeClr val="tx1"/>
                </a:solidFill>
                <a:latin typeface="Times New Roman" charset="0"/>
                <a:ea typeface="+mn-ea"/>
                <a:cs typeface="+mn-cs"/>
              </a:rPr>
              <a:t>VMware</a:t>
            </a:r>
            <a:r>
              <a:rPr lang="es-ES" sz="1200" kern="1200" baseline="0" dirty="0" smtClean="0">
                <a:solidFill>
                  <a:schemeClr val="tx1"/>
                </a:solidFill>
                <a:latin typeface="Times New Roman" charset="0"/>
                <a:ea typeface="+mn-ea"/>
                <a:cs typeface="+mn-cs"/>
              </a:rPr>
              <a:t> (compatible con KVM [http://www.linux-kvm.org]) y configurado sobre una plataforma </a:t>
            </a:r>
            <a:r>
              <a:rPr lang="es-ES" sz="1200" kern="1200" baseline="0" dirty="0" err="1" smtClean="0">
                <a:solidFill>
                  <a:schemeClr val="tx1"/>
                </a:solidFill>
                <a:latin typeface="Times New Roman" charset="0"/>
                <a:ea typeface="+mn-ea"/>
                <a:cs typeface="+mn-cs"/>
              </a:rPr>
              <a:t>linux</a:t>
            </a:r>
            <a:r>
              <a:rPr lang="es-ES" sz="1200" kern="1200" baseline="0" dirty="0" smtClean="0">
                <a:solidFill>
                  <a:schemeClr val="tx1"/>
                </a:solidFill>
                <a:latin typeface="Times New Roman" charset="0"/>
                <a:ea typeface="+mn-ea"/>
                <a:cs typeface="+mn-cs"/>
              </a:rPr>
              <a:t> </a:t>
            </a:r>
            <a:r>
              <a:rPr lang="es-ES" sz="1200" kern="1200" baseline="0" dirty="0" err="1" smtClean="0">
                <a:solidFill>
                  <a:schemeClr val="tx1"/>
                </a:solidFill>
                <a:latin typeface="Times New Roman" charset="0"/>
                <a:ea typeface="+mn-ea"/>
                <a:cs typeface="+mn-cs"/>
              </a:rPr>
              <a:t>Centos</a:t>
            </a:r>
            <a:r>
              <a:rPr lang="es-ES" sz="1200" kern="1200" baseline="0" dirty="0" smtClean="0">
                <a:solidFill>
                  <a:schemeClr val="tx1"/>
                </a:solidFill>
                <a:latin typeface="Times New Roman" charset="0"/>
                <a:ea typeface="+mn-ea"/>
                <a:cs typeface="+mn-cs"/>
              </a:rPr>
              <a:t> de 64 bits (en su versión 7 actualmente) por lo que su compatibilidad se encuentra asegurada para cualquier plataforma que disponga de un mínimo de 2 núcleos de procesador (no necesariamente 2 procesadores físicos), 4 GB de memoria y 200 </a:t>
            </a:r>
            <a:r>
              <a:rPr lang="es-ES" sz="1200" kern="1200" baseline="0" dirty="0" err="1" smtClean="0">
                <a:solidFill>
                  <a:schemeClr val="tx1"/>
                </a:solidFill>
                <a:latin typeface="Times New Roman" charset="0"/>
                <a:ea typeface="+mn-ea"/>
                <a:cs typeface="+mn-cs"/>
              </a:rPr>
              <a:t>Gb</a:t>
            </a:r>
            <a:r>
              <a:rPr lang="es-ES" sz="1200" kern="1200" baseline="0" dirty="0" smtClean="0">
                <a:solidFill>
                  <a:schemeClr val="tx1"/>
                </a:solidFill>
                <a:latin typeface="Times New Roman" charset="0"/>
                <a:ea typeface="+mn-ea"/>
                <a:cs typeface="+mn-cs"/>
              </a:rPr>
              <a:t> de disco duro. Al ser una máquina virtual los recursos pueden ampliarse según la plataforma a utilizar. </a:t>
            </a:r>
          </a:p>
          <a:p>
            <a:r>
              <a:rPr lang="es-ES" sz="1200" kern="1200" baseline="0" dirty="0" smtClean="0">
                <a:solidFill>
                  <a:schemeClr val="tx1"/>
                </a:solidFill>
                <a:latin typeface="Times New Roman" charset="0"/>
                <a:ea typeface="+mn-ea"/>
                <a:cs typeface="+mn-cs"/>
              </a:rPr>
              <a:t>La comunicación entre sistemas LUCIA se realiza mediante comunicación HTTPS/REST/SOAP en un canal cifrado y autenticado. </a:t>
            </a:r>
          </a:p>
          <a:p>
            <a:r>
              <a:rPr lang="es-ES" sz="1200" kern="1200" baseline="0" dirty="0" smtClean="0">
                <a:solidFill>
                  <a:schemeClr val="tx1"/>
                </a:solidFill>
                <a:latin typeface="Times New Roman" charset="0"/>
                <a:ea typeface="+mn-ea"/>
                <a:cs typeface="+mn-cs"/>
              </a:rPr>
              <a:t>Se distribuye una máquina virtual </a:t>
            </a:r>
            <a:r>
              <a:rPr lang="es-ES" sz="1200" kern="1200" baseline="0" dirty="0" err="1" smtClean="0">
                <a:solidFill>
                  <a:schemeClr val="tx1"/>
                </a:solidFill>
                <a:latin typeface="Times New Roman" charset="0"/>
                <a:ea typeface="+mn-ea"/>
                <a:cs typeface="+mn-cs"/>
              </a:rPr>
              <a:t>preconfigurada</a:t>
            </a:r>
            <a:r>
              <a:rPr lang="es-ES" sz="1200" kern="1200" baseline="0" dirty="0" smtClean="0">
                <a:solidFill>
                  <a:schemeClr val="tx1"/>
                </a:solidFill>
                <a:latin typeface="Times New Roman" charset="0"/>
                <a:ea typeface="+mn-ea"/>
                <a:cs typeface="+mn-cs"/>
              </a:rPr>
              <a:t> a los organismos federados para su sistema local. </a:t>
            </a:r>
          </a:p>
          <a:p>
            <a:r>
              <a:rPr lang="es-ES" sz="1200" kern="1200" baseline="0" dirty="0" smtClean="0">
                <a:solidFill>
                  <a:schemeClr val="tx1"/>
                </a:solidFill>
                <a:latin typeface="Times New Roman" charset="0"/>
                <a:ea typeface="+mn-ea"/>
                <a:cs typeface="+mn-cs"/>
              </a:rPr>
              <a:t>Las actualizaciones de seguridad y cambio de versiones correrán a cargo del CCN-CERT, el cual enviará periódicamente a los organismos para su implementación. En el caso de personalizaciones concretas para ampliar o adaptar los servicios internos serán responsabilidad del organismo existiendo el buzón lucia@ccn-cert.cni.es para dirigir las dudas y consultas. </a:t>
            </a:r>
            <a:endParaRPr lang="es-ES" dirty="0"/>
          </a:p>
        </p:txBody>
      </p:sp>
      <p:sp>
        <p:nvSpPr>
          <p:cNvPr id="4" name="3 Marcador de número de diapositiva"/>
          <p:cNvSpPr>
            <a:spLocks noGrp="1"/>
          </p:cNvSpPr>
          <p:nvPr>
            <p:ph type="sldNum" sz="quarter" idx="10"/>
          </p:nvPr>
        </p:nvSpPr>
        <p:spPr/>
        <p:txBody>
          <a:bodyPr/>
          <a:lstStyle/>
          <a:p>
            <a:fld id="{27813C55-1FBE-4E37-ACD6-3665EF5D0CFD}" type="slidenum">
              <a:rPr lang="es-ES" smtClean="0"/>
              <a:pPr/>
              <a:t>16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200" kern="1200" baseline="0" dirty="0" smtClean="0">
              <a:solidFill>
                <a:schemeClr val="tx1"/>
              </a:solidFill>
              <a:latin typeface="Times New Roman" charset="0"/>
              <a:ea typeface="+mn-ea"/>
              <a:cs typeface="+mn-cs"/>
            </a:endParaRPr>
          </a:p>
          <a:p>
            <a:r>
              <a:rPr lang="es-ES" sz="1200" kern="1200" baseline="0" dirty="0" smtClean="0">
                <a:solidFill>
                  <a:schemeClr val="tx1"/>
                </a:solidFill>
                <a:latin typeface="Times New Roman" charset="0"/>
                <a:ea typeface="+mn-ea"/>
                <a:cs typeface="+mn-cs"/>
              </a:rPr>
              <a:t>LUCIA se basa en un sistema de software libre que no acarrea ningún coste de licencias por parte del organismo adscrito. </a:t>
            </a:r>
          </a:p>
          <a:p>
            <a:r>
              <a:rPr lang="es-ES" sz="1200" kern="1200" baseline="0" dirty="0" smtClean="0">
                <a:solidFill>
                  <a:schemeClr val="tx1"/>
                </a:solidFill>
                <a:latin typeface="Times New Roman" charset="0"/>
                <a:ea typeface="+mn-ea"/>
                <a:cs typeface="+mn-cs"/>
              </a:rPr>
              <a:t>El sistema se encuentra </a:t>
            </a:r>
            <a:r>
              <a:rPr lang="es-ES" sz="1200" kern="1200" baseline="0" dirty="0" err="1" smtClean="0">
                <a:solidFill>
                  <a:schemeClr val="tx1"/>
                </a:solidFill>
                <a:latin typeface="Times New Roman" charset="0"/>
                <a:ea typeface="+mn-ea"/>
                <a:cs typeface="+mn-cs"/>
              </a:rPr>
              <a:t>virtualizado</a:t>
            </a:r>
            <a:r>
              <a:rPr lang="es-ES" sz="1200" kern="1200" baseline="0" dirty="0" smtClean="0">
                <a:solidFill>
                  <a:schemeClr val="tx1"/>
                </a:solidFill>
                <a:latin typeface="Times New Roman" charset="0"/>
                <a:ea typeface="+mn-ea"/>
                <a:cs typeface="+mn-cs"/>
              </a:rPr>
              <a:t> mediante </a:t>
            </a:r>
            <a:r>
              <a:rPr lang="es-ES" sz="1200" kern="1200" baseline="0" dirty="0" err="1" smtClean="0">
                <a:solidFill>
                  <a:schemeClr val="tx1"/>
                </a:solidFill>
                <a:latin typeface="Times New Roman" charset="0"/>
                <a:ea typeface="+mn-ea"/>
                <a:cs typeface="+mn-cs"/>
              </a:rPr>
              <a:t>VMware</a:t>
            </a:r>
            <a:r>
              <a:rPr lang="es-ES" sz="1200" kern="1200" baseline="0" dirty="0" smtClean="0">
                <a:solidFill>
                  <a:schemeClr val="tx1"/>
                </a:solidFill>
                <a:latin typeface="Times New Roman" charset="0"/>
                <a:ea typeface="+mn-ea"/>
                <a:cs typeface="+mn-cs"/>
              </a:rPr>
              <a:t> (compatible con KVM [http://www.linux-kvm.org]) y configurado sobre una plataforma </a:t>
            </a:r>
            <a:r>
              <a:rPr lang="es-ES" sz="1200" kern="1200" baseline="0" dirty="0" err="1" smtClean="0">
                <a:solidFill>
                  <a:schemeClr val="tx1"/>
                </a:solidFill>
                <a:latin typeface="Times New Roman" charset="0"/>
                <a:ea typeface="+mn-ea"/>
                <a:cs typeface="+mn-cs"/>
              </a:rPr>
              <a:t>linux</a:t>
            </a:r>
            <a:r>
              <a:rPr lang="es-ES" sz="1200" kern="1200" baseline="0" dirty="0" smtClean="0">
                <a:solidFill>
                  <a:schemeClr val="tx1"/>
                </a:solidFill>
                <a:latin typeface="Times New Roman" charset="0"/>
                <a:ea typeface="+mn-ea"/>
                <a:cs typeface="+mn-cs"/>
              </a:rPr>
              <a:t> </a:t>
            </a:r>
            <a:r>
              <a:rPr lang="es-ES" sz="1200" kern="1200" baseline="0" dirty="0" err="1" smtClean="0">
                <a:solidFill>
                  <a:schemeClr val="tx1"/>
                </a:solidFill>
                <a:latin typeface="Times New Roman" charset="0"/>
                <a:ea typeface="+mn-ea"/>
                <a:cs typeface="+mn-cs"/>
              </a:rPr>
              <a:t>Centos</a:t>
            </a:r>
            <a:r>
              <a:rPr lang="es-ES" sz="1200" kern="1200" baseline="0" dirty="0" smtClean="0">
                <a:solidFill>
                  <a:schemeClr val="tx1"/>
                </a:solidFill>
                <a:latin typeface="Times New Roman" charset="0"/>
                <a:ea typeface="+mn-ea"/>
                <a:cs typeface="+mn-cs"/>
              </a:rPr>
              <a:t> de 64 bits (en su versión 7 actualmente) por lo que su compatibilidad se encuentra asegurada para cualquier plataforma que disponga de un mínimo de 2 núcleos de procesador (no necesariamente 2 procesadores físicos), 4 GB de memoria y 200 </a:t>
            </a:r>
            <a:r>
              <a:rPr lang="es-ES" sz="1200" kern="1200" baseline="0" dirty="0" err="1" smtClean="0">
                <a:solidFill>
                  <a:schemeClr val="tx1"/>
                </a:solidFill>
                <a:latin typeface="Times New Roman" charset="0"/>
                <a:ea typeface="+mn-ea"/>
                <a:cs typeface="+mn-cs"/>
              </a:rPr>
              <a:t>Gb</a:t>
            </a:r>
            <a:r>
              <a:rPr lang="es-ES" sz="1200" kern="1200" baseline="0" dirty="0" smtClean="0">
                <a:solidFill>
                  <a:schemeClr val="tx1"/>
                </a:solidFill>
                <a:latin typeface="Times New Roman" charset="0"/>
                <a:ea typeface="+mn-ea"/>
                <a:cs typeface="+mn-cs"/>
              </a:rPr>
              <a:t> de disco duro. Al ser una máquina virtual los recursos pueden ampliarse según la plataforma a utilizar. </a:t>
            </a:r>
          </a:p>
          <a:p>
            <a:r>
              <a:rPr lang="es-ES" sz="1200" kern="1200" baseline="0" dirty="0" smtClean="0">
                <a:solidFill>
                  <a:schemeClr val="tx1"/>
                </a:solidFill>
                <a:latin typeface="Times New Roman" charset="0"/>
                <a:ea typeface="+mn-ea"/>
                <a:cs typeface="+mn-cs"/>
              </a:rPr>
              <a:t>La comunicación entre sistemas LUCIA se realiza mediante comunicación HTTPS/REST/SOAP en un canal cifrado y autenticado. </a:t>
            </a:r>
          </a:p>
          <a:p>
            <a:r>
              <a:rPr lang="es-ES" sz="1200" kern="1200" baseline="0" dirty="0" smtClean="0">
                <a:solidFill>
                  <a:schemeClr val="tx1"/>
                </a:solidFill>
                <a:latin typeface="Times New Roman" charset="0"/>
                <a:ea typeface="+mn-ea"/>
                <a:cs typeface="+mn-cs"/>
              </a:rPr>
              <a:t>Se distribuye una máquina virtual </a:t>
            </a:r>
            <a:r>
              <a:rPr lang="es-ES" sz="1200" kern="1200" baseline="0" dirty="0" err="1" smtClean="0">
                <a:solidFill>
                  <a:schemeClr val="tx1"/>
                </a:solidFill>
                <a:latin typeface="Times New Roman" charset="0"/>
                <a:ea typeface="+mn-ea"/>
                <a:cs typeface="+mn-cs"/>
              </a:rPr>
              <a:t>preconfigurada</a:t>
            </a:r>
            <a:r>
              <a:rPr lang="es-ES" sz="1200" kern="1200" baseline="0" dirty="0" smtClean="0">
                <a:solidFill>
                  <a:schemeClr val="tx1"/>
                </a:solidFill>
                <a:latin typeface="Times New Roman" charset="0"/>
                <a:ea typeface="+mn-ea"/>
                <a:cs typeface="+mn-cs"/>
              </a:rPr>
              <a:t> a los organismos federados para su sistema local. </a:t>
            </a:r>
          </a:p>
          <a:p>
            <a:r>
              <a:rPr lang="es-ES" sz="1200" kern="1200" baseline="0" dirty="0" smtClean="0">
                <a:solidFill>
                  <a:schemeClr val="tx1"/>
                </a:solidFill>
                <a:latin typeface="Times New Roman" charset="0"/>
                <a:ea typeface="+mn-ea"/>
                <a:cs typeface="+mn-cs"/>
              </a:rPr>
              <a:t>Las actualizaciones de seguridad y cambio de versiones correrán a cargo del CCN-CERT, el cual enviará periódicamente a los organismos para su implementación. En el caso de personalizaciones concretas para ampliar o adaptar los servicios internos serán responsabilidad del organismo existiendo el buzón lucia@ccn-cert.cni.es para dirigir las dudas y consultas. </a:t>
            </a:r>
            <a:endParaRPr lang="es-ES" dirty="0"/>
          </a:p>
        </p:txBody>
      </p:sp>
      <p:sp>
        <p:nvSpPr>
          <p:cNvPr id="4" name="3 Marcador de número de diapositiva"/>
          <p:cNvSpPr>
            <a:spLocks noGrp="1"/>
          </p:cNvSpPr>
          <p:nvPr>
            <p:ph type="sldNum" sz="quarter" idx="10"/>
          </p:nvPr>
        </p:nvSpPr>
        <p:spPr/>
        <p:txBody>
          <a:bodyPr/>
          <a:lstStyle/>
          <a:p>
            <a:fld id="{27813C55-1FBE-4E37-ACD6-3665EF5D0CFD}" type="slidenum">
              <a:rPr lang="es-ES" smtClean="0"/>
              <a:pPr/>
              <a:t>18</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5" name="4 Marcador de número de diapositiva"/>
          <p:cNvSpPr>
            <a:spLocks noGrp="1"/>
          </p:cNvSpPr>
          <p:nvPr>
            <p:ph type="sldNum" sz="quarter" idx="11"/>
          </p:nvPr>
        </p:nvSpPr>
        <p:spPr/>
        <p:txBody>
          <a:bodyPr/>
          <a:lstStyle>
            <a:lvl1pPr>
              <a:defRPr/>
            </a:lvl1pPr>
          </a:lstStyle>
          <a:p>
            <a:fld id="{DFC37B5F-F11E-4B7A-A079-C7ABCE077EE4}" type="slidenum">
              <a:rPr lang="es-ES"/>
              <a:pPr/>
              <a:t>‹Nº›</a:t>
            </a:fld>
            <a:endParaRPr lang="es-E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5" name="4 Marcador de número de diapositiva"/>
          <p:cNvSpPr>
            <a:spLocks noGrp="1"/>
          </p:cNvSpPr>
          <p:nvPr>
            <p:ph type="sldNum" sz="quarter" idx="11"/>
          </p:nvPr>
        </p:nvSpPr>
        <p:spPr/>
        <p:txBody>
          <a:bodyPr/>
          <a:lstStyle>
            <a:lvl1pPr>
              <a:defRPr/>
            </a:lvl1pPr>
          </a:lstStyle>
          <a:p>
            <a:fld id="{EEF4BEF7-571D-4B00-ABC6-1B1D4FB3E2F7}" type="slidenum">
              <a:rPr lang="es-ES"/>
              <a:pPr/>
              <a:t>‹Nº›</a:t>
            </a:fld>
            <a:endParaRPr lang="es-E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19900" y="0"/>
            <a:ext cx="1943100" cy="59436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990600" y="0"/>
            <a:ext cx="5676900" cy="59436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5" name="4 Marcador de número de diapositiva"/>
          <p:cNvSpPr>
            <a:spLocks noGrp="1"/>
          </p:cNvSpPr>
          <p:nvPr>
            <p:ph type="sldNum" sz="quarter" idx="11"/>
          </p:nvPr>
        </p:nvSpPr>
        <p:spPr/>
        <p:txBody>
          <a:bodyPr/>
          <a:lstStyle>
            <a:lvl1pPr>
              <a:defRPr/>
            </a:lvl1pPr>
          </a:lstStyle>
          <a:p>
            <a:fld id="{8B7346CE-2B91-4020-94EC-531152DC67CF}" type="slidenum">
              <a:rPr lang="es-ES"/>
              <a:pPr/>
              <a:t>‹Nº›</a:t>
            </a:fld>
            <a:endParaRPr lang="es-E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116013" y="0"/>
            <a:ext cx="5832475" cy="9906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990600" y="1219200"/>
            <a:ext cx="3810000" cy="4724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953000" y="1219200"/>
            <a:ext cx="3810000" cy="4724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1042988" y="6237288"/>
            <a:ext cx="4824412" cy="457200"/>
          </a:xfrm>
        </p:spPr>
        <p:txBody>
          <a:bodyPr/>
          <a:lstStyle>
            <a:lvl1pPr>
              <a:defRPr/>
            </a:lvl1pPr>
          </a:lstStyle>
          <a:p>
            <a:r>
              <a:rPr lang="es-ES_tradnl" dirty="0" smtClean="0"/>
              <a:t>LUCIA: Gestión de incidentes de seguridad</a:t>
            </a:r>
            <a:endParaRPr lang="es-ES" dirty="0"/>
          </a:p>
        </p:txBody>
      </p:sp>
      <p:sp>
        <p:nvSpPr>
          <p:cNvPr id="6" name="5 Marcador de número de diapositiva"/>
          <p:cNvSpPr>
            <a:spLocks noGrp="1"/>
          </p:cNvSpPr>
          <p:nvPr>
            <p:ph type="sldNum" sz="quarter" idx="11"/>
          </p:nvPr>
        </p:nvSpPr>
        <p:spPr>
          <a:xfrm>
            <a:off x="7010400" y="6248400"/>
            <a:ext cx="1905000" cy="457200"/>
          </a:xfrm>
        </p:spPr>
        <p:txBody>
          <a:bodyPr/>
          <a:lstStyle>
            <a:lvl1pPr>
              <a:defRPr/>
            </a:lvl1pPr>
          </a:lstStyle>
          <a:p>
            <a:fld id="{35CEF893-EE43-4D49-AD40-EEF90529CBAB}" type="slidenum">
              <a:rPr lang="es-ES"/>
              <a:pPr/>
              <a:t>‹Nº›</a:t>
            </a:fld>
            <a:endParaRPr lang="es-ES"/>
          </a:p>
        </p:txBody>
      </p:sp>
      <p:pic>
        <p:nvPicPr>
          <p:cNvPr id="3074" name="Picture 2"/>
          <p:cNvPicPr>
            <a:picLocks noChangeAspect="1" noChangeArrowheads="1"/>
          </p:cNvPicPr>
          <p:nvPr userDrawn="1"/>
        </p:nvPicPr>
        <p:blipFill>
          <a:blip r:embed="rId2" cstate="print"/>
          <a:srcRect/>
          <a:stretch>
            <a:fillRect/>
          </a:stretch>
        </p:blipFill>
        <p:spPr bwMode="auto">
          <a:xfrm>
            <a:off x="6732240" y="6153431"/>
            <a:ext cx="1509142" cy="704569"/>
          </a:xfrm>
          <a:prstGeom prst="rect">
            <a:avLst/>
          </a:prstGeom>
          <a:noFill/>
          <a:ln w="9525">
            <a:noFill/>
            <a:miter lim="800000"/>
            <a:headEnd/>
            <a:tailEnd/>
          </a:ln>
        </p:spPr>
      </p:pic>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Unitronics Comunicaciones, S.A.</a:t>
            </a:r>
          </a:p>
        </p:txBody>
      </p:sp>
      <p:sp>
        <p:nvSpPr>
          <p:cNvPr id="6" name="5 Marcador de número de diapositiva"/>
          <p:cNvSpPr>
            <a:spLocks noGrp="1"/>
          </p:cNvSpPr>
          <p:nvPr>
            <p:ph type="sldNum" sz="quarter" idx="12"/>
          </p:nvPr>
        </p:nvSpPr>
        <p:spPr/>
        <p:txBody>
          <a:bodyPr/>
          <a:lstStyle>
            <a:lvl1pPr>
              <a:defRPr/>
            </a:lvl1pPr>
          </a:lstStyle>
          <a:p>
            <a:fld id="{40DDEF06-BDB3-437C-B985-4BCF0DB64379}" type="slidenum">
              <a:rPr lang="es-ES"/>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Unitronics Comunicaciones, S.A.</a:t>
            </a:r>
          </a:p>
        </p:txBody>
      </p:sp>
      <p:sp>
        <p:nvSpPr>
          <p:cNvPr id="6" name="5 Marcador de número de diapositiva"/>
          <p:cNvSpPr>
            <a:spLocks noGrp="1"/>
          </p:cNvSpPr>
          <p:nvPr>
            <p:ph type="sldNum" sz="quarter" idx="12"/>
          </p:nvPr>
        </p:nvSpPr>
        <p:spPr/>
        <p:txBody>
          <a:bodyPr/>
          <a:lstStyle>
            <a:lvl1pPr>
              <a:defRPr/>
            </a:lvl1pPr>
          </a:lstStyle>
          <a:p>
            <a:fld id="{A40DDF24-E3E8-4B0E-8719-CFC6FCAC86BF}" type="slidenum">
              <a:rPr lang="es-ES"/>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Unitronics Comunicaciones, S.A.</a:t>
            </a:r>
          </a:p>
        </p:txBody>
      </p:sp>
      <p:sp>
        <p:nvSpPr>
          <p:cNvPr id="6" name="5 Marcador de número de diapositiva"/>
          <p:cNvSpPr>
            <a:spLocks noGrp="1"/>
          </p:cNvSpPr>
          <p:nvPr>
            <p:ph type="sldNum" sz="quarter" idx="12"/>
          </p:nvPr>
        </p:nvSpPr>
        <p:spPr/>
        <p:txBody>
          <a:bodyPr/>
          <a:lstStyle>
            <a:lvl1pPr>
              <a:defRPr/>
            </a:lvl1pPr>
          </a:lstStyle>
          <a:p>
            <a:fld id="{4E8B1CEC-C670-481F-9754-86BF33F13FDB}" type="slidenum">
              <a:rPr lang="es-ES"/>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Unitronics Comunicaciones, S.A.</a:t>
            </a:r>
          </a:p>
        </p:txBody>
      </p:sp>
      <p:sp>
        <p:nvSpPr>
          <p:cNvPr id="7" name="6 Marcador de número de diapositiva"/>
          <p:cNvSpPr>
            <a:spLocks noGrp="1"/>
          </p:cNvSpPr>
          <p:nvPr>
            <p:ph type="sldNum" sz="quarter" idx="12"/>
          </p:nvPr>
        </p:nvSpPr>
        <p:spPr/>
        <p:txBody>
          <a:bodyPr/>
          <a:lstStyle>
            <a:lvl1pPr>
              <a:defRPr/>
            </a:lvl1pPr>
          </a:lstStyle>
          <a:p>
            <a:fld id="{21C145E4-CC1D-4FC5-A66F-1C6B1E133A17}" type="slidenum">
              <a:rPr lang="es-ES"/>
              <a:pPr/>
              <a:t>‹Nº›</a:t>
            </a:fld>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r>
              <a:rPr lang="es-ES"/>
              <a:t>Unitronics Comunicaciones, S.A.</a:t>
            </a:r>
          </a:p>
        </p:txBody>
      </p:sp>
      <p:sp>
        <p:nvSpPr>
          <p:cNvPr id="9" name="8 Marcador de número de diapositiva"/>
          <p:cNvSpPr>
            <a:spLocks noGrp="1"/>
          </p:cNvSpPr>
          <p:nvPr>
            <p:ph type="sldNum" sz="quarter" idx="12"/>
          </p:nvPr>
        </p:nvSpPr>
        <p:spPr/>
        <p:txBody>
          <a:bodyPr/>
          <a:lstStyle>
            <a:lvl1pPr>
              <a:defRPr/>
            </a:lvl1pPr>
          </a:lstStyle>
          <a:p>
            <a:fld id="{48AA4E9E-947B-470E-8DEE-C82F2CF6AF2A}" type="slidenum">
              <a:rPr lang="es-ES"/>
              <a:pPr/>
              <a:t>‹Nº›</a:t>
            </a:fld>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r>
              <a:rPr lang="es-ES"/>
              <a:t>Unitronics Comunicaciones, S.A.</a:t>
            </a:r>
          </a:p>
        </p:txBody>
      </p:sp>
      <p:sp>
        <p:nvSpPr>
          <p:cNvPr id="5" name="4 Marcador de número de diapositiva"/>
          <p:cNvSpPr>
            <a:spLocks noGrp="1"/>
          </p:cNvSpPr>
          <p:nvPr>
            <p:ph type="sldNum" sz="quarter" idx="12"/>
          </p:nvPr>
        </p:nvSpPr>
        <p:spPr/>
        <p:txBody>
          <a:bodyPr/>
          <a:lstStyle>
            <a:lvl1pPr>
              <a:defRPr/>
            </a:lvl1pPr>
          </a:lstStyle>
          <a:p>
            <a:fld id="{28390F4C-377D-4FE3-826D-68F8FCF57C1F}" type="slidenum">
              <a:rPr lang="es-ES"/>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r>
              <a:rPr lang="es-ES"/>
              <a:t>Unitronics Comunicaciones, S.A.</a:t>
            </a:r>
          </a:p>
        </p:txBody>
      </p:sp>
      <p:sp>
        <p:nvSpPr>
          <p:cNvPr id="4" name="3 Marcador de número de diapositiva"/>
          <p:cNvSpPr>
            <a:spLocks noGrp="1"/>
          </p:cNvSpPr>
          <p:nvPr>
            <p:ph type="sldNum" sz="quarter" idx="12"/>
          </p:nvPr>
        </p:nvSpPr>
        <p:spPr/>
        <p:txBody>
          <a:bodyPr/>
          <a:lstStyle>
            <a:lvl1pPr>
              <a:defRPr/>
            </a:lvl1pPr>
          </a:lstStyle>
          <a:p>
            <a:fld id="{6A38DF04-1626-4930-BA94-BAA04D77D598}"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r>
              <a:rPr lang="es-ES_tradnl" dirty="0" smtClean="0"/>
              <a:t>LUCIA: Gestión de incidentes de seguridad</a:t>
            </a:r>
            <a:endParaRPr lang="es-ES" dirty="0"/>
          </a:p>
        </p:txBody>
      </p:sp>
      <p:sp>
        <p:nvSpPr>
          <p:cNvPr id="5" name="4 Marcador de número de diapositiva"/>
          <p:cNvSpPr>
            <a:spLocks noGrp="1"/>
          </p:cNvSpPr>
          <p:nvPr>
            <p:ph type="sldNum" sz="quarter" idx="11"/>
          </p:nvPr>
        </p:nvSpPr>
        <p:spPr/>
        <p:txBody>
          <a:bodyPr/>
          <a:lstStyle>
            <a:lvl1pPr>
              <a:defRPr/>
            </a:lvl1pPr>
          </a:lstStyle>
          <a:p>
            <a:fld id="{7D640F98-3471-41EB-91CE-057789A16689}" type="slidenum">
              <a:rPr lang="es-ES"/>
              <a:pPr/>
              <a:t>‹Nº›</a:t>
            </a:fld>
            <a:endParaRPr lang="es-ES"/>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Unitronics Comunicaciones, S.A.</a:t>
            </a:r>
          </a:p>
        </p:txBody>
      </p:sp>
      <p:sp>
        <p:nvSpPr>
          <p:cNvPr id="7" name="6 Marcador de número de diapositiva"/>
          <p:cNvSpPr>
            <a:spLocks noGrp="1"/>
          </p:cNvSpPr>
          <p:nvPr>
            <p:ph type="sldNum" sz="quarter" idx="12"/>
          </p:nvPr>
        </p:nvSpPr>
        <p:spPr/>
        <p:txBody>
          <a:bodyPr/>
          <a:lstStyle>
            <a:lvl1pPr>
              <a:defRPr/>
            </a:lvl1pPr>
          </a:lstStyle>
          <a:p>
            <a:fld id="{325BCB92-C383-4E14-97AF-816FD0AF1226}" type="slidenum">
              <a:rPr lang="es-ES"/>
              <a:pPr/>
              <a:t>‹Nº›</a:t>
            </a:fld>
            <a:endParaRPr lang="es-E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Unitronics Comunicaciones, S.A.</a:t>
            </a:r>
          </a:p>
        </p:txBody>
      </p:sp>
      <p:sp>
        <p:nvSpPr>
          <p:cNvPr id="7" name="6 Marcador de número de diapositiva"/>
          <p:cNvSpPr>
            <a:spLocks noGrp="1"/>
          </p:cNvSpPr>
          <p:nvPr>
            <p:ph type="sldNum" sz="quarter" idx="12"/>
          </p:nvPr>
        </p:nvSpPr>
        <p:spPr/>
        <p:txBody>
          <a:bodyPr/>
          <a:lstStyle>
            <a:lvl1pPr>
              <a:defRPr/>
            </a:lvl1pPr>
          </a:lstStyle>
          <a:p>
            <a:fld id="{2E6456FA-3C8C-4DA3-8295-B08232098FE9}" type="slidenum">
              <a:rPr lang="es-ES"/>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Unitronics Comunicaciones, S.A.</a:t>
            </a:r>
          </a:p>
        </p:txBody>
      </p:sp>
      <p:sp>
        <p:nvSpPr>
          <p:cNvPr id="6" name="5 Marcador de número de diapositiva"/>
          <p:cNvSpPr>
            <a:spLocks noGrp="1"/>
          </p:cNvSpPr>
          <p:nvPr>
            <p:ph type="sldNum" sz="quarter" idx="12"/>
          </p:nvPr>
        </p:nvSpPr>
        <p:spPr/>
        <p:txBody>
          <a:bodyPr/>
          <a:lstStyle>
            <a:lvl1pPr>
              <a:defRPr/>
            </a:lvl1pPr>
          </a:lstStyle>
          <a:p>
            <a:fld id="{CDD18100-2605-4BCB-8971-58C0FC01A940}" type="slidenum">
              <a:rPr lang="es-ES"/>
              <a:pPr/>
              <a:t>‹Nº›</a:t>
            </a:fld>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Unitronics Comunicaciones, S.A.</a:t>
            </a:r>
          </a:p>
        </p:txBody>
      </p:sp>
      <p:sp>
        <p:nvSpPr>
          <p:cNvPr id="6" name="5 Marcador de número de diapositiva"/>
          <p:cNvSpPr>
            <a:spLocks noGrp="1"/>
          </p:cNvSpPr>
          <p:nvPr>
            <p:ph type="sldNum" sz="quarter" idx="12"/>
          </p:nvPr>
        </p:nvSpPr>
        <p:spPr/>
        <p:txBody>
          <a:bodyPr/>
          <a:lstStyle>
            <a:lvl1pPr>
              <a:defRPr/>
            </a:lvl1pPr>
          </a:lstStyle>
          <a:p>
            <a:fld id="{130183ED-D221-430C-9CEF-79326CE423C7}"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5" name="4 Marcador de número de diapositiva"/>
          <p:cNvSpPr>
            <a:spLocks noGrp="1"/>
          </p:cNvSpPr>
          <p:nvPr>
            <p:ph type="sldNum" sz="quarter" idx="11"/>
          </p:nvPr>
        </p:nvSpPr>
        <p:spPr/>
        <p:txBody>
          <a:bodyPr/>
          <a:lstStyle>
            <a:lvl1pPr>
              <a:defRPr/>
            </a:lvl1pPr>
          </a:lstStyle>
          <a:p>
            <a:fld id="{18875559-82EB-4CC7-AFCB-FCA0FD4CFDB3}" type="slidenum">
              <a:rPr lang="es-ES"/>
              <a:pPr/>
              <a:t>‹Nº›</a:t>
            </a:fld>
            <a:endParaRPr lang="es-E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990600" y="12192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953000" y="12192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6" name="5 Marcador de número de diapositiva"/>
          <p:cNvSpPr>
            <a:spLocks noGrp="1"/>
          </p:cNvSpPr>
          <p:nvPr>
            <p:ph type="sldNum" sz="quarter" idx="11"/>
          </p:nvPr>
        </p:nvSpPr>
        <p:spPr/>
        <p:txBody>
          <a:bodyPr/>
          <a:lstStyle>
            <a:lvl1pPr>
              <a:defRPr/>
            </a:lvl1pPr>
          </a:lstStyle>
          <a:p>
            <a:fld id="{F34023C5-C2F9-44EE-90A5-C10840D1CB02}" type="slidenum">
              <a:rPr lang="es-ES"/>
              <a:pPr/>
              <a:t>‹Nº›</a:t>
            </a:fld>
            <a:endParaRPr lang="es-E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8" name="7 Marcador de número de diapositiva"/>
          <p:cNvSpPr>
            <a:spLocks noGrp="1"/>
          </p:cNvSpPr>
          <p:nvPr>
            <p:ph type="sldNum" sz="quarter" idx="11"/>
          </p:nvPr>
        </p:nvSpPr>
        <p:spPr/>
        <p:txBody>
          <a:bodyPr/>
          <a:lstStyle>
            <a:lvl1pPr>
              <a:defRPr/>
            </a:lvl1pPr>
          </a:lstStyle>
          <a:p>
            <a:fld id="{7743041E-2ACD-413B-82B3-2CF3C9399695}" type="slidenum">
              <a:rPr lang="es-ES"/>
              <a:pPr/>
              <a:t>‹Nº›</a:t>
            </a:fld>
            <a:endParaRPr lang="es-E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4" name="3 Marcador de número de diapositiva"/>
          <p:cNvSpPr>
            <a:spLocks noGrp="1"/>
          </p:cNvSpPr>
          <p:nvPr>
            <p:ph type="sldNum" sz="quarter" idx="11"/>
          </p:nvPr>
        </p:nvSpPr>
        <p:spPr/>
        <p:txBody>
          <a:bodyPr/>
          <a:lstStyle>
            <a:lvl1pPr>
              <a:defRPr/>
            </a:lvl1pPr>
          </a:lstStyle>
          <a:p>
            <a:fld id="{8A40ED54-15CE-45A7-A7BE-6030EB6A3309}" type="slidenum">
              <a:rPr lang="es-ES"/>
              <a:pPr/>
              <a:t>‹Nº›</a:t>
            </a:fld>
            <a:endParaRPr lang="es-E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3" name="2 Marcador de número de diapositiva"/>
          <p:cNvSpPr>
            <a:spLocks noGrp="1"/>
          </p:cNvSpPr>
          <p:nvPr>
            <p:ph type="sldNum" sz="quarter" idx="11"/>
          </p:nvPr>
        </p:nvSpPr>
        <p:spPr/>
        <p:txBody>
          <a:bodyPr/>
          <a:lstStyle>
            <a:lvl1pPr>
              <a:defRPr/>
            </a:lvl1pPr>
          </a:lstStyle>
          <a:p>
            <a:fld id="{B3ACFB93-0768-4423-B31F-84EFFD117773}" type="slidenum">
              <a:rPr lang="es-ES"/>
              <a:pPr/>
              <a:t>‹Nº›</a:t>
            </a:fld>
            <a:endParaRPr lang="es-E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6" name="5 Marcador de número de diapositiva"/>
          <p:cNvSpPr>
            <a:spLocks noGrp="1"/>
          </p:cNvSpPr>
          <p:nvPr>
            <p:ph type="sldNum" sz="quarter" idx="11"/>
          </p:nvPr>
        </p:nvSpPr>
        <p:spPr/>
        <p:txBody>
          <a:bodyPr/>
          <a:lstStyle>
            <a:lvl1pPr>
              <a:defRPr/>
            </a:lvl1pPr>
          </a:lstStyle>
          <a:p>
            <a:fld id="{D309CD2B-BFE9-4F47-9A3A-4B4C7834E4B4}" type="slidenum">
              <a:rPr lang="es-ES"/>
              <a:pPr/>
              <a:t>‹Nº›</a:t>
            </a:fld>
            <a:endParaRPr lang="es-E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r>
              <a:rPr lang="es-ES_tradnl"/>
              <a:t>Administración electrónica en la UPCT</a:t>
            </a:r>
            <a:endParaRPr lang="es-ES"/>
          </a:p>
        </p:txBody>
      </p:sp>
      <p:sp>
        <p:nvSpPr>
          <p:cNvPr id="6" name="5 Marcador de número de diapositiva"/>
          <p:cNvSpPr>
            <a:spLocks noGrp="1"/>
          </p:cNvSpPr>
          <p:nvPr>
            <p:ph type="sldNum" sz="quarter" idx="11"/>
          </p:nvPr>
        </p:nvSpPr>
        <p:spPr/>
        <p:txBody>
          <a:bodyPr/>
          <a:lstStyle>
            <a:lvl1pPr>
              <a:defRPr/>
            </a:lvl1pPr>
          </a:lstStyle>
          <a:p>
            <a:fld id="{8C57CEDA-1822-490B-BE28-EC0350753361}" type="slidenum">
              <a:rPr lang="es-ES"/>
              <a:pPr/>
              <a:t>‹Nº›</a:t>
            </a:fld>
            <a:endParaRPr lang="es-E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8819" name="Rectangle 3"/>
          <p:cNvSpPr>
            <a:spLocks noChangeArrowheads="1"/>
          </p:cNvSpPr>
          <p:nvPr/>
        </p:nvSpPr>
        <p:spPr bwMode="auto">
          <a:xfrm>
            <a:off x="900113" y="836613"/>
            <a:ext cx="7924800" cy="122237"/>
          </a:xfrm>
          <a:prstGeom prst="rect">
            <a:avLst/>
          </a:prstGeom>
          <a:solidFill>
            <a:srgbClr val="FF6600"/>
          </a:solidFill>
          <a:ln w="9525">
            <a:noFill/>
            <a:miter lim="800000"/>
            <a:headEnd/>
            <a:tailEnd/>
          </a:ln>
          <a:effectLst/>
        </p:spPr>
        <p:txBody>
          <a:bodyPr wrap="none" anchor="ctr"/>
          <a:lstStyle/>
          <a:p>
            <a:endParaRPr lang="es-ES"/>
          </a:p>
        </p:txBody>
      </p:sp>
      <p:sp>
        <p:nvSpPr>
          <p:cNvPr id="418821" name="Rectangle 5"/>
          <p:cNvSpPr>
            <a:spLocks noGrp="1" noChangeArrowheads="1"/>
          </p:cNvSpPr>
          <p:nvPr>
            <p:ph type="title"/>
          </p:nvPr>
        </p:nvSpPr>
        <p:spPr bwMode="auto">
          <a:xfrm>
            <a:off x="827583" y="0"/>
            <a:ext cx="6120905"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_tradnl" smtClean="0"/>
              <a:t>Haga clic para modificar el estilo de título del patrón</a:t>
            </a:r>
          </a:p>
        </p:txBody>
      </p:sp>
      <p:sp>
        <p:nvSpPr>
          <p:cNvPr id="418822" name="Rectangle 6"/>
          <p:cNvSpPr>
            <a:spLocks noGrp="1" noChangeArrowheads="1"/>
          </p:cNvSpPr>
          <p:nvPr>
            <p:ph type="body" idx="1"/>
          </p:nvPr>
        </p:nvSpPr>
        <p:spPr bwMode="auto">
          <a:xfrm>
            <a:off x="990600" y="1219200"/>
            <a:ext cx="77724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418823" name="Rectangle 7"/>
          <p:cNvSpPr>
            <a:spLocks noGrp="1" noChangeArrowheads="1"/>
          </p:cNvSpPr>
          <p:nvPr>
            <p:ph type="dt" sz="half" idx="2"/>
          </p:nvPr>
        </p:nvSpPr>
        <p:spPr bwMode="auto">
          <a:xfrm>
            <a:off x="1042988" y="6237288"/>
            <a:ext cx="5545236"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600" b="1">
                <a:solidFill>
                  <a:schemeClr val="hlink"/>
                </a:solidFill>
                <a:effectLst>
                  <a:outerShdw blurRad="38100" dist="38100" dir="2700000" algn="tl">
                    <a:srgbClr val="C0C0C0"/>
                  </a:outerShdw>
                </a:effectLst>
                <a:latin typeface="+mn-lt"/>
              </a:defRPr>
            </a:lvl1pPr>
          </a:lstStyle>
          <a:p>
            <a:r>
              <a:rPr lang="es-ES_tradnl" dirty="0" smtClean="0"/>
              <a:t>Administración electrónica en la UPCT – Sep-2012</a:t>
            </a:r>
            <a:endParaRPr lang="es-ES" dirty="0"/>
          </a:p>
        </p:txBody>
      </p:sp>
      <p:sp>
        <p:nvSpPr>
          <p:cNvPr id="418824" name="Rectangle 8"/>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solidFill>
                  <a:schemeClr val="folHlink"/>
                </a:solidFill>
                <a:effectLst>
                  <a:outerShdw blurRad="38100" dist="38100" dir="2700000" algn="tl">
                    <a:srgbClr val="C0C0C0"/>
                  </a:outerShdw>
                </a:effectLst>
                <a:latin typeface="+mn-lt"/>
              </a:defRPr>
            </a:lvl1pPr>
          </a:lstStyle>
          <a:p>
            <a:fld id="{B2BE25BC-7633-4B03-A9BB-4FB96DE95C00}" type="slidenum">
              <a:rPr lang="es-ES"/>
              <a:pPr/>
              <a:t>‹Nº›</a:t>
            </a:fld>
            <a:endParaRPr lang="es-ES"/>
          </a:p>
        </p:txBody>
      </p:sp>
      <p:sp>
        <p:nvSpPr>
          <p:cNvPr id="418825" name="Text Box 9"/>
          <p:cNvSpPr txBox="1">
            <a:spLocks noChangeArrowheads="1"/>
          </p:cNvSpPr>
          <p:nvPr/>
        </p:nvSpPr>
        <p:spPr bwMode="gray">
          <a:xfrm rot="-5400000">
            <a:off x="-3217069" y="3218656"/>
            <a:ext cx="6856413" cy="396875"/>
          </a:xfrm>
          <a:prstGeom prst="rect">
            <a:avLst/>
          </a:prstGeom>
          <a:gradFill rotWithShape="0">
            <a:gsLst>
              <a:gs pos="0">
                <a:srgbClr val="232B58"/>
              </a:gs>
              <a:gs pos="100000">
                <a:srgbClr val="232B58">
                  <a:gamma/>
                  <a:tint val="79608"/>
                  <a:invGamma/>
                </a:srgbClr>
              </a:gs>
            </a:gsLst>
            <a:lin ang="0" scaled="1"/>
          </a:gradFill>
          <a:ln w="9525">
            <a:noFill/>
            <a:miter lim="800000"/>
            <a:headEnd/>
            <a:tailEnd/>
          </a:ln>
          <a:effectLst/>
        </p:spPr>
        <p:txBody>
          <a:bodyPr>
            <a:spAutoFit/>
          </a:bodyPr>
          <a:lstStyle/>
          <a:p>
            <a:pPr algn="ctr">
              <a:spcBef>
                <a:spcPct val="50000"/>
              </a:spcBef>
            </a:pPr>
            <a:r>
              <a:rPr lang="es-ES" sz="2000" b="1" dirty="0" smtClean="0">
                <a:solidFill>
                  <a:srgbClr val="FF9933"/>
                </a:solidFill>
                <a:latin typeface="Tahoma" pitchFamily="34" charset="0"/>
              </a:rPr>
              <a:t>Unidad</a:t>
            </a:r>
            <a:r>
              <a:rPr lang="es-ES" sz="2000" b="1" baseline="0" dirty="0" smtClean="0">
                <a:solidFill>
                  <a:srgbClr val="FF9933"/>
                </a:solidFill>
                <a:latin typeface="Tahoma" pitchFamily="34" charset="0"/>
              </a:rPr>
              <a:t> de Informática - UPCT</a:t>
            </a:r>
            <a:endParaRPr lang="es-ES" sz="2000" b="1" dirty="0">
              <a:solidFill>
                <a:srgbClr val="FF9933"/>
              </a:solidFill>
              <a:latin typeface="Tahoma" pitchFamily="34" charset="0"/>
            </a:endParaRPr>
          </a:p>
        </p:txBody>
      </p:sp>
      <p:pic>
        <p:nvPicPr>
          <p:cNvPr id="9" name="4 Imagen" descr="LOGOTIPOUPCT_CAMPUS.png"/>
          <p:cNvPicPr/>
          <p:nvPr userDrawn="1"/>
        </p:nvPicPr>
        <p:blipFill>
          <a:blip r:embed="rId14" cstate="print"/>
          <a:srcRect/>
          <a:stretch>
            <a:fillRect/>
          </a:stretch>
        </p:blipFill>
        <p:spPr bwMode="auto">
          <a:xfrm>
            <a:off x="6948264" y="116632"/>
            <a:ext cx="2060685" cy="64533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76" r:id="rId12"/>
  </p:sldLayoutIdLst>
  <p:transition spd="slow"/>
  <p:hf hdr="0" ftr="0"/>
  <p:txStyles>
    <p:titleStyle>
      <a:lvl1pPr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mj-lt"/>
          <a:ea typeface="+mj-ea"/>
          <a:cs typeface="+mj-cs"/>
        </a:defRPr>
      </a:lvl1pPr>
      <a:lvl2pPr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2pPr>
      <a:lvl3pPr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3pPr>
      <a:lvl4pPr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4pPr>
      <a:lvl5pPr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5pPr>
      <a:lvl6pPr marL="457200"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6pPr>
      <a:lvl7pPr marL="914400"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7pPr>
      <a:lvl8pPr marL="1371600"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8pPr>
      <a:lvl9pPr marL="1828800" algn="l" rtl="0" eaLnBrk="0" fontAlgn="base" hangingPunct="0">
        <a:lnSpc>
          <a:spcPct val="80000"/>
        </a:lnSpc>
        <a:spcBef>
          <a:spcPct val="0"/>
        </a:spcBef>
        <a:spcAft>
          <a:spcPct val="0"/>
        </a:spcAft>
        <a:defRPr sz="2400" b="1">
          <a:solidFill>
            <a:srgbClr val="0066CC"/>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833438" indent="-376238" algn="l" rtl="0" eaLnBrk="0" fontAlgn="base" hangingPunct="0">
        <a:spcBef>
          <a:spcPct val="20000"/>
        </a:spcBef>
        <a:spcAft>
          <a:spcPct val="0"/>
        </a:spcAft>
        <a:buFont typeface="Wingdings" pitchFamily="2" charset="2"/>
        <a:buChar char="§"/>
        <a:defRPr sz="2800">
          <a:solidFill>
            <a:schemeClr val="tx1"/>
          </a:solidFill>
          <a:latin typeface="+mn-lt"/>
        </a:defRPr>
      </a:lvl2pPr>
      <a:lvl3pPr marL="1176338"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961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87961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8796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endParaRPr lang="es-ES"/>
          </a:p>
        </p:txBody>
      </p:sp>
      <p:sp>
        <p:nvSpPr>
          <p:cNvPr id="8796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r>
              <a:rPr lang="es-ES"/>
              <a:t>Unitronics Comunicaciones, S.A.</a:t>
            </a:r>
          </a:p>
        </p:txBody>
      </p:sp>
      <p:sp>
        <p:nvSpPr>
          <p:cNvPr id="8796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84E69AC4-BA75-42D6-B22B-28CBC9D5F08D}"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Paco.sampalo@si.upct.es"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n-cert.cni.es/herramientas-de-ciberseguridad/lucia.html"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3 Marcador de fecha"/>
          <p:cNvSpPr>
            <a:spLocks noGrp="1"/>
          </p:cNvSpPr>
          <p:nvPr>
            <p:ph type="dt" sz="half" idx="10"/>
          </p:nvPr>
        </p:nvSpPr>
        <p:spPr/>
        <p:txBody>
          <a:bodyPr/>
          <a:lstStyle/>
          <a:p>
            <a:r>
              <a:rPr lang="es-ES_tradnl" dirty="0" smtClean="0"/>
              <a:t>LUCIA: Gestión de incidentes de seguridad</a:t>
            </a:r>
            <a:endParaRPr lang="es-ES" dirty="0"/>
          </a:p>
        </p:txBody>
      </p:sp>
      <p:sp>
        <p:nvSpPr>
          <p:cNvPr id="4" name="4 Marcador de número de diapositiva"/>
          <p:cNvSpPr>
            <a:spLocks noGrp="1"/>
          </p:cNvSpPr>
          <p:nvPr>
            <p:ph type="sldNum" sz="quarter" idx="11"/>
          </p:nvPr>
        </p:nvSpPr>
        <p:spPr/>
        <p:txBody>
          <a:bodyPr/>
          <a:lstStyle/>
          <a:p>
            <a:fld id="{6BA8507B-0804-4079-B034-2ECAAC415AD7}" type="slidenum">
              <a:rPr lang="es-ES"/>
              <a:pPr/>
              <a:t>1</a:t>
            </a:fld>
            <a:endParaRPr lang="es-ES" dirty="0"/>
          </a:p>
        </p:txBody>
      </p:sp>
      <p:sp>
        <p:nvSpPr>
          <p:cNvPr id="738307" name="Rectangle 3"/>
          <p:cNvSpPr>
            <a:spLocks noGrp="1" noChangeArrowheads="1"/>
          </p:cNvSpPr>
          <p:nvPr>
            <p:ph type="body" idx="1"/>
          </p:nvPr>
        </p:nvSpPr>
        <p:spPr>
          <a:xfrm>
            <a:off x="971600" y="1412776"/>
            <a:ext cx="7772400" cy="1143000"/>
          </a:xfrm>
        </p:spPr>
        <p:txBody>
          <a:bodyPr/>
          <a:lstStyle/>
          <a:p>
            <a:pPr algn="ctr">
              <a:buFontTx/>
              <a:buNone/>
            </a:pPr>
            <a:r>
              <a:rPr lang="es-ES_tradnl" sz="4000" b="1" dirty="0" smtClean="0">
                <a:solidFill>
                  <a:srgbClr val="FF9933"/>
                </a:solidFill>
              </a:rPr>
              <a:t>LUCIA: Herramienta para la Gestión de Incidentes de Seguridad</a:t>
            </a:r>
            <a:endParaRPr lang="es-ES_tradnl" dirty="0" smtClean="0"/>
          </a:p>
          <a:p>
            <a:pPr algn="ctr">
              <a:buFontTx/>
              <a:buNone/>
            </a:pPr>
            <a:endParaRPr lang="es-ES_tradnl" dirty="0" smtClean="0"/>
          </a:p>
          <a:p>
            <a:pPr algn="ctr">
              <a:buFontTx/>
              <a:buNone/>
            </a:pPr>
            <a:endParaRPr lang="es-ES_tradnl" dirty="0" smtClean="0"/>
          </a:p>
          <a:p>
            <a:pPr algn="r">
              <a:buFontTx/>
              <a:buNone/>
            </a:pPr>
            <a:endParaRPr lang="es-ES_tradnl" sz="1600" dirty="0" smtClean="0">
              <a:solidFill>
                <a:srgbClr val="0070C0"/>
              </a:solidFill>
              <a:hlinkClick r:id="rId2"/>
            </a:endParaRPr>
          </a:p>
          <a:p>
            <a:pPr algn="r">
              <a:buFontTx/>
              <a:buNone/>
            </a:pPr>
            <a:endParaRPr lang="es-ES_tradnl" sz="1600" dirty="0" smtClean="0">
              <a:solidFill>
                <a:srgbClr val="0070C0"/>
              </a:solidFill>
              <a:hlinkClick r:id="rId2"/>
            </a:endParaRPr>
          </a:p>
          <a:p>
            <a:pPr algn="r">
              <a:buFontTx/>
              <a:buNone/>
            </a:pPr>
            <a:endParaRPr lang="es-ES_tradnl" sz="1600" dirty="0" smtClean="0">
              <a:solidFill>
                <a:srgbClr val="0070C0"/>
              </a:solidFill>
              <a:hlinkClick r:id="rId2"/>
            </a:endParaRPr>
          </a:p>
          <a:p>
            <a:pPr algn="r">
              <a:buFontTx/>
              <a:buNone/>
            </a:pPr>
            <a:endParaRPr lang="es-ES_tradnl" sz="1600" dirty="0" smtClean="0">
              <a:solidFill>
                <a:srgbClr val="0070C0"/>
              </a:solidFill>
              <a:hlinkClick r:id="rId2"/>
            </a:endParaRPr>
          </a:p>
          <a:p>
            <a:pPr algn="r">
              <a:buFontTx/>
              <a:buNone/>
            </a:pPr>
            <a:r>
              <a:rPr lang="es-ES_tradnl" sz="1600" dirty="0" smtClean="0">
                <a:solidFill>
                  <a:srgbClr val="0070C0"/>
                </a:solidFill>
                <a:hlinkClick r:id="rId2"/>
              </a:rPr>
              <a:t>paco.sampalo@si.upct.es</a:t>
            </a:r>
          </a:p>
          <a:p>
            <a:pPr algn="r">
              <a:buFontTx/>
              <a:buNone/>
            </a:pPr>
            <a:r>
              <a:rPr lang="es-ES" sz="1600" dirty="0" smtClean="0">
                <a:solidFill>
                  <a:srgbClr val="0070C0"/>
                </a:solidFill>
                <a:hlinkClick r:id="rId2"/>
              </a:rPr>
              <a:t>lucia@ccn-cert.cni.es</a:t>
            </a:r>
            <a:r>
              <a:rPr lang="es-ES" sz="1600" kern="1200" dirty="0" smtClean="0">
                <a:latin typeface="Times New Roman" charset="0"/>
              </a:rPr>
              <a:t> </a:t>
            </a:r>
            <a:endParaRPr lang="es-ES_tradnl" sz="1600" dirty="0" smtClean="0">
              <a:solidFill>
                <a:srgbClr val="0070C0"/>
              </a:solidFill>
              <a:hlinkClick r:id="rId2"/>
            </a:endParaRPr>
          </a:p>
          <a:p>
            <a:pPr algn="r">
              <a:buFontTx/>
              <a:buNone/>
            </a:pPr>
            <a:endParaRPr lang="es-ES_tradnl" sz="1600" dirty="0" smtClean="0">
              <a:solidFill>
                <a:srgbClr val="0070C0"/>
              </a:solidFill>
            </a:endParaRPr>
          </a:p>
          <a:p>
            <a:pPr algn="ctr">
              <a:buFontTx/>
              <a:buNone/>
            </a:pPr>
            <a:endParaRPr lang="es-ES_tradnl" sz="1600" dirty="0"/>
          </a:p>
        </p:txBody>
      </p:sp>
      <p:pic>
        <p:nvPicPr>
          <p:cNvPr id="1026" name="Picture 2" descr="C:\Users\31656066-Q\Desktop\Temp\lucia.jpg"/>
          <p:cNvPicPr>
            <a:picLocks noChangeAspect="1" noChangeArrowheads="1"/>
          </p:cNvPicPr>
          <p:nvPr/>
        </p:nvPicPr>
        <p:blipFill>
          <a:blip r:embed="rId3" cstate="print"/>
          <a:srcRect/>
          <a:stretch>
            <a:fillRect/>
          </a:stretch>
        </p:blipFill>
        <p:spPr bwMode="auto">
          <a:xfrm>
            <a:off x="2123728" y="3429000"/>
            <a:ext cx="5328592" cy="2220247"/>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10</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Pantalla principal</a:t>
            </a:r>
            <a:endParaRPr lang="es-ES" dirty="0"/>
          </a:p>
        </p:txBody>
      </p:sp>
      <p:pic>
        <p:nvPicPr>
          <p:cNvPr id="1026" name="Picture 2"/>
          <p:cNvPicPr>
            <a:picLocks noChangeAspect="1" noChangeArrowheads="1"/>
          </p:cNvPicPr>
          <p:nvPr/>
        </p:nvPicPr>
        <p:blipFill>
          <a:blip r:embed="rId2" cstate="print"/>
          <a:srcRect/>
          <a:stretch>
            <a:fillRect/>
          </a:stretch>
        </p:blipFill>
        <p:spPr bwMode="auto">
          <a:xfrm>
            <a:off x="539552" y="1268760"/>
            <a:ext cx="8417334" cy="4536504"/>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11</a:t>
            </a:fld>
            <a:endParaRPr lang="es-ES"/>
          </a:p>
        </p:txBody>
      </p:sp>
      <p:sp>
        <p:nvSpPr>
          <p:cNvPr id="880643" name="Rectangle 3"/>
          <p:cNvSpPr>
            <a:spLocks noGrp="1" noChangeArrowheads="1"/>
          </p:cNvSpPr>
          <p:nvPr>
            <p:ph type="body" sz="half" idx="1"/>
          </p:nvPr>
        </p:nvSpPr>
        <p:spPr>
          <a:xfrm>
            <a:off x="683568" y="2132856"/>
            <a:ext cx="7758113" cy="1727200"/>
          </a:xfrm>
          <a:noFill/>
          <a:ln/>
        </p:spPr>
        <p:txBody>
          <a:bodyPr/>
          <a:lstStyle/>
          <a:p>
            <a:pPr marL="533400" indent="-533400" algn="ctr">
              <a:buNone/>
            </a:pPr>
            <a:r>
              <a:rPr lang="es-ES" sz="4000" b="1" dirty="0" smtClean="0"/>
              <a:t>El proceso de gestión de incidentes (Guía </a:t>
            </a:r>
            <a:r>
              <a:rPr lang="es-ES" sz="4000" b="1" dirty="0" smtClean="0"/>
              <a:t>CCN STIC-817</a:t>
            </a:r>
            <a:r>
              <a:rPr lang="es-ES" sz="4000" b="1" dirty="0" smtClean="0"/>
              <a:t>)</a:t>
            </a:r>
          </a:p>
          <a:p>
            <a:pPr marL="533400" indent="-533400"/>
            <a:endParaRPr lang="es-ES" b="1" dirty="0"/>
          </a:p>
          <a:p>
            <a:pPr marL="533400" indent="-533400">
              <a:buFontTx/>
              <a:buNone/>
            </a:pPr>
            <a:endParaRPr lang="es-ES" sz="2800" b="1" dirty="0"/>
          </a:p>
          <a:p>
            <a:pPr marL="533400" indent="-533400">
              <a:buFontTx/>
              <a:buNone/>
            </a:pPr>
            <a:endParaRPr lang="es-ES" sz="2800" b="1" dirty="0"/>
          </a:p>
          <a:p>
            <a:pPr marL="533400" indent="-533400"/>
            <a:endParaRPr lang="es-ES_tradnl" sz="2800" dirty="0"/>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12</a:t>
            </a:fld>
            <a:endParaRPr lang="es-ES"/>
          </a:p>
        </p:txBody>
      </p:sp>
      <p:pic>
        <p:nvPicPr>
          <p:cNvPr id="4098" name="Picture 2"/>
          <p:cNvPicPr>
            <a:picLocks noChangeAspect="1" noChangeArrowheads="1"/>
          </p:cNvPicPr>
          <p:nvPr/>
        </p:nvPicPr>
        <p:blipFill>
          <a:blip r:embed="rId2" cstate="print"/>
          <a:srcRect/>
          <a:stretch>
            <a:fillRect/>
          </a:stretch>
        </p:blipFill>
        <p:spPr bwMode="auto">
          <a:xfrm>
            <a:off x="1547664" y="1268760"/>
            <a:ext cx="6192688" cy="1316708"/>
          </a:xfrm>
          <a:prstGeom prst="rect">
            <a:avLst/>
          </a:prstGeom>
          <a:noFill/>
          <a:ln w="9525">
            <a:noFill/>
            <a:miter lim="800000"/>
            <a:headEnd/>
            <a:tailEnd/>
          </a:ln>
        </p:spPr>
      </p:pic>
      <p:sp>
        <p:nvSpPr>
          <p:cNvPr id="7" name="Rectangle 7"/>
          <p:cNvSpPr>
            <a:spLocks noGrp="1" noChangeArrowheads="1"/>
          </p:cNvSpPr>
          <p:nvPr>
            <p:ph type="body" sz="half" idx="1"/>
          </p:nvPr>
        </p:nvSpPr>
        <p:spPr>
          <a:xfrm>
            <a:off x="971600" y="2996952"/>
            <a:ext cx="7758113" cy="2736304"/>
          </a:xfrm>
          <a:noFill/>
          <a:ln/>
        </p:spPr>
        <p:txBody>
          <a:bodyPr/>
          <a:lstStyle/>
          <a:p>
            <a:pPr>
              <a:buFont typeface="+mj-lt"/>
              <a:buAutoNum type="arabicPeriod"/>
            </a:pPr>
            <a:r>
              <a:rPr lang="es-ES" sz="1800" dirty="0" smtClean="0"/>
              <a:t>Definir equipo de trabajo (CSIRT/ERC).</a:t>
            </a:r>
          </a:p>
          <a:p>
            <a:pPr>
              <a:buFont typeface="+mj-lt"/>
              <a:buAutoNum type="arabicPeriod"/>
            </a:pPr>
            <a:endParaRPr lang="es-ES" sz="1800" dirty="0" smtClean="0"/>
          </a:p>
          <a:p>
            <a:pPr>
              <a:buFont typeface="+mj-lt"/>
              <a:buAutoNum type="arabicPeriod"/>
            </a:pPr>
            <a:r>
              <a:rPr lang="es-ES" sz="1800" dirty="0" smtClean="0"/>
              <a:t>Apertura: Detección, clasificación, análisis y comunicación.</a:t>
            </a:r>
          </a:p>
          <a:p>
            <a:pPr>
              <a:buFont typeface="+mj-lt"/>
              <a:buAutoNum type="arabicPeriod"/>
            </a:pPr>
            <a:endParaRPr lang="es-ES" sz="1800" dirty="0" smtClean="0"/>
          </a:p>
          <a:p>
            <a:pPr>
              <a:buFont typeface="+mj-lt"/>
              <a:buAutoNum type="arabicPeriod"/>
            </a:pPr>
            <a:r>
              <a:rPr lang="es-ES" sz="1800" dirty="0" smtClean="0"/>
              <a:t>Tratamiento: contención, erradicación y recuperación.</a:t>
            </a:r>
          </a:p>
          <a:p>
            <a:pPr>
              <a:buFont typeface="+mj-lt"/>
              <a:buAutoNum type="arabicPeriod"/>
            </a:pPr>
            <a:endParaRPr lang="es-ES" sz="1800" dirty="0" smtClean="0"/>
          </a:p>
          <a:p>
            <a:pPr>
              <a:buFont typeface="+mj-lt"/>
              <a:buAutoNum type="arabicPeriod"/>
            </a:pPr>
            <a:r>
              <a:rPr lang="es-ES" sz="1800" dirty="0" smtClean="0"/>
              <a:t>Cierre: informe y medidas preventivas futuras. </a:t>
            </a:r>
          </a:p>
          <a:p>
            <a:pPr>
              <a:buNone/>
            </a:pPr>
            <a:endParaRPr lang="es-ES" sz="1800" b="1" dirty="0"/>
          </a:p>
        </p:txBody>
      </p:sp>
      <p:sp>
        <p:nvSpPr>
          <p:cNvPr id="8" name="Rectangle 6"/>
          <p:cNvSpPr>
            <a:spLocks noGrp="1" noChangeArrowheads="1"/>
          </p:cNvSpPr>
          <p:nvPr>
            <p:ph type="title"/>
          </p:nvPr>
        </p:nvSpPr>
        <p:spPr>
          <a:xfrm>
            <a:off x="971600" y="0"/>
            <a:ext cx="6307088" cy="990600"/>
          </a:xfrm>
          <a:noFill/>
          <a:ln/>
        </p:spPr>
        <p:txBody>
          <a:bodyPr/>
          <a:lstStyle/>
          <a:p>
            <a:r>
              <a:rPr lang="es-ES" dirty="0" smtClean="0"/>
              <a:t>Gestión de incidentes</a:t>
            </a:r>
            <a:endParaRPr lang="es-ES" dirty="0"/>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13</a:t>
            </a:fld>
            <a:endParaRPr lang="es-ES"/>
          </a:p>
        </p:txBody>
      </p:sp>
      <p:sp>
        <p:nvSpPr>
          <p:cNvPr id="7" name="Rectangle 7"/>
          <p:cNvSpPr>
            <a:spLocks noGrp="1" noChangeArrowheads="1"/>
          </p:cNvSpPr>
          <p:nvPr>
            <p:ph type="body" sz="half" idx="1"/>
          </p:nvPr>
        </p:nvSpPr>
        <p:spPr>
          <a:xfrm>
            <a:off x="971600" y="1052736"/>
            <a:ext cx="7758113" cy="2160240"/>
          </a:xfrm>
          <a:noFill/>
          <a:ln/>
        </p:spPr>
        <p:txBody>
          <a:bodyPr/>
          <a:lstStyle/>
          <a:p>
            <a:r>
              <a:rPr lang="es-ES" sz="1800" b="1" dirty="0" smtClean="0"/>
              <a:t>Tipo de </a:t>
            </a:r>
            <a:r>
              <a:rPr lang="es-ES" sz="1800" b="1" dirty="0" err="1" smtClean="0"/>
              <a:t>ciberincidente</a:t>
            </a:r>
            <a:r>
              <a:rPr lang="es-ES" sz="1800" dirty="0" smtClean="0"/>
              <a:t>: código dañino, disponibilidad, intrusión, etc.</a:t>
            </a:r>
          </a:p>
          <a:p>
            <a:r>
              <a:rPr lang="es-ES" sz="1800" dirty="0" smtClean="0"/>
              <a:t>Nivel de </a:t>
            </a:r>
            <a:r>
              <a:rPr lang="es-ES" sz="1800" b="1" dirty="0" smtClean="0"/>
              <a:t>Peligrosidad</a:t>
            </a:r>
            <a:r>
              <a:rPr lang="es-ES" sz="1800" dirty="0" smtClean="0"/>
              <a:t>: bajo, medio, alto, muy alto, crítico.</a:t>
            </a:r>
          </a:p>
          <a:p>
            <a:r>
              <a:rPr lang="es-ES" sz="1800" b="1" dirty="0" smtClean="0"/>
              <a:t>Impacto</a:t>
            </a:r>
            <a:r>
              <a:rPr lang="es-ES" sz="1800" dirty="0" smtClean="0"/>
              <a:t> en la Organización: nulo, bajo, medio, alto, muy alto, crítico.</a:t>
            </a:r>
          </a:p>
          <a:p>
            <a:r>
              <a:rPr lang="es-ES" sz="1800" b="1" dirty="0" smtClean="0"/>
              <a:t>Causas</a:t>
            </a:r>
            <a:r>
              <a:rPr lang="es-ES" sz="1800" dirty="0" smtClean="0"/>
              <a:t> (tipificadas). </a:t>
            </a:r>
          </a:p>
          <a:p>
            <a:endParaRPr lang="es-ES" sz="1800" dirty="0" smtClean="0"/>
          </a:p>
          <a:p>
            <a:pPr>
              <a:buNone/>
            </a:pPr>
            <a:r>
              <a:rPr lang="es-ES" sz="1800" dirty="0" smtClean="0"/>
              <a:t>Todo esto está estandarizado en las correspondientes tablas de la Guía. </a:t>
            </a:r>
          </a:p>
        </p:txBody>
      </p:sp>
      <p:sp>
        <p:nvSpPr>
          <p:cNvPr id="8" name="Rectangle 6"/>
          <p:cNvSpPr>
            <a:spLocks noGrp="1" noChangeArrowheads="1"/>
          </p:cNvSpPr>
          <p:nvPr>
            <p:ph type="title"/>
          </p:nvPr>
        </p:nvSpPr>
        <p:spPr>
          <a:xfrm>
            <a:off x="971600" y="0"/>
            <a:ext cx="6307088" cy="990600"/>
          </a:xfrm>
          <a:noFill/>
          <a:ln/>
        </p:spPr>
        <p:txBody>
          <a:bodyPr/>
          <a:lstStyle/>
          <a:p>
            <a:r>
              <a:rPr lang="es-ES" dirty="0" smtClean="0"/>
              <a:t>Clasificación y metadatos</a:t>
            </a:r>
            <a:endParaRPr lang="es-ES" dirty="0"/>
          </a:p>
        </p:txBody>
      </p:sp>
      <p:pic>
        <p:nvPicPr>
          <p:cNvPr id="5122" name="Picture 2"/>
          <p:cNvPicPr>
            <a:picLocks noChangeAspect="1" noChangeArrowheads="1"/>
          </p:cNvPicPr>
          <p:nvPr/>
        </p:nvPicPr>
        <p:blipFill>
          <a:blip r:embed="rId2" cstate="print"/>
          <a:srcRect/>
          <a:stretch>
            <a:fillRect/>
          </a:stretch>
        </p:blipFill>
        <p:spPr bwMode="auto">
          <a:xfrm>
            <a:off x="1547664" y="3717032"/>
            <a:ext cx="5904656" cy="2950560"/>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547664" y="3212976"/>
            <a:ext cx="5904656" cy="519213"/>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14</a:t>
            </a:fld>
            <a:endParaRPr lang="es-ES"/>
          </a:p>
        </p:txBody>
      </p:sp>
      <p:sp>
        <p:nvSpPr>
          <p:cNvPr id="880643" name="Rectangle 3"/>
          <p:cNvSpPr>
            <a:spLocks noGrp="1" noChangeArrowheads="1"/>
          </p:cNvSpPr>
          <p:nvPr>
            <p:ph type="body" sz="half" idx="1"/>
          </p:nvPr>
        </p:nvSpPr>
        <p:spPr>
          <a:xfrm>
            <a:off x="683568" y="2132856"/>
            <a:ext cx="7758113" cy="1727200"/>
          </a:xfrm>
          <a:noFill/>
          <a:ln/>
        </p:spPr>
        <p:txBody>
          <a:bodyPr/>
          <a:lstStyle/>
          <a:p>
            <a:pPr marL="533400" indent="-533400" algn="ctr">
              <a:buNone/>
            </a:pPr>
            <a:r>
              <a:rPr lang="es-ES" sz="4000" b="1" dirty="0" smtClean="0"/>
              <a:t>LUCIA en la UPCT</a:t>
            </a:r>
          </a:p>
          <a:p>
            <a:pPr marL="533400" indent="-533400">
              <a:buNone/>
            </a:pPr>
            <a:endParaRPr lang="es-ES" b="1" dirty="0"/>
          </a:p>
          <a:p>
            <a:pPr marL="533400" indent="-533400">
              <a:buFontTx/>
              <a:buNone/>
            </a:pPr>
            <a:endParaRPr lang="es-ES" sz="2800" b="1" dirty="0"/>
          </a:p>
          <a:p>
            <a:pPr marL="533400" indent="-533400">
              <a:buFontTx/>
              <a:buNone/>
            </a:pPr>
            <a:endParaRPr lang="es-ES" sz="2800" b="1" dirty="0"/>
          </a:p>
          <a:p>
            <a:pPr marL="533400" indent="-533400"/>
            <a:endParaRPr lang="es-ES_tradnl" sz="2800" dirty="0"/>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15</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Gestión de Incidentes en la UPCT</a:t>
            </a:r>
            <a:endParaRPr lang="es-ES" dirty="0"/>
          </a:p>
        </p:txBody>
      </p:sp>
      <p:sp>
        <p:nvSpPr>
          <p:cNvPr id="794631" name="Rectangle 7"/>
          <p:cNvSpPr>
            <a:spLocks noGrp="1" noChangeArrowheads="1"/>
          </p:cNvSpPr>
          <p:nvPr>
            <p:ph type="body" sz="half" idx="1"/>
          </p:nvPr>
        </p:nvSpPr>
        <p:spPr>
          <a:xfrm>
            <a:off x="1187624" y="4077072"/>
            <a:ext cx="7758113" cy="504056"/>
          </a:xfrm>
          <a:noFill/>
          <a:ln/>
        </p:spPr>
        <p:txBody>
          <a:bodyPr/>
          <a:lstStyle/>
          <a:p>
            <a:pPr lvl="0"/>
            <a:r>
              <a:rPr lang="es-ES" sz="1800" b="1" dirty="0" smtClean="0"/>
              <a:t>Plan de mejora</a:t>
            </a:r>
            <a:r>
              <a:rPr lang="es-ES" sz="1800" dirty="0" smtClean="0"/>
              <a:t>: </a:t>
            </a:r>
          </a:p>
          <a:p>
            <a:pPr>
              <a:buNone/>
            </a:pPr>
            <a:endParaRPr lang="es-ES" sz="1800" b="1" dirty="0"/>
          </a:p>
        </p:txBody>
      </p:sp>
      <p:pic>
        <p:nvPicPr>
          <p:cNvPr id="1026" name="Picture 2"/>
          <p:cNvPicPr>
            <a:picLocks noChangeAspect="1" noChangeArrowheads="1"/>
          </p:cNvPicPr>
          <p:nvPr/>
        </p:nvPicPr>
        <p:blipFill>
          <a:blip r:embed="rId2" cstate="print"/>
          <a:srcRect/>
          <a:stretch>
            <a:fillRect/>
          </a:stretch>
        </p:blipFill>
        <p:spPr bwMode="auto">
          <a:xfrm>
            <a:off x="1115616" y="1556792"/>
            <a:ext cx="7153795" cy="2317230"/>
          </a:xfrm>
          <a:prstGeom prst="rect">
            <a:avLst/>
          </a:prstGeom>
          <a:noFill/>
          <a:ln w="9525">
            <a:noFill/>
            <a:miter lim="800000"/>
            <a:headEnd/>
            <a:tailEnd/>
          </a:ln>
        </p:spPr>
      </p:pic>
      <p:sp>
        <p:nvSpPr>
          <p:cNvPr id="7" name="Rectangle 7"/>
          <p:cNvSpPr txBox="1">
            <a:spLocks noChangeArrowheads="1"/>
          </p:cNvSpPr>
          <p:nvPr/>
        </p:nvSpPr>
        <p:spPr bwMode="auto">
          <a:xfrm>
            <a:off x="1124000" y="1277144"/>
            <a:ext cx="7758113"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s-ES" sz="1800" b="0" i="0" u="none" strike="noStrike" kern="0" cap="none" spc="0" normalizeH="0" baseline="0" noProof="0" smtClean="0">
                <a:ln>
                  <a:noFill/>
                </a:ln>
                <a:solidFill>
                  <a:schemeClr val="tx1"/>
                </a:solidFill>
                <a:effectLst/>
                <a:uLnTx/>
                <a:uFillTx/>
                <a:latin typeface="+mn-lt"/>
                <a:ea typeface="+mn-ea"/>
                <a:cs typeface="+mn-cs"/>
              </a:rPr>
              <a:t>Realizada la </a:t>
            </a:r>
            <a:r>
              <a:rPr kumimoji="0" lang="es-ES" sz="1800" b="1" i="0" u="none" strike="noStrike" kern="0" cap="none" spc="0" normalizeH="0" baseline="0" noProof="0" smtClean="0">
                <a:ln>
                  <a:noFill/>
                </a:ln>
                <a:solidFill>
                  <a:schemeClr val="tx1"/>
                </a:solidFill>
                <a:effectLst/>
                <a:uLnTx/>
                <a:uFillTx/>
                <a:latin typeface="+mn-lt"/>
                <a:ea typeface="+mn-ea"/>
                <a:cs typeface="+mn-cs"/>
              </a:rPr>
              <a:t>auditoría</a:t>
            </a:r>
            <a:r>
              <a:rPr kumimoji="0" lang="es-ES" sz="1800" b="0" i="0" u="none" strike="noStrike" kern="0" cap="none" spc="0" normalizeH="0" baseline="0" noProof="0" smtClean="0">
                <a:ln>
                  <a:noFill/>
                </a:ln>
                <a:solidFill>
                  <a:schemeClr val="tx1"/>
                </a:solidFill>
                <a:effectLst/>
                <a:uLnTx/>
                <a:uFillTx/>
                <a:latin typeface="+mn-lt"/>
                <a:ea typeface="+mn-ea"/>
                <a:cs typeface="+mn-cs"/>
              </a:rPr>
              <a:t> de cumplimiento ENS en abril-2015: </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s-ES" sz="1800" b="1" i="0" u="none" strike="noStrike" kern="0" cap="none" spc="0" normalizeH="0" baseline="0" noProof="0" dirty="0">
              <a:ln>
                <a:noFill/>
              </a:ln>
              <a:solidFill>
                <a:schemeClr val="tx1"/>
              </a:solidFill>
              <a:effectLst/>
              <a:uLnTx/>
              <a:uFillTx/>
              <a:latin typeface="+mn-lt"/>
              <a:ea typeface="+mn-ea"/>
              <a:cs typeface="+mn-cs"/>
            </a:endParaRPr>
          </a:p>
        </p:txBody>
      </p:sp>
      <p:pic>
        <p:nvPicPr>
          <p:cNvPr id="1027" name="Picture 3"/>
          <p:cNvPicPr>
            <a:picLocks noChangeAspect="1" noChangeArrowheads="1"/>
          </p:cNvPicPr>
          <p:nvPr/>
        </p:nvPicPr>
        <p:blipFill>
          <a:blip r:embed="rId3" cstate="print"/>
          <a:srcRect/>
          <a:stretch>
            <a:fillRect/>
          </a:stretch>
        </p:blipFill>
        <p:spPr bwMode="auto">
          <a:xfrm>
            <a:off x="1043608" y="4653136"/>
            <a:ext cx="7801552" cy="864096"/>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16</a:t>
            </a:fld>
            <a:endParaRPr lang="es-ES" dirty="0"/>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Gestión de Incidentes en la UPCT</a:t>
            </a:r>
            <a:endParaRPr lang="es-ES" dirty="0"/>
          </a:p>
        </p:txBody>
      </p:sp>
      <p:sp>
        <p:nvSpPr>
          <p:cNvPr id="794631" name="Rectangle 7"/>
          <p:cNvSpPr>
            <a:spLocks noGrp="1" noChangeArrowheads="1"/>
          </p:cNvSpPr>
          <p:nvPr>
            <p:ph type="body" sz="half" idx="1"/>
          </p:nvPr>
        </p:nvSpPr>
        <p:spPr>
          <a:xfrm>
            <a:off x="971600" y="1340768"/>
            <a:ext cx="7758113" cy="4752528"/>
          </a:xfrm>
          <a:noFill/>
          <a:ln/>
        </p:spPr>
        <p:txBody>
          <a:bodyPr/>
          <a:lstStyle/>
          <a:p>
            <a:pPr lvl="0"/>
            <a:r>
              <a:rPr lang="es-ES" sz="1800" dirty="0" smtClean="0"/>
              <a:t>Se ha creado un </a:t>
            </a:r>
            <a:r>
              <a:rPr lang="es-ES" sz="2000" b="1" dirty="0" smtClean="0"/>
              <a:t>Equipo de Respuesta (ERC</a:t>
            </a:r>
            <a:r>
              <a:rPr lang="es-ES" sz="1800" dirty="0" smtClean="0"/>
              <a:t>) formado por personal de la Unidad de Informática.</a:t>
            </a:r>
          </a:p>
          <a:p>
            <a:pPr lvl="0"/>
            <a:endParaRPr lang="es-ES" sz="1800" dirty="0" smtClean="0"/>
          </a:p>
          <a:p>
            <a:pPr lvl="0"/>
            <a:r>
              <a:rPr lang="es-ES" sz="1800" dirty="0" smtClean="0"/>
              <a:t>Se ha definido un procedimiento de gestión de </a:t>
            </a:r>
            <a:r>
              <a:rPr lang="es-ES" sz="1800" dirty="0" err="1" smtClean="0"/>
              <a:t>ciberincidentes</a:t>
            </a:r>
            <a:r>
              <a:rPr lang="es-ES" sz="1800" dirty="0" smtClean="0"/>
              <a:t>: </a:t>
            </a:r>
          </a:p>
          <a:p>
            <a:pPr lvl="1">
              <a:buFont typeface="+mj-lt"/>
              <a:buAutoNum type="arabicPeriod"/>
            </a:pPr>
            <a:r>
              <a:rPr lang="es-ES" sz="1600" b="1" dirty="0" smtClean="0"/>
              <a:t>Detección y Reporte</a:t>
            </a:r>
            <a:r>
              <a:rPr lang="es-ES" sz="1600" dirty="0" smtClean="0"/>
              <a:t>: desde nuestro </a:t>
            </a:r>
            <a:r>
              <a:rPr lang="es-ES" sz="1600" dirty="0" err="1" smtClean="0"/>
              <a:t>help-desk</a:t>
            </a:r>
            <a:r>
              <a:rPr lang="es-ES" sz="1600" dirty="0" smtClean="0"/>
              <a:t> o por los técnicos o a través de herramientas.</a:t>
            </a:r>
          </a:p>
          <a:p>
            <a:pPr lvl="1">
              <a:buFont typeface="+mj-lt"/>
              <a:buAutoNum type="arabicPeriod"/>
            </a:pPr>
            <a:r>
              <a:rPr lang="es-ES" sz="1600" b="1" dirty="0" smtClean="0"/>
              <a:t>Alta y clasificación</a:t>
            </a:r>
            <a:r>
              <a:rPr lang="es-ES" sz="1600" dirty="0" smtClean="0"/>
              <a:t>: considerar o no el aviso, introducir metadatos y asignar técnico responsable.</a:t>
            </a:r>
          </a:p>
          <a:p>
            <a:pPr lvl="1">
              <a:buFont typeface="+mj-lt"/>
              <a:buAutoNum type="arabicPeriod"/>
            </a:pPr>
            <a:r>
              <a:rPr lang="es-ES" sz="1600" b="1" dirty="0" smtClean="0"/>
              <a:t>Seguimiento y resolución</a:t>
            </a:r>
            <a:r>
              <a:rPr lang="es-ES" sz="1600" dirty="0" smtClean="0"/>
              <a:t>: implicando e informando a otras áreas de la Universidad si es necesario.</a:t>
            </a:r>
          </a:p>
          <a:p>
            <a:pPr lvl="1">
              <a:buFont typeface="+mj-lt"/>
              <a:buAutoNum type="arabicPeriod"/>
            </a:pPr>
            <a:r>
              <a:rPr lang="es-ES" sz="1600" b="1" dirty="0" smtClean="0"/>
              <a:t>Cierre: </a:t>
            </a:r>
            <a:r>
              <a:rPr lang="es-ES" sz="1600" dirty="0" smtClean="0"/>
              <a:t>comunicar, documentar y enlazar con Gestión del Cambio.</a:t>
            </a:r>
          </a:p>
          <a:p>
            <a:endParaRPr lang="es-ES" sz="1800" dirty="0" smtClean="0"/>
          </a:p>
          <a:p>
            <a:r>
              <a:rPr lang="es-ES" sz="1800" dirty="0" smtClean="0"/>
              <a:t>Se ha instalado, configurado y probado LUCIA: proceso sencillo, siguiendo los manuales y con poca personalización. No lo hemos integrado con nuestro </a:t>
            </a:r>
            <a:r>
              <a:rPr lang="es-ES" sz="1800" dirty="0" err="1" smtClean="0"/>
              <a:t>help-desk</a:t>
            </a:r>
            <a:r>
              <a:rPr lang="es-ES" sz="1800" dirty="0" smtClean="0"/>
              <a:t>.</a:t>
            </a:r>
          </a:p>
          <a:p>
            <a:endParaRPr lang="es-ES" sz="1800" b="1" dirty="0"/>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17</a:t>
            </a:fld>
            <a:endParaRPr lang="es-ES"/>
          </a:p>
        </p:txBody>
      </p:sp>
      <p:sp>
        <p:nvSpPr>
          <p:cNvPr id="880643" name="Rectangle 3"/>
          <p:cNvSpPr>
            <a:spLocks noGrp="1" noChangeArrowheads="1"/>
          </p:cNvSpPr>
          <p:nvPr>
            <p:ph type="body" sz="half" idx="1"/>
          </p:nvPr>
        </p:nvSpPr>
        <p:spPr>
          <a:xfrm>
            <a:off x="683568" y="2132856"/>
            <a:ext cx="7758113" cy="1727200"/>
          </a:xfrm>
          <a:noFill/>
          <a:ln/>
        </p:spPr>
        <p:txBody>
          <a:bodyPr/>
          <a:lstStyle/>
          <a:p>
            <a:pPr marL="533400" indent="-533400" algn="ctr">
              <a:buNone/>
            </a:pPr>
            <a:r>
              <a:rPr lang="es-ES" sz="4000" b="1" dirty="0" smtClean="0"/>
              <a:t>Situación actual y conclusiones</a:t>
            </a:r>
          </a:p>
          <a:p>
            <a:pPr marL="533400" indent="-533400">
              <a:buNone/>
            </a:pPr>
            <a:endParaRPr lang="es-ES" b="1" dirty="0"/>
          </a:p>
          <a:p>
            <a:pPr marL="533400" indent="-533400">
              <a:buFontTx/>
              <a:buNone/>
            </a:pPr>
            <a:endParaRPr lang="es-ES" sz="2800" b="1" dirty="0"/>
          </a:p>
          <a:p>
            <a:pPr marL="533400" indent="-533400">
              <a:buFontTx/>
              <a:buNone/>
            </a:pPr>
            <a:endParaRPr lang="es-ES" sz="2800" b="1" dirty="0"/>
          </a:p>
          <a:p>
            <a:pPr marL="533400" indent="-533400"/>
            <a:endParaRPr lang="es-ES_tradnl" sz="2800" dirty="0"/>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18</a:t>
            </a:fld>
            <a:endParaRPr lang="es-ES" dirty="0"/>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Conclusiones</a:t>
            </a:r>
            <a:endParaRPr lang="es-ES" dirty="0"/>
          </a:p>
        </p:txBody>
      </p:sp>
      <p:sp>
        <p:nvSpPr>
          <p:cNvPr id="794631" name="Rectangle 7"/>
          <p:cNvSpPr>
            <a:spLocks noGrp="1" noChangeArrowheads="1"/>
          </p:cNvSpPr>
          <p:nvPr>
            <p:ph type="body" sz="half" idx="1"/>
          </p:nvPr>
        </p:nvSpPr>
        <p:spPr>
          <a:xfrm>
            <a:off x="971600" y="980728"/>
            <a:ext cx="7758113" cy="4752528"/>
          </a:xfrm>
          <a:noFill/>
          <a:ln/>
        </p:spPr>
        <p:txBody>
          <a:bodyPr/>
          <a:lstStyle/>
          <a:p>
            <a:pPr lvl="0"/>
            <a:r>
              <a:rPr lang="es-ES" sz="2000" b="1" dirty="0" smtClean="0"/>
              <a:t>De momento hacemos una gestión básica. Herramienta útil, pues facilita un aspecto clave de la gestión de la seguridad y en la línea del ENS.</a:t>
            </a:r>
          </a:p>
          <a:p>
            <a:pPr lvl="0"/>
            <a:endParaRPr lang="es-ES" sz="2000" b="1" dirty="0" smtClean="0"/>
          </a:p>
          <a:p>
            <a:pPr lvl="0"/>
            <a:r>
              <a:rPr lang="es-ES" sz="2000" b="1" dirty="0" smtClean="0"/>
              <a:t>Facilita </a:t>
            </a:r>
            <a:r>
              <a:rPr lang="es-ES" sz="2000" b="1" dirty="0" smtClean="0"/>
              <a:t>la coordinación, comunicación y establecimiento de criterios comunes.</a:t>
            </a:r>
          </a:p>
          <a:p>
            <a:pPr lvl="0"/>
            <a:endParaRPr lang="es-ES" sz="2000" b="1" dirty="0" smtClean="0"/>
          </a:p>
          <a:p>
            <a:pPr lvl="0"/>
            <a:r>
              <a:rPr lang="es-ES" sz="2000" b="1" dirty="0" smtClean="0"/>
              <a:t>Métricas </a:t>
            </a:r>
            <a:r>
              <a:rPr lang="es-ES" sz="2000" b="1" dirty="0" smtClean="0"/>
              <a:t>para INES.</a:t>
            </a:r>
          </a:p>
          <a:p>
            <a:pPr lvl="0"/>
            <a:endParaRPr lang="es-ES" sz="2000" b="1" dirty="0" smtClean="0"/>
          </a:p>
          <a:p>
            <a:pPr lvl="0"/>
            <a:r>
              <a:rPr lang="es-ES" sz="2000" b="1" dirty="0" smtClean="0"/>
              <a:t>Aclarar </a:t>
            </a:r>
            <a:r>
              <a:rPr lang="es-ES" sz="2000" b="1" dirty="0" smtClean="0"/>
              <a:t>criterios de clasificación: experiencia.</a:t>
            </a:r>
          </a:p>
          <a:p>
            <a:pPr lvl="0"/>
            <a:endParaRPr lang="es-ES" sz="2000" b="1" dirty="0" smtClean="0"/>
          </a:p>
          <a:p>
            <a:pPr lvl="0"/>
            <a:r>
              <a:rPr lang="es-ES" sz="2000" b="1" dirty="0" smtClean="0"/>
              <a:t>Probar </a:t>
            </a:r>
            <a:r>
              <a:rPr lang="es-ES" sz="2000" b="1" dirty="0" smtClean="0"/>
              <a:t>la comunicación con CCN-CERT.</a:t>
            </a:r>
          </a:p>
          <a:p>
            <a:pPr lvl="0"/>
            <a:endParaRPr lang="es-ES" sz="2000" b="1" dirty="0" smtClean="0"/>
          </a:p>
          <a:p>
            <a:pPr lvl="0"/>
            <a:r>
              <a:rPr lang="es-ES" sz="2000" b="1" dirty="0" smtClean="0"/>
              <a:t>Será </a:t>
            </a:r>
            <a:r>
              <a:rPr lang="es-ES" sz="2000" b="1" dirty="0" smtClean="0"/>
              <a:t>interesante integrar las sondas SAT-INET. </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a:p>
            <a:endParaRPr lang="es-ES" dirty="0"/>
          </a:p>
        </p:txBody>
      </p:sp>
      <p:sp>
        <p:nvSpPr>
          <p:cNvPr id="5" name="5 Marcador de número de diapositiva"/>
          <p:cNvSpPr>
            <a:spLocks noGrp="1"/>
          </p:cNvSpPr>
          <p:nvPr>
            <p:ph type="sldNum" sz="quarter" idx="11"/>
          </p:nvPr>
        </p:nvSpPr>
        <p:spPr/>
        <p:txBody>
          <a:bodyPr/>
          <a:lstStyle/>
          <a:p>
            <a:fld id="{84B4F772-88CB-4EAE-A63F-3C492188F901}" type="slidenum">
              <a:rPr lang="es-ES"/>
              <a:pPr/>
              <a:t>2</a:t>
            </a:fld>
            <a:endParaRPr lang="es-ES"/>
          </a:p>
        </p:txBody>
      </p:sp>
      <p:sp>
        <p:nvSpPr>
          <p:cNvPr id="863234" name="Rectangle 2"/>
          <p:cNvSpPr>
            <a:spLocks noGrp="1" noChangeArrowheads="1"/>
          </p:cNvSpPr>
          <p:nvPr>
            <p:ph type="title"/>
          </p:nvPr>
        </p:nvSpPr>
        <p:spPr>
          <a:xfrm>
            <a:off x="1254125" y="0"/>
            <a:ext cx="5910263" cy="990600"/>
          </a:xfrm>
          <a:noFill/>
          <a:ln/>
        </p:spPr>
        <p:txBody>
          <a:bodyPr/>
          <a:lstStyle/>
          <a:p>
            <a:r>
              <a:rPr lang="es-ES"/>
              <a:t>Programa</a:t>
            </a:r>
          </a:p>
        </p:txBody>
      </p:sp>
      <p:sp>
        <p:nvSpPr>
          <p:cNvPr id="863235" name="Rectangle 3"/>
          <p:cNvSpPr>
            <a:spLocks noGrp="1" noChangeArrowheads="1"/>
          </p:cNvSpPr>
          <p:nvPr>
            <p:ph type="body" sz="half" idx="1"/>
          </p:nvPr>
        </p:nvSpPr>
        <p:spPr>
          <a:xfrm>
            <a:off x="1331640" y="1556792"/>
            <a:ext cx="6912818" cy="4392612"/>
          </a:xfrm>
          <a:noFill/>
          <a:ln/>
        </p:spPr>
        <p:txBody>
          <a:bodyPr/>
          <a:lstStyle/>
          <a:p>
            <a:pPr marL="533400" indent="-533400">
              <a:buFontTx/>
              <a:buAutoNum type="arabicPeriod"/>
            </a:pPr>
            <a:r>
              <a:rPr lang="es-ES" sz="2800" b="1" dirty="0" smtClean="0"/>
              <a:t>¿Qué es LUCIA?</a:t>
            </a:r>
          </a:p>
          <a:p>
            <a:pPr marL="533400" indent="-533400">
              <a:buFontTx/>
              <a:buAutoNum type="arabicPeriod"/>
            </a:pPr>
            <a:endParaRPr lang="es-ES" sz="2800" b="1" dirty="0" smtClean="0"/>
          </a:p>
          <a:p>
            <a:pPr marL="533400" indent="-533400">
              <a:buFontTx/>
              <a:buAutoNum type="arabicPeriod"/>
            </a:pPr>
            <a:r>
              <a:rPr lang="es-ES" sz="2800" b="1" dirty="0" smtClean="0"/>
              <a:t>El proceso de gestión de incidentes (Guía 817).</a:t>
            </a:r>
          </a:p>
          <a:p>
            <a:pPr marL="533400" indent="-533400">
              <a:buFontTx/>
              <a:buAutoNum type="arabicPeriod"/>
            </a:pPr>
            <a:endParaRPr lang="es-ES" sz="2800" b="1" dirty="0" smtClean="0"/>
          </a:p>
          <a:p>
            <a:pPr marL="533400" indent="-533400">
              <a:buFontTx/>
              <a:buAutoNum type="arabicPeriod"/>
            </a:pPr>
            <a:r>
              <a:rPr lang="es-ES" sz="2800" b="1" dirty="0" smtClean="0"/>
              <a:t>LUCIA en la UPCT.</a:t>
            </a:r>
          </a:p>
          <a:p>
            <a:pPr marL="533400" indent="-533400">
              <a:buFontTx/>
              <a:buAutoNum type="arabicPeriod"/>
            </a:pPr>
            <a:endParaRPr lang="es-ES" sz="2800" b="1" dirty="0" smtClean="0"/>
          </a:p>
          <a:p>
            <a:pPr marL="533400" indent="-533400">
              <a:buFontTx/>
              <a:buAutoNum type="arabicPeriod"/>
            </a:pPr>
            <a:r>
              <a:rPr lang="es-ES" sz="2800" b="1" dirty="0" smtClean="0"/>
              <a:t>Conclusiones.</a:t>
            </a:r>
            <a:endParaRPr lang="es-ES" sz="2800" b="1" dirty="0"/>
          </a:p>
          <a:p>
            <a:pPr marL="533400" indent="-533400">
              <a:buFontTx/>
              <a:buAutoNum type="arabicPeriod"/>
            </a:pPr>
            <a:endParaRPr lang="es-ES" sz="2800" b="1" dirty="0"/>
          </a:p>
          <a:p>
            <a:pPr marL="533400" indent="-533400">
              <a:buFontTx/>
              <a:buNone/>
            </a:pPr>
            <a:endParaRPr lang="es-ES" sz="2800" b="1" dirty="0"/>
          </a:p>
          <a:p>
            <a:pPr marL="533400" indent="-533400"/>
            <a:endParaRPr lang="es-ES_tradnl" sz="2800"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4" name="5 Marcador de número de diapositiva"/>
          <p:cNvSpPr>
            <a:spLocks noGrp="1"/>
          </p:cNvSpPr>
          <p:nvPr>
            <p:ph type="sldNum" sz="quarter" idx="11"/>
          </p:nvPr>
        </p:nvSpPr>
        <p:spPr/>
        <p:txBody>
          <a:bodyPr/>
          <a:lstStyle/>
          <a:p>
            <a:fld id="{87A800B3-8649-44BF-AA59-810A21D77504}" type="slidenum">
              <a:rPr lang="es-ES"/>
              <a:pPr/>
              <a:t>3</a:t>
            </a:fld>
            <a:endParaRPr lang="es-ES"/>
          </a:p>
        </p:txBody>
      </p:sp>
      <p:sp>
        <p:nvSpPr>
          <p:cNvPr id="880643" name="Rectangle 3"/>
          <p:cNvSpPr>
            <a:spLocks noGrp="1" noChangeArrowheads="1"/>
          </p:cNvSpPr>
          <p:nvPr>
            <p:ph type="body" sz="half" idx="1"/>
          </p:nvPr>
        </p:nvSpPr>
        <p:spPr>
          <a:xfrm>
            <a:off x="971550" y="2133600"/>
            <a:ext cx="7758113" cy="1727200"/>
          </a:xfrm>
          <a:noFill/>
          <a:ln/>
        </p:spPr>
        <p:txBody>
          <a:bodyPr/>
          <a:lstStyle/>
          <a:p>
            <a:pPr marL="533400" indent="-533400" algn="ctr">
              <a:buNone/>
            </a:pPr>
            <a:r>
              <a:rPr lang="es-ES" sz="4000" b="1" dirty="0" smtClean="0"/>
              <a:t>¿Qué es LUCIA?</a:t>
            </a:r>
          </a:p>
          <a:p>
            <a:pPr marL="533400" indent="-533400"/>
            <a:endParaRPr lang="es-ES" b="1" dirty="0"/>
          </a:p>
          <a:p>
            <a:pPr marL="533400" indent="-533400">
              <a:buFontTx/>
              <a:buNone/>
            </a:pPr>
            <a:endParaRPr lang="es-ES" sz="2800" b="1" dirty="0"/>
          </a:p>
          <a:p>
            <a:pPr marL="533400" indent="-533400">
              <a:buFontTx/>
              <a:buNone/>
            </a:pPr>
            <a:endParaRPr lang="es-ES" sz="2800" b="1" dirty="0"/>
          </a:p>
          <a:p>
            <a:pPr marL="533400" indent="-533400"/>
            <a:endParaRPr lang="es-ES_tradnl" sz="2800" dirty="0"/>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4</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a:t>
            </a:r>
            <a:endParaRPr lang="es-ES" dirty="0"/>
          </a:p>
        </p:txBody>
      </p:sp>
      <p:sp>
        <p:nvSpPr>
          <p:cNvPr id="794631" name="Rectangle 7"/>
          <p:cNvSpPr>
            <a:spLocks noGrp="1" noChangeArrowheads="1"/>
          </p:cNvSpPr>
          <p:nvPr>
            <p:ph type="body" sz="half" idx="1"/>
          </p:nvPr>
        </p:nvSpPr>
        <p:spPr>
          <a:xfrm>
            <a:off x="971600" y="1052736"/>
            <a:ext cx="7758113" cy="5184576"/>
          </a:xfrm>
          <a:noFill/>
          <a:ln/>
        </p:spPr>
        <p:txBody>
          <a:bodyPr/>
          <a:lstStyle/>
          <a:p>
            <a:r>
              <a:rPr lang="es-ES" sz="2000" b="1" dirty="0" smtClean="0"/>
              <a:t>Herramienta </a:t>
            </a:r>
            <a:r>
              <a:rPr lang="es-ES" sz="2000" b="1" dirty="0" smtClean="0"/>
              <a:t>de gestión de incidentes de seguridad del CCN-CERT. </a:t>
            </a:r>
          </a:p>
          <a:p>
            <a:r>
              <a:rPr lang="es-ES" sz="2000" b="1" dirty="0" smtClean="0"/>
              <a:t>Personalización de RTIR. </a:t>
            </a:r>
          </a:p>
          <a:p>
            <a:r>
              <a:rPr lang="es-ES" sz="2000" b="1" dirty="0" smtClean="0"/>
              <a:t>Objetivos principales: </a:t>
            </a:r>
          </a:p>
          <a:p>
            <a:pPr lvl="1"/>
            <a:r>
              <a:rPr lang="es-ES" sz="1600" b="1" dirty="0" smtClean="0"/>
              <a:t>Dotar a las AAPP de una herramienta para la Gestión de incidentes de seguridad (ENS).</a:t>
            </a:r>
          </a:p>
          <a:p>
            <a:pPr lvl="1"/>
            <a:r>
              <a:rPr lang="es-ES" sz="1600" b="1" dirty="0" smtClean="0"/>
              <a:t>Comunicación y coordinación con el CCN-CERT.</a:t>
            </a:r>
          </a:p>
          <a:p>
            <a:r>
              <a:rPr lang="es-ES" sz="2000" b="1" dirty="0" smtClean="0"/>
              <a:t>Personalizada según lo establecido en la guía CCN STIC </a:t>
            </a:r>
            <a:r>
              <a:rPr lang="es-ES" sz="2000" b="1" dirty="0" smtClean="0"/>
              <a:t>817.</a:t>
            </a:r>
            <a:endParaRPr lang="es-ES" sz="2000" dirty="0" smtClean="0"/>
          </a:p>
          <a:p>
            <a:r>
              <a:rPr lang="es-ES" sz="2000" b="1" dirty="0" smtClean="0"/>
              <a:t>Arquitectura distribuida y </a:t>
            </a:r>
            <a:r>
              <a:rPr lang="es-ES" sz="2000" b="1" dirty="0" smtClean="0"/>
              <a:t>federada.</a:t>
            </a:r>
            <a:endParaRPr lang="es-ES" sz="2000" b="1" dirty="0" smtClean="0"/>
          </a:p>
          <a:p>
            <a:r>
              <a:rPr lang="es-ES" sz="2000" b="1" dirty="0" smtClean="0"/>
              <a:t>Información sincronizada y compartida entre los diferentes organismos adscritos.</a:t>
            </a:r>
          </a:p>
          <a:p>
            <a:r>
              <a:rPr lang="es-ES" sz="2000" b="1" dirty="0" smtClean="0"/>
              <a:t>Integrada con las sondas de SAT-SARA y SAT-Internet.</a:t>
            </a:r>
          </a:p>
          <a:p>
            <a:r>
              <a:rPr lang="es-ES" sz="2000" b="1" dirty="0" smtClean="0"/>
              <a:t>Descargable </a:t>
            </a:r>
            <a:r>
              <a:rPr lang="es-ES" sz="2000" b="1" dirty="0" smtClean="0"/>
              <a:t>(</a:t>
            </a:r>
            <a:r>
              <a:rPr lang="es-ES" sz="2000" b="1" dirty="0" smtClean="0">
                <a:solidFill>
                  <a:srgbClr val="0070C0"/>
                </a:solidFill>
              </a:rPr>
              <a:t>sólo usuarios registrados</a:t>
            </a:r>
            <a:r>
              <a:rPr lang="es-ES" sz="2000" b="1" dirty="0" smtClean="0"/>
              <a:t>) desde </a:t>
            </a:r>
          </a:p>
          <a:p>
            <a:pPr>
              <a:buNone/>
            </a:pPr>
            <a:r>
              <a:rPr lang="es-ES" sz="1800" dirty="0" smtClean="0">
                <a:solidFill>
                  <a:srgbClr val="0070C0"/>
                </a:solidFill>
                <a:hlinkClick r:id="rId2"/>
              </a:rPr>
              <a:t>https</a:t>
            </a:r>
            <a:r>
              <a:rPr lang="es-ES" sz="1800" dirty="0" smtClean="0">
                <a:solidFill>
                  <a:srgbClr val="0070C0"/>
                </a:solidFill>
                <a:hlinkClick r:id="rId2"/>
              </a:rPr>
              <a:t>://</a:t>
            </a:r>
            <a:r>
              <a:rPr lang="es-ES" sz="1800" dirty="0" smtClean="0">
                <a:solidFill>
                  <a:srgbClr val="0070C0"/>
                </a:solidFill>
                <a:hlinkClick r:id="rId2"/>
              </a:rPr>
              <a:t>www.ccn-cert.cni.es/herramientas-de-ciberseguridad/lucia.html</a:t>
            </a:r>
            <a:r>
              <a:rPr lang="es-ES" sz="1800" dirty="0" smtClean="0">
                <a:solidFill>
                  <a:srgbClr val="0070C0"/>
                </a:solidFill>
              </a:rPr>
              <a:t> </a:t>
            </a:r>
            <a:endParaRPr lang="es-ES" sz="2000" dirty="0" smtClean="0">
              <a:solidFill>
                <a:srgbClr val="0070C0"/>
              </a:solidFill>
            </a:endParaRPr>
          </a:p>
          <a:p>
            <a:endParaRPr lang="es-ES" sz="1800" b="1" dirty="0"/>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5</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Conceptos</a:t>
            </a:r>
            <a:endParaRPr lang="es-ES" dirty="0"/>
          </a:p>
        </p:txBody>
      </p:sp>
      <p:sp>
        <p:nvSpPr>
          <p:cNvPr id="794631" name="Rectangle 7"/>
          <p:cNvSpPr>
            <a:spLocks noGrp="1" noChangeArrowheads="1"/>
          </p:cNvSpPr>
          <p:nvPr>
            <p:ph type="body" sz="half" idx="1"/>
          </p:nvPr>
        </p:nvSpPr>
        <p:spPr>
          <a:xfrm>
            <a:off x="971600" y="1124744"/>
            <a:ext cx="7758113" cy="5184576"/>
          </a:xfrm>
          <a:noFill/>
          <a:ln/>
        </p:spPr>
        <p:txBody>
          <a:bodyPr/>
          <a:lstStyle/>
          <a:p>
            <a:pPr lvl="0"/>
            <a:r>
              <a:rPr lang="es-ES" sz="2000" b="1" dirty="0" smtClean="0"/>
              <a:t>Ticket o caso</a:t>
            </a:r>
            <a:r>
              <a:rPr lang="es-ES" sz="2000" dirty="0" smtClean="0"/>
              <a:t>: </a:t>
            </a:r>
            <a:r>
              <a:rPr lang="es-ES" sz="1800" dirty="0" smtClean="0"/>
              <a:t>unidad básica de tratamiento de LUCIA. Un ticket está formado por varios campos que le dotan de información y por otros que conforman su meta-información (información para su gestión). Hay 3 tipos de tickets (cada uno con su cola asociada): </a:t>
            </a:r>
          </a:p>
          <a:p>
            <a:pPr lvl="1"/>
            <a:r>
              <a:rPr lang="es-ES" sz="1600" b="1" dirty="0" smtClean="0"/>
              <a:t>Reporte de incidente (IR)</a:t>
            </a:r>
            <a:r>
              <a:rPr lang="es-ES" sz="1600" dirty="0" smtClean="0"/>
              <a:t>: es un aviso de un usuario/sistema informando sobre que algo que no va bien. Un IR puede dar lugar a un Incidente.</a:t>
            </a:r>
          </a:p>
          <a:p>
            <a:pPr lvl="1"/>
            <a:r>
              <a:rPr lang="es-ES" sz="1600" b="1" dirty="0" smtClean="0"/>
              <a:t>Incidente</a:t>
            </a:r>
            <a:r>
              <a:rPr lang="es-ES" sz="1600" dirty="0" smtClean="0"/>
              <a:t>: es el tipo que representa </a:t>
            </a:r>
            <a:r>
              <a:rPr lang="es-ES" sz="1600" b="1" dirty="0" smtClean="0"/>
              <a:t>una incidencia. </a:t>
            </a:r>
            <a:r>
              <a:rPr lang="es-ES" sz="1600" dirty="0" smtClean="0"/>
              <a:t>Puede tener asociados varios </a:t>
            </a:r>
            <a:r>
              <a:rPr lang="es-ES" sz="1600" dirty="0" err="1" smtClean="0"/>
              <a:t>IRs</a:t>
            </a:r>
            <a:r>
              <a:rPr lang="es-ES" sz="1600" dirty="0" smtClean="0"/>
              <a:t> y/o  Investigaciones. Es el elemento que se sincroniza con LUCIA Central.</a:t>
            </a:r>
          </a:p>
          <a:p>
            <a:pPr lvl="1"/>
            <a:r>
              <a:rPr lang="es-ES" sz="1600" b="1" dirty="0" smtClean="0"/>
              <a:t>Investigación</a:t>
            </a:r>
            <a:r>
              <a:rPr lang="es-ES" sz="1600" dirty="0" smtClean="0"/>
              <a:t>: es un tipo de ticket que se crea cuando se quiere indagar en un problema</a:t>
            </a:r>
          </a:p>
          <a:p>
            <a:r>
              <a:rPr lang="es-ES" sz="2000" b="1" dirty="0" smtClean="0"/>
              <a:t>Cola</a:t>
            </a:r>
            <a:r>
              <a:rPr lang="es-ES" sz="2000" dirty="0" smtClean="0"/>
              <a:t>: </a:t>
            </a:r>
            <a:r>
              <a:rPr lang="es-ES" sz="1800" dirty="0" smtClean="0"/>
              <a:t>es la unidad de organización de RT. Existe un acola por cada uno de los tipos anteriores.</a:t>
            </a:r>
          </a:p>
          <a:p>
            <a:r>
              <a:rPr lang="es-ES" sz="1800" dirty="0" smtClean="0"/>
              <a:t>El CCN-CERT ha creado una vista (</a:t>
            </a:r>
            <a:r>
              <a:rPr lang="es-ES" sz="1800" dirty="0" err="1" smtClean="0"/>
              <a:t>Constituency</a:t>
            </a:r>
            <a:r>
              <a:rPr lang="es-ES" sz="1800" dirty="0" smtClean="0"/>
              <a:t>)  en RTIR (colas, campos personalizados para los tickets) y no se recomienda que se modifique nada que pueda afectar a la sincronización. </a:t>
            </a:r>
          </a:p>
          <a:p>
            <a:endParaRPr lang="es-ES" sz="1800" b="1" dirty="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6</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Usuarios y perfiles</a:t>
            </a:r>
            <a:endParaRPr lang="es-ES" dirty="0"/>
          </a:p>
        </p:txBody>
      </p:sp>
      <p:sp>
        <p:nvSpPr>
          <p:cNvPr id="794631" name="Rectangle 7"/>
          <p:cNvSpPr>
            <a:spLocks noGrp="1" noChangeArrowheads="1"/>
          </p:cNvSpPr>
          <p:nvPr>
            <p:ph type="body" sz="half" idx="1"/>
          </p:nvPr>
        </p:nvSpPr>
        <p:spPr>
          <a:xfrm>
            <a:off x="971600" y="1124744"/>
            <a:ext cx="7758113" cy="5184576"/>
          </a:xfrm>
          <a:noFill/>
          <a:ln/>
        </p:spPr>
        <p:txBody>
          <a:bodyPr/>
          <a:lstStyle/>
          <a:p>
            <a:r>
              <a:rPr lang="es-ES" sz="2000" b="1" dirty="0" smtClean="0"/>
              <a:t>Administrador (</a:t>
            </a:r>
            <a:r>
              <a:rPr lang="es-ES" sz="2000" b="1" dirty="0" err="1" smtClean="0"/>
              <a:t>root</a:t>
            </a:r>
            <a:r>
              <a:rPr lang="es-ES" sz="2000" dirty="0" smtClean="0"/>
              <a:t>): es el usuario que tiene permisos para gestionar todo el sistema (alta de otros usuarios, gestionar permisos, creación de colas, creación de campos personalizados, etc.). El único usuario que puede tener este rol es el </a:t>
            </a:r>
            <a:r>
              <a:rPr lang="es-ES" sz="2000" i="1" dirty="0" err="1" smtClean="0"/>
              <a:t>root</a:t>
            </a:r>
            <a:r>
              <a:rPr lang="es-ES" sz="2000" dirty="0" smtClean="0"/>
              <a:t>.</a:t>
            </a:r>
          </a:p>
          <a:p>
            <a:endParaRPr lang="es-ES" sz="2000" dirty="0" smtClean="0"/>
          </a:p>
          <a:p>
            <a:r>
              <a:rPr lang="es-ES" sz="2000" b="1" dirty="0" smtClean="0"/>
              <a:t>Usuarios privilegiados</a:t>
            </a:r>
            <a:r>
              <a:rPr lang="es-ES" sz="2000" dirty="0" smtClean="0"/>
              <a:t>: son los que pueden operar y gestionar los tickets; serían los técnicos del CSIRT.</a:t>
            </a:r>
          </a:p>
          <a:p>
            <a:endParaRPr lang="es-ES" sz="2000" dirty="0" smtClean="0"/>
          </a:p>
          <a:p>
            <a:r>
              <a:rPr lang="es-ES" sz="2000" b="1" dirty="0" smtClean="0"/>
              <a:t>Usuarios no privilegiados</a:t>
            </a:r>
            <a:r>
              <a:rPr lang="es-ES" sz="2000" dirty="0" smtClean="0"/>
              <a:t>: lo único que pueden hacer es dar de alta tickets (IR) pero no pueden nunca gestionarlos; serían el resto de técnicos del Servicio de Informática.</a:t>
            </a:r>
          </a:p>
          <a:p>
            <a:endParaRPr lang="es-ES" sz="2000" dirty="0" smtClean="0"/>
          </a:p>
          <a:p>
            <a:r>
              <a:rPr lang="es-ES" sz="2000" dirty="0" smtClean="0"/>
              <a:t>El resto de usuarios notificarían los tickets (IR) por correo electrónico a una dirección habilitada al efecto.</a:t>
            </a:r>
          </a:p>
          <a:p>
            <a:endParaRPr lang="es-ES" sz="1800" b="1" dirty="0"/>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7</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Proceso de gestión</a:t>
            </a:r>
            <a:endParaRPr lang="es-ES" dirty="0"/>
          </a:p>
        </p:txBody>
      </p:sp>
      <p:pic>
        <p:nvPicPr>
          <p:cNvPr id="7" name="image9.png"/>
          <p:cNvPicPr/>
          <p:nvPr/>
        </p:nvPicPr>
        <p:blipFill>
          <a:blip r:embed="rId3" cstate="print"/>
          <a:stretch>
            <a:fillRect/>
          </a:stretch>
        </p:blipFill>
        <p:spPr>
          <a:xfrm>
            <a:off x="683568" y="1124744"/>
            <a:ext cx="2520280" cy="3600400"/>
          </a:xfrm>
          <a:prstGeom prst="rect">
            <a:avLst/>
          </a:prstGeom>
          <a:ln>
            <a:solidFill>
              <a:schemeClr val="tx1"/>
            </a:solidFill>
          </a:ln>
        </p:spPr>
      </p:pic>
      <p:pic>
        <p:nvPicPr>
          <p:cNvPr id="1026" name="Picture 2"/>
          <p:cNvPicPr>
            <a:picLocks noChangeAspect="1" noChangeArrowheads="1"/>
          </p:cNvPicPr>
          <p:nvPr/>
        </p:nvPicPr>
        <p:blipFill>
          <a:blip r:embed="rId4" cstate="print"/>
          <a:srcRect/>
          <a:stretch>
            <a:fillRect/>
          </a:stretch>
        </p:blipFill>
        <p:spPr bwMode="auto">
          <a:xfrm>
            <a:off x="3275856" y="1412776"/>
            <a:ext cx="5616624" cy="4760325"/>
          </a:xfrm>
          <a:prstGeom prst="rect">
            <a:avLst/>
          </a:prstGeom>
          <a:noFill/>
          <a:ln w="12700">
            <a:solidFill>
              <a:schemeClr val="tx1"/>
            </a:solidFill>
            <a:miter lim="800000"/>
            <a:headEnd/>
            <a:tailEnd/>
          </a:ln>
        </p:spPr>
      </p:pic>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8</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Proceso de gestión</a:t>
            </a:r>
            <a:endParaRPr lang="es-ES" dirty="0"/>
          </a:p>
        </p:txBody>
      </p:sp>
      <p:pic>
        <p:nvPicPr>
          <p:cNvPr id="2050" name="Picture 2"/>
          <p:cNvPicPr>
            <a:picLocks noChangeAspect="1" noChangeArrowheads="1"/>
          </p:cNvPicPr>
          <p:nvPr/>
        </p:nvPicPr>
        <p:blipFill>
          <a:blip r:embed="rId3" cstate="print"/>
          <a:srcRect/>
          <a:stretch>
            <a:fillRect/>
          </a:stretch>
        </p:blipFill>
        <p:spPr bwMode="auto">
          <a:xfrm>
            <a:off x="827584" y="764704"/>
            <a:ext cx="4104456" cy="432048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5076056" y="3284984"/>
            <a:ext cx="3885299" cy="2808312"/>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arcador de fecha"/>
          <p:cNvSpPr>
            <a:spLocks noGrp="1"/>
          </p:cNvSpPr>
          <p:nvPr>
            <p:ph type="dt" sz="half" idx="10"/>
          </p:nvPr>
        </p:nvSpPr>
        <p:spPr/>
        <p:txBody>
          <a:bodyPr/>
          <a:lstStyle/>
          <a:p>
            <a:r>
              <a:rPr lang="es-ES_tradnl" dirty="0" smtClean="0"/>
              <a:t>LUCIA: Gestión de incidentes de seguridad</a:t>
            </a:r>
            <a:endParaRPr lang="es-ES" dirty="0" smtClean="0"/>
          </a:p>
        </p:txBody>
      </p:sp>
      <p:sp>
        <p:nvSpPr>
          <p:cNvPr id="5" name="5 Marcador de número de diapositiva"/>
          <p:cNvSpPr>
            <a:spLocks noGrp="1"/>
          </p:cNvSpPr>
          <p:nvPr>
            <p:ph type="sldNum" sz="quarter" idx="11"/>
          </p:nvPr>
        </p:nvSpPr>
        <p:spPr/>
        <p:txBody>
          <a:bodyPr/>
          <a:lstStyle/>
          <a:p>
            <a:fld id="{F24915D1-52B0-4F23-9F65-AB21A0FE2185}" type="slidenum">
              <a:rPr lang="es-ES"/>
              <a:pPr/>
              <a:t>9</a:t>
            </a:fld>
            <a:endParaRPr lang="es-ES"/>
          </a:p>
        </p:txBody>
      </p:sp>
      <p:sp>
        <p:nvSpPr>
          <p:cNvPr id="794630" name="Rectangle 6"/>
          <p:cNvSpPr>
            <a:spLocks noGrp="1" noChangeArrowheads="1"/>
          </p:cNvSpPr>
          <p:nvPr>
            <p:ph type="title"/>
          </p:nvPr>
        </p:nvSpPr>
        <p:spPr>
          <a:xfrm>
            <a:off x="1258888" y="0"/>
            <a:ext cx="6019800" cy="990600"/>
          </a:xfrm>
          <a:noFill/>
          <a:ln/>
        </p:spPr>
        <p:txBody>
          <a:bodyPr/>
          <a:lstStyle/>
          <a:p>
            <a:r>
              <a:rPr lang="es-ES" dirty="0" smtClean="0"/>
              <a:t>LUCIA: Sincronización LUCIA-Central</a:t>
            </a:r>
            <a:endParaRPr lang="es-ES" dirty="0"/>
          </a:p>
        </p:txBody>
      </p:sp>
      <p:sp>
        <p:nvSpPr>
          <p:cNvPr id="10" name="Rectangle 7"/>
          <p:cNvSpPr>
            <a:spLocks noGrp="1" noChangeArrowheads="1"/>
          </p:cNvSpPr>
          <p:nvPr>
            <p:ph type="body" sz="half" idx="1"/>
          </p:nvPr>
        </p:nvSpPr>
        <p:spPr>
          <a:xfrm>
            <a:off x="971600" y="1124744"/>
            <a:ext cx="7758113" cy="2088232"/>
          </a:xfrm>
          <a:noFill/>
          <a:ln/>
        </p:spPr>
        <p:txBody>
          <a:bodyPr/>
          <a:lstStyle/>
          <a:p>
            <a:r>
              <a:rPr lang="es-ES" sz="1800" dirty="0" smtClean="0"/>
              <a:t>Los campos que se incluyen en la sincronización son todos excepto el ‘Asunto’, ‘Cuerpo’, ‘Descripción’, ‘Campaña’, ‘Origen de la amenaza’ y los comentarios. De esta forma se </a:t>
            </a:r>
            <a:r>
              <a:rPr lang="es-ES" sz="1800" dirty="0" err="1" smtClean="0"/>
              <a:t>anonimiza</a:t>
            </a:r>
            <a:r>
              <a:rPr lang="es-ES" sz="1800" dirty="0" smtClean="0"/>
              <a:t> la información de los incidentes.</a:t>
            </a:r>
          </a:p>
          <a:p>
            <a:r>
              <a:rPr lang="es-ES" sz="1800" dirty="0" smtClean="0"/>
              <a:t>Todos los incidentes se notifican automáticamente. </a:t>
            </a:r>
          </a:p>
          <a:p>
            <a:endParaRPr lang="es-ES" sz="1800" b="1" dirty="0"/>
          </a:p>
        </p:txBody>
      </p:sp>
      <p:pic>
        <p:nvPicPr>
          <p:cNvPr id="3074" name="Picture 2"/>
          <p:cNvPicPr>
            <a:picLocks noChangeAspect="1" noChangeArrowheads="1"/>
          </p:cNvPicPr>
          <p:nvPr/>
        </p:nvPicPr>
        <p:blipFill>
          <a:blip r:embed="rId3" cstate="print"/>
          <a:srcRect/>
          <a:stretch>
            <a:fillRect/>
          </a:stretch>
        </p:blipFill>
        <p:spPr bwMode="auto">
          <a:xfrm>
            <a:off x="1619672" y="2924944"/>
            <a:ext cx="6120680" cy="3233912"/>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P550 curso layer 2">
  <a:themeElements>
    <a:clrScheme name="P550 curso layer 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550 curso layer 2">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rgbClr val="000000"/>
            </a:solidFill>
            <a:effectLst/>
            <a:latin typeface="Times New Roman"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rgbClr val="000000"/>
            </a:solidFill>
            <a:effectLst/>
            <a:latin typeface="Times New Roman" charset="0"/>
          </a:defRPr>
        </a:defPPr>
      </a:lstStyle>
    </a:lnDef>
  </a:objectDefaults>
  <a:extraClrSchemeLst>
    <a:extraClrScheme>
      <a:clrScheme name="P550 curso layer 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550 curso layer 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550 curso layer 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550 curso layer 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550 curso layer 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550 curso layer 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550 curso layer 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rgbClr val="000000"/>
            </a:solidFill>
            <a:effectLst/>
            <a:latin typeface="Times New Roman"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rgbClr val="000000"/>
            </a:solidFill>
            <a:effectLst/>
            <a:latin typeface="Times New Roman" charset="0"/>
          </a:defRPr>
        </a:defPPr>
      </a:lstStyle>
    </a:lnDef>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C:\Archivos de programa\Microsoft Office\Plantillas\Diseños de presentaciones\ABANICOS.POT</Template>
  <TotalTime>14310</TotalTime>
  <Words>1974</Words>
  <Application>Microsoft Office PowerPoint</Application>
  <PresentationFormat>Presentación en pantalla (4:3)</PresentationFormat>
  <Paragraphs>185</Paragraphs>
  <Slides>18</Slides>
  <Notes>5</Notes>
  <HiddenSlides>0</HiddenSlides>
  <MMClips>0</MMClips>
  <ScaleCrop>false</ScaleCrop>
  <HeadingPairs>
    <vt:vector size="4" baseType="variant">
      <vt:variant>
        <vt:lpstr>Tema</vt:lpstr>
      </vt:variant>
      <vt:variant>
        <vt:i4>2</vt:i4>
      </vt:variant>
      <vt:variant>
        <vt:lpstr>Títulos de diapositiva</vt:lpstr>
      </vt:variant>
      <vt:variant>
        <vt:i4>18</vt:i4>
      </vt:variant>
    </vt:vector>
  </HeadingPairs>
  <TitlesOfParts>
    <vt:vector size="20" baseType="lpstr">
      <vt:lpstr>P550 curso layer 2</vt:lpstr>
      <vt:lpstr>Diseño personalizado</vt:lpstr>
      <vt:lpstr>Diapositiva 1</vt:lpstr>
      <vt:lpstr>Programa</vt:lpstr>
      <vt:lpstr>Diapositiva 3</vt:lpstr>
      <vt:lpstr>LUCIA</vt:lpstr>
      <vt:lpstr>LUCIA: Conceptos</vt:lpstr>
      <vt:lpstr>LUCIA: Usuarios y perfiles</vt:lpstr>
      <vt:lpstr>LUCIA: Proceso de gestión</vt:lpstr>
      <vt:lpstr>LUCIA: Proceso de gestión</vt:lpstr>
      <vt:lpstr>LUCIA: Sincronización LUCIA-Central</vt:lpstr>
      <vt:lpstr>LUCIA: Pantalla principal</vt:lpstr>
      <vt:lpstr>Diapositiva 11</vt:lpstr>
      <vt:lpstr>Gestión de incidentes</vt:lpstr>
      <vt:lpstr>Clasificación y metadatos</vt:lpstr>
      <vt:lpstr>Diapositiva 14</vt:lpstr>
      <vt:lpstr>Gestión de Incidentes en la UPCT</vt:lpstr>
      <vt:lpstr>Gestión de Incidentes en la UPCT</vt:lpstr>
      <vt:lpstr>Diapositiva 17</vt:lpstr>
      <vt:lpstr>Conclusiones</vt:lpstr>
    </vt:vector>
  </TitlesOfParts>
  <Company>UPCT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Resumen LDAP</dc:title>
  <dc:creator>Paco Sampalo</dc:creator>
  <cp:lastModifiedBy>Servicio de Informatica</cp:lastModifiedBy>
  <cp:revision>578</cp:revision>
  <cp:lastPrinted>2005-01-17T17:15:37Z</cp:lastPrinted>
  <dcterms:created xsi:type="dcterms:W3CDTF">1999-02-24T12:28:24Z</dcterms:created>
  <dcterms:modified xsi:type="dcterms:W3CDTF">2015-11-24T11:23:26Z</dcterms:modified>
</cp:coreProperties>
</file>