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4"/>
  </p:sldMasterIdLst>
  <p:notesMasterIdLst>
    <p:notesMasterId r:id="rId25"/>
  </p:notesMasterIdLst>
  <p:handoutMasterIdLst>
    <p:handoutMasterId r:id="rId26"/>
  </p:handoutMasterIdLst>
  <p:sldIdLst>
    <p:sldId id="256" r:id="rId5"/>
    <p:sldId id="282" r:id="rId6"/>
    <p:sldId id="264" r:id="rId7"/>
    <p:sldId id="257" r:id="rId8"/>
    <p:sldId id="259" r:id="rId9"/>
    <p:sldId id="260" r:id="rId10"/>
    <p:sldId id="261" r:id="rId11"/>
    <p:sldId id="262" r:id="rId12"/>
    <p:sldId id="265" r:id="rId13"/>
    <p:sldId id="271" r:id="rId14"/>
    <p:sldId id="269" r:id="rId15"/>
    <p:sldId id="270" r:id="rId16"/>
    <p:sldId id="266" r:id="rId17"/>
    <p:sldId id="283" r:id="rId18"/>
    <p:sldId id="272" r:id="rId19"/>
    <p:sldId id="284" r:id="rId20"/>
    <p:sldId id="281" r:id="rId21"/>
    <p:sldId id="277" r:id="rId22"/>
    <p:sldId id="278" r:id="rId23"/>
    <p:sldId id="279" r:id="rId24"/>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46C4"/>
    <a:srgbClr val="CED4DC"/>
    <a:srgbClr val="C7CED7"/>
    <a:srgbClr val="FFFFFF"/>
    <a:srgbClr val="5F5F5F"/>
    <a:srgbClr val="E5C401"/>
    <a:srgbClr val="E34145"/>
    <a:srgbClr val="7C8EA0"/>
    <a:srgbClr val="C5CAD3"/>
    <a:srgbClr val="1C22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90" autoAdjust="0"/>
    <p:restoredTop sz="99853" autoAdjust="0"/>
  </p:normalViewPr>
  <p:slideViewPr>
    <p:cSldViewPr>
      <p:cViewPr varScale="1">
        <p:scale>
          <a:sx n="84" d="100"/>
          <a:sy n="84" d="100"/>
        </p:scale>
        <p:origin x="-90" y="-522"/>
      </p:cViewPr>
      <p:guideLst>
        <p:guide orient="horz" pos="3936"/>
        <p:guide orient="horz" pos="816"/>
        <p:guide pos="192"/>
        <p:guide pos="5568"/>
        <p:guide pos="2878"/>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91" d="100"/>
          <a:sy n="91" d="100"/>
        </p:scale>
        <p:origin x="-3588"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6FF42B-C26D-42EA-811F-CBE430DD1979}" type="doc">
      <dgm:prSet loTypeId="urn:microsoft.com/office/officeart/2005/8/layout/pyramid1" loCatId="pyramid" qsTypeId="urn:microsoft.com/office/officeart/2005/8/quickstyle/3d5" qsCatId="3D" csTypeId="urn:microsoft.com/office/officeart/2005/8/colors/accent1_2" csCatId="accent1" phldr="1"/>
      <dgm:spPr/>
    </dgm:pt>
    <dgm:pt modelId="{28540234-D914-4871-9BF0-E17B62706AD1}">
      <dgm:prSet phldrT="[Text]" custT="1"/>
      <dgm:spPr>
        <a:solidFill>
          <a:schemeClr val="accent4">
            <a:lumMod val="40000"/>
            <a:lumOff val="60000"/>
          </a:schemeClr>
        </a:solidFill>
      </dgm:spPr>
      <dgm:t>
        <a:bodyPr/>
        <a:lstStyle/>
        <a:p>
          <a:r>
            <a:rPr lang="en-US" sz="1800" dirty="0" smtClean="0"/>
            <a:t>100GbE</a:t>
          </a:r>
          <a:endParaRPr lang="en-US" sz="1800" dirty="0"/>
        </a:p>
      </dgm:t>
    </dgm:pt>
    <dgm:pt modelId="{3091F95E-9B47-4D32-8F51-95772DED0800}" type="parTrans" cxnId="{8FAFA6B4-BE13-470B-A3A9-D50E14371922}">
      <dgm:prSet/>
      <dgm:spPr/>
      <dgm:t>
        <a:bodyPr/>
        <a:lstStyle/>
        <a:p>
          <a:endParaRPr lang="en-US"/>
        </a:p>
      </dgm:t>
    </dgm:pt>
    <dgm:pt modelId="{88EB8E4A-D40A-449D-AE34-0C5634E86348}" type="sibTrans" cxnId="{8FAFA6B4-BE13-470B-A3A9-D50E14371922}">
      <dgm:prSet/>
      <dgm:spPr/>
      <dgm:t>
        <a:bodyPr/>
        <a:lstStyle/>
        <a:p>
          <a:endParaRPr lang="en-US"/>
        </a:p>
      </dgm:t>
    </dgm:pt>
    <dgm:pt modelId="{207D6D39-EEF8-4BF0-83E8-9E5DA14D1021}">
      <dgm:prSet phldrT="[Text]" custT="1"/>
      <dgm:spPr>
        <a:solidFill>
          <a:schemeClr val="accent5"/>
        </a:solidFill>
      </dgm:spPr>
      <dgm:t>
        <a:bodyPr/>
        <a:lstStyle/>
        <a:p>
          <a:r>
            <a:rPr lang="en-US" sz="5400" dirty="0" smtClean="0"/>
            <a:t>10GbE</a:t>
          </a:r>
          <a:endParaRPr lang="en-US" sz="5400" dirty="0"/>
        </a:p>
      </dgm:t>
    </dgm:pt>
    <dgm:pt modelId="{1F3002DC-52C3-4DB0-85B1-BF897386AB68}" type="parTrans" cxnId="{F7643911-A541-4421-A4D5-D047C1F603B6}">
      <dgm:prSet/>
      <dgm:spPr/>
      <dgm:t>
        <a:bodyPr/>
        <a:lstStyle/>
        <a:p>
          <a:endParaRPr lang="en-US"/>
        </a:p>
      </dgm:t>
    </dgm:pt>
    <dgm:pt modelId="{DDB7B7D4-1AB2-4AAF-99A1-90F6E1AB5C18}" type="sibTrans" cxnId="{F7643911-A541-4421-A4D5-D047C1F603B6}">
      <dgm:prSet/>
      <dgm:spPr/>
      <dgm:t>
        <a:bodyPr/>
        <a:lstStyle/>
        <a:p>
          <a:endParaRPr lang="en-US"/>
        </a:p>
      </dgm:t>
    </dgm:pt>
    <dgm:pt modelId="{B63EEA41-AE32-460D-AA02-54BF555E5E3D}">
      <dgm:prSet phldrT="[Text]" custT="1"/>
      <dgm:spPr>
        <a:solidFill>
          <a:schemeClr val="accent6">
            <a:lumMod val="75000"/>
          </a:schemeClr>
        </a:solidFill>
      </dgm:spPr>
      <dgm:t>
        <a:bodyPr/>
        <a:lstStyle/>
        <a:p>
          <a:r>
            <a:rPr lang="en-US" sz="8800" b="1" dirty="0" smtClean="0"/>
            <a:t>1GbE</a:t>
          </a:r>
          <a:endParaRPr lang="en-US" sz="6500" b="1" dirty="0"/>
        </a:p>
      </dgm:t>
    </dgm:pt>
    <dgm:pt modelId="{5175E4D8-BC6F-435F-AC1E-335E5DC848BF}" type="parTrans" cxnId="{2B77E86D-2B6D-4882-8689-05941DD4FB90}">
      <dgm:prSet/>
      <dgm:spPr/>
      <dgm:t>
        <a:bodyPr/>
        <a:lstStyle/>
        <a:p>
          <a:endParaRPr lang="en-US"/>
        </a:p>
      </dgm:t>
    </dgm:pt>
    <dgm:pt modelId="{73E0E676-496F-45A1-B72A-887B2F08A2CB}" type="sibTrans" cxnId="{2B77E86D-2B6D-4882-8689-05941DD4FB90}">
      <dgm:prSet/>
      <dgm:spPr/>
      <dgm:t>
        <a:bodyPr/>
        <a:lstStyle/>
        <a:p>
          <a:endParaRPr lang="en-US"/>
        </a:p>
      </dgm:t>
    </dgm:pt>
    <dgm:pt modelId="{C04E7FFB-2143-4F48-87F3-51D993A08F48}" type="pres">
      <dgm:prSet presAssocID="{856FF42B-C26D-42EA-811F-CBE430DD1979}" presName="Name0" presStyleCnt="0">
        <dgm:presLayoutVars>
          <dgm:dir/>
          <dgm:animLvl val="lvl"/>
          <dgm:resizeHandles val="exact"/>
        </dgm:presLayoutVars>
      </dgm:prSet>
      <dgm:spPr/>
    </dgm:pt>
    <dgm:pt modelId="{46BD534B-F56E-4AFF-8640-B0AE5FAA5664}" type="pres">
      <dgm:prSet presAssocID="{28540234-D914-4871-9BF0-E17B62706AD1}" presName="Name8" presStyleCnt="0"/>
      <dgm:spPr/>
    </dgm:pt>
    <dgm:pt modelId="{76BC3982-728C-4E1E-BA4B-A5B710AD3933}" type="pres">
      <dgm:prSet presAssocID="{28540234-D914-4871-9BF0-E17B62706AD1}" presName="level" presStyleLbl="node1" presStyleIdx="0" presStyleCnt="3">
        <dgm:presLayoutVars>
          <dgm:chMax val="1"/>
          <dgm:bulletEnabled val="1"/>
        </dgm:presLayoutVars>
      </dgm:prSet>
      <dgm:spPr/>
      <dgm:t>
        <a:bodyPr/>
        <a:lstStyle/>
        <a:p>
          <a:endParaRPr lang="en-US"/>
        </a:p>
      </dgm:t>
    </dgm:pt>
    <dgm:pt modelId="{FBCC61B4-707F-4CAB-8179-CC21DB1B6FB2}" type="pres">
      <dgm:prSet presAssocID="{28540234-D914-4871-9BF0-E17B62706AD1}" presName="levelTx" presStyleLbl="revTx" presStyleIdx="0" presStyleCnt="0">
        <dgm:presLayoutVars>
          <dgm:chMax val="1"/>
          <dgm:bulletEnabled val="1"/>
        </dgm:presLayoutVars>
      </dgm:prSet>
      <dgm:spPr/>
      <dgm:t>
        <a:bodyPr/>
        <a:lstStyle/>
        <a:p>
          <a:endParaRPr lang="en-US"/>
        </a:p>
      </dgm:t>
    </dgm:pt>
    <dgm:pt modelId="{BBB20D42-7616-4471-98E0-BF7C6EF803C3}" type="pres">
      <dgm:prSet presAssocID="{207D6D39-EEF8-4BF0-83E8-9E5DA14D1021}" presName="Name8" presStyleCnt="0"/>
      <dgm:spPr/>
    </dgm:pt>
    <dgm:pt modelId="{3FAAD554-2B62-40E6-897B-395108203CF6}" type="pres">
      <dgm:prSet presAssocID="{207D6D39-EEF8-4BF0-83E8-9E5DA14D1021}" presName="level" presStyleLbl="node1" presStyleIdx="1" presStyleCnt="3">
        <dgm:presLayoutVars>
          <dgm:chMax val="1"/>
          <dgm:bulletEnabled val="1"/>
        </dgm:presLayoutVars>
      </dgm:prSet>
      <dgm:spPr/>
      <dgm:t>
        <a:bodyPr/>
        <a:lstStyle/>
        <a:p>
          <a:endParaRPr lang="en-US"/>
        </a:p>
      </dgm:t>
    </dgm:pt>
    <dgm:pt modelId="{0CB5FC97-0679-46EC-8A5C-E0E14F43832E}" type="pres">
      <dgm:prSet presAssocID="{207D6D39-EEF8-4BF0-83E8-9E5DA14D1021}" presName="levelTx" presStyleLbl="revTx" presStyleIdx="0" presStyleCnt="0">
        <dgm:presLayoutVars>
          <dgm:chMax val="1"/>
          <dgm:bulletEnabled val="1"/>
        </dgm:presLayoutVars>
      </dgm:prSet>
      <dgm:spPr/>
      <dgm:t>
        <a:bodyPr/>
        <a:lstStyle/>
        <a:p>
          <a:endParaRPr lang="en-US"/>
        </a:p>
      </dgm:t>
    </dgm:pt>
    <dgm:pt modelId="{60AEF5D6-321E-499D-8AA5-B8182EFAA72A}" type="pres">
      <dgm:prSet presAssocID="{B63EEA41-AE32-460D-AA02-54BF555E5E3D}" presName="Name8" presStyleCnt="0"/>
      <dgm:spPr/>
    </dgm:pt>
    <dgm:pt modelId="{A07102FC-3D8E-4060-A115-54FFEE4125C0}" type="pres">
      <dgm:prSet presAssocID="{B63EEA41-AE32-460D-AA02-54BF555E5E3D}" presName="level" presStyleLbl="node1" presStyleIdx="2" presStyleCnt="3" custLinFactNeighborY="1875">
        <dgm:presLayoutVars>
          <dgm:chMax val="1"/>
          <dgm:bulletEnabled val="1"/>
        </dgm:presLayoutVars>
      </dgm:prSet>
      <dgm:spPr/>
      <dgm:t>
        <a:bodyPr/>
        <a:lstStyle/>
        <a:p>
          <a:endParaRPr lang="en-US"/>
        </a:p>
      </dgm:t>
    </dgm:pt>
    <dgm:pt modelId="{9418BAFD-AA26-4E44-974E-060B08A418B3}" type="pres">
      <dgm:prSet presAssocID="{B63EEA41-AE32-460D-AA02-54BF555E5E3D}" presName="levelTx" presStyleLbl="revTx" presStyleIdx="0" presStyleCnt="0">
        <dgm:presLayoutVars>
          <dgm:chMax val="1"/>
          <dgm:bulletEnabled val="1"/>
        </dgm:presLayoutVars>
      </dgm:prSet>
      <dgm:spPr/>
      <dgm:t>
        <a:bodyPr/>
        <a:lstStyle/>
        <a:p>
          <a:endParaRPr lang="en-US"/>
        </a:p>
      </dgm:t>
    </dgm:pt>
  </dgm:ptLst>
  <dgm:cxnLst>
    <dgm:cxn modelId="{2B77E86D-2B6D-4882-8689-05941DD4FB90}" srcId="{856FF42B-C26D-42EA-811F-CBE430DD1979}" destId="{B63EEA41-AE32-460D-AA02-54BF555E5E3D}" srcOrd="2" destOrd="0" parTransId="{5175E4D8-BC6F-435F-AC1E-335E5DC848BF}" sibTransId="{73E0E676-496F-45A1-B72A-887B2F08A2CB}"/>
    <dgm:cxn modelId="{8FAFA6B4-BE13-470B-A3A9-D50E14371922}" srcId="{856FF42B-C26D-42EA-811F-CBE430DD1979}" destId="{28540234-D914-4871-9BF0-E17B62706AD1}" srcOrd="0" destOrd="0" parTransId="{3091F95E-9B47-4D32-8F51-95772DED0800}" sibTransId="{88EB8E4A-D40A-449D-AE34-0C5634E86348}"/>
    <dgm:cxn modelId="{6325C227-A7B5-4AFF-9F5E-14EEB505B9AA}" type="presOf" srcId="{28540234-D914-4871-9BF0-E17B62706AD1}" destId="{FBCC61B4-707F-4CAB-8179-CC21DB1B6FB2}" srcOrd="1" destOrd="0" presId="urn:microsoft.com/office/officeart/2005/8/layout/pyramid1"/>
    <dgm:cxn modelId="{F468C4AF-E7E1-4BD7-991D-B8EEF6B4F1CA}" type="presOf" srcId="{207D6D39-EEF8-4BF0-83E8-9E5DA14D1021}" destId="{0CB5FC97-0679-46EC-8A5C-E0E14F43832E}" srcOrd="1" destOrd="0" presId="urn:microsoft.com/office/officeart/2005/8/layout/pyramid1"/>
    <dgm:cxn modelId="{5BC4E7F3-CE0D-4AA3-B6FE-7A94CF537765}" type="presOf" srcId="{28540234-D914-4871-9BF0-E17B62706AD1}" destId="{76BC3982-728C-4E1E-BA4B-A5B710AD3933}" srcOrd="0" destOrd="0" presId="urn:microsoft.com/office/officeart/2005/8/layout/pyramid1"/>
    <dgm:cxn modelId="{F7643911-A541-4421-A4D5-D047C1F603B6}" srcId="{856FF42B-C26D-42EA-811F-CBE430DD1979}" destId="{207D6D39-EEF8-4BF0-83E8-9E5DA14D1021}" srcOrd="1" destOrd="0" parTransId="{1F3002DC-52C3-4DB0-85B1-BF897386AB68}" sibTransId="{DDB7B7D4-1AB2-4AAF-99A1-90F6E1AB5C18}"/>
    <dgm:cxn modelId="{E7922FB8-DB41-412F-8D76-3DDF10F7AB74}" type="presOf" srcId="{B63EEA41-AE32-460D-AA02-54BF555E5E3D}" destId="{A07102FC-3D8E-4060-A115-54FFEE4125C0}" srcOrd="0" destOrd="0" presId="urn:microsoft.com/office/officeart/2005/8/layout/pyramid1"/>
    <dgm:cxn modelId="{10BE4CAB-E70D-496A-B607-F4CA7DE86183}" type="presOf" srcId="{856FF42B-C26D-42EA-811F-CBE430DD1979}" destId="{C04E7FFB-2143-4F48-87F3-51D993A08F48}" srcOrd="0" destOrd="0" presId="urn:microsoft.com/office/officeart/2005/8/layout/pyramid1"/>
    <dgm:cxn modelId="{53DCEEC5-A7BB-44E4-AC2B-E45DC0B85462}" type="presOf" srcId="{207D6D39-EEF8-4BF0-83E8-9E5DA14D1021}" destId="{3FAAD554-2B62-40E6-897B-395108203CF6}" srcOrd="0" destOrd="0" presId="urn:microsoft.com/office/officeart/2005/8/layout/pyramid1"/>
    <dgm:cxn modelId="{F3551F5E-36D9-4CA3-99AC-2090D10E9177}" type="presOf" srcId="{B63EEA41-AE32-460D-AA02-54BF555E5E3D}" destId="{9418BAFD-AA26-4E44-974E-060B08A418B3}" srcOrd="1" destOrd="0" presId="urn:microsoft.com/office/officeart/2005/8/layout/pyramid1"/>
    <dgm:cxn modelId="{92F16814-3932-4125-BB8E-AF33B1FBD1AE}" type="presParOf" srcId="{C04E7FFB-2143-4F48-87F3-51D993A08F48}" destId="{46BD534B-F56E-4AFF-8640-B0AE5FAA5664}" srcOrd="0" destOrd="0" presId="urn:microsoft.com/office/officeart/2005/8/layout/pyramid1"/>
    <dgm:cxn modelId="{6E796D81-309C-4E3F-8256-CC60A219A032}" type="presParOf" srcId="{46BD534B-F56E-4AFF-8640-B0AE5FAA5664}" destId="{76BC3982-728C-4E1E-BA4B-A5B710AD3933}" srcOrd="0" destOrd="0" presId="urn:microsoft.com/office/officeart/2005/8/layout/pyramid1"/>
    <dgm:cxn modelId="{BBD6B5D2-6032-4B6B-A05B-700228224CCD}" type="presParOf" srcId="{46BD534B-F56E-4AFF-8640-B0AE5FAA5664}" destId="{FBCC61B4-707F-4CAB-8179-CC21DB1B6FB2}" srcOrd="1" destOrd="0" presId="urn:microsoft.com/office/officeart/2005/8/layout/pyramid1"/>
    <dgm:cxn modelId="{39E78F8B-69C7-4905-8C4E-728C371B2B72}" type="presParOf" srcId="{C04E7FFB-2143-4F48-87F3-51D993A08F48}" destId="{BBB20D42-7616-4471-98E0-BF7C6EF803C3}" srcOrd="1" destOrd="0" presId="urn:microsoft.com/office/officeart/2005/8/layout/pyramid1"/>
    <dgm:cxn modelId="{42B020B4-619F-443D-A549-C5A2A0732355}" type="presParOf" srcId="{BBB20D42-7616-4471-98E0-BF7C6EF803C3}" destId="{3FAAD554-2B62-40E6-897B-395108203CF6}" srcOrd="0" destOrd="0" presId="urn:microsoft.com/office/officeart/2005/8/layout/pyramid1"/>
    <dgm:cxn modelId="{823DF67B-0807-4FCB-A30C-999B08FEC3E6}" type="presParOf" srcId="{BBB20D42-7616-4471-98E0-BF7C6EF803C3}" destId="{0CB5FC97-0679-46EC-8A5C-E0E14F43832E}" srcOrd="1" destOrd="0" presId="urn:microsoft.com/office/officeart/2005/8/layout/pyramid1"/>
    <dgm:cxn modelId="{BEC5FD13-7418-4925-84A4-4A6B8CBFB749}" type="presParOf" srcId="{C04E7FFB-2143-4F48-87F3-51D993A08F48}" destId="{60AEF5D6-321E-499D-8AA5-B8182EFAA72A}" srcOrd="2" destOrd="0" presId="urn:microsoft.com/office/officeart/2005/8/layout/pyramid1"/>
    <dgm:cxn modelId="{F882C6BC-EA5F-4E38-A7C8-0C958A9B80F6}" type="presParOf" srcId="{60AEF5D6-321E-499D-8AA5-B8182EFAA72A}" destId="{A07102FC-3D8E-4060-A115-54FFEE4125C0}" srcOrd="0" destOrd="0" presId="urn:microsoft.com/office/officeart/2005/8/layout/pyramid1"/>
    <dgm:cxn modelId="{A455391A-7CEE-4CA3-A26D-EE8E64BACE4C}" type="presParOf" srcId="{60AEF5D6-321E-499D-8AA5-B8182EFAA72A}" destId="{9418BAFD-AA26-4E44-974E-060B08A418B3}"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C3982-728C-4E1E-BA4B-A5B710AD3933}">
      <dsp:nvSpPr>
        <dsp:cNvPr id="0" name=""/>
        <dsp:cNvSpPr/>
      </dsp:nvSpPr>
      <dsp:spPr>
        <a:xfrm>
          <a:off x="1727200" y="0"/>
          <a:ext cx="1727200" cy="1202266"/>
        </a:xfrm>
        <a:prstGeom prst="trapezoid">
          <a:avLst>
            <a:gd name="adj" fmla="val 71831"/>
          </a:avLst>
        </a:prstGeom>
        <a:solidFill>
          <a:schemeClr val="accent4">
            <a:lumMod val="40000"/>
            <a:lumOff val="6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100GbE</a:t>
          </a:r>
          <a:endParaRPr lang="en-US" sz="1800" kern="1200" dirty="0"/>
        </a:p>
      </dsp:txBody>
      <dsp:txXfrm>
        <a:off x="1727200" y="0"/>
        <a:ext cx="1727200" cy="1202266"/>
      </dsp:txXfrm>
    </dsp:sp>
    <dsp:sp modelId="{3FAAD554-2B62-40E6-897B-395108203CF6}">
      <dsp:nvSpPr>
        <dsp:cNvPr id="0" name=""/>
        <dsp:cNvSpPr/>
      </dsp:nvSpPr>
      <dsp:spPr>
        <a:xfrm>
          <a:off x="863600" y="1202266"/>
          <a:ext cx="3454400" cy="1202266"/>
        </a:xfrm>
        <a:prstGeom prst="trapezoid">
          <a:avLst>
            <a:gd name="adj" fmla="val 71831"/>
          </a:avLst>
        </a:prstGeom>
        <a:solidFill>
          <a:schemeClr val="accent5"/>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r>
            <a:rPr lang="en-US" sz="5400" kern="1200" dirty="0" smtClean="0"/>
            <a:t>10GbE</a:t>
          </a:r>
          <a:endParaRPr lang="en-US" sz="5400" kern="1200" dirty="0"/>
        </a:p>
      </dsp:txBody>
      <dsp:txXfrm>
        <a:off x="1468120" y="1202266"/>
        <a:ext cx="2245360" cy="1202266"/>
      </dsp:txXfrm>
    </dsp:sp>
    <dsp:sp modelId="{A07102FC-3D8E-4060-A115-54FFEE4125C0}">
      <dsp:nvSpPr>
        <dsp:cNvPr id="0" name=""/>
        <dsp:cNvSpPr/>
      </dsp:nvSpPr>
      <dsp:spPr>
        <a:xfrm>
          <a:off x="0" y="2404533"/>
          <a:ext cx="5181599" cy="1202266"/>
        </a:xfrm>
        <a:prstGeom prst="trapezoid">
          <a:avLst>
            <a:gd name="adj" fmla="val 71831"/>
          </a:avLst>
        </a:prstGeom>
        <a:solidFill>
          <a:schemeClr val="accent6">
            <a:lumMod val="75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1760" tIns="111760" rIns="111760" bIns="111760" numCol="1" spcCol="1270" anchor="ctr" anchorCtr="0">
          <a:noAutofit/>
        </a:bodyPr>
        <a:lstStyle/>
        <a:p>
          <a:pPr lvl="0" algn="ctr" defTabSz="3911600">
            <a:lnSpc>
              <a:spcPct val="90000"/>
            </a:lnSpc>
            <a:spcBef>
              <a:spcPct val="0"/>
            </a:spcBef>
            <a:spcAft>
              <a:spcPct val="35000"/>
            </a:spcAft>
          </a:pPr>
          <a:r>
            <a:rPr lang="en-US" sz="8800" b="1" kern="1200" dirty="0" smtClean="0"/>
            <a:t>1GbE</a:t>
          </a:r>
          <a:endParaRPr lang="en-US" sz="6500" b="1" kern="1200" dirty="0"/>
        </a:p>
      </dsp:txBody>
      <dsp:txXfrm>
        <a:off x="906780" y="2404533"/>
        <a:ext cx="3368040" cy="120226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E38E1E8F-74FF-459F-9713-E76F4A9B7C22}" type="datetimeFigureOut">
              <a:rPr lang="en-US" smtClean="0"/>
              <a:pPr/>
              <a:t>10/17/2013</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085DEC7B-4B7D-4A03-B399-3A148C462AAD}" type="slidenum">
              <a:rPr lang="en-US" smtClean="0"/>
              <a:pPr/>
              <a:t>‹#›</a:t>
            </a:fld>
            <a:endParaRPr lang="en-US"/>
          </a:p>
        </p:txBody>
      </p:sp>
    </p:spTree>
    <p:extLst>
      <p:ext uri="{BB962C8B-B14F-4D97-AF65-F5344CB8AC3E}">
        <p14:creationId xmlns:p14="http://schemas.microsoft.com/office/powerpoint/2010/main" val="3265788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336CA765-CA53-4B0A-B5CA-1841585560BB}" type="datetimeFigureOut">
              <a:rPr lang="en-US" smtClean="0"/>
              <a:pPr/>
              <a:t>10/17/2013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8549A0A-1FCA-4D38-93A4-FC00C1EA38CB}" type="slidenum">
              <a:rPr lang="en-US" smtClean="0"/>
              <a:pPr/>
              <a:t>‹#›</a:t>
            </a:fld>
            <a:endParaRPr lang="en-US"/>
          </a:p>
        </p:txBody>
      </p:sp>
    </p:spTree>
    <p:extLst>
      <p:ext uri="{BB962C8B-B14F-4D97-AF65-F5344CB8AC3E}">
        <p14:creationId xmlns:p14="http://schemas.microsoft.com/office/powerpoint/2010/main" val="2663472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To</a:t>
            </a:r>
            <a:r>
              <a:rPr lang="en-US" baseline="0" dirty="0" smtClean="0"/>
              <a:t> sum up, the Infinera Intelligent Transport Network is built on the foundation of convergence, scalability and automation </a:t>
            </a:r>
            <a:r>
              <a:rPr lang="en-US" b="1" baseline="0" dirty="0" smtClean="0"/>
              <a:t>for the next decade</a:t>
            </a:r>
            <a:r>
              <a:rPr lang="en-US" baseline="0" dirty="0" smtClean="0"/>
              <a:t>. It is designed to help service providers address both side of the money equation- make money and save money. </a:t>
            </a:r>
          </a:p>
          <a:p>
            <a:endParaRPr lang="en-US" baseline="0" dirty="0" smtClean="0"/>
          </a:p>
          <a:p>
            <a:r>
              <a:rPr lang="en-US" baseline="0" dirty="0" smtClean="0"/>
              <a:t>Ultimately helping providers create an infinite pool of intelligent bandwidth for the Terabit Era.</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8549A0A-1FCA-4D38-93A4-FC00C1EA38CB}" type="slidenum">
              <a:rPr lang="en-US" smtClean="0"/>
              <a:pPr/>
              <a:t>2</a:t>
            </a:fld>
            <a:endParaRPr lang="en-US"/>
          </a:p>
        </p:txBody>
      </p:sp>
    </p:spTree>
    <p:extLst>
      <p:ext uri="{BB962C8B-B14F-4D97-AF65-F5344CB8AC3E}">
        <p14:creationId xmlns:p14="http://schemas.microsoft.com/office/powerpoint/2010/main" val="4125283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Let’s take a look at what it takes to build a DWDM</a:t>
            </a:r>
            <a:r>
              <a:rPr lang="en-US" baseline="0" dirty="0" smtClean="0"/>
              <a:t> line card. As I mentioned before, there are two fundamental elements required to build a 100G capable DWDM line card</a:t>
            </a:r>
          </a:p>
          <a:p>
            <a:pPr marL="228580" indent="-228580">
              <a:buAutoNum type="arabicParenR"/>
            </a:pPr>
            <a:r>
              <a:rPr lang="en-US" baseline="0" dirty="0" smtClean="0"/>
              <a:t>Coherent processing which are “the electronics”</a:t>
            </a:r>
          </a:p>
          <a:p>
            <a:pPr marL="228580" indent="-228580">
              <a:buAutoNum type="arabicParenR"/>
            </a:pPr>
            <a:r>
              <a:rPr lang="en-US" baseline="0" dirty="0" smtClean="0"/>
              <a:t>And the lasers, multiplexors and modulators which are “the optics”</a:t>
            </a:r>
          </a:p>
          <a:p>
            <a:endParaRPr lang="en-US" dirty="0" smtClean="0"/>
          </a:p>
          <a:p>
            <a:r>
              <a:rPr lang="en-US" dirty="0" smtClean="0"/>
              <a:t>If we look at Coherent processing first, to build a 100G</a:t>
            </a:r>
            <a:r>
              <a:rPr lang="en-US" baseline="0" dirty="0" smtClean="0"/>
              <a:t> card Infinera would use one of our FlexCoherent Processor chips. These chips are shipping today, delivering the worlds first FlexCoherent capabilities. </a:t>
            </a:r>
          </a:p>
          <a:p>
            <a:endParaRPr lang="en-US" baseline="0" dirty="0" smtClean="0"/>
          </a:p>
          <a:p>
            <a:r>
              <a:rPr lang="en-US" baseline="0" dirty="0" smtClean="0"/>
              <a:t>Our competitors would have to do the same – for example one </a:t>
            </a:r>
            <a:r>
              <a:rPr lang="en-US" baseline="0" dirty="0" err="1" smtClean="0"/>
              <a:t>WaveLogic</a:t>
            </a:r>
            <a:r>
              <a:rPr lang="en-US" baseline="0" dirty="0" smtClean="0"/>
              <a:t> processor for 100G. Basically every vendor who is entering the 100G market in earnest has some sort of coherent development – you name it, Ciena, </a:t>
            </a:r>
            <a:r>
              <a:rPr lang="en-US" baseline="0" dirty="0" err="1" smtClean="0"/>
              <a:t>Alactel</a:t>
            </a:r>
            <a:r>
              <a:rPr lang="en-US" baseline="0" dirty="0" smtClean="0"/>
              <a:t>-Lucent, Huawei, NSN, etc. </a:t>
            </a:r>
          </a:p>
          <a:p>
            <a:endParaRPr lang="en-US" baseline="0" dirty="0" smtClean="0"/>
          </a:p>
          <a:p>
            <a:r>
              <a:rPr lang="en-US" baseline="0" dirty="0" smtClean="0"/>
              <a:t>&lt;click&gt;</a:t>
            </a:r>
          </a:p>
          <a:p>
            <a:endParaRPr lang="en-US" baseline="0" dirty="0" smtClean="0"/>
          </a:p>
          <a:p>
            <a:r>
              <a:rPr lang="en-US" baseline="0" dirty="0" smtClean="0"/>
              <a:t>Next is the optics. Here is where Infinera breaks away from the pack. We are able to integrate over 600 functions, 100 gold boxes and 250 fiber connections into our 3</a:t>
            </a:r>
            <a:r>
              <a:rPr lang="en-US" baseline="30000" dirty="0" smtClean="0"/>
              <a:t>rd</a:t>
            </a:r>
            <a:r>
              <a:rPr lang="en-US" baseline="0" dirty="0" smtClean="0"/>
              <a:t> generation 500G PIC which is the size of my fingernail.</a:t>
            </a:r>
          </a:p>
          <a:p>
            <a:endParaRPr lang="en-US" baseline="0" dirty="0" smtClean="0"/>
          </a:p>
          <a:p>
            <a:r>
              <a:rPr lang="en-US" baseline="0" dirty="0" smtClean="0"/>
              <a:t>The competitors use off the shelf components, all of those 600 functions, 100 gold boxes and 250 fiber connections I mentioned to build their optical engine.</a:t>
            </a:r>
          </a:p>
          <a:p>
            <a:endParaRPr lang="en-US" baseline="0" dirty="0" smtClean="0"/>
          </a:p>
          <a:p>
            <a:r>
              <a:rPr lang="en-US" baseline="0" dirty="0" smtClean="0"/>
              <a:t>The result?</a:t>
            </a:r>
          </a:p>
          <a:p>
            <a:endParaRPr lang="en-US" baseline="0" dirty="0" smtClean="0"/>
          </a:p>
          <a:p>
            <a:r>
              <a:rPr lang="en-US" baseline="0" dirty="0" smtClean="0"/>
              <a:t>&lt;click&gt;</a:t>
            </a:r>
          </a:p>
          <a:p>
            <a:endParaRPr lang="en-US" baseline="0" dirty="0" smtClean="0"/>
          </a:p>
          <a:p>
            <a:r>
              <a:rPr lang="en-US" baseline="0" dirty="0" smtClean="0"/>
              <a:t>We can achieve densities for our optical line cards that no other vendor can touch. We can put 500G in a single line card that uses about 3/4s of a watt per gigabit per second.</a:t>
            </a:r>
          </a:p>
          <a:p>
            <a:endParaRPr lang="en-US" baseline="0" dirty="0" smtClean="0"/>
          </a:p>
          <a:p>
            <a:r>
              <a:rPr lang="en-US" baseline="0" dirty="0" smtClean="0"/>
              <a:t>For the competition to match our 500G of capacity it will take them 5 lines cards which in their machines today typically takes 10 or 15  slots and in one competitive analysis 2.8 watts per Gig!</a:t>
            </a:r>
          </a:p>
          <a:p>
            <a:endParaRPr lang="en-US" baseline="0" dirty="0" smtClean="0"/>
          </a:p>
          <a:p>
            <a:r>
              <a:rPr lang="en-US" baseline="0" dirty="0" smtClean="0"/>
              <a:t>So what does this mean – we can provide much higher density WDM which results in less space, power, heat and cooling…which in turn provides us the headroom to integrate high capacity non-blocking switching into our system…to deliver a truly converged platform without compromise</a:t>
            </a:r>
          </a:p>
          <a:p>
            <a:endParaRPr lang="en-US" baseline="0" dirty="0" smtClean="0"/>
          </a:p>
          <a:p>
            <a:r>
              <a:rPr lang="en-US" baseline="0" dirty="0" smtClean="0"/>
              <a:t>&lt;click?</a:t>
            </a:r>
            <a:endParaRPr lang="en-US" dirty="0"/>
          </a:p>
        </p:txBody>
      </p:sp>
      <p:sp>
        <p:nvSpPr>
          <p:cNvPr id="4" name="Slide Number Placeholder 3"/>
          <p:cNvSpPr>
            <a:spLocks noGrp="1"/>
          </p:cNvSpPr>
          <p:nvPr>
            <p:ph type="sldNum" sz="quarter" idx="10"/>
          </p:nvPr>
        </p:nvSpPr>
        <p:spPr/>
        <p:txBody>
          <a:bodyPr/>
          <a:lstStyle/>
          <a:p>
            <a:fld id="{68549A0A-1FCA-4D38-93A4-FC00C1EA38CB}" type="slidenum">
              <a:rPr lang="en-US" smtClean="0"/>
              <a:pPr/>
              <a:t>7</a:t>
            </a:fld>
            <a:endParaRPr lang="en-US"/>
          </a:p>
        </p:txBody>
      </p:sp>
    </p:spTree>
    <p:extLst>
      <p:ext uri="{BB962C8B-B14F-4D97-AF65-F5344CB8AC3E}">
        <p14:creationId xmlns:p14="http://schemas.microsoft.com/office/powerpoint/2010/main" val="93632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37">
              <a:defRPr/>
            </a:pPr>
            <a:r>
              <a:rPr lang="en-US" dirty="0" smtClean="0"/>
              <a:t>Often scale is traded off with reach</a:t>
            </a:r>
          </a:p>
          <a:p>
            <a:pPr defTabSz="948537">
              <a:defRPr/>
            </a:pPr>
            <a:r>
              <a:rPr lang="en-US" dirty="0" smtClean="0"/>
              <a:t>Adding reach flexibility</a:t>
            </a:r>
            <a:r>
              <a:rPr lang="en-US" baseline="0" dirty="0" smtClean="0"/>
              <a:t> to scale capacity helps alleviate this trade-off</a:t>
            </a:r>
          </a:p>
          <a:p>
            <a:pPr defTabSz="948537">
              <a:defRPr/>
            </a:pPr>
            <a:r>
              <a:rPr lang="en-US" baseline="0" dirty="0" smtClean="0"/>
              <a:t>Customers get this via </a:t>
            </a:r>
            <a:r>
              <a:rPr lang="en-US" baseline="0" dirty="0" err="1" smtClean="0"/>
              <a:t>Infinera’s</a:t>
            </a:r>
            <a:r>
              <a:rPr lang="en-US" baseline="0" dirty="0" smtClean="0"/>
              <a:t> </a:t>
            </a:r>
            <a:r>
              <a:rPr lang="en-US" baseline="0" dirty="0" err="1" smtClean="0"/>
              <a:t>FlexCoherent</a:t>
            </a:r>
            <a:r>
              <a:rPr lang="en-US" baseline="0" dirty="0" smtClean="0"/>
              <a:t> technology that optimizes reach vs. capacity</a:t>
            </a:r>
            <a:endParaRPr lang="en-US" dirty="0" smtClean="0"/>
          </a:p>
          <a:p>
            <a:endParaRPr lang="en-US" dirty="0"/>
          </a:p>
        </p:txBody>
      </p:sp>
      <p:sp>
        <p:nvSpPr>
          <p:cNvPr id="4" name="Slide Number Placeholder 3"/>
          <p:cNvSpPr>
            <a:spLocks noGrp="1"/>
          </p:cNvSpPr>
          <p:nvPr>
            <p:ph type="sldNum" sz="quarter" idx="10"/>
          </p:nvPr>
        </p:nvSpPr>
        <p:spPr/>
        <p:txBody>
          <a:bodyPr/>
          <a:lstStyle/>
          <a:p>
            <a:fld id="{68549A0A-1FCA-4D38-93A4-FC00C1EA38CB}" type="slidenum">
              <a:rPr lang="en-US" smtClean="0"/>
              <a:pPr/>
              <a:t>8</a:t>
            </a:fld>
            <a:endParaRPr lang="en-US" dirty="0"/>
          </a:p>
        </p:txBody>
      </p:sp>
    </p:spTree>
    <p:extLst>
      <p:ext uri="{BB962C8B-B14F-4D97-AF65-F5344CB8AC3E}">
        <p14:creationId xmlns:p14="http://schemas.microsoft.com/office/powerpoint/2010/main" val="2740147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On August 13</a:t>
            </a:r>
            <a:r>
              <a:rPr lang="en-US" baseline="30000" dirty="0" smtClean="0"/>
              <a:t>th</a:t>
            </a:r>
            <a:r>
              <a:rPr lang="en-US" dirty="0" smtClean="0"/>
              <a:t>, 2013 a team from Infinera</a:t>
            </a:r>
            <a:r>
              <a:rPr lang="en-US" baseline="0" dirty="0" smtClean="0"/>
              <a:t> and DANTE established an official Guinness World Record for the fastest provisioning of multi-terabit capacity on a long haul network.</a:t>
            </a:r>
          </a:p>
          <a:p>
            <a:endParaRPr lang="en-US" baseline="0" dirty="0" smtClean="0"/>
          </a:p>
          <a:p>
            <a:r>
              <a:rPr lang="en-US" baseline="0" dirty="0" smtClean="0"/>
              <a:t>CLICK</a:t>
            </a:r>
          </a:p>
          <a:p>
            <a:r>
              <a:rPr lang="en-US" baseline="0" dirty="0" smtClean="0"/>
              <a:t>The link was part of the GEANT backbone, operated by DANTE, and it runs between Amsterdam in the Netherlands and Hamburg in Germany.</a:t>
            </a:r>
          </a:p>
          <a:p>
            <a:endParaRPr lang="en-US" baseline="0" dirty="0" smtClean="0"/>
          </a:p>
          <a:p>
            <a:r>
              <a:rPr lang="en-US" baseline="0" dirty="0" smtClean="0"/>
              <a:t>CLICK</a:t>
            </a:r>
          </a:p>
          <a:p>
            <a:r>
              <a:rPr lang="en-US" baseline="0" dirty="0" smtClean="0"/>
              <a:t>We achieved 8Tb/s of super-channel capacity turned up in just over 19 minutes, and with only one engineer touching the equipment.</a:t>
            </a:r>
          </a:p>
          <a:p>
            <a:endParaRPr lang="en-US" baseline="0" dirty="0" smtClean="0"/>
          </a:p>
          <a:p>
            <a:r>
              <a:rPr lang="en-US" baseline="0" dirty="0" smtClean="0"/>
              <a:t>CLICK</a:t>
            </a:r>
          </a:p>
          <a:p>
            <a:r>
              <a:rPr lang="en-US" baseline="0" dirty="0" smtClean="0"/>
              <a:t>Just to be clear.  This was not a hero experiment.  It used production equipment, over a real network link and amp chain.  And the scale of the capacity is the equivalent to the entire global internet in 2005.</a:t>
            </a:r>
          </a:p>
          <a:p>
            <a:endParaRPr lang="en-US" baseline="0" dirty="0" smtClean="0"/>
          </a:p>
          <a:p>
            <a:r>
              <a:rPr lang="en-US" baseline="0" dirty="0" smtClean="0"/>
              <a:t>CLICK</a:t>
            </a:r>
          </a:p>
          <a:p>
            <a:r>
              <a:rPr lang="en-US" baseline="0" dirty="0" smtClean="0"/>
              <a:t>A key point to this record attempt is that it is a clear proof point for Infinera’s Intelligent Transport Network architecture, and showcases our ability to drive down network </a:t>
            </a:r>
            <a:r>
              <a:rPr lang="en-US" baseline="0" dirty="0" err="1" smtClean="0"/>
              <a:t>OpEx</a:t>
            </a:r>
            <a:r>
              <a:rPr lang="en-US" baseline="0" dirty="0" smtClean="0"/>
              <a:t> and allow our customers to use Time as a Weapon.</a:t>
            </a:r>
          </a:p>
          <a:p>
            <a:endParaRPr lang="en-US" baseline="0" dirty="0" smtClean="0"/>
          </a:p>
          <a:p>
            <a:r>
              <a:rPr lang="en-US" baseline="0" dirty="0" smtClean="0"/>
              <a:t>CLICK</a:t>
            </a:r>
          </a:p>
          <a:p>
            <a:r>
              <a:rPr lang="en-US" baseline="0" dirty="0" smtClean="0"/>
              <a:t>Here’s a simple summary of why that’s the case.  In a conventional 100G, transponder-based deployment a service provider would need to deploy 160 transponders, and connect 160 fibers into the line system to achieve 8Tb/s of capacity.  It could be done…but goodness knows how long it would take.  Depending on the exact system used it might take a considerable amount of time to balance the power of the amplifiers along the link.</a:t>
            </a:r>
          </a:p>
          <a:p>
            <a:endParaRPr lang="en-US" baseline="0" dirty="0" smtClean="0"/>
          </a:p>
          <a:p>
            <a:r>
              <a:rPr lang="en-US" baseline="0" dirty="0" smtClean="0"/>
              <a:t>CLICK</a:t>
            </a:r>
          </a:p>
          <a:p>
            <a:r>
              <a:rPr lang="en-US" baseline="0" dirty="0" smtClean="0"/>
              <a:t>But with the Infinera Super-Channel approach we only needed 32 line modules – 16 at each end of the link, and only 32 cables connecting those line modules to the line system.  All the amplifier power balancing was performed automatically by protocols within the Infinera equipment.</a:t>
            </a:r>
          </a:p>
          <a:p>
            <a:endParaRPr lang="en-US" baseline="0" dirty="0" smtClean="0"/>
          </a:p>
          <a:p>
            <a:r>
              <a:rPr lang="en-US" baseline="0" dirty="0" smtClean="0"/>
              <a:t>CLICK</a:t>
            </a:r>
          </a:p>
          <a:p>
            <a:r>
              <a:rPr lang="en-US" baseline="0" dirty="0" smtClean="0"/>
              <a:t>That kind of operational scalability is unique to the Infinera solution because we are the only company shipping super-channels today.</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8549A0A-1FCA-4D38-93A4-FC00C1EA38CB}" type="slidenum">
              <a:rPr lang="en-US" smtClean="0"/>
              <a:pPr/>
              <a:t>19</a:t>
            </a:fld>
            <a:endParaRPr lang="en-US"/>
          </a:p>
        </p:txBody>
      </p:sp>
    </p:spTree>
    <p:extLst>
      <p:ext uri="{BB962C8B-B14F-4D97-AF65-F5344CB8AC3E}">
        <p14:creationId xmlns:p14="http://schemas.microsoft.com/office/powerpoint/2010/main" val="13825861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Transi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PowerPointGradient.png"/>
          <p:cNvPicPr>
            <a:picLocks noChangeAspect="1"/>
          </p:cNvPicPr>
          <p:nvPr userDrawn="1"/>
        </p:nvPicPr>
        <p:blipFill>
          <a:blip r:embed="rId2"/>
          <a:stretch>
            <a:fillRect/>
          </a:stretch>
        </p:blipFill>
        <p:spPr>
          <a:xfrm>
            <a:off x="377" y="283"/>
            <a:ext cx="9143245" cy="6857434"/>
          </a:xfrm>
          <a:prstGeom prst="rect">
            <a:avLst/>
          </a:prstGeom>
        </p:spPr>
      </p:pic>
      <p:sp>
        <p:nvSpPr>
          <p:cNvPr id="2" name="Title 1"/>
          <p:cNvSpPr>
            <a:spLocks noGrp="1"/>
          </p:cNvSpPr>
          <p:nvPr>
            <p:ph type="ctrTitle"/>
          </p:nvPr>
        </p:nvSpPr>
        <p:spPr>
          <a:xfrm>
            <a:off x="778818" y="2053610"/>
            <a:ext cx="7360604" cy="1470025"/>
          </a:xfrm>
        </p:spPr>
        <p:txBody>
          <a:bodyPr anchor="b">
            <a:normAutofit/>
          </a:bodyPr>
          <a:lstStyle>
            <a:lvl1pPr algn="l">
              <a:lnSpc>
                <a:spcPct val="100000"/>
              </a:lnSpc>
              <a:defRPr sz="6000">
                <a:solidFill>
                  <a:srgbClr val="F0CB0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78818" y="3395355"/>
            <a:ext cx="6400800" cy="1752600"/>
          </a:xfrm>
          <a:prstGeom prst="rect">
            <a:avLst/>
          </a:prstGeom>
        </p:spPr>
        <p:txBody>
          <a:bodyPr>
            <a:normAutofit/>
          </a:bodyPr>
          <a:lstStyle>
            <a:lvl1pPr marL="57150" indent="0" algn="l">
              <a:spcBef>
                <a:spcPts val="600"/>
              </a:spcBef>
              <a:buNone/>
              <a:defRPr sz="2800">
                <a:solidFill>
                  <a:schemeClr val="tx1">
                    <a:lumMod val="25000"/>
                    <a:lumOff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Infinera_NewLOGOtagline_REV_PMS.emf"/>
          <p:cNvPicPr>
            <a:picLocks noChangeAspect="1"/>
          </p:cNvPicPr>
          <p:nvPr userDrawn="1"/>
        </p:nvPicPr>
        <p:blipFill>
          <a:blip r:embed="rId3"/>
          <a:stretch>
            <a:fillRect/>
          </a:stretch>
        </p:blipFill>
        <p:spPr>
          <a:xfrm>
            <a:off x="6315075" y="5547292"/>
            <a:ext cx="2030849" cy="616508"/>
          </a:xfrm>
          <a:prstGeom prst="rect">
            <a:avLst/>
          </a:prstGeom>
        </p:spPr>
      </p:pic>
      <p:sp>
        <p:nvSpPr>
          <p:cNvPr id="5" name="Rectangle 4"/>
          <p:cNvSpPr/>
          <p:nvPr userDrawn="1"/>
        </p:nvSpPr>
        <p:spPr>
          <a:xfrm>
            <a:off x="0" y="-1"/>
            <a:ext cx="9144000" cy="164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56811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11" name="Rectangle 10"/>
          <p:cNvSpPr/>
          <p:nvPr userDrawn="1"/>
        </p:nvSpPr>
        <p:spPr>
          <a:xfrm>
            <a:off x="0" y="-2"/>
            <a:ext cx="9144000" cy="10112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3"/>
          </p:nvPr>
        </p:nvSpPr>
        <p:spPr>
          <a:xfrm>
            <a:off x="321618" y="1011238"/>
            <a:ext cx="8345487" cy="434975"/>
          </a:xfrm>
          <a:prstGeom prst="rect">
            <a:avLst/>
          </a:prstGeom>
        </p:spPr>
        <p:txBody>
          <a:bodyPr lIns="0" rIns="91440">
            <a:noAutofit/>
          </a:bodyPr>
          <a:lstStyle>
            <a:lvl1pPr marL="0" indent="0">
              <a:buNone/>
              <a:defRPr sz="2400" i="1">
                <a:solidFill>
                  <a:schemeClr val="tx1">
                    <a:lumMod val="50000"/>
                    <a:lumOff val="50000"/>
                  </a:schemeClr>
                </a:solidFill>
              </a:defRPr>
            </a:lvl1pPr>
          </a:lstStyle>
          <a:p>
            <a:pPr lvl="0"/>
            <a:r>
              <a:rPr lang="en-US" smtClean="0"/>
              <a:t>Click to edit Master text styles</a:t>
            </a:r>
          </a:p>
        </p:txBody>
      </p:sp>
      <p:pic>
        <p:nvPicPr>
          <p:cNvPr id="10" name="Picture 9" descr="Infinera_NewLOGO_PMS.emf"/>
          <p:cNvPicPr>
            <a:picLocks noChangeAspect="1"/>
          </p:cNvPicPr>
          <p:nvPr userDrawn="1"/>
        </p:nvPicPr>
        <p:blipFill>
          <a:blip r:embed="rId2"/>
          <a:stretch>
            <a:fillRect/>
          </a:stretch>
        </p:blipFill>
        <p:spPr>
          <a:xfrm>
            <a:off x="7619256" y="6478501"/>
            <a:ext cx="1121629" cy="238927"/>
          </a:xfrm>
          <a:prstGeom prst="rect">
            <a:avLst/>
          </a:prstGeom>
        </p:spPr>
      </p:pic>
      <p:sp>
        <p:nvSpPr>
          <p:cNvPr id="12" name="Title 1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767910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Infinera_NewLOGO_PMS.emf"/>
          <p:cNvPicPr>
            <a:picLocks noChangeAspect="1"/>
          </p:cNvPicPr>
          <p:nvPr userDrawn="1"/>
        </p:nvPicPr>
        <p:blipFill>
          <a:blip r:embed="rId2"/>
          <a:stretch>
            <a:fillRect/>
          </a:stretch>
        </p:blipFill>
        <p:spPr>
          <a:xfrm>
            <a:off x="7619256" y="6478501"/>
            <a:ext cx="1121629" cy="238927"/>
          </a:xfrm>
          <a:prstGeom prst="rect">
            <a:avLst/>
          </a:prstGeom>
        </p:spPr>
      </p:pic>
    </p:spTree>
    <p:extLst>
      <p:ext uri="{BB962C8B-B14F-4D97-AF65-F5344CB8AC3E}">
        <p14:creationId xmlns:p14="http://schemas.microsoft.com/office/powerpoint/2010/main" val="307339379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Transi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PowerPointGradient.png"/>
          <p:cNvPicPr>
            <a:picLocks noChangeAspect="1"/>
          </p:cNvPicPr>
          <p:nvPr userDrawn="1"/>
        </p:nvPicPr>
        <p:blipFill>
          <a:blip r:embed="rId2"/>
          <a:stretch>
            <a:fillRect/>
          </a:stretch>
        </p:blipFill>
        <p:spPr>
          <a:xfrm>
            <a:off x="377" y="283"/>
            <a:ext cx="9143245" cy="6857434"/>
          </a:xfrm>
          <a:prstGeom prst="rect">
            <a:avLst/>
          </a:prstGeom>
        </p:spPr>
      </p:pic>
      <p:sp>
        <p:nvSpPr>
          <p:cNvPr id="3" name="Subtitle 2"/>
          <p:cNvSpPr>
            <a:spLocks noGrp="1"/>
          </p:cNvSpPr>
          <p:nvPr>
            <p:ph type="subTitle" idx="1"/>
          </p:nvPr>
        </p:nvSpPr>
        <p:spPr>
          <a:xfrm>
            <a:off x="778818" y="3395355"/>
            <a:ext cx="6400800" cy="1752600"/>
          </a:xfrm>
          <a:prstGeom prst="rect">
            <a:avLst/>
          </a:prstGeom>
        </p:spPr>
        <p:txBody>
          <a:bodyPr>
            <a:normAutofit/>
          </a:bodyPr>
          <a:lstStyle>
            <a:lvl1pPr marL="57150" indent="0" algn="l">
              <a:spcBef>
                <a:spcPts val="600"/>
              </a:spcBef>
              <a:buNone/>
              <a:defRPr sz="2800">
                <a:solidFill>
                  <a:schemeClr val="tx1">
                    <a:lumMod val="25000"/>
                    <a:lumOff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Infinera_NewLOGOtagline_REV_PMS.emf"/>
          <p:cNvPicPr>
            <a:picLocks noChangeAspect="1"/>
          </p:cNvPicPr>
          <p:nvPr userDrawn="1"/>
        </p:nvPicPr>
        <p:blipFill>
          <a:blip r:embed="rId3"/>
          <a:stretch>
            <a:fillRect/>
          </a:stretch>
        </p:blipFill>
        <p:spPr>
          <a:xfrm>
            <a:off x="6315075" y="5547292"/>
            <a:ext cx="2030849" cy="616508"/>
          </a:xfrm>
          <a:prstGeom prst="rect">
            <a:avLst/>
          </a:prstGeom>
        </p:spPr>
      </p:pic>
      <p:sp>
        <p:nvSpPr>
          <p:cNvPr id="5" name="Rectangle 4"/>
          <p:cNvSpPr/>
          <p:nvPr userDrawn="1"/>
        </p:nvSpPr>
        <p:spPr>
          <a:xfrm>
            <a:off x="0" y="-1"/>
            <a:ext cx="9144000" cy="164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userDrawn="1"/>
        </p:nvSpPr>
        <p:spPr>
          <a:xfrm>
            <a:off x="762000" y="2438400"/>
            <a:ext cx="6400800" cy="1015663"/>
          </a:xfrm>
          <a:prstGeom prst="rect">
            <a:avLst/>
          </a:prstGeom>
        </p:spPr>
        <p:txBody>
          <a:bodyPr vert="horz" lIns="0" tIns="45720" rIns="91440" bIns="45720" rtlCol="0" anchor="b">
            <a:normAutofit/>
          </a:bodyPr>
          <a:lstStyle/>
          <a:p>
            <a:pPr marL="0" indent="0" algn="l" defTabSz="457200" rtl="0" eaLnBrk="1" latinLnBrk="0" hangingPunct="1">
              <a:lnSpc>
                <a:spcPct val="100000"/>
              </a:lnSpc>
              <a:spcBef>
                <a:spcPct val="0"/>
              </a:spcBef>
              <a:buNone/>
            </a:pPr>
            <a:r>
              <a:rPr lang="en-US" sz="6000" b="0" kern="1200" spc="-100" baseline="0" dirty="0" smtClean="0">
                <a:solidFill>
                  <a:srgbClr val="F0CB00"/>
                </a:solidFill>
                <a:latin typeface="+mj-lt"/>
                <a:ea typeface="+mj-ea"/>
                <a:cs typeface="Arial"/>
              </a:rPr>
              <a:t>Thank You</a:t>
            </a:r>
          </a:p>
        </p:txBody>
      </p:sp>
    </p:spTree>
    <p:extLst>
      <p:ext uri="{BB962C8B-B14F-4D97-AF65-F5344CB8AC3E}">
        <p14:creationId xmlns:p14="http://schemas.microsoft.com/office/powerpoint/2010/main" val="6756811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0" y="-2"/>
            <a:ext cx="9144000" cy="10112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4800" y="1457325"/>
            <a:ext cx="8229600" cy="4713288"/>
          </a:xfrm>
        </p:spPr>
        <p:txBody>
          <a:bodyPr>
            <a:normAutofit/>
          </a:bodyPr>
          <a:lstStyle>
            <a:lvl1pPr marL="284163" indent="-227013">
              <a:spcBef>
                <a:spcPts val="672"/>
              </a:spcBef>
              <a:defRPr sz="2800">
                <a:latin typeface="Calibri" pitchFamily="34" charset="0"/>
              </a:defRPr>
            </a:lvl1pPr>
            <a:lvl2pPr marL="630238" indent="-285750">
              <a:spcBef>
                <a:spcPts val="480"/>
              </a:spcBef>
              <a:spcAft>
                <a:spcPts val="0"/>
              </a:spcAft>
              <a:defRPr sz="2000">
                <a:solidFill>
                  <a:schemeClr val="accent2">
                    <a:lumMod val="75000"/>
                  </a:schemeClr>
                </a:solidFill>
                <a:latin typeface="Calibri" pitchFamily="34" charset="0"/>
              </a:defRPr>
            </a:lvl2pPr>
            <a:lvl3pPr marL="974725" indent="-284163">
              <a:spcBef>
                <a:spcPts val="480"/>
              </a:spcBef>
              <a:spcAft>
                <a:spcPts val="0"/>
              </a:spcAft>
              <a:defRPr sz="2000" baseline="0">
                <a:solidFill>
                  <a:schemeClr val="accent2">
                    <a:lumMod val="75000"/>
                  </a:schemeClr>
                </a:solidFill>
                <a:latin typeface="Calibri" pitchFamily="34" charset="0"/>
              </a:defRPr>
            </a:lvl3pPr>
            <a:lvl4pPr marL="1314450" indent="-285750">
              <a:spcBef>
                <a:spcPts val="480"/>
              </a:spcBef>
              <a:spcAft>
                <a:spcPts val="0"/>
              </a:spcAft>
              <a:tabLst/>
              <a:defRPr sz="2000" baseline="0">
                <a:solidFill>
                  <a:schemeClr val="accent2">
                    <a:lumMod val="75000"/>
                  </a:schemeClr>
                </a:solidFill>
                <a:latin typeface="Calibri" pitchFamily="34" charset="0"/>
              </a:defRPr>
            </a:lvl4pPr>
            <a:lvl5pPr marL="1716088" indent="-284163">
              <a:spcBef>
                <a:spcPts val="480"/>
              </a:spcBef>
              <a:spcAft>
                <a:spcPts val="0"/>
              </a:spcAft>
              <a:buFont typeface="Arial" pitchFamily="34" charset="0"/>
              <a:buChar char="•"/>
              <a:defRPr sz="2000" baseline="0">
                <a:solidFill>
                  <a:schemeClr val="accent2">
                    <a:lumMod val="75000"/>
                  </a:schemeClr>
                </a:solidFill>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Infinera_NewLOGO_PMS.emf"/>
          <p:cNvPicPr>
            <a:picLocks noChangeAspect="1"/>
          </p:cNvPicPr>
          <p:nvPr userDrawn="1"/>
        </p:nvPicPr>
        <p:blipFill>
          <a:blip r:embed="rId2"/>
          <a:stretch>
            <a:fillRect/>
          </a:stretch>
        </p:blipFill>
        <p:spPr>
          <a:xfrm>
            <a:off x="7619256" y="6478501"/>
            <a:ext cx="1121629" cy="238927"/>
          </a:xfrm>
          <a:prstGeom prst="rect">
            <a:avLst/>
          </a:prstGeom>
        </p:spPr>
      </p:pic>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Half (Top) Text">
    <p:spTree>
      <p:nvGrpSpPr>
        <p:cNvPr id="1" name=""/>
        <p:cNvGrpSpPr/>
        <p:nvPr/>
      </p:nvGrpSpPr>
      <p:grpSpPr>
        <a:xfrm>
          <a:off x="0" y="0"/>
          <a:ext cx="0" cy="0"/>
          <a:chOff x="0" y="0"/>
          <a:chExt cx="0" cy="0"/>
        </a:xfrm>
      </p:grpSpPr>
      <p:sp>
        <p:nvSpPr>
          <p:cNvPr id="9" name="Rectangle 8"/>
          <p:cNvSpPr/>
          <p:nvPr userDrawn="1"/>
        </p:nvSpPr>
        <p:spPr>
          <a:xfrm>
            <a:off x="0" y="-2"/>
            <a:ext cx="9144000" cy="10112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7"/>
          </p:nvPr>
        </p:nvSpPr>
        <p:spPr>
          <a:xfrm>
            <a:off x="304801" y="1343025"/>
            <a:ext cx="8382000" cy="2085975"/>
          </a:xfrm>
        </p:spPr>
        <p:txBody>
          <a:bodyPr>
            <a:normAutofit/>
          </a:bodyPr>
          <a:lstStyle>
            <a:lvl1pPr marL="285750" indent="-228600">
              <a:spcBef>
                <a:spcPts val="600"/>
              </a:spcBef>
              <a:defRPr sz="2400"/>
            </a:lvl1pPr>
            <a:lvl2pPr marL="571500" indent="-171450">
              <a:spcBef>
                <a:spcPts val="200"/>
              </a:spcBef>
              <a:defRPr sz="2000">
                <a:solidFill>
                  <a:schemeClr val="accent2">
                    <a:lumMod val="75000"/>
                  </a:schemeClr>
                </a:solidFill>
              </a:defRPr>
            </a:lvl2pPr>
            <a:lvl3pPr marL="800100" indent="-171450">
              <a:spcBef>
                <a:spcPts val="200"/>
              </a:spcBef>
              <a:spcAft>
                <a:spcPts val="0"/>
              </a:spcAft>
              <a:defRPr sz="1600">
                <a:solidFill>
                  <a:schemeClr val="accent2">
                    <a:lumMod val="75000"/>
                  </a:schemeClr>
                </a:solidFill>
              </a:defRPr>
            </a:lvl3pPr>
            <a:lvl4pPr marL="1028700" indent="-114300">
              <a:spcBef>
                <a:spcPts val="200"/>
              </a:spcBef>
              <a:spcAft>
                <a:spcPts val="0"/>
              </a:spcAft>
              <a:defRPr sz="1200">
                <a:solidFill>
                  <a:schemeClr val="accent2">
                    <a:lumMod val="75000"/>
                  </a:schemeClr>
                </a:solidFill>
              </a:defRPr>
            </a:lvl4pPr>
            <a:lvl5pPr marL="1200150" indent="-114300">
              <a:spcBef>
                <a:spcPts val="200"/>
              </a:spcBef>
              <a:spcAft>
                <a:spcPts val="0"/>
              </a:spcAft>
              <a:defRPr sz="1200">
                <a:solidFill>
                  <a:schemeClr val="accent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descr="Infinera_NewLOGO_PMS.emf"/>
          <p:cNvPicPr>
            <a:picLocks noChangeAspect="1"/>
          </p:cNvPicPr>
          <p:nvPr userDrawn="1"/>
        </p:nvPicPr>
        <p:blipFill>
          <a:blip r:embed="rId2"/>
          <a:stretch>
            <a:fillRect/>
          </a:stretch>
        </p:blipFill>
        <p:spPr>
          <a:xfrm>
            <a:off x="7619256" y="6478501"/>
            <a:ext cx="1121629" cy="238927"/>
          </a:xfrm>
          <a:prstGeom prst="rect">
            <a:avLst/>
          </a:prstGeom>
        </p:spPr>
      </p:pic>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932400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and Two Content">
    <p:spTree>
      <p:nvGrpSpPr>
        <p:cNvPr id="1" name=""/>
        <p:cNvGrpSpPr/>
        <p:nvPr/>
      </p:nvGrpSpPr>
      <p:grpSpPr>
        <a:xfrm>
          <a:off x="0" y="0"/>
          <a:ext cx="0" cy="0"/>
          <a:chOff x="0" y="0"/>
          <a:chExt cx="0" cy="0"/>
        </a:xfrm>
      </p:grpSpPr>
      <p:sp>
        <p:nvSpPr>
          <p:cNvPr id="5" name="Rectangle 4"/>
          <p:cNvSpPr/>
          <p:nvPr userDrawn="1"/>
        </p:nvSpPr>
        <p:spPr>
          <a:xfrm>
            <a:off x="0" y="-2"/>
            <a:ext cx="9144000" cy="10112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bwMode="white"/>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50570"/>
            <a:ext cx="4191000" cy="4988865"/>
          </a:xfrm>
        </p:spPr>
        <p:txBody>
          <a:bodyPr>
            <a:normAutofit/>
          </a:bodyPr>
          <a:lstStyle>
            <a:lvl1pPr marL="233363" indent="-233363">
              <a:spcBef>
                <a:spcPts val="0"/>
              </a:spcBef>
              <a:spcAft>
                <a:spcPts val="600"/>
              </a:spcAft>
              <a:defRPr sz="2400" baseline="0">
                <a:latin typeface="Calibri" pitchFamily="34" charset="0"/>
              </a:defRPr>
            </a:lvl1pPr>
            <a:lvl2pPr marL="457200" indent="-223838">
              <a:spcBef>
                <a:spcPts val="0"/>
              </a:spcBef>
              <a:spcAft>
                <a:spcPts val="600"/>
              </a:spcAft>
              <a:defRPr sz="2000">
                <a:solidFill>
                  <a:schemeClr val="accent2">
                    <a:lumMod val="75000"/>
                  </a:schemeClr>
                </a:solidFill>
                <a:latin typeface="Calibri" pitchFamily="34" charset="0"/>
              </a:defRPr>
            </a:lvl2pPr>
            <a:lvl3pPr marL="690563" indent="-233363">
              <a:spcBef>
                <a:spcPts val="0"/>
              </a:spcBef>
              <a:spcAft>
                <a:spcPts val="600"/>
              </a:spcAft>
              <a:defRPr sz="2000" baseline="0">
                <a:solidFill>
                  <a:schemeClr val="accent2">
                    <a:lumMod val="75000"/>
                  </a:schemeClr>
                </a:solidFill>
                <a:latin typeface="Calibri" pitchFamily="34" charset="0"/>
              </a:defRPr>
            </a:lvl3pPr>
            <a:lvl4pPr marL="914400" indent="-223838">
              <a:spcBef>
                <a:spcPts val="0"/>
              </a:spcBef>
              <a:spcAft>
                <a:spcPts val="600"/>
              </a:spcAft>
              <a:defRPr sz="2000" baseline="0">
                <a:solidFill>
                  <a:schemeClr val="accent2">
                    <a:lumMod val="75000"/>
                  </a:schemeClr>
                </a:solidFill>
                <a:latin typeface="Calibri" pitchFamily="34" charset="0"/>
              </a:defRPr>
            </a:lvl4pPr>
            <a:lvl5pPr marL="1147763" indent="-233363">
              <a:spcBef>
                <a:spcPts val="0"/>
              </a:spcBef>
              <a:spcAft>
                <a:spcPts val="600"/>
              </a:spcAft>
              <a:buFont typeface="Arial" pitchFamily="34" charset="0"/>
              <a:buChar char="•"/>
              <a:defRPr sz="2000" baseline="0">
                <a:solidFill>
                  <a:schemeClr val="accent2">
                    <a:lumMod val="75000"/>
                  </a:schemeClr>
                </a:solidFill>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50570"/>
            <a:ext cx="4191000" cy="4988865"/>
          </a:xfrm>
        </p:spPr>
        <p:txBody>
          <a:bodyPr>
            <a:normAutofit/>
          </a:bodyPr>
          <a:lstStyle>
            <a:lvl1pPr marL="233363" indent="-233363">
              <a:spcBef>
                <a:spcPts val="0"/>
              </a:spcBef>
              <a:spcAft>
                <a:spcPts val="600"/>
              </a:spcAft>
              <a:defRPr sz="2400" baseline="0"/>
            </a:lvl1pPr>
            <a:lvl2pPr marL="457200" indent="-223838">
              <a:spcBef>
                <a:spcPts val="0"/>
              </a:spcBef>
              <a:spcAft>
                <a:spcPts val="600"/>
              </a:spcAft>
              <a:defRPr sz="2000">
                <a:solidFill>
                  <a:schemeClr val="accent2">
                    <a:lumMod val="75000"/>
                  </a:schemeClr>
                </a:solidFill>
              </a:defRPr>
            </a:lvl2pPr>
            <a:lvl3pPr marL="690563" indent="-233363">
              <a:spcBef>
                <a:spcPts val="0"/>
              </a:spcBef>
              <a:spcAft>
                <a:spcPts val="600"/>
              </a:spcAft>
              <a:defRPr sz="2000" baseline="0">
                <a:solidFill>
                  <a:schemeClr val="accent2">
                    <a:lumMod val="75000"/>
                  </a:schemeClr>
                </a:solidFill>
              </a:defRPr>
            </a:lvl3pPr>
            <a:lvl4pPr marL="914400" indent="-223838">
              <a:spcBef>
                <a:spcPts val="0"/>
              </a:spcBef>
              <a:spcAft>
                <a:spcPts val="600"/>
              </a:spcAft>
              <a:defRPr sz="2000" baseline="0">
                <a:solidFill>
                  <a:schemeClr val="accent2">
                    <a:lumMod val="75000"/>
                  </a:schemeClr>
                </a:solidFill>
              </a:defRPr>
            </a:lvl4pPr>
            <a:lvl5pPr marL="1147763" indent="-233363">
              <a:spcBef>
                <a:spcPts val="0"/>
              </a:spcBef>
              <a:spcAft>
                <a:spcPts val="600"/>
              </a:spcAft>
              <a:buFont typeface="Arial" pitchFamily="34" charset="0"/>
              <a:buChar char="•"/>
              <a:defRPr sz="2000" baseline="0">
                <a:solidFill>
                  <a:schemeClr val="accent2">
                    <a:lumMod val="7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Infinera_NewLOGO_PMS.emf"/>
          <p:cNvPicPr>
            <a:picLocks noChangeAspect="1"/>
          </p:cNvPicPr>
          <p:nvPr userDrawn="1"/>
        </p:nvPicPr>
        <p:blipFill>
          <a:blip r:embed="rId2"/>
          <a:stretch>
            <a:fillRect/>
          </a:stretch>
        </p:blipFill>
        <p:spPr>
          <a:xfrm>
            <a:off x="7619256" y="6478501"/>
            <a:ext cx="1121629" cy="238927"/>
          </a:xfrm>
          <a:prstGeom prst="rect">
            <a:avLst/>
          </a:prstGeom>
        </p:spPr>
      </p:pic>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icture and Text">
    <p:spTree>
      <p:nvGrpSpPr>
        <p:cNvPr id="1" name=""/>
        <p:cNvGrpSpPr/>
        <p:nvPr/>
      </p:nvGrpSpPr>
      <p:grpSpPr>
        <a:xfrm>
          <a:off x="0" y="0"/>
          <a:ext cx="0" cy="0"/>
          <a:chOff x="0" y="0"/>
          <a:chExt cx="0" cy="0"/>
        </a:xfrm>
      </p:grpSpPr>
      <p:sp>
        <p:nvSpPr>
          <p:cNvPr id="8" name="Rectangle 7"/>
          <p:cNvSpPr/>
          <p:nvPr userDrawn="1"/>
        </p:nvSpPr>
        <p:spPr>
          <a:xfrm>
            <a:off x="4092574" y="-1"/>
            <a:ext cx="5051425" cy="6858002"/>
          </a:xfrm>
          <a:prstGeom prst="rect">
            <a:avLst/>
          </a:prstGeom>
          <a:solidFill>
            <a:srgbClr val="CED4DC">
              <a:alpha val="49804"/>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algn="ctr" defTabSz="457200" rtl="0" eaLnBrk="1" latinLnBrk="0" hangingPunct="1"/>
            <a:endParaRPr lang="en-US" sz="1800" kern="1200">
              <a:solidFill>
                <a:schemeClr val="lt1"/>
              </a:solidFill>
              <a:latin typeface="+mn-lt"/>
              <a:ea typeface="+mn-ea"/>
              <a:cs typeface="+mn-cs"/>
            </a:endParaRPr>
          </a:p>
        </p:txBody>
      </p:sp>
      <p:sp>
        <p:nvSpPr>
          <p:cNvPr id="13" name="Rectangle 12"/>
          <p:cNvSpPr/>
          <p:nvPr userDrawn="1"/>
        </p:nvSpPr>
        <p:spPr>
          <a:xfrm>
            <a:off x="0" y="-2"/>
            <a:ext cx="9144000" cy="10112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7"/>
          </p:nvPr>
        </p:nvSpPr>
        <p:spPr>
          <a:xfrm>
            <a:off x="4292600" y="1295399"/>
            <a:ext cx="4394200" cy="4953001"/>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descr="Infinera_NewLOGO_PMS.emf"/>
          <p:cNvPicPr>
            <a:picLocks noChangeAspect="1"/>
          </p:cNvPicPr>
          <p:nvPr userDrawn="1"/>
        </p:nvPicPr>
        <p:blipFill>
          <a:blip r:embed="rId2"/>
          <a:stretch>
            <a:fillRect/>
          </a:stretch>
        </p:blipFill>
        <p:spPr>
          <a:xfrm>
            <a:off x="7619256" y="6478501"/>
            <a:ext cx="1121629" cy="238927"/>
          </a:xfrm>
          <a:prstGeom prst="rect">
            <a:avLst/>
          </a:prstGeom>
        </p:spPr>
      </p:pic>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780046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with Imagery/Graphics">
    <p:spTree>
      <p:nvGrpSpPr>
        <p:cNvPr id="1" name=""/>
        <p:cNvGrpSpPr/>
        <p:nvPr/>
      </p:nvGrpSpPr>
      <p:grpSpPr>
        <a:xfrm>
          <a:off x="0" y="0"/>
          <a:ext cx="0" cy="0"/>
          <a:chOff x="0" y="0"/>
          <a:chExt cx="0" cy="0"/>
        </a:xfrm>
      </p:grpSpPr>
      <p:sp>
        <p:nvSpPr>
          <p:cNvPr id="5" name="Rectangle 4"/>
          <p:cNvSpPr/>
          <p:nvPr userDrawn="1"/>
        </p:nvSpPr>
        <p:spPr>
          <a:xfrm>
            <a:off x="0" y="-2"/>
            <a:ext cx="9144000" cy="10112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bwMode="white"/>
        <p:txBody>
          <a:bodyPr/>
          <a:lstStyle/>
          <a:p>
            <a:r>
              <a:rPr lang="en-US" smtClean="0"/>
              <a:t>Click to edit Master title style</a:t>
            </a:r>
            <a:endParaRPr lang="en-US"/>
          </a:p>
        </p:txBody>
      </p:sp>
      <p:sp>
        <p:nvSpPr>
          <p:cNvPr id="4" name="Content Placeholder 2"/>
          <p:cNvSpPr>
            <a:spLocks noGrp="1"/>
          </p:cNvSpPr>
          <p:nvPr>
            <p:ph sz="half" idx="1"/>
          </p:nvPr>
        </p:nvSpPr>
        <p:spPr>
          <a:xfrm>
            <a:off x="304800" y="1250570"/>
            <a:ext cx="4191000" cy="4988865"/>
          </a:xfrm>
        </p:spPr>
        <p:txBody>
          <a:bodyPr>
            <a:normAutofit/>
          </a:bodyPr>
          <a:lstStyle>
            <a:lvl1pPr marL="233363" indent="-176213">
              <a:spcBef>
                <a:spcPts val="0"/>
              </a:spcBef>
              <a:spcAft>
                <a:spcPts val="600"/>
              </a:spcAft>
              <a:defRPr sz="2400" baseline="0">
                <a:latin typeface="Calibri" pitchFamily="34" charset="0"/>
              </a:defRPr>
            </a:lvl1pPr>
            <a:lvl2pPr marL="457200" indent="-223838">
              <a:spcBef>
                <a:spcPts val="0"/>
              </a:spcBef>
              <a:spcAft>
                <a:spcPts val="600"/>
              </a:spcAft>
              <a:defRPr sz="2000">
                <a:solidFill>
                  <a:schemeClr val="accent2">
                    <a:lumMod val="75000"/>
                  </a:schemeClr>
                </a:solidFill>
                <a:latin typeface="Calibri" pitchFamily="34" charset="0"/>
              </a:defRPr>
            </a:lvl2pPr>
            <a:lvl3pPr marL="690563" indent="-233363">
              <a:spcBef>
                <a:spcPts val="0"/>
              </a:spcBef>
              <a:spcAft>
                <a:spcPts val="600"/>
              </a:spcAft>
              <a:defRPr sz="2000" baseline="0">
                <a:solidFill>
                  <a:schemeClr val="accent2">
                    <a:lumMod val="75000"/>
                  </a:schemeClr>
                </a:solidFill>
                <a:latin typeface="Calibri" pitchFamily="34" charset="0"/>
              </a:defRPr>
            </a:lvl3pPr>
            <a:lvl4pPr marL="914400" indent="-223838">
              <a:spcBef>
                <a:spcPts val="0"/>
              </a:spcBef>
              <a:spcAft>
                <a:spcPts val="600"/>
              </a:spcAft>
              <a:defRPr sz="2000" baseline="0">
                <a:solidFill>
                  <a:schemeClr val="accent2">
                    <a:lumMod val="75000"/>
                  </a:schemeClr>
                </a:solidFill>
                <a:latin typeface="Calibri" pitchFamily="34" charset="0"/>
              </a:defRPr>
            </a:lvl4pPr>
            <a:lvl5pPr marL="1147763" indent="-233363">
              <a:spcBef>
                <a:spcPts val="0"/>
              </a:spcBef>
              <a:spcAft>
                <a:spcPts val="600"/>
              </a:spcAft>
              <a:buFont typeface="Arial" pitchFamily="34" charset="0"/>
              <a:buChar char="•"/>
              <a:defRPr sz="2000" baseline="0">
                <a:solidFill>
                  <a:schemeClr val="accent2">
                    <a:lumMod val="75000"/>
                  </a:schemeClr>
                </a:solidFill>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Infinera_NewLOGO_PMS.emf"/>
          <p:cNvPicPr>
            <a:picLocks noChangeAspect="1"/>
          </p:cNvPicPr>
          <p:nvPr userDrawn="1"/>
        </p:nvPicPr>
        <p:blipFill>
          <a:blip r:embed="rId2"/>
          <a:stretch>
            <a:fillRect/>
          </a:stretch>
        </p:blipFill>
        <p:spPr>
          <a:xfrm>
            <a:off x="7619256" y="6478501"/>
            <a:ext cx="1121629" cy="238927"/>
          </a:xfrm>
          <a:prstGeom prst="rect">
            <a:avLst/>
          </a:prstGeom>
        </p:spPr>
      </p:pic>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13" name="Rectangle 12"/>
          <p:cNvSpPr/>
          <p:nvPr userDrawn="1"/>
        </p:nvSpPr>
        <p:spPr>
          <a:xfrm>
            <a:off x="0" y="-2"/>
            <a:ext cx="9144000" cy="10112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hart Placeholder 8"/>
          <p:cNvSpPr>
            <a:spLocks noGrp="1"/>
          </p:cNvSpPr>
          <p:nvPr>
            <p:ph type="chart" sz="quarter" idx="13"/>
          </p:nvPr>
        </p:nvSpPr>
        <p:spPr>
          <a:xfrm>
            <a:off x="312738" y="1546302"/>
            <a:ext cx="8526462" cy="4702098"/>
          </a:xfrm>
          <a:prstGeom prst="rect">
            <a:avLst/>
          </a:prstGeom>
        </p:spPr>
        <p:txBody>
          <a:bodyPr/>
          <a:lstStyle/>
          <a:p>
            <a:r>
              <a:rPr lang="en-US" smtClean="0"/>
              <a:t>Click icon to add chart</a:t>
            </a:r>
            <a:endParaRPr lang="en-US"/>
          </a:p>
        </p:txBody>
      </p:sp>
      <p:pic>
        <p:nvPicPr>
          <p:cNvPr id="7" name="Picture 6" descr="Infinera_NewLOGO_PMS.emf"/>
          <p:cNvPicPr>
            <a:picLocks noChangeAspect="1"/>
          </p:cNvPicPr>
          <p:nvPr userDrawn="1"/>
        </p:nvPicPr>
        <p:blipFill>
          <a:blip r:embed="rId2"/>
          <a:stretch>
            <a:fillRect/>
          </a:stretch>
        </p:blipFill>
        <p:spPr>
          <a:xfrm>
            <a:off x="7619256" y="6478501"/>
            <a:ext cx="1121629" cy="238927"/>
          </a:xfrm>
          <a:prstGeom prst="rect">
            <a:avLst/>
          </a:prstGeom>
        </p:spPr>
      </p:pic>
      <p:sp>
        <p:nvSpPr>
          <p:cNvPr id="14" name="Title 1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932400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11" name="Rectangle 10"/>
          <p:cNvSpPr/>
          <p:nvPr userDrawn="1"/>
        </p:nvSpPr>
        <p:spPr>
          <a:xfrm>
            <a:off x="4092574" y="-1"/>
            <a:ext cx="5051425" cy="6858002"/>
          </a:xfrm>
          <a:prstGeom prst="rect">
            <a:avLst/>
          </a:prstGeom>
          <a:solidFill>
            <a:srgbClr val="CED4DC">
              <a:alpha val="49804"/>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algn="ctr" defTabSz="457200" rtl="0" eaLnBrk="1" latinLnBrk="0" hangingPunct="1"/>
            <a:endParaRPr lang="en-US" sz="1800" kern="1200">
              <a:solidFill>
                <a:schemeClr val="lt1"/>
              </a:solidFill>
              <a:latin typeface="+mn-lt"/>
              <a:ea typeface="+mn-ea"/>
              <a:cs typeface="+mn-cs"/>
            </a:endParaRPr>
          </a:p>
        </p:txBody>
      </p:sp>
      <p:sp>
        <p:nvSpPr>
          <p:cNvPr id="15" name="Rectangle 14"/>
          <p:cNvSpPr/>
          <p:nvPr userDrawn="1"/>
        </p:nvSpPr>
        <p:spPr>
          <a:xfrm>
            <a:off x="0" y="-2"/>
            <a:ext cx="9144000" cy="10112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hart Placeholder 9"/>
          <p:cNvSpPr>
            <a:spLocks noGrp="1"/>
          </p:cNvSpPr>
          <p:nvPr>
            <p:ph type="chart" sz="quarter" idx="17"/>
          </p:nvPr>
        </p:nvSpPr>
        <p:spPr>
          <a:xfrm>
            <a:off x="304800" y="1295400"/>
            <a:ext cx="3527996" cy="4953000"/>
          </a:xfrm>
          <a:prstGeom prst="rect">
            <a:avLst/>
          </a:prstGeom>
        </p:spPr>
        <p:txBody>
          <a:bodyPr/>
          <a:lstStyle/>
          <a:p>
            <a:r>
              <a:rPr lang="en-US" smtClean="0"/>
              <a:t>Click icon to add chart</a:t>
            </a:r>
            <a:endParaRPr lang="en-US"/>
          </a:p>
        </p:txBody>
      </p:sp>
      <p:sp>
        <p:nvSpPr>
          <p:cNvPr id="12" name="Text Placeholder 11"/>
          <p:cNvSpPr>
            <a:spLocks noGrp="1"/>
          </p:cNvSpPr>
          <p:nvPr>
            <p:ph type="body" sz="quarter" idx="18"/>
          </p:nvPr>
        </p:nvSpPr>
        <p:spPr>
          <a:xfrm>
            <a:off x="4286250" y="1295400"/>
            <a:ext cx="4552950" cy="4953000"/>
          </a:xfrm>
        </p:spPr>
        <p:txBody>
          <a:bodyPr anchor="ctr"/>
          <a:lstStyle>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descr="Infinera_NewLOGO_PMS.emf"/>
          <p:cNvPicPr>
            <a:picLocks noChangeAspect="1"/>
          </p:cNvPicPr>
          <p:nvPr userDrawn="1"/>
        </p:nvPicPr>
        <p:blipFill>
          <a:blip r:embed="rId2"/>
          <a:stretch>
            <a:fillRect/>
          </a:stretch>
        </p:blipFill>
        <p:spPr>
          <a:xfrm>
            <a:off x="7619256" y="6478501"/>
            <a:ext cx="1121629" cy="238927"/>
          </a:xfrm>
          <a:prstGeom prst="rect">
            <a:avLst/>
          </a:prstGeom>
        </p:spPr>
      </p:pic>
      <p:sp>
        <p:nvSpPr>
          <p:cNvPr id="13" name="Title 1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780046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0" y="-2"/>
            <a:ext cx="9144000" cy="10112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p:txBody>
          <a:bodyPr/>
          <a:lstStyle/>
          <a:p>
            <a:r>
              <a:rPr lang="en-US" smtClean="0"/>
              <a:t>Click to edit Master title style</a:t>
            </a:r>
            <a:endParaRPr lang="en-US"/>
          </a:p>
        </p:txBody>
      </p:sp>
      <p:pic>
        <p:nvPicPr>
          <p:cNvPr id="8" name="Picture 7" descr="Infinera_NewLOGO_PMS.emf"/>
          <p:cNvPicPr>
            <a:picLocks noChangeAspect="1"/>
          </p:cNvPicPr>
          <p:nvPr userDrawn="1"/>
        </p:nvPicPr>
        <p:blipFill>
          <a:blip r:embed="rId2"/>
          <a:stretch>
            <a:fillRect/>
          </a:stretch>
        </p:blipFill>
        <p:spPr>
          <a:xfrm>
            <a:off x="7619256" y="6478501"/>
            <a:ext cx="1121629" cy="238927"/>
          </a:xfrm>
          <a:prstGeom prst="rect">
            <a:avLst/>
          </a:prstGeom>
        </p:spPr>
      </p:pic>
    </p:spTree>
    <p:extLst>
      <p:ext uri="{BB962C8B-B14F-4D97-AF65-F5344CB8AC3E}">
        <p14:creationId xmlns:p14="http://schemas.microsoft.com/office/powerpoint/2010/main" val="40767910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59816"/>
            <a:ext cx="8534400" cy="932372"/>
          </a:xfrm>
          <a:prstGeom prst="rect">
            <a:avLst/>
          </a:prstGeom>
        </p:spPr>
        <p:txBody>
          <a:bodyPr vert="horz" lIns="0" tIns="45720" rIns="91440" bIns="45720" rtlCol="0" anchor="ctr">
            <a:normAutofit/>
          </a:bodyPr>
          <a:lstStyle/>
          <a:p>
            <a:r>
              <a:rPr lang="en-US" smtClean="0"/>
              <a:t>Click to edit Master title style</a:t>
            </a:r>
            <a:endParaRPr lang="en-US" dirty="0"/>
          </a:p>
        </p:txBody>
      </p:sp>
      <p:sp>
        <p:nvSpPr>
          <p:cNvPr id="7" name="Text Placeholder 6"/>
          <p:cNvSpPr>
            <a:spLocks noGrp="1"/>
          </p:cNvSpPr>
          <p:nvPr>
            <p:ph type="body" idx="1"/>
          </p:nvPr>
        </p:nvSpPr>
        <p:spPr>
          <a:xfrm>
            <a:off x="304800" y="1457325"/>
            <a:ext cx="8534400" cy="47132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txBox="1">
            <a:spLocks/>
          </p:cNvSpPr>
          <p:nvPr/>
        </p:nvSpPr>
        <p:spPr bwMode="white">
          <a:xfrm>
            <a:off x="46026" y="6577905"/>
            <a:ext cx="2133600" cy="228600"/>
          </a:xfrm>
          <a:prstGeom prst="rect">
            <a:avLst/>
          </a:prstGeom>
        </p:spPr>
        <p:txBody>
          <a:bodyPr/>
          <a:lstStyle>
            <a:lvl1pPr algn="ctr">
              <a:defRPr b="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fld id="{75A147E3-2532-467B-9F11-1731A9068BB1}" type="slidenum">
              <a:rPr kumimoji="0" lang="en-US" sz="900" b="0" i="0" u="none" strike="noStrike" kern="1200" cap="none" spc="0" normalizeH="0" baseline="0" noProof="0" smtClean="0">
                <a:ln>
                  <a:noFill/>
                </a:ln>
                <a:solidFill>
                  <a:schemeClr val="accent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t>‹#›</a:t>
            </a:fld>
            <a:r>
              <a:rPr kumimoji="0" lang="en-US" sz="900" b="0" i="0" u="none" strike="noStrike" kern="1200" cap="none" spc="0" normalizeH="0" baseline="0" noProof="0" dirty="0" smtClean="0">
                <a:ln>
                  <a:noFill/>
                </a:ln>
                <a:solidFill>
                  <a:schemeClr val="accent1"/>
                </a:solidFill>
                <a:effectLst/>
                <a:uLnTx/>
                <a:uFillTx/>
                <a:latin typeface="+mn-lt"/>
                <a:ea typeface="+mn-ea"/>
                <a:cs typeface="+mn-cs"/>
              </a:rPr>
              <a:t> | Infinera Copyright 2013 ©</a:t>
            </a:r>
            <a:endParaRPr kumimoji="0" lang="en-US" sz="900" b="0" i="0" u="none" strike="noStrike" kern="1200" cap="none" spc="0" normalizeH="0" baseline="0" noProof="0" dirty="0">
              <a:ln>
                <a:noFill/>
              </a:ln>
              <a:solidFill>
                <a:schemeClr val="accent1"/>
              </a:solidFill>
              <a:effectLst/>
              <a:uLnTx/>
              <a:uFillTx/>
              <a:latin typeface="+mn-lt"/>
              <a:ea typeface="+mn-ea"/>
              <a:cs typeface="+mn-cs"/>
            </a:endParaRPr>
          </a:p>
        </p:txBody>
      </p:sp>
    </p:spTree>
    <p:extLst>
      <p:ext uri="{BB962C8B-B14F-4D97-AF65-F5344CB8AC3E}">
        <p14:creationId xmlns:p14="http://schemas.microsoft.com/office/powerpoint/2010/main" val="4286802884"/>
      </p:ext>
    </p:extLst>
  </p:cSld>
  <p:clrMap bg1="lt1" tx1="dk1" bg2="lt2" tx2="dk2" accent1="accent1" accent2="accent2" accent3="accent3" accent4="accent4" accent5="accent5" accent6="accent6" hlink="hlink" folHlink="folHlink"/>
  <p:sldLayoutIdLst>
    <p:sldLayoutId id="2147483664" r:id="rId1"/>
    <p:sldLayoutId id="2147483666" r:id="rId2"/>
    <p:sldLayoutId id="2147483672" r:id="rId3"/>
    <p:sldLayoutId id="2147483667" r:id="rId4"/>
    <p:sldLayoutId id="2147483668" r:id="rId5"/>
    <p:sldLayoutId id="2147483669" r:id="rId6"/>
    <p:sldLayoutId id="2147483670" r:id="rId7"/>
    <p:sldLayoutId id="2147483671" r:id="rId8"/>
    <p:sldLayoutId id="2147483673" r:id="rId9"/>
    <p:sldLayoutId id="2147483674" r:id="rId10"/>
    <p:sldLayoutId id="2147483675" r:id="rId11"/>
    <p:sldLayoutId id="2147483676" r:id="rId12"/>
    <p:sldLayoutId id="2147483677" r:id="rId13"/>
  </p:sldLayoutIdLst>
  <p:timing>
    <p:tnLst>
      <p:par>
        <p:cTn id="1" dur="indefinite" restart="never" nodeType="tmRoot"/>
      </p:par>
    </p:tnLst>
  </p:timing>
  <p:hf hdr="0" dt="0"/>
  <p:txStyles>
    <p:titleStyle>
      <a:lvl1pPr marL="0" indent="0" algn="l" defTabSz="457200" rtl="0" eaLnBrk="1" latinLnBrk="0" hangingPunct="1">
        <a:lnSpc>
          <a:spcPts val="3600"/>
        </a:lnSpc>
        <a:spcBef>
          <a:spcPct val="0"/>
        </a:spcBef>
        <a:buNone/>
        <a:defRPr sz="3600" b="0" kern="1200" spc="-100" baseline="0">
          <a:solidFill>
            <a:schemeClr val="bg1"/>
          </a:solidFill>
          <a:latin typeface="+mj-lt"/>
          <a:ea typeface="+mj-ea"/>
          <a:cs typeface="Arial"/>
        </a:defRPr>
      </a:lvl1pPr>
    </p:titleStyle>
    <p:bodyStyle>
      <a:lvl1pPr marL="342900" marR="0" indent="-285750"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tx1"/>
          </a:solidFill>
          <a:latin typeface="+mn-lt"/>
          <a:ea typeface="+mn-ea"/>
          <a:cs typeface="Arial"/>
        </a:defRPr>
      </a:lvl1pPr>
      <a:lvl2pPr marL="628650" marR="0" indent="-22860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2">
              <a:lumMod val="75000"/>
            </a:schemeClr>
          </a:solidFill>
          <a:latin typeface="+mn-lt"/>
          <a:ea typeface="+mn-ea"/>
          <a:cs typeface="Arial"/>
        </a:defRPr>
      </a:lvl2pPr>
      <a:lvl3pPr marL="914400" indent="-171450" algn="l" defTabSz="457200" rtl="0" eaLnBrk="1" latinLnBrk="0" hangingPunct="1">
        <a:lnSpc>
          <a:spcPct val="100000"/>
        </a:lnSpc>
        <a:spcBef>
          <a:spcPts val="480"/>
        </a:spcBef>
        <a:spcAft>
          <a:spcPts val="0"/>
        </a:spcAft>
        <a:buClrTx/>
        <a:buFont typeface="Arial" pitchFamily="34" charset="0"/>
        <a:buChar char="•"/>
        <a:defRPr sz="2000" b="0" i="0" kern="1200">
          <a:solidFill>
            <a:schemeClr val="accent2">
              <a:lumMod val="75000"/>
            </a:schemeClr>
          </a:solidFill>
          <a:latin typeface="+mn-lt"/>
          <a:ea typeface="+mn-ea"/>
          <a:cs typeface="Arial"/>
        </a:defRPr>
      </a:lvl3pPr>
      <a:lvl4pPr marL="1144588" indent="-173038" algn="l" defTabSz="457200" rtl="0" eaLnBrk="1" latinLnBrk="0" hangingPunct="1">
        <a:lnSpc>
          <a:spcPct val="100000"/>
        </a:lnSpc>
        <a:spcBef>
          <a:spcPts val="480"/>
        </a:spcBef>
        <a:spcAft>
          <a:spcPts val="0"/>
        </a:spcAft>
        <a:buClrTx/>
        <a:buFont typeface="Arial" pitchFamily="34" charset="0"/>
        <a:buChar char="•"/>
        <a:defRPr sz="2000" b="0" i="0" kern="1200">
          <a:solidFill>
            <a:schemeClr val="accent2">
              <a:lumMod val="75000"/>
            </a:schemeClr>
          </a:solidFill>
          <a:latin typeface="+mn-lt"/>
          <a:ea typeface="+mn-ea"/>
          <a:cs typeface="Arial"/>
        </a:defRPr>
      </a:lvl4pPr>
      <a:lvl5pPr marL="1316038" marR="0" indent="-1714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2">
              <a:lumMod val="75000"/>
            </a:schemeClr>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image" Target="../media/image37.gif"/><Relationship Id="rId3" Type="http://schemas.openxmlformats.org/officeDocument/2006/relationships/image" Target="../media/image33.png"/><Relationship Id="rId7" Type="http://schemas.openxmlformats.org/officeDocument/2006/relationships/hyperlink" Target="http://www.google.co.uk/url?sa=i&amp;source=images&amp;cd=&amp;cad=rja&amp;docid=ls5e3bi5vVLM-M&amp;tbnid=TlOxXqhsBGRSBM:&amp;ved=0CAgQjRwwAA&amp;url=http://global.dante.net/server/show/conMediaFile.2263&amp;ei=J5MQUqStIOKaiQL8sYGQBg&amp;psig=AFQjCNHmpAnd16OmGxbI9m7CNTnQPevxDQ&amp;ust=137690435960556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png"/><Relationship Id="rId9"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eg"/><Relationship Id="rId18" Type="http://schemas.openxmlformats.org/officeDocument/2006/relationships/image" Target="../media/image26.png"/><Relationship Id="rId3" Type="http://schemas.openxmlformats.org/officeDocument/2006/relationships/image" Target="../media/image11.png"/><Relationship Id="rId7" Type="http://schemas.openxmlformats.org/officeDocument/2006/relationships/image" Target="../media/image15.jpeg"/><Relationship Id="rId12" Type="http://schemas.openxmlformats.org/officeDocument/2006/relationships/image" Target="../media/image20.jpeg"/><Relationship Id="rId17" Type="http://schemas.openxmlformats.org/officeDocument/2006/relationships/image" Target="../media/image25.png"/><Relationship Id="rId2" Type="http://schemas.openxmlformats.org/officeDocument/2006/relationships/notesSlide" Target="../notesSlides/notesSlide2.xml"/><Relationship Id="rId16"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23.jpe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800" dirty="0" smtClean="0"/>
              <a:t>Intelligent Transport Network</a:t>
            </a:r>
            <a:endParaRPr lang="en-US" sz="4800" dirty="0"/>
          </a:p>
        </p:txBody>
      </p:sp>
      <p:sp>
        <p:nvSpPr>
          <p:cNvPr id="3" name="Subtitle 2"/>
          <p:cNvSpPr>
            <a:spLocks noGrp="1"/>
          </p:cNvSpPr>
          <p:nvPr>
            <p:ph type="subTitle" idx="1"/>
          </p:nvPr>
        </p:nvSpPr>
        <p:spPr>
          <a:xfrm>
            <a:off x="778818" y="3657599"/>
            <a:ext cx="6400800" cy="1490355"/>
          </a:xfrm>
        </p:spPr>
        <p:txBody>
          <a:bodyPr/>
          <a:lstStyle/>
          <a:p>
            <a:r>
              <a:rPr lang="en-US" dirty="0" smtClean="0"/>
              <a:t>Manuel Morales</a:t>
            </a:r>
          </a:p>
          <a:p>
            <a:r>
              <a:rPr lang="en-US" dirty="0" smtClean="0"/>
              <a:t>Technical </a:t>
            </a:r>
            <a:r>
              <a:rPr lang="en-US" smtClean="0"/>
              <a:t>Director Infinera</a:t>
            </a:r>
            <a:endParaRPr lang="en-US" dirty="0"/>
          </a:p>
        </p:txBody>
      </p:sp>
    </p:spTree>
    <p:extLst>
      <p:ext uri="{BB962C8B-B14F-4D97-AF65-F5344CB8AC3E}">
        <p14:creationId xmlns:p14="http://schemas.microsoft.com/office/powerpoint/2010/main" val="3132376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Service Mix </a:t>
            </a:r>
            <a:r>
              <a:rPr lang="en-US" dirty="0" err="1" smtClean="0"/>
              <a:t>vs</a:t>
            </a:r>
            <a:r>
              <a:rPr lang="en-US" dirty="0" smtClean="0"/>
              <a:t> DWDM Line Rate</a:t>
            </a:r>
            <a:endParaRPr lang="en-US" dirty="0"/>
          </a:p>
        </p:txBody>
      </p:sp>
      <p:graphicFrame>
        <p:nvGraphicFramePr>
          <p:cNvPr id="7" name="Diagram 6"/>
          <p:cNvGraphicFramePr/>
          <p:nvPr>
            <p:extLst>
              <p:ext uri="{D42A27DB-BD31-4B8C-83A1-F6EECF244321}">
                <p14:modId xmlns:p14="http://schemas.microsoft.com/office/powerpoint/2010/main" val="4197138964"/>
              </p:ext>
            </p:extLst>
          </p:nvPr>
        </p:nvGraphicFramePr>
        <p:xfrm>
          <a:off x="152400" y="1574800"/>
          <a:ext cx="5181600" cy="360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Arc 7"/>
          <p:cNvSpPr/>
          <p:nvPr/>
        </p:nvSpPr>
        <p:spPr>
          <a:xfrm flipH="1">
            <a:off x="7239399" y="3133740"/>
            <a:ext cx="230430" cy="960125"/>
          </a:xfrm>
          <a:prstGeom prst="arc">
            <a:avLst>
              <a:gd name="adj1" fmla="val 16200000"/>
              <a:gd name="adj2" fmla="val 5740982"/>
            </a:avLst>
          </a:prstGeom>
          <a:ln>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Cube 8"/>
          <p:cNvSpPr/>
          <p:nvPr/>
        </p:nvSpPr>
        <p:spPr>
          <a:xfrm>
            <a:off x="6240869" y="2711285"/>
            <a:ext cx="954969" cy="1948118"/>
          </a:xfrm>
          <a:prstGeom prst="cube">
            <a:avLst>
              <a:gd name="adj" fmla="val 10738"/>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smtClean="0"/>
              <a:t>Line</a:t>
            </a:r>
          </a:p>
          <a:p>
            <a:pPr algn="ctr"/>
            <a:r>
              <a:rPr lang="en-US" sz="2000" dirty="0" smtClean="0"/>
              <a:t>Card</a:t>
            </a:r>
            <a:endParaRPr lang="en-US" sz="2000" dirty="0"/>
          </a:p>
        </p:txBody>
      </p:sp>
      <p:grpSp>
        <p:nvGrpSpPr>
          <p:cNvPr id="10" name="Group 9"/>
          <p:cNvGrpSpPr/>
          <p:nvPr/>
        </p:nvGrpSpPr>
        <p:grpSpPr>
          <a:xfrm>
            <a:off x="7200640" y="3274025"/>
            <a:ext cx="461213" cy="685800"/>
            <a:chOff x="3505200" y="3124200"/>
            <a:chExt cx="304800" cy="685800"/>
          </a:xfrm>
        </p:grpSpPr>
        <p:cxnSp>
          <p:nvCxnSpPr>
            <p:cNvPr id="11" name="Straight Connector 10"/>
            <p:cNvCxnSpPr/>
            <p:nvPr/>
          </p:nvCxnSpPr>
          <p:spPr>
            <a:xfrm>
              <a:off x="3505200" y="3124200"/>
              <a:ext cx="304800" cy="0"/>
            </a:xfrm>
            <a:prstGeom prst="line">
              <a:avLst/>
            </a:prstGeom>
            <a:ln w="38100" cap="rnd">
              <a:solidFill>
                <a:schemeClr val="accent4"/>
              </a:solidFill>
            </a:ln>
            <a:effectLst/>
            <a:scene3d>
              <a:camera prst="orthographicFront">
                <a:rot lat="0" lon="0" rev="0"/>
              </a:camera>
              <a:lightRig rig="threePt" dir="t"/>
            </a:scene3d>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505200" y="3200400"/>
              <a:ext cx="304800" cy="0"/>
            </a:xfrm>
            <a:prstGeom prst="line">
              <a:avLst/>
            </a:prstGeom>
            <a:ln w="38100" cap="rnd">
              <a:solidFill>
                <a:schemeClr val="accent4">
                  <a:lumMod val="60000"/>
                  <a:lumOff val="40000"/>
                </a:schemeClr>
              </a:solidFill>
            </a:ln>
            <a:effectLst/>
            <a:scene3d>
              <a:camera prst="orthographicFront">
                <a:rot lat="0" lon="0" rev="0"/>
              </a:camera>
              <a:lightRig rig="threePt" dir="t"/>
            </a:scene3d>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505200" y="3276600"/>
              <a:ext cx="304800" cy="0"/>
            </a:xfrm>
            <a:prstGeom prst="line">
              <a:avLst/>
            </a:prstGeom>
            <a:ln w="38100" cap="rnd">
              <a:solidFill>
                <a:schemeClr val="accent5"/>
              </a:solidFill>
            </a:ln>
            <a:effectLst/>
            <a:scene3d>
              <a:camera prst="orthographicFront">
                <a:rot lat="0" lon="0" rev="0"/>
              </a:camera>
              <a:lightRig rig="threePt" dir="t"/>
            </a:scene3d>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505200" y="3352800"/>
              <a:ext cx="304800" cy="0"/>
            </a:xfrm>
            <a:prstGeom prst="line">
              <a:avLst/>
            </a:prstGeom>
            <a:ln w="38100" cap="rnd">
              <a:solidFill>
                <a:schemeClr val="accent5">
                  <a:lumMod val="60000"/>
                  <a:lumOff val="40000"/>
                </a:schemeClr>
              </a:solidFill>
            </a:ln>
            <a:effectLst/>
            <a:scene3d>
              <a:camera prst="orthographicFront">
                <a:rot lat="0" lon="0" rev="0"/>
              </a:camera>
              <a:lightRig rig="threePt" dir="t"/>
            </a:scene3d>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505200" y="3429000"/>
              <a:ext cx="304800" cy="0"/>
            </a:xfrm>
            <a:prstGeom prst="line">
              <a:avLst/>
            </a:prstGeom>
            <a:ln w="38100" cap="rnd">
              <a:solidFill>
                <a:schemeClr val="bg2"/>
              </a:solidFill>
            </a:ln>
            <a:effectLst/>
            <a:scene3d>
              <a:camera prst="orthographicFront">
                <a:rot lat="0" lon="0" rev="0"/>
              </a:camera>
              <a:lightRig rig="threePt" dir="t"/>
            </a:scene3d>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505200" y="3505200"/>
              <a:ext cx="304800" cy="0"/>
            </a:xfrm>
            <a:prstGeom prst="line">
              <a:avLst/>
            </a:prstGeom>
            <a:ln w="38100" cap="rnd">
              <a:solidFill>
                <a:schemeClr val="accent6">
                  <a:lumMod val="40000"/>
                  <a:lumOff val="60000"/>
                </a:schemeClr>
              </a:solidFill>
            </a:ln>
            <a:effectLst/>
            <a:scene3d>
              <a:camera prst="orthographicFront">
                <a:rot lat="0" lon="0" rev="0"/>
              </a:camera>
              <a:lightRig rig="threePt" dir="t"/>
            </a:scene3d>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505200" y="3581400"/>
              <a:ext cx="304800" cy="0"/>
            </a:xfrm>
            <a:prstGeom prst="line">
              <a:avLst/>
            </a:prstGeom>
            <a:ln w="38100" cap="rnd">
              <a:solidFill>
                <a:schemeClr val="accent6"/>
              </a:solidFill>
            </a:ln>
            <a:effectLst/>
            <a:scene3d>
              <a:camera prst="orthographicFront">
                <a:rot lat="0" lon="0" rev="0"/>
              </a:camera>
              <a:lightRig rig="threePt" dir="t"/>
            </a:scene3d>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505200" y="3657600"/>
              <a:ext cx="304800" cy="0"/>
            </a:xfrm>
            <a:prstGeom prst="line">
              <a:avLst/>
            </a:prstGeom>
            <a:ln w="38100" cap="rnd">
              <a:solidFill>
                <a:srgbClr val="00B0F0"/>
              </a:solidFill>
            </a:ln>
            <a:effectLst/>
            <a:scene3d>
              <a:camera prst="orthographicFront">
                <a:rot lat="0" lon="0" rev="0"/>
              </a:camera>
              <a:lightRig rig="threePt" dir="t"/>
            </a:scene3d>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505200" y="3733800"/>
              <a:ext cx="304800" cy="0"/>
            </a:xfrm>
            <a:prstGeom prst="line">
              <a:avLst/>
            </a:prstGeom>
            <a:ln w="38100" cap="rnd">
              <a:solidFill>
                <a:srgbClr val="0000FF"/>
              </a:solidFill>
            </a:ln>
            <a:effectLst/>
            <a:scene3d>
              <a:camera prst="orthographicFront">
                <a:rot lat="0" lon="0" rev="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3505200" y="3810000"/>
              <a:ext cx="304800" cy="0"/>
            </a:xfrm>
            <a:prstGeom prst="line">
              <a:avLst/>
            </a:prstGeom>
            <a:ln w="38100" cap="rnd">
              <a:solidFill>
                <a:srgbClr val="7030A0"/>
              </a:solidFill>
            </a:ln>
            <a:effectLst/>
            <a:scene3d>
              <a:camera prst="orthographicFront">
                <a:rot lat="0" lon="0" rev="0"/>
              </a:camera>
              <a:lightRig rig="threePt" dir="t"/>
            </a:scene3d>
          </p:spPr>
          <p:style>
            <a:lnRef idx="2">
              <a:schemeClr val="accent1"/>
            </a:lnRef>
            <a:fillRef idx="0">
              <a:schemeClr val="accent1"/>
            </a:fillRef>
            <a:effectRef idx="1">
              <a:schemeClr val="accent1"/>
            </a:effectRef>
            <a:fontRef idx="minor">
              <a:schemeClr val="tx1"/>
            </a:fontRef>
          </p:style>
        </p:cxnSp>
      </p:grpSp>
      <p:sp>
        <p:nvSpPr>
          <p:cNvPr id="21" name="Trapezoid 20"/>
          <p:cNvSpPr/>
          <p:nvPr/>
        </p:nvSpPr>
        <p:spPr>
          <a:xfrm rot="5400000">
            <a:off x="6556344" y="3471172"/>
            <a:ext cx="2362200" cy="304800"/>
          </a:xfrm>
          <a:prstGeom prst="trapezoid">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2" name="Group 21"/>
          <p:cNvGrpSpPr/>
          <p:nvPr/>
        </p:nvGrpSpPr>
        <p:grpSpPr>
          <a:xfrm>
            <a:off x="7906756" y="3280672"/>
            <a:ext cx="792033" cy="685800"/>
            <a:chOff x="3505200" y="3124200"/>
            <a:chExt cx="304800" cy="685800"/>
          </a:xfrm>
        </p:grpSpPr>
        <p:cxnSp>
          <p:nvCxnSpPr>
            <p:cNvPr id="23" name="Straight Connector 22"/>
            <p:cNvCxnSpPr/>
            <p:nvPr/>
          </p:nvCxnSpPr>
          <p:spPr>
            <a:xfrm>
              <a:off x="3505200" y="3124200"/>
              <a:ext cx="304800" cy="0"/>
            </a:xfrm>
            <a:prstGeom prst="line">
              <a:avLst/>
            </a:prstGeom>
            <a:ln w="38100" cap="rnd">
              <a:solidFill>
                <a:schemeClr val="accent4"/>
              </a:solidFill>
            </a:ln>
            <a:effectLst/>
            <a:scene3d>
              <a:camera prst="orthographicFront">
                <a:rot lat="0" lon="0" rev="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3505200" y="3200400"/>
              <a:ext cx="304800" cy="0"/>
            </a:xfrm>
            <a:prstGeom prst="line">
              <a:avLst/>
            </a:prstGeom>
            <a:ln w="38100" cap="rnd">
              <a:solidFill>
                <a:schemeClr val="accent4">
                  <a:lumMod val="60000"/>
                  <a:lumOff val="40000"/>
                </a:schemeClr>
              </a:solidFill>
            </a:ln>
            <a:effectLst/>
            <a:scene3d>
              <a:camera prst="orthographicFront">
                <a:rot lat="0" lon="0" rev="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3505200" y="3276600"/>
              <a:ext cx="304800" cy="0"/>
            </a:xfrm>
            <a:prstGeom prst="line">
              <a:avLst/>
            </a:prstGeom>
            <a:ln w="38100" cap="rnd">
              <a:solidFill>
                <a:schemeClr val="accent5"/>
              </a:solidFill>
            </a:ln>
            <a:effectLst/>
            <a:scene3d>
              <a:camera prst="orthographicFront">
                <a:rot lat="0" lon="0" rev="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505200" y="3352800"/>
              <a:ext cx="304800" cy="0"/>
            </a:xfrm>
            <a:prstGeom prst="line">
              <a:avLst/>
            </a:prstGeom>
            <a:ln w="38100" cap="rnd">
              <a:solidFill>
                <a:schemeClr val="accent5">
                  <a:lumMod val="60000"/>
                  <a:lumOff val="40000"/>
                </a:schemeClr>
              </a:solidFill>
            </a:ln>
            <a:effectLst/>
            <a:scene3d>
              <a:camera prst="orthographicFront">
                <a:rot lat="0" lon="0" rev="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505200" y="3429000"/>
              <a:ext cx="304800" cy="0"/>
            </a:xfrm>
            <a:prstGeom prst="line">
              <a:avLst/>
            </a:prstGeom>
            <a:ln w="38100" cap="rnd">
              <a:solidFill>
                <a:schemeClr val="bg2"/>
              </a:solidFill>
            </a:ln>
            <a:effectLst/>
            <a:scene3d>
              <a:camera prst="orthographicFront">
                <a:rot lat="0" lon="0" rev="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505200" y="3505200"/>
              <a:ext cx="304800" cy="0"/>
            </a:xfrm>
            <a:prstGeom prst="line">
              <a:avLst/>
            </a:prstGeom>
            <a:ln w="38100" cap="rnd">
              <a:solidFill>
                <a:schemeClr val="accent6">
                  <a:lumMod val="40000"/>
                  <a:lumOff val="60000"/>
                </a:schemeClr>
              </a:solidFill>
            </a:ln>
            <a:effectLst/>
            <a:scene3d>
              <a:camera prst="orthographicFront">
                <a:rot lat="0" lon="0" rev="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3505200" y="3581400"/>
              <a:ext cx="304800" cy="0"/>
            </a:xfrm>
            <a:prstGeom prst="line">
              <a:avLst/>
            </a:prstGeom>
            <a:ln w="38100" cap="rnd">
              <a:solidFill>
                <a:schemeClr val="accent6"/>
              </a:solidFill>
            </a:ln>
            <a:effectLst/>
            <a:scene3d>
              <a:camera prst="orthographicFront">
                <a:rot lat="0" lon="0" rev="0"/>
              </a:camera>
              <a:lightRig rig="threePt" dir="t"/>
            </a:scene3d>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3505200" y="3657600"/>
              <a:ext cx="304800" cy="0"/>
            </a:xfrm>
            <a:prstGeom prst="line">
              <a:avLst/>
            </a:prstGeom>
            <a:ln w="38100" cap="rnd">
              <a:solidFill>
                <a:srgbClr val="00B0F0"/>
              </a:solidFill>
            </a:ln>
            <a:effectLst/>
            <a:scene3d>
              <a:camera prst="orthographicFront">
                <a:rot lat="0" lon="0" rev="0"/>
              </a:camera>
              <a:lightRig rig="threePt" dir="t"/>
            </a:scene3d>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3505200" y="3733800"/>
              <a:ext cx="304800" cy="0"/>
            </a:xfrm>
            <a:prstGeom prst="line">
              <a:avLst/>
            </a:prstGeom>
            <a:ln w="38100" cap="rnd">
              <a:solidFill>
                <a:srgbClr val="0000FF"/>
              </a:solidFill>
            </a:ln>
            <a:effectLst/>
            <a:scene3d>
              <a:camera prst="orthographicFront">
                <a:rot lat="0" lon="0" rev="0"/>
              </a:camera>
              <a:lightRig rig="threePt" dir="t"/>
            </a:scene3d>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3505200" y="3810000"/>
              <a:ext cx="304800" cy="0"/>
            </a:xfrm>
            <a:prstGeom prst="line">
              <a:avLst/>
            </a:prstGeom>
            <a:ln w="38100" cap="rnd">
              <a:solidFill>
                <a:srgbClr val="7030A0"/>
              </a:solidFill>
            </a:ln>
            <a:effectLst/>
            <a:scene3d>
              <a:camera prst="orthographicFront">
                <a:rot lat="0" lon="0" rev="0"/>
              </a:camera>
              <a:lightRig rig="threePt" dir="t"/>
            </a:scene3d>
          </p:spPr>
          <p:style>
            <a:lnRef idx="2">
              <a:schemeClr val="accent1"/>
            </a:lnRef>
            <a:fillRef idx="0">
              <a:schemeClr val="accent1"/>
            </a:fillRef>
            <a:effectRef idx="1">
              <a:schemeClr val="accent1"/>
            </a:effectRef>
            <a:fontRef idx="minor">
              <a:schemeClr val="tx1"/>
            </a:fontRef>
          </p:style>
        </p:cxnSp>
      </p:grpSp>
      <p:sp>
        <p:nvSpPr>
          <p:cNvPr id="33" name="Freeform 32"/>
          <p:cNvSpPr/>
          <p:nvPr/>
        </p:nvSpPr>
        <p:spPr>
          <a:xfrm>
            <a:off x="8353144" y="2793053"/>
            <a:ext cx="486056" cy="1620456"/>
          </a:xfrm>
          <a:custGeom>
            <a:avLst/>
            <a:gdLst>
              <a:gd name="connsiteX0" fmla="*/ 590678 w 1088982"/>
              <a:gd name="connsiteY0" fmla="*/ 34724 h 1620456"/>
              <a:gd name="connsiteX1" fmla="*/ 590678 w 1088982"/>
              <a:gd name="connsiteY1" fmla="*/ 34724 h 1620456"/>
              <a:gd name="connsiteX2" fmla="*/ 555954 w 1088982"/>
              <a:gd name="connsiteY2" fmla="*/ 219919 h 1620456"/>
              <a:gd name="connsiteX3" fmla="*/ 544379 w 1088982"/>
              <a:gd name="connsiteY3" fmla="*/ 266218 h 1620456"/>
              <a:gd name="connsiteX4" fmla="*/ 370759 w 1088982"/>
              <a:gd name="connsiteY4" fmla="*/ 509286 h 1620456"/>
              <a:gd name="connsiteX5" fmla="*/ 255012 w 1088982"/>
              <a:gd name="connsiteY5" fmla="*/ 601884 h 1620456"/>
              <a:gd name="connsiteX6" fmla="*/ 197139 w 1088982"/>
              <a:gd name="connsiteY6" fmla="*/ 625033 h 1620456"/>
              <a:gd name="connsiteX7" fmla="*/ 116116 w 1088982"/>
              <a:gd name="connsiteY7" fmla="*/ 682906 h 1620456"/>
              <a:gd name="connsiteX8" fmla="*/ 58242 w 1088982"/>
              <a:gd name="connsiteY8" fmla="*/ 706056 h 1620456"/>
              <a:gd name="connsiteX9" fmla="*/ 369 w 1088982"/>
              <a:gd name="connsiteY9" fmla="*/ 787079 h 1620456"/>
              <a:gd name="connsiteX10" fmla="*/ 11944 w 1088982"/>
              <a:gd name="connsiteY10" fmla="*/ 856527 h 1620456"/>
              <a:gd name="connsiteX11" fmla="*/ 35093 w 1088982"/>
              <a:gd name="connsiteY11" fmla="*/ 937550 h 1620456"/>
              <a:gd name="connsiteX12" fmla="*/ 46668 w 1088982"/>
              <a:gd name="connsiteY12" fmla="*/ 1041722 h 1620456"/>
              <a:gd name="connsiteX13" fmla="*/ 69817 w 1088982"/>
              <a:gd name="connsiteY13" fmla="*/ 1076446 h 1620456"/>
              <a:gd name="connsiteX14" fmla="*/ 92967 w 1088982"/>
              <a:gd name="connsiteY14" fmla="*/ 1122744 h 1620456"/>
              <a:gd name="connsiteX15" fmla="*/ 116116 w 1088982"/>
              <a:gd name="connsiteY15" fmla="*/ 1145894 h 1620456"/>
              <a:gd name="connsiteX16" fmla="*/ 139265 w 1088982"/>
              <a:gd name="connsiteY16" fmla="*/ 1180618 h 1620456"/>
              <a:gd name="connsiteX17" fmla="*/ 197139 w 1088982"/>
              <a:gd name="connsiteY17" fmla="*/ 1226917 h 1620456"/>
              <a:gd name="connsiteX18" fmla="*/ 278161 w 1088982"/>
              <a:gd name="connsiteY18" fmla="*/ 1273215 h 1620456"/>
              <a:gd name="connsiteX19" fmla="*/ 289736 w 1088982"/>
              <a:gd name="connsiteY19" fmla="*/ 1307939 h 1620456"/>
              <a:gd name="connsiteX20" fmla="*/ 312885 w 1088982"/>
              <a:gd name="connsiteY20" fmla="*/ 1331089 h 1620456"/>
              <a:gd name="connsiteX21" fmla="*/ 347610 w 1088982"/>
              <a:gd name="connsiteY21" fmla="*/ 1377388 h 1620456"/>
              <a:gd name="connsiteX22" fmla="*/ 370759 w 1088982"/>
              <a:gd name="connsiteY22" fmla="*/ 1446836 h 1620456"/>
              <a:gd name="connsiteX23" fmla="*/ 405483 w 1088982"/>
              <a:gd name="connsiteY23" fmla="*/ 1469985 h 1620456"/>
              <a:gd name="connsiteX24" fmla="*/ 636977 w 1088982"/>
              <a:gd name="connsiteY24" fmla="*/ 1493134 h 1620456"/>
              <a:gd name="connsiteX25" fmla="*/ 741149 w 1088982"/>
              <a:gd name="connsiteY25" fmla="*/ 1516284 h 1620456"/>
              <a:gd name="connsiteX26" fmla="*/ 775873 w 1088982"/>
              <a:gd name="connsiteY26" fmla="*/ 1527858 h 1620456"/>
              <a:gd name="connsiteX27" fmla="*/ 822172 w 1088982"/>
              <a:gd name="connsiteY27" fmla="*/ 1574157 h 1620456"/>
              <a:gd name="connsiteX28" fmla="*/ 833746 w 1088982"/>
              <a:gd name="connsiteY28" fmla="*/ 1608881 h 1620456"/>
              <a:gd name="connsiteX29" fmla="*/ 868470 w 1088982"/>
              <a:gd name="connsiteY29" fmla="*/ 1620456 h 1620456"/>
              <a:gd name="connsiteX30" fmla="*/ 914769 w 1088982"/>
              <a:gd name="connsiteY30" fmla="*/ 1597306 h 1620456"/>
              <a:gd name="connsiteX31" fmla="*/ 961068 w 1088982"/>
              <a:gd name="connsiteY31" fmla="*/ 1585732 h 1620456"/>
              <a:gd name="connsiteX32" fmla="*/ 984217 w 1088982"/>
              <a:gd name="connsiteY32" fmla="*/ 1527858 h 1620456"/>
              <a:gd name="connsiteX33" fmla="*/ 1007367 w 1088982"/>
              <a:gd name="connsiteY33" fmla="*/ 1481560 h 1620456"/>
              <a:gd name="connsiteX34" fmla="*/ 1018941 w 1088982"/>
              <a:gd name="connsiteY34" fmla="*/ 1296365 h 1620456"/>
              <a:gd name="connsiteX35" fmla="*/ 1030516 w 1088982"/>
              <a:gd name="connsiteY35" fmla="*/ 1261641 h 1620456"/>
              <a:gd name="connsiteX36" fmla="*/ 1053665 w 1088982"/>
              <a:gd name="connsiteY36" fmla="*/ 1169043 h 1620456"/>
              <a:gd name="connsiteX37" fmla="*/ 1065240 w 1088982"/>
              <a:gd name="connsiteY37" fmla="*/ 1064871 h 1620456"/>
              <a:gd name="connsiteX38" fmla="*/ 1088389 w 1088982"/>
              <a:gd name="connsiteY38" fmla="*/ 1006998 h 1620456"/>
              <a:gd name="connsiteX39" fmla="*/ 1076815 w 1088982"/>
              <a:gd name="connsiteY39" fmla="*/ 821803 h 1620456"/>
              <a:gd name="connsiteX40" fmla="*/ 1065240 w 1088982"/>
              <a:gd name="connsiteY40" fmla="*/ 763929 h 1620456"/>
              <a:gd name="connsiteX41" fmla="*/ 1030516 w 1088982"/>
              <a:gd name="connsiteY41" fmla="*/ 671332 h 1620456"/>
              <a:gd name="connsiteX42" fmla="*/ 995792 w 1088982"/>
              <a:gd name="connsiteY42" fmla="*/ 636608 h 1620456"/>
              <a:gd name="connsiteX43" fmla="*/ 961068 w 1088982"/>
              <a:gd name="connsiteY43" fmla="*/ 555585 h 1620456"/>
              <a:gd name="connsiteX44" fmla="*/ 949493 w 1088982"/>
              <a:gd name="connsiteY44" fmla="*/ 509286 h 1620456"/>
              <a:gd name="connsiteX45" fmla="*/ 926344 w 1088982"/>
              <a:gd name="connsiteY45" fmla="*/ 439838 h 1620456"/>
              <a:gd name="connsiteX46" fmla="*/ 880045 w 1088982"/>
              <a:gd name="connsiteY46" fmla="*/ 347241 h 1620456"/>
              <a:gd name="connsiteX47" fmla="*/ 833746 w 1088982"/>
              <a:gd name="connsiteY47" fmla="*/ 312517 h 1620456"/>
              <a:gd name="connsiteX48" fmla="*/ 764298 w 1088982"/>
              <a:gd name="connsiteY48" fmla="*/ 219919 h 1620456"/>
              <a:gd name="connsiteX49" fmla="*/ 729574 w 1088982"/>
              <a:gd name="connsiteY49" fmla="*/ 208344 h 1620456"/>
              <a:gd name="connsiteX50" fmla="*/ 683275 w 1088982"/>
              <a:gd name="connsiteY50" fmla="*/ 92598 h 1620456"/>
              <a:gd name="connsiteX51" fmla="*/ 660126 w 1088982"/>
              <a:gd name="connsiteY51" fmla="*/ 11575 h 1620456"/>
              <a:gd name="connsiteX52" fmla="*/ 648551 w 1088982"/>
              <a:gd name="connsiteY52" fmla="*/ 0 h 1620456"/>
              <a:gd name="connsiteX53" fmla="*/ 590678 w 1088982"/>
              <a:gd name="connsiteY53" fmla="*/ 34724 h 162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88982" h="1620456">
                <a:moveTo>
                  <a:pt x="590678" y="34724"/>
                </a:moveTo>
                <a:lnTo>
                  <a:pt x="590678" y="34724"/>
                </a:lnTo>
                <a:cubicBezTo>
                  <a:pt x="572225" y="237697"/>
                  <a:pt x="597366" y="95683"/>
                  <a:pt x="555954" y="219919"/>
                </a:cubicBezTo>
                <a:cubicBezTo>
                  <a:pt x="550923" y="235011"/>
                  <a:pt x="552045" y="252279"/>
                  <a:pt x="544379" y="266218"/>
                </a:cubicBezTo>
                <a:cubicBezTo>
                  <a:pt x="484915" y="374334"/>
                  <a:pt x="453596" y="437494"/>
                  <a:pt x="370759" y="509286"/>
                </a:cubicBezTo>
                <a:cubicBezTo>
                  <a:pt x="333421" y="541646"/>
                  <a:pt x="300888" y="583534"/>
                  <a:pt x="255012" y="601884"/>
                </a:cubicBezTo>
                <a:cubicBezTo>
                  <a:pt x="235721" y="609600"/>
                  <a:pt x="215301" y="614943"/>
                  <a:pt x="197139" y="625033"/>
                </a:cubicBezTo>
                <a:cubicBezTo>
                  <a:pt x="149945" y="651252"/>
                  <a:pt x="159512" y="661208"/>
                  <a:pt x="116116" y="682906"/>
                </a:cubicBezTo>
                <a:cubicBezTo>
                  <a:pt x="97532" y="692198"/>
                  <a:pt x="77533" y="698339"/>
                  <a:pt x="58242" y="706056"/>
                </a:cubicBezTo>
                <a:cubicBezTo>
                  <a:pt x="37011" y="727287"/>
                  <a:pt x="3754" y="753223"/>
                  <a:pt x="369" y="787079"/>
                </a:cubicBezTo>
                <a:cubicBezTo>
                  <a:pt x="-1966" y="810431"/>
                  <a:pt x="7341" y="833514"/>
                  <a:pt x="11944" y="856527"/>
                </a:cubicBezTo>
                <a:cubicBezTo>
                  <a:pt x="19212" y="892866"/>
                  <a:pt x="24060" y="904452"/>
                  <a:pt x="35093" y="937550"/>
                </a:cubicBezTo>
                <a:cubicBezTo>
                  <a:pt x="38951" y="972274"/>
                  <a:pt x="38194" y="1007827"/>
                  <a:pt x="46668" y="1041722"/>
                </a:cubicBezTo>
                <a:cubicBezTo>
                  <a:pt x="50042" y="1055218"/>
                  <a:pt x="62915" y="1064368"/>
                  <a:pt x="69817" y="1076446"/>
                </a:cubicBezTo>
                <a:cubicBezTo>
                  <a:pt x="78378" y="1091427"/>
                  <a:pt x="83396" y="1108388"/>
                  <a:pt x="92967" y="1122744"/>
                </a:cubicBezTo>
                <a:cubicBezTo>
                  <a:pt x="99020" y="1131824"/>
                  <a:pt x="109299" y="1137372"/>
                  <a:pt x="116116" y="1145894"/>
                </a:cubicBezTo>
                <a:cubicBezTo>
                  <a:pt x="124806" y="1156757"/>
                  <a:pt x="130575" y="1169755"/>
                  <a:pt x="139265" y="1180618"/>
                </a:cubicBezTo>
                <a:cubicBezTo>
                  <a:pt x="159910" y="1206424"/>
                  <a:pt x="169068" y="1206866"/>
                  <a:pt x="197139" y="1226917"/>
                </a:cubicBezTo>
                <a:cubicBezTo>
                  <a:pt x="258452" y="1270713"/>
                  <a:pt x="221813" y="1254433"/>
                  <a:pt x="278161" y="1273215"/>
                </a:cubicBezTo>
                <a:cubicBezTo>
                  <a:pt x="282019" y="1284790"/>
                  <a:pt x="283459" y="1297477"/>
                  <a:pt x="289736" y="1307939"/>
                </a:cubicBezTo>
                <a:cubicBezTo>
                  <a:pt x="295351" y="1317297"/>
                  <a:pt x="305899" y="1322706"/>
                  <a:pt x="312885" y="1331089"/>
                </a:cubicBezTo>
                <a:cubicBezTo>
                  <a:pt x="325235" y="1345909"/>
                  <a:pt x="336035" y="1361955"/>
                  <a:pt x="347610" y="1377388"/>
                </a:cubicBezTo>
                <a:cubicBezTo>
                  <a:pt x="355326" y="1400537"/>
                  <a:pt x="350456" y="1433301"/>
                  <a:pt x="370759" y="1446836"/>
                </a:cubicBezTo>
                <a:cubicBezTo>
                  <a:pt x="382334" y="1454552"/>
                  <a:pt x="393041" y="1463764"/>
                  <a:pt x="405483" y="1469985"/>
                </a:cubicBezTo>
                <a:cubicBezTo>
                  <a:pt x="465876" y="1500181"/>
                  <a:pt x="625464" y="1492457"/>
                  <a:pt x="636977" y="1493134"/>
                </a:cubicBezTo>
                <a:cubicBezTo>
                  <a:pt x="676763" y="1501091"/>
                  <a:pt x="703004" y="1505386"/>
                  <a:pt x="741149" y="1516284"/>
                </a:cubicBezTo>
                <a:cubicBezTo>
                  <a:pt x="752880" y="1519636"/>
                  <a:pt x="764298" y="1524000"/>
                  <a:pt x="775873" y="1527858"/>
                </a:cubicBezTo>
                <a:cubicBezTo>
                  <a:pt x="791306" y="1543291"/>
                  <a:pt x="815271" y="1553451"/>
                  <a:pt x="822172" y="1574157"/>
                </a:cubicBezTo>
                <a:cubicBezTo>
                  <a:pt x="826030" y="1585732"/>
                  <a:pt x="825119" y="1600254"/>
                  <a:pt x="833746" y="1608881"/>
                </a:cubicBezTo>
                <a:cubicBezTo>
                  <a:pt x="842373" y="1617508"/>
                  <a:pt x="856895" y="1616598"/>
                  <a:pt x="868470" y="1620456"/>
                </a:cubicBezTo>
                <a:cubicBezTo>
                  <a:pt x="883903" y="1612739"/>
                  <a:pt x="898613" y="1603364"/>
                  <a:pt x="914769" y="1597306"/>
                </a:cubicBezTo>
                <a:cubicBezTo>
                  <a:pt x="929664" y="1591720"/>
                  <a:pt x="949819" y="1596981"/>
                  <a:pt x="961068" y="1585732"/>
                </a:cubicBezTo>
                <a:cubicBezTo>
                  <a:pt x="975760" y="1571040"/>
                  <a:pt x="975778" y="1546845"/>
                  <a:pt x="984217" y="1527858"/>
                </a:cubicBezTo>
                <a:cubicBezTo>
                  <a:pt x="991225" y="1512091"/>
                  <a:pt x="999650" y="1496993"/>
                  <a:pt x="1007367" y="1481560"/>
                </a:cubicBezTo>
                <a:cubicBezTo>
                  <a:pt x="1011225" y="1419828"/>
                  <a:pt x="1012466" y="1357877"/>
                  <a:pt x="1018941" y="1296365"/>
                </a:cubicBezTo>
                <a:cubicBezTo>
                  <a:pt x="1020218" y="1284231"/>
                  <a:pt x="1027557" y="1273478"/>
                  <a:pt x="1030516" y="1261641"/>
                </a:cubicBezTo>
                <a:lnTo>
                  <a:pt x="1053665" y="1169043"/>
                </a:lnTo>
                <a:cubicBezTo>
                  <a:pt x="1057523" y="1134319"/>
                  <a:pt x="1057920" y="1099033"/>
                  <a:pt x="1065240" y="1064871"/>
                </a:cubicBezTo>
                <a:cubicBezTo>
                  <a:pt x="1069593" y="1044555"/>
                  <a:pt x="1087401" y="1027752"/>
                  <a:pt x="1088389" y="1006998"/>
                </a:cubicBezTo>
                <a:cubicBezTo>
                  <a:pt x="1091331" y="945216"/>
                  <a:pt x="1082679" y="883377"/>
                  <a:pt x="1076815" y="821803"/>
                </a:cubicBezTo>
                <a:cubicBezTo>
                  <a:pt x="1074950" y="802218"/>
                  <a:pt x="1069508" y="783134"/>
                  <a:pt x="1065240" y="763929"/>
                </a:cubicBezTo>
                <a:cubicBezTo>
                  <a:pt x="1057423" y="728753"/>
                  <a:pt x="1052164" y="701639"/>
                  <a:pt x="1030516" y="671332"/>
                </a:cubicBezTo>
                <a:cubicBezTo>
                  <a:pt x="1021002" y="658012"/>
                  <a:pt x="1007367" y="648183"/>
                  <a:pt x="995792" y="636608"/>
                </a:cubicBezTo>
                <a:cubicBezTo>
                  <a:pt x="962561" y="503686"/>
                  <a:pt x="1009028" y="667493"/>
                  <a:pt x="961068" y="555585"/>
                </a:cubicBezTo>
                <a:cubicBezTo>
                  <a:pt x="954802" y="540963"/>
                  <a:pt x="954064" y="524523"/>
                  <a:pt x="949493" y="509286"/>
                </a:cubicBezTo>
                <a:cubicBezTo>
                  <a:pt x="942481" y="485914"/>
                  <a:pt x="934060" y="462987"/>
                  <a:pt x="926344" y="439838"/>
                </a:cubicBezTo>
                <a:cubicBezTo>
                  <a:pt x="913927" y="402588"/>
                  <a:pt x="909480" y="380881"/>
                  <a:pt x="880045" y="347241"/>
                </a:cubicBezTo>
                <a:cubicBezTo>
                  <a:pt x="867342" y="332723"/>
                  <a:pt x="849179" y="324092"/>
                  <a:pt x="833746" y="312517"/>
                </a:cubicBezTo>
                <a:cubicBezTo>
                  <a:pt x="829915" y="306770"/>
                  <a:pt x="788089" y="234194"/>
                  <a:pt x="764298" y="219919"/>
                </a:cubicBezTo>
                <a:cubicBezTo>
                  <a:pt x="753836" y="213642"/>
                  <a:pt x="741149" y="212202"/>
                  <a:pt x="729574" y="208344"/>
                </a:cubicBezTo>
                <a:cubicBezTo>
                  <a:pt x="705628" y="160452"/>
                  <a:pt x="697575" y="149802"/>
                  <a:pt x="683275" y="92598"/>
                </a:cubicBezTo>
                <a:cubicBezTo>
                  <a:pt x="679566" y="77759"/>
                  <a:pt x="668430" y="28184"/>
                  <a:pt x="660126" y="11575"/>
                </a:cubicBezTo>
                <a:cubicBezTo>
                  <a:pt x="657686" y="6695"/>
                  <a:pt x="652409" y="3858"/>
                  <a:pt x="648551" y="0"/>
                </a:cubicBezTo>
                <a:lnTo>
                  <a:pt x="590678" y="34724"/>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Arc 35"/>
          <p:cNvSpPr/>
          <p:nvPr/>
        </p:nvSpPr>
        <p:spPr>
          <a:xfrm>
            <a:off x="7277804" y="3133740"/>
            <a:ext cx="268835" cy="960125"/>
          </a:xfrm>
          <a:prstGeom prst="arc">
            <a:avLst>
              <a:gd name="adj1" fmla="val 16200000"/>
              <a:gd name="adj2" fmla="val 5361311"/>
            </a:avLst>
          </a:prstGeom>
          <a:ln>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TextBox 36"/>
          <p:cNvSpPr txBox="1"/>
          <p:nvPr/>
        </p:nvSpPr>
        <p:spPr>
          <a:xfrm>
            <a:off x="0" y="1244025"/>
            <a:ext cx="2438400" cy="584775"/>
          </a:xfrm>
          <a:prstGeom prst="rect">
            <a:avLst/>
          </a:prstGeom>
          <a:noFill/>
        </p:spPr>
        <p:txBody>
          <a:bodyPr wrap="square" rtlCol="0">
            <a:spAutoFit/>
          </a:bodyPr>
          <a:lstStyle/>
          <a:p>
            <a:pPr algn="ctr"/>
            <a:r>
              <a:rPr lang="en-US" sz="3200" dirty="0" smtClean="0"/>
              <a:t>Service Mix</a:t>
            </a:r>
            <a:endParaRPr lang="en-US" sz="3200" dirty="0"/>
          </a:p>
        </p:txBody>
      </p:sp>
      <p:sp>
        <p:nvSpPr>
          <p:cNvPr id="38" name="TextBox 37"/>
          <p:cNvSpPr txBox="1"/>
          <p:nvPr/>
        </p:nvSpPr>
        <p:spPr>
          <a:xfrm>
            <a:off x="5562600" y="1320225"/>
            <a:ext cx="3352800" cy="584775"/>
          </a:xfrm>
          <a:prstGeom prst="rect">
            <a:avLst/>
          </a:prstGeom>
          <a:noFill/>
        </p:spPr>
        <p:txBody>
          <a:bodyPr wrap="square" rtlCol="0">
            <a:spAutoFit/>
          </a:bodyPr>
          <a:lstStyle/>
          <a:p>
            <a:pPr algn="ctr"/>
            <a:r>
              <a:rPr lang="en-US" sz="3200" dirty="0" smtClean="0"/>
              <a:t>DWDM Line Rate</a:t>
            </a:r>
            <a:endParaRPr lang="en-US" sz="3200" dirty="0"/>
          </a:p>
        </p:txBody>
      </p:sp>
      <p:sp>
        <p:nvSpPr>
          <p:cNvPr id="39" name="Right Arrow 38"/>
          <p:cNvSpPr/>
          <p:nvPr/>
        </p:nvSpPr>
        <p:spPr>
          <a:xfrm>
            <a:off x="4572000" y="3352800"/>
            <a:ext cx="1219200" cy="667440"/>
          </a:xfrm>
          <a:prstGeom prst="rightArrow">
            <a:avLst/>
          </a:prstGeom>
          <a:solidFill>
            <a:schemeClr val="bg1">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40" name="TextBox 39"/>
          <p:cNvSpPr txBox="1"/>
          <p:nvPr/>
        </p:nvSpPr>
        <p:spPr>
          <a:xfrm>
            <a:off x="762000" y="5562600"/>
            <a:ext cx="3586238" cy="523220"/>
          </a:xfrm>
          <a:prstGeom prst="rect">
            <a:avLst/>
          </a:prstGeom>
          <a:noFill/>
        </p:spPr>
        <p:txBody>
          <a:bodyPr wrap="none" rtlCol="0">
            <a:spAutoFit/>
          </a:bodyPr>
          <a:lstStyle/>
          <a:p>
            <a:r>
              <a:rPr lang="en-US" sz="2800" b="1" i="1" dirty="0" smtClean="0"/>
              <a:t>Mainly </a:t>
            </a:r>
            <a:r>
              <a:rPr lang="en-US" sz="2800" b="1" i="1" dirty="0" err="1" smtClean="0"/>
              <a:t>GbE</a:t>
            </a:r>
            <a:r>
              <a:rPr lang="en-US" sz="2800" b="1" i="1" dirty="0" smtClean="0"/>
              <a:t> and 10GbE</a:t>
            </a:r>
            <a:endParaRPr lang="en-US" sz="2800" b="1" i="1" dirty="0"/>
          </a:p>
        </p:txBody>
      </p:sp>
      <p:sp>
        <p:nvSpPr>
          <p:cNvPr id="41" name="TextBox 40"/>
          <p:cNvSpPr txBox="1"/>
          <p:nvPr/>
        </p:nvSpPr>
        <p:spPr>
          <a:xfrm>
            <a:off x="5867400" y="5092005"/>
            <a:ext cx="2671838" cy="1384995"/>
          </a:xfrm>
          <a:prstGeom prst="rect">
            <a:avLst/>
          </a:prstGeom>
          <a:noFill/>
        </p:spPr>
        <p:txBody>
          <a:bodyPr wrap="square" rtlCol="0">
            <a:spAutoFit/>
          </a:bodyPr>
          <a:lstStyle/>
          <a:p>
            <a:pPr algn="ctr"/>
            <a:r>
              <a:rPr lang="en-US" sz="2800" b="1" i="1" dirty="0" smtClean="0"/>
              <a:t>FlexCoherent</a:t>
            </a:r>
          </a:p>
          <a:p>
            <a:pPr algn="ctr"/>
            <a:r>
              <a:rPr lang="en-US" sz="2800" b="1" i="1" dirty="0" smtClean="0"/>
              <a:t>500G and 1T Super-Channels</a:t>
            </a:r>
            <a:endParaRPr lang="en-US" sz="2800" b="1" i="1" dirty="0"/>
          </a:p>
        </p:txBody>
      </p:sp>
    </p:spTree>
    <p:extLst>
      <p:ext uri="{BB962C8B-B14F-4D97-AF65-F5344CB8AC3E}">
        <p14:creationId xmlns:p14="http://schemas.microsoft.com/office/powerpoint/2010/main" val="7487128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down)">
                                      <p:cBhvr>
                                        <p:cTn id="1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One Practical Issue of Separate Platforms</a:t>
            </a:r>
            <a:endParaRPr lang="en-US" dirty="0"/>
          </a:p>
        </p:txBody>
      </p:sp>
      <p:grpSp>
        <p:nvGrpSpPr>
          <p:cNvPr id="161" name="Group 160"/>
          <p:cNvGrpSpPr/>
          <p:nvPr/>
        </p:nvGrpSpPr>
        <p:grpSpPr>
          <a:xfrm>
            <a:off x="5580576" y="3049635"/>
            <a:ext cx="1665682" cy="3225625"/>
            <a:chOff x="5580576" y="3049635"/>
            <a:chExt cx="1665682" cy="3225625"/>
          </a:xfrm>
        </p:grpSpPr>
        <p:grpSp>
          <p:nvGrpSpPr>
            <p:cNvPr id="94" name="Group 93"/>
            <p:cNvGrpSpPr/>
            <p:nvPr/>
          </p:nvGrpSpPr>
          <p:grpSpPr>
            <a:xfrm rot="16200000">
              <a:off x="6122876" y="4354253"/>
              <a:ext cx="1584176" cy="648072"/>
              <a:chOff x="8998024" y="3356992"/>
              <a:chExt cx="1584176" cy="648072"/>
            </a:xfrm>
          </p:grpSpPr>
          <p:cxnSp>
            <p:nvCxnSpPr>
              <p:cNvPr id="95" name="Straight Connector 94"/>
              <p:cNvCxnSpPr/>
              <p:nvPr/>
            </p:nvCxnSpPr>
            <p:spPr>
              <a:xfrm flipH="1">
                <a:off x="9540552" y="3645024"/>
                <a:ext cx="279648" cy="0"/>
              </a:xfrm>
              <a:prstGeom prst="line">
                <a:avLst/>
              </a:prstGeom>
              <a:ln w="12700">
                <a:solidFill>
                  <a:schemeClr val="accent6">
                    <a:lumMod val="75000"/>
                  </a:schemeClr>
                </a:solidFill>
                <a:headEnd type="triangle"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flipH="1">
                <a:off x="9692952" y="3717032"/>
                <a:ext cx="279648" cy="0"/>
              </a:xfrm>
              <a:prstGeom prst="line">
                <a:avLst/>
              </a:prstGeom>
              <a:ln w="12700">
                <a:solidFill>
                  <a:schemeClr val="accent6">
                    <a:lumMod val="75000"/>
                  </a:schemeClr>
                </a:solidFill>
                <a:headEnd type="triangle"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H="1">
                <a:off x="9845352" y="3789040"/>
                <a:ext cx="279648" cy="0"/>
              </a:xfrm>
              <a:prstGeom prst="line">
                <a:avLst/>
              </a:prstGeom>
              <a:ln w="12700">
                <a:solidFill>
                  <a:schemeClr val="accent6">
                    <a:lumMod val="75000"/>
                  </a:schemeClr>
                </a:solidFill>
                <a:headEnd type="triangle"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H="1">
                <a:off x="9997752" y="3861048"/>
                <a:ext cx="279648" cy="0"/>
              </a:xfrm>
              <a:prstGeom prst="line">
                <a:avLst/>
              </a:prstGeom>
              <a:ln w="12700">
                <a:solidFill>
                  <a:schemeClr val="accent6">
                    <a:lumMod val="75000"/>
                  </a:schemeClr>
                </a:solidFill>
                <a:headEnd type="triangle"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flipH="1">
                <a:off x="10150152" y="3933056"/>
                <a:ext cx="279648" cy="0"/>
              </a:xfrm>
              <a:prstGeom prst="line">
                <a:avLst/>
              </a:prstGeom>
              <a:ln w="12700">
                <a:solidFill>
                  <a:schemeClr val="accent6">
                    <a:lumMod val="75000"/>
                  </a:schemeClr>
                </a:solidFill>
                <a:headEnd type="triangle"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H="1">
                <a:off x="10302552" y="4005064"/>
                <a:ext cx="279648" cy="0"/>
              </a:xfrm>
              <a:prstGeom prst="line">
                <a:avLst/>
              </a:prstGeom>
              <a:ln w="12700">
                <a:solidFill>
                  <a:schemeClr val="accent6">
                    <a:lumMod val="75000"/>
                  </a:schemeClr>
                </a:solidFill>
                <a:headEnd type="triangle"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H="1">
                <a:off x="9404920" y="3573016"/>
                <a:ext cx="279648" cy="0"/>
              </a:xfrm>
              <a:prstGeom prst="line">
                <a:avLst/>
              </a:prstGeom>
              <a:ln w="12700">
                <a:solidFill>
                  <a:schemeClr val="accent6">
                    <a:lumMod val="75000"/>
                  </a:schemeClr>
                </a:solidFill>
                <a:headEnd type="triangle"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flipH="1">
                <a:off x="9269288" y="3501008"/>
                <a:ext cx="279648" cy="0"/>
              </a:xfrm>
              <a:prstGeom prst="line">
                <a:avLst/>
              </a:prstGeom>
              <a:ln w="12700">
                <a:solidFill>
                  <a:schemeClr val="accent6">
                    <a:lumMod val="75000"/>
                  </a:schemeClr>
                </a:solidFill>
                <a:headEnd type="triangle"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H="1">
                <a:off x="9133656" y="3429000"/>
                <a:ext cx="279648" cy="0"/>
              </a:xfrm>
              <a:prstGeom prst="line">
                <a:avLst/>
              </a:prstGeom>
              <a:ln w="12700">
                <a:solidFill>
                  <a:srgbClr val="559132"/>
                </a:solidFill>
                <a:headEnd type="triangle"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H="1">
                <a:off x="8998024" y="3356992"/>
                <a:ext cx="279648" cy="0"/>
              </a:xfrm>
              <a:prstGeom prst="line">
                <a:avLst/>
              </a:prstGeom>
              <a:ln w="12700">
                <a:solidFill>
                  <a:schemeClr val="accent6">
                    <a:lumMod val="75000"/>
                  </a:schemeClr>
                </a:solidFill>
                <a:headEnd type="triangle" w="lg" len="lg"/>
                <a:tailEnd type="none" w="lg" len="lg"/>
              </a:ln>
              <a:effectLst/>
            </p:spPr>
            <p:style>
              <a:lnRef idx="2">
                <a:schemeClr val="accent1"/>
              </a:lnRef>
              <a:fillRef idx="0">
                <a:schemeClr val="accent1"/>
              </a:fillRef>
              <a:effectRef idx="1">
                <a:schemeClr val="accent1"/>
              </a:effectRef>
              <a:fontRef idx="minor">
                <a:schemeClr val="tx1"/>
              </a:fontRef>
            </p:style>
          </p:cxnSp>
        </p:grpSp>
        <p:grpSp>
          <p:nvGrpSpPr>
            <p:cNvPr id="146" name="Group 145"/>
            <p:cNvGrpSpPr/>
            <p:nvPr/>
          </p:nvGrpSpPr>
          <p:grpSpPr>
            <a:xfrm>
              <a:off x="5580576" y="3049635"/>
              <a:ext cx="1665682" cy="3225625"/>
              <a:chOff x="5580576" y="3049635"/>
              <a:chExt cx="1665682" cy="3225625"/>
            </a:xfrm>
          </p:grpSpPr>
          <p:sp>
            <p:nvSpPr>
              <p:cNvPr id="125" name="Freeform 124"/>
              <p:cNvSpPr/>
              <p:nvPr/>
            </p:nvSpPr>
            <p:spPr>
              <a:xfrm>
                <a:off x="6000934" y="3522786"/>
                <a:ext cx="1172753" cy="2682135"/>
              </a:xfrm>
              <a:custGeom>
                <a:avLst/>
                <a:gdLst>
                  <a:gd name="connsiteX0" fmla="*/ 0 w 586154"/>
                  <a:gd name="connsiteY0" fmla="*/ 1969477 h 1969477"/>
                  <a:gd name="connsiteX1" fmla="*/ 574431 w 586154"/>
                  <a:gd name="connsiteY1" fmla="*/ 1969477 h 1969477"/>
                  <a:gd name="connsiteX2" fmla="*/ 586154 w 586154"/>
                  <a:gd name="connsiteY2" fmla="*/ 0 h 1969477"/>
                  <a:gd name="connsiteX3" fmla="*/ 586154 w 586154"/>
                  <a:gd name="connsiteY3" fmla="*/ 0 h 1969477"/>
                </a:gdLst>
                <a:ahLst/>
                <a:cxnLst>
                  <a:cxn ang="0">
                    <a:pos x="connsiteX0" y="connsiteY0"/>
                  </a:cxn>
                  <a:cxn ang="0">
                    <a:pos x="connsiteX1" y="connsiteY1"/>
                  </a:cxn>
                  <a:cxn ang="0">
                    <a:pos x="connsiteX2" y="connsiteY2"/>
                  </a:cxn>
                  <a:cxn ang="0">
                    <a:pos x="connsiteX3" y="connsiteY3"/>
                  </a:cxn>
                </a:cxnLst>
                <a:rect l="l" t="t" r="r" b="b"/>
                <a:pathLst>
                  <a:path w="586154" h="1969477">
                    <a:moveTo>
                      <a:pt x="0" y="1969477"/>
                    </a:moveTo>
                    <a:lnTo>
                      <a:pt x="574431" y="1969477"/>
                    </a:lnTo>
                    <a:cubicBezTo>
                      <a:pt x="578339" y="1312985"/>
                      <a:pt x="582246" y="656492"/>
                      <a:pt x="586154" y="0"/>
                    </a:cubicBezTo>
                    <a:lnTo>
                      <a:pt x="586154" y="0"/>
                    </a:lnTo>
                  </a:path>
                </a:pathLst>
              </a:custGeom>
              <a:noFill/>
              <a:ln w="38100">
                <a:solidFill>
                  <a:srgbClr val="5591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Freeform 116"/>
              <p:cNvSpPr/>
              <p:nvPr/>
            </p:nvSpPr>
            <p:spPr>
              <a:xfrm>
                <a:off x="5630074" y="3111857"/>
                <a:ext cx="978491" cy="2456606"/>
              </a:xfrm>
              <a:custGeom>
                <a:avLst/>
                <a:gdLst>
                  <a:gd name="connsiteX0" fmla="*/ 0 w 586154"/>
                  <a:gd name="connsiteY0" fmla="*/ 1969477 h 1969477"/>
                  <a:gd name="connsiteX1" fmla="*/ 574431 w 586154"/>
                  <a:gd name="connsiteY1" fmla="*/ 1969477 h 1969477"/>
                  <a:gd name="connsiteX2" fmla="*/ 586154 w 586154"/>
                  <a:gd name="connsiteY2" fmla="*/ 0 h 1969477"/>
                  <a:gd name="connsiteX3" fmla="*/ 586154 w 586154"/>
                  <a:gd name="connsiteY3" fmla="*/ 0 h 1969477"/>
                </a:gdLst>
                <a:ahLst/>
                <a:cxnLst>
                  <a:cxn ang="0">
                    <a:pos x="connsiteX0" y="connsiteY0"/>
                  </a:cxn>
                  <a:cxn ang="0">
                    <a:pos x="connsiteX1" y="connsiteY1"/>
                  </a:cxn>
                  <a:cxn ang="0">
                    <a:pos x="connsiteX2" y="connsiteY2"/>
                  </a:cxn>
                  <a:cxn ang="0">
                    <a:pos x="connsiteX3" y="connsiteY3"/>
                  </a:cxn>
                </a:cxnLst>
                <a:rect l="l" t="t" r="r" b="b"/>
                <a:pathLst>
                  <a:path w="586154" h="1969477">
                    <a:moveTo>
                      <a:pt x="0" y="1969477"/>
                    </a:moveTo>
                    <a:lnTo>
                      <a:pt x="574431" y="1969477"/>
                    </a:lnTo>
                    <a:cubicBezTo>
                      <a:pt x="578339" y="1312985"/>
                      <a:pt x="582246" y="656492"/>
                      <a:pt x="586154" y="0"/>
                    </a:cubicBezTo>
                    <a:lnTo>
                      <a:pt x="586154" y="0"/>
                    </a:lnTo>
                  </a:path>
                </a:pathLst>
              </a:custGeom>
              <a:noFill/>
              <a:ln w="38100">
                <a:solidFill>
                  <a:srgbClr val="5591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Freeform 117"/>
              <p:cNvSpPr/>
              <p:nvPr/>
            </p:nvSpPr>
            <p:spPr>
              <a:xfrm>
                <a:off x="5618385" y="3099294"/>
                <a:ext cx="1062934" cy="2551230"/>
              </a:xfrm>
              <a:custGeom>
                <a:avLst/>
                <a:gdLst>
                  <a:gd name="connsiteX0" fmla="*/ 0 w 586154"/>
                  <a:gd name="connsiteY0" fmla="*/ 1969477 h 1969477"/>
                  <a:gd name="connsiteX1" fmla="*/ 574431 w 586154"/>
                  <a:gd name="connsiteY1" fmla="*/ 1969477 h 1969477"/>
                  <a:gd name="connsiteX2" fmla="*/ 586154 w 586154"/>
                  <a:gd name="connsiteY2" fmla="*/ 0 h 1969477"/>
                  <a:gd name="connsiteX3" fmla="*/ 586154 w 586154"/>
                  <a:gd name="connsiteY3" fmla="*/ 0 h 1969477"/>
                </a:gdLst>
                <a:ahLst/>
                <a:cxnLst>
                  <a:cxn ang="0">
                    <a:pos x="connsiteX0" y="connsiteY0"/>
                  </a:cxn>
                  <a:cxn ang="0">
                    <a:pos x="connsiteX1" y="connsiteY1"/>
                  </a:cxn>
                  <a:cxn ang="0">
                    <a:pos x="connsiteX2" y="connsiteY2"/>
                  </a:cxn>
                  <a:cxn ang="0">
                    <a:pos x="connsiteX3" y="connsiteY3"/>
                  </a:cxn>
                </a:cxnLst>
                <a:rect l="l" t="t" r="r" b="b"/>
                <a:pathLst>
                  <a:path w="586154" h="1969477">
                    <a:moveTo>
                      <a:pt x="0" y="1969477"/>
                    </a:moveTo>
                    <a:lnTo>
                      <a:pt x="574431" y="1969477"/>
                    </a:lnTo>
                    <a:cubicBezTo>
                      <a:pt x="578339" y="1312985"/>
                      <a:pt x="582246" y="656492"/>
                      <a:pt x="586154" y="0"/>
                    </a:cubicBezTo>
                    <a:lnTo>
                      <a:pt x="586154" y="0"/>
                    </a:lnTo>
                  </a:path>
                </a:pathLst>
              </a:custGeom>
              <a:noFill/>
              <a:ln w="38100">
                <a:solidFill>
                  <a:srgbClr val="5591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Freeform 118"/>
              <p:cNvSpPr/>
              <p:nvPr/>
            </p:nvSpPr>
            <p:spPr>
              <a:xfrm>
                <a:off x="5580576" y="3049635"/>
                <a:ext cx="1172753" cy="2682135"/>
              </a:xfrm>
              <a:custGeom>
                <a:avLst/>
                <a:gdLst>
                  <a:gd name="connsiteX0" fmla="*/ 0 w 586154"/>
                  <a:gd name="connsiteY0" fmla="*/ 1969477 h 1969477"/>
                  <a:gd name="connsiteX1" fmla="*/ 574431 w 586154"/>
                  <a:gd name="connsiteY1" fmla="*/ 1969477 h 1969477"/>
                  <a:gd name="connsiteX2" fmla="*/ 586154 w 586154"/>
                  <a:gd name="connsiteY2" fmla="*/ 0 h 1969477"/>
                  <a:gd name="connsiteX3" fmla="*/ 586154 w 586154"/>
                  <a:gd name="connsiteY3" fmla="*/ 0 h 1969477"/>
                </a:gdLst>
                <a:ahLst/>
                <a:cxnLst>
                  <a:cxn ang="0">
                    <a:pos x="connsiteX0" y="connsiteY0"/>
                  </a:cxn>
                  <a:cxn ang="0">
                    <a:pos x="connsiteX1" y="connsiteY1"/>
                  </a:cxn>
                  <a:cxn ang="0">
                    <a:pos x="connsiteX2" y="connsiteY2"/>
                  </a:cxn>
                  <a:cxn ang="0">
                    <a:pos x="connsiteX3" y="connsiteY3"/>
                  </a:cxn>
                </a:cxnLst>
                <a:rect l="l" t="t" r="r" b="b"/>
                <a:pathLst>
                  <a:path w="586154" h="1969477">
                    <a:moveTo>
                      <a:pt x="0" y="1969477"/>
                    </a:moveTo>
                    <a:lnTo>
                      <a:pt x="574431" y="1969477"/>
                    </a:lnTo>
                    <a:cubicBezTo>
                      <a:pt x="578339" y="1312985"/>
                      <a:pt x="582246" y="656492"/>
                      <a:pt x="586154" y="0"/>
                    </a:cubicBezTo>
                    <a:lnTo>
                      <a:pt x="586154" y="0"/>
                    </a:lnTo>
                  </a:path>
                </a:pathLst>
              </a:custGeom>
              <a:noFill/>
              <a:ln w="38100">
                <a:solidFill>
                  <a:srgbClr val="5591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Freeform 119"/>
              <p:cNvSpPr/>
              <p:nvPr/>
            </p:nvSpPr>
            <p:spPr>
              <a:xfrm>
                <a:off x="5654152" y="3131697"/>
                <a:ext cx="1172753" cy="2682135"/>
              </a:xfrm>
              <a:custGeom>
                <a:avLst/>
                <a:gdLst>
                  <a:gd name="connsiteX0" fmla="*/ 0 w 586154"/>
                  <a:gd name="connsiteY0" fmla="*/ 1969477 h 1969477"/>
                  <a:gd name="connsiteX1" fmla="*/ 574431 w 586154"/>
                  <a:gd name="connsiteY1" fmla="*/ 1969477 h 1969477"/>
                  <a:gd name="connsiteX2" fmla="*/ 586154 w 586154"/>
                  <a:gd name="connsiteY2" fmla="*/ 0 h 1969477"/>
                  <a:gd name="connsiteX3" fmla="*/ 586154 w 586154"/>
                  <a:gd name="connsiteY3" fmla="*/ 0 h 1969477"/>
                </a:gdLst>
                <a:ahLst/>
                <a:cxnLst>
                  <a:cxn ang="0">
                    <a:pos x="connsiteX0" y="connsiteY0"/>
                  </a:cxn>
                  <a:cxn ang="0">
                    <a:pos x="connsiteX1" y="connsiteY1"/>
                  </a:cxn>
                  <a:cxn ang="0">
                    <a:pos x="connsiteX2" y="connsiteY2"/>
                  </a:cxn>
                  <a:cxn ang="0">
                    <a:pos x="connsiteX3" y="connsiteY3"/>
                  </a:cxn>
                </a:cxnLst>
                <a:rect l="l" t="t" r="r" b="b"/>
                <a:pathLst>
                  <a:path w="586154" h="1969477">
                    <a:moveTo>
                      <a:pt x="0" y="1969477"/>
                    </a:moveTo>
                    <a:lnTo>
                      <a:pt x="574431" y="1969477"/>
                    </a:lnTo>
                    <a:cubicBezTo>
                      <a:pt x="578339" y="1312985"/>
                      <a:pt x="582246" y="656492"/>
                      <a:pt x="586154" y="0"/>
                    </a:cubicBezTo>
                    <a:lnTo>
                      <a:pt x="586154" y="0"/>
                    </a:lnTo>
                  </a:path>
                </a:pathLst>
              </a:custGeom>
              <a:noFill/>
              <a:ln w="38100">
                <a:solidFill>
                  <a:srgbClr val="5591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Freeform 120"/>
              <p:cNvSpPr/>
              <p:nvPr/>
            </p:nvSpPr>
            <p:spPr>
              <a:xfrm>
                <a:off x="5722258" y="3212123"/>
                <a:ext cx="1172753" cy="2682135"/>
              </a:xfrm>
              <a:custGeom>
                <a:avLst/>
                <a:gdLst>
                  <a:gd name="connsiteX0" fmla="*/ 0 w 586154"/>
                  <a:gd name="connsiteY0" fmla="*/ 1969477 h 1969477"/>
                  <a:gd name="connsiteX1" fmla="*/ 574431 w 586154"/>
                  <a:gd name="connsiteY1" fmla="*/ 1969477 h 1969477"/>
                  <a:gd name="connsiteX2" fmla="*/ 586154 w 586154"/>
                  <a:gd name="connsiteY2" fmla="*/ 0 h 1969477"/>
                  <a:gd name="connsiteX3" fmla="*/ 586154 w 586154"/>
                  <a:gd name="connsiteY3" fmla="*/ 0 h 1969477"/>
                </a:gdLst>
                <a:ahLst/>
                <a:cxnLst>
                  <a:cxn ang="0">
                    <a:pos x="connsiteX0" y="connsiteY0"/>
                  </a:cxn>
                  <a:cxn ang="0">
                    <a:pos x="connsiteX1" y="connsiteY1"/>
                  </a:cxn>
                  <a:cxn ang="0">
                    <a:pos x="connsiteX2" y="connsiteY2"/>
                  </a:cxn>
                  <a:cxn ang="0">
                    <a:pos x="connsiteX3" y="connsiteY3"/>
                  </a:cxn>
                </a:cxnLst>
                <a:rect l="l" t="t" r="r" b="b"/>
                <a:pathLst>
                  <a:path w="586154" h="1969477">
                    <a:moveTo>
                      <a:pt x="0" y="1969477"/>
                    </a:moveTo>
                    <a:lnTo>
                      <a:pt x="574431" y="1969477"/>
                    </a:lnTo>
                    <a:cubicBezTo>
                      <a:pt x="578339" y="1312985"/>
                      <a:pt x="582246" y="656492"/>
                      <a:pt x="586154" y="0"/>
                    </a:cubicBezTo>
                    <a:lnTo>
                      <a:pt x="586154" y="0"/>
                    </a:lnTo>
                  </a:path>
                </a:pathLst>
              </a:custGeom>
              <a:noFill/>
              <a:ln w="38100">
                <a:solidFill>
                  <a:srgbClr val="5591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Freeform 121"/>
              <p:cNvSpPr/>
              <p:nvPr/>
            </p:nvSpPr>
            <p:spPr>
              <a:xfrm>
                <a:off x="5794829" y="3300046"/>
                <a:ext cx="1172753" cy="2682135"/>
              </a:xfrm>
              <a:custGeom>
                <a:avLst/>
                <a:gdLst>
                  <a:gd name="connsiteX0" fmla="*/ 0 w 586154"/>
                  <a:gd name="connsiteY0" fmla="*/ 1969477 h 1969477"/>
                  <a:gd name="connsiteX1" fmla="*/ 574431 w 586154"/>
                  <a:gd name="connsiteY1" fmla="*/ 1969477 h 1969477"/>
                  <a:gd name="connsiteX2" fmla="*/ 586154 w 586154"/>
                  <a:gd name="connsiteY2" fmla="*/ 0 h 1969477"/>
                  <a:gd name="connsiteX3" fmla="*/ 586154 w 586154"/>
                  <a:gd name="connsiteY3" fmla="*/ 0 h 1969477"/>
                </a:gdLst>
                <a:ahLst/>
                <a:cxnLst>
                  <a:cxn ang="0">
                    <a:pos x="connsiteX0" y="connsiteY0"/>
                  </a:cxn>
                  <a:cxn ang="0">
                    <a:pos x="connsiteX1" y="connsiteY1"/>
                  </a:cxn>
                  <a:cxn ang="0">
                    <a:pos x="connsiteX2" y="connsiteY2"/>
                  </a:cxn>
                  <a:cxn ang="0">
                    <a:pos x="connsiteX3" y="connsiteY3"/>
                  </a:cxn>
                </a:cxnLst>
                <a:rect l="l" t="t" r="r" b="b"/>
                <a:pathLst>
                  <a:path w="586154" h="1969477">
                    <a:moveTo>
                      <a:pt x="0" y="1969477"/>
                    </a:moveTo>
                    <a:lnTo>
                      <a:pt x="574431" y="1969477"/>
                    </a:lnTo>
                    <a:cubicBezTo>
                      <a:pt x="578339" y="1312985"/>
                      <a:pt x="582246" y="656492"/>
                      <a:pt x="586154" y="0"/>
                    </a:cubicBezTo>
                    <a:lnTo>
                      <a:pt x="586154" y="0"/>
                    </a:lnTo>
                  </a:path>
                </a:pathLst>
              </a:custGeom>
              <a:noFill/>
              <a:ln w="38100">
                <a:solidFill>
                  <a:srgbClr val="5591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Freeform 122"/>
              <p:cNvSpPr/>
              <p:nvPr/>
            </p:nvSpPr>
            <p:spPr>
              <a:xfrm>
                <a:off x="5855677" y="3382108"/>
                <a:ext cx="1172753" cy="2682135"/>
              </a:xfrm>
              <a:custGeom>
                <a:avLst/>
                <a:gdLst>
                  <a:gd name="connsiteX0" fmla="*/ 0 w 586154"/>
                  <a:gd name="connsiteY0" fmla="*/ 1969477 h 1969477"/>
                  <a:gd name="connsiteX1" fmla="*/ 574431 w 586154"/>
                  <a:gd name="connsiteY1" fmla="*/ 1969477 h 1969477"/>
                  <a:gd name="connsiteX2" fmla="*/ 586154 w 586154"/>
                  <a:gd name="connsiteY2" fmla="*/ 0 h 1969477"/>
                  <a:gd name="connsiteX3" fmla="*/ 586154 w 586154"/>
                  <a:gd name="connsiteY3" fmla="*/ 0 h 1969477"/>
                </a:gdLst>
                <a:ahLst/>
                <a:cxnLst>
                  <a:cxn ang="0">
                    <a:pos x="connsiteX0" y="connsiteY0"/>
                  </a:cxn>
                  <a:cxn ang="0">
                    <a:pos x="connsiteX1" y="connsiteY1"/>
                  </a:cxn>
                  <a:cxn ang="0">
                    <a:pos x="connsiteX2" y="connsiteY2"/>
                  </a:cxn>
                  <a:cxn ang="0">
                    <a:pos x="connsiteX3" y="connsiteY3"/>
                  </a:cxn>
                </a:cxnLst>
                <a:rect l="l" t="t" r="r" b="b"/>
                <a:pathLst>
                  <a:path w="586154" h="1969477">
                    <a:moveTo>
                      <a:pt x="0" y="1969477"/>
                    </a:moveTo>
                    <a:lnTo>
                      <a:pt x="574431" y="1969477"/>
                    </a:lnTo>
                    <a:cubicBezTo>
                      <a:pt x="578339" y="1312985"/>
                      <a:pt x="582246" y="656492"/>
                      <a:pt x="586154" y="0"/>
                    </a:cubicBezTo>
                    <a:lnTo>
                      <a:pt x="586154" y="0"/>
                    </a:lnTo>
                  </a:path>
                </a:pathLst>
              </a:custGeom>
              <a:noFill/>
              <a:ln w="38100">
                <a:solidFill>
                  <a:srgbClr val="5591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Freeform 123"/>
              <p:cNvSpPr/>
              <p:nvPr/>
            </p:nvSpPr>
            <p:spPr>
              <a:xfrm>
                <a:off x="5927412" y="3452447"/>
                <a:ext cx="1172753" cy="2682135"/>
              </a:xfrm>
              <a:custGeom>
                <a:avLst/>
                <a:gdLst>
                  <a:gd name="connsiteX0" fmla="*/ 0 w 586154"/>
                  <a:gd name="connsiteY0" fmla="*/ 1969477 h 1969477"/>
                  <a:gd name="connsiteX1" fmla="*/ 574431 w 586154"/>
                  <a:gd name="connsiteY1" fmla="*/ 1969477 h 1969477"/>
                  <a:gd name="connsiteX2" fmla="*/ 586154 w 586154"/>
                  <a:gd name="connsiteY2" fmla="*/ 0 h 1969477"/>
                  <a:gd name="connsiteX3" fmla="*/ 586154 w 586154"/>
                  <a:gd name="connsiteY3" fmla="*/ 0 h 1969477"/>
                </a:gdLst>
                <a:ahLst/>
                <a:cxnLst>
                  <a:cxn ang="0">
                    <a:pos x="connsiteX0" y="connsiteY0"/>
                  </a:cxn>
                  <a:cxn ang="0">
                    <a:pos x="connsiteX1" y="connsiteY1"/>
                  </a:cxn>
                  <a:cxn ang="0">
                    <a:pos x="connsiteX2" y="connsiteY2"/>
                  </a:cxn>
                  <a:cxn ang="0">
                    <a:pos x="connsiteX3" y="connsiteY3"/>
                  </a:cxn>
                </a:cxnLst>
                <a:rect l="l" t="t" r="r" b="b"/>
                <a:pathLst>
                  <a:path w="586154" h="1969477">
                    <a:moveTo>
                      <a:pt x="0" y="1969477"/>
                    </a:moveTo>
                    <a:lnTo>
                      <a:pt x="574431" y="1969477"/>
                    </a:lnTo>
                    <a:cubicBezTo>
                      <a:pt x="578339" y="1312985"/>
                      <a:pt x="582246" y="656492"/>
                      <a:pt x="586154" y="0"/>
                    </a:cubicBezTo>
                    <a:lnTo>
                      <a:pt x="586154" y="0"/>
                    </a:lnTo>
                  </a:path>
                </a:pathLst>
              </a:custGeom>
              <a:noFill/>
              <a:ln w="38100">
                <a:solidFill>
                  <a:srgbClr val="5591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Freeform 125"/>
              <p:cNvSpPr/>
              <p:nvPr/>
            </p:nvSpPr>
            <p:spPr>
              <a:xfrm>
                <a:off x="6073505" y="3593125"/>
                <a:ext cx="1172753" cy="2682135"/>
              </a:xfrm>
              <a:custGeom>
                <a:avLst/>
                <a:gdLst>
                  <a:gd name="connsiteX0" fmla="*/ 0 w 586154"/>
                  <a:gd name="connsiteY0" fmla="*/ 1969477 h 1969477"/>
                  <a:gd name="connsiteX1" fmla="*/ 574431 w 586154"/>
                  <a:gd name="connsiteY1" fmla="*/ 1969477 h 1969477"/>
                  <a:gd name="connsiteX2" fmla="*/ 586154 w 586154"/>
                  <a:gd name="connsiteY2" fmla="*/ 0 h 1969477"/>
                  <a:gd name="connsiteX3" fmla="*/ 586154 w 586154"/>
                  <a:gd name="connsiteY3" fmla="*/ 0 h 1969477"/>
                </a:gdLst>
                <a:ahLst/>
                <a:cxnLst>
                  <a:cxn ang="0">
                    <a:pos x="connsiteX0" y="connsiteY0"/>
                  </a:cxn>
                  <a:cxn ang="0">
                    <a:pos x="connsiteX1" y="connsiteY1"/>
                  </a:cxn>
                  <a:cxn ang="0">
                    <a:pos x="connsiteX2" y="connsiteY2"/>
                  </a:cxn>
                  <a:cxn ang="0">
                    <a:pos x="connsiteX3" y="connsiteY3"/>
                  </a:cxn>
                </a:cxnLst>
                <a:rect l="l" t="t" r="r" b="b"/>
                <a:pathLst>
                  <a:path w="586154" h="1969477">
                    <a:moveTo>
                      <a:pt x="0" y="1969477"/>
                    </a:moveTo>
                    <a:lnTo>
                      <a:pt x="574431" y="1969477"/>
                    </a:lnTo>
                    <a:cubicBezTo>
                      <a:pt x="578339" y="1312985"/>
                      <a:pt x="582246" y="656492"/>
                      <a:pt x="586154" y="0"/>
                    </a:cubicBezTo>
                    <a:lnTo>
                      <a:pt x="586154" y="0"/>
                    </a:lnTo>
                  </a:path>
                </a:pathLst>
              </a:custGeom>
              <a:noFill/>
              <a:ln w="38100">
                <a:solidFill>
                  <a:srgbClr val="5591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60" name="Group 159"/>
          <p:cNvGrpSpPr/>
          <p:nvPr/>
        </p:nvGrpSpPr>
        <p:grpSpPr>
          <a:xfrm>
            <a:off x="4330786" y="3146290"/>
            <a:ext cx="1249958" cy="1917192"/>
            <a:chOff x="4330786" y="3146290"/>
            <a:chExt cx="1249958" cy="1917192"/>
          </a:xfrm>
        </p:grpSpPr>
        <p:grpSp>
          <p:nvGrpSpPr>
            <p:cNvPr id="112" name="Group 111"/>
            <p:cNvGrpSpPr/>
            <p:nvPr/>
          </p:nvGrpSpPr>
          <p:grpSpPr>
            <a:xfrm rot="16200000">
              <a:off x="4204294" y="4251710"/>
              <a:ext cx="514072" cy="228602"/>
              <a:chOff x="4444752" y="4869160"/>
              <a:chExt cx="736848" cy="216024"/>
            </a:xfrm>
          </p:grpSpPr>
          <p:cxnSp>
            <p:nvCxnSpPr>
              <p:cNvPr id="113" name="Straight Connector 112"/>
              <p:cNvCxnSpPr/>
              <p:nvPr/>
            </p:nvCxnSpPr>
            <p:spPr>
              <a:xfrm flipH="1">
                <a:off x="4444752" y="4869160"/>
                <a:ext cx="279648" cy="0"/>
              </a:xfrm>
              <a:prstGeom prst="line">
                <a:avLst/>
              </a:prstGeom>
              <a:ln w="12700">
                <a:solidFill>
                  <a:srgbClr val="0000FF"/>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flipH="1">
                <a:off x="4597152" y="4941168"/>
                <a:ext cx="279648" cy="0"/>
              </a:xfrm>
              <a:prstGeom prst="line">
                <a:avLst/>
              </a:prstGeom>
              <a:ln w="12700">
                <a:solidFill>
                  <a:srgbClr val="0000FF"/>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H="1">
                <a:off x="4749552" y="5013176"/>
                <a:ext cx="279648" cy="0"/>
              </a:xfrm>
              <a:prstGeom prst="line">
                <a:avLst/>
              </a:prstGeom>
              <a:ln w="12700">
                <a:solidFill>
                  <a:srgbClr val="0000FF"/>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H="1">
                <a:off x="4901952" y="5085184"/>
                <a:ext cx="279648" cy="0"/>
              </a:xfrm>
              <a:prstGeom prst="line">
                <a:avLst/>
              </a:prstGeom>
              <a:ln w="12700">
                <a:solidFill>
                  <a:srgbClr val="0000FF"/>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158" name="Group 157"/>
            <p:cNvGrpSpPr/>
            <p:nvPr/>
          </p:nvGrpSpPr>
          <p:grpSpPr>
            <a:xfrm>
              <a:off x="4330786" y="3146290"/>
              <a:ext cx="1249958" cy="1917192"/>
              <a:chOff x="4330786" y="3146290"/>
              <a:chExt cx="1249958" cy="1917192"/>
            </a:xfrm>
          </p:grpSpPr>
          <p:sp>
            <p:nvSpPr>
              <p:cNvPr id="127" name="Freeform 126"/>
              <p:cNvSpPr/>
              <p:nvPr/>
            </p:nvSpPr>
            <p:spPr>
              <a:xfrm flipH="1">
                <a:off x="4565964" y="3146290"/>
                <a:ext cx="978491" cy="1654310"/>
              </a:xfrm>
              <a:custGeom>
                <a:avLst/>
                <a:gdLst>
                  <a:gd name="connsiteX0" fmla="*/ 0 w 586154"/>
                  <a:gd name="connsiteY0" fmla="*/ 1969477 h 1969477"/>
                  <a:gd name="connsiteX1" fmla="*/ 574431 w 586154"/>
                  <a:gd name="connsiteY1" fmla="*/ 1969477 h 1969477"/>
                  <a:gd name="connsiteX2" fmla="*/ 586154 w 586154"/>
                  <a:gd name="connsiteY2" fmla="*/ 0 h 1969477"/>
                  <a:gd name="connsiteX3" fmla="*/ 586154 w 586154"/>
                  <a:gd name="connsiteY3" fmla="*/ 0 h 1969477"/>
                </a:gdLst>
                <a:ahLst/>
                <a:cxnLst>
                  <a:cxn ang="0">
                    <a:pos x="connsiteX0" y="connsiteY0"/>
                  </a:cxn>
                  <a:cxn ang="0">
                    <a:pos x="connsiteX1" y="connsiteY1"/>
                  </a:cxn>
                  <a:cxn ang="0">
                    <a:pos x="connsiteX2" y="connsiteY2"/>
                  </a:cxn>
                  <a:cxn ang="0">
                    <a:pos x="connsiteX3" y="connsiteY3"/>
                  </a:cxn>
                </a:cxnLst>
                <a:rect l="l" t="t" r="r" b="b"/>
                <a:pathLst>
                  <a:path w="586154" h="1969477">
                    <a:moveTo>
                      <a:pt x="0" y="1969477"/>
                    </a:moveTo>
                    <a:lnTo>
                      <a:pt x="574431" y="1969477"/>
                    </a:lnTo>
                    <a:cubicBezTo>
                      <a:pt x="578339" y="1312985"/>
                      <a:pt x="582246" y="656492"/>
                      <a:pt x="586154" y="0"/>
                    </a:cubicBezTo>
                    <a:lnTo>
                      <a:pt x="586154" y="0"/>
                    </a:lnTo>
                  </a:path>
                </a:pathLst>
              </a:custGeom>
              <a:noFill/>
              <a:ln w="381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Freeform 127"/>
              <p:cNvSpPr/>
              <p:nvPr/>
            </p:nvSpPr>
            <p:spPr>
              <a:xfrm flipH="1">
                <a:off x="4483630" y="3170492"/>
                <a:ext cx="1062934" cy="1718031"/>
              </a:xfrm>
              <a:custGeom>
                <a:avLst/>
                <a:gdLst>
                  <a:gd name="connsiteX0" fmla="*/ 0 w 586154"/>
                  <a:gd name="connsiteY0" fmla="*/ 1969477 h 1969477"/>
                  <a:gd name="connsiteX1" fmla="*/ 574431 w 586154"/>
                  <a:gd name="connsiteY1" fmla="*/ 1969477 h 1969477"/>
                  <a:gd name="connsiteX2" fmla="*/ 586154 w 586154"/>
                  <a:gd name="connsiteY2" fmla="*/ 0 h 1969477"/>
                  <a:gd name="connsiteX3" fmla="*/ 586154 w 586154"/>
                  <a:gd name="connsiteY3" fmla="*/ 0 h 1969477"/>
                </a:gdLst>
                <a:ahLst/>
                <a:cxnLst>
                  <a:cxn ang="0">
                    <a:pos x="connsiteX0" y="connsiteY0"/>
                  </a:cxn>
                  <a:cxn ang="0">
                    <a:pos x="connsiteX1" y="connsiteY1"/>
                  </a:cxn>
                  <a:cxn ang="0">
                    <a:pos x="connsiteX2" y="connsiteY2"/>
                  </a:cxn>
                  <a:cxn ang="0">
                    <a:pos x="connsiteX3" y="connsiteY3"/>
                  </a:cxn>
                </a:cxnLst>
                <a:rect l="l" t="t" r="r" b="b"/>
                <a:pathLst>
                  <a:path w="586154" h="1969477">
                    <a:moveTo>
                      <a:pt x="0" y="1969477"/>
                    </a:moveTo>
                    <a:lnTo>
                      <a:pt x="574431" y="1969477"/>
                    </a:lnTo>
                    <a:cubicBezTo>
                      <a:pt x="578339" y="1312985"/>
                      <a:pt x="582246" y="656492"/>
                      <a:pt x="586154" y="0"/>
                    </a:cubicBezTo>
                    <a:lnTo>
                      <a:pt x="586154" y="0"/>
                    </a:lnTo>
                  </a:path>
                </a:pathLst>
              </a:custGeom>
              <a:noFill/>
              <a:ln w="381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Freeform 128"/>
              <p:cNvSpPr/>
              <p:nvPr/>
            </p:nvSpPr>
            <p:spPr>
              <a:xfrm flipH="1">
                <a:off x="4407991" y="3166867"/>
                <a:ext cx="1172753" cy="1806184"/>
              </a:xfrm>
              <a:custGeom>
                <a:avLst/>
                <a:gdLst>
                  <a:gd name="connsiteX0" fmla="*/ 0 w 586154"/>
                  <a:gd name="connsiteY0" fmla="*/ 1969477 h 1969477"/>
                  <a:gd name="connsiteX1" fmla="*/ 574431 w 586154"/>
                  <a:gd name="connsiteY1" fmla="*/ 1969477 h 1969477"/>
                  <a:gd name="connsiteX2" fmla="*/ 586154 w 586154"/>
                  <a:gd name="connsiteY2" fmla="*/ 0 h 1969477"/>
                  <a:gd name="connsiteX3" fmla="*/ 586154 w 586154"/>
                  <a:gd name="connsiteY3" fmla="*/ 0 h 1969477"/>
                </a:gdLst>
                <a:ahLst/>
                <a:cxnLst>
                  <a:cxn ang="0">
                    <a:pos x="connsiteX0" y="connsiteY0"/>
                  </a:cxn>
                  <a:cxn ang="0">
                    <a:pos x="connsiteX1" y="connsiteY1"/>
                  </a:cxn>
                  <a:cxn ang="0">
                    <a:pos x="connsiteX2" y="connsiteY2"/>
                  </a:cxn>
                  <a:cxn ang="0">
                    <a:pos x="connsiteX3" y="connsiteY3"/>
                  </a:cxn>
                </a:cxnLst>
                <a:rect l="l" t="t" r="r" b="b"/>
                <a:pathLst>
                  <a:path w="586154" h="1969477">
                    <a:moveTo>
                      <a:pt x="0" y="1969477"/>
                    </a:moveTo>
                    <a:lnTo>
                      <a:pt x="574431" y="1969477"/>
                    </a:lnTo>
                    <a:cubicBezTo>
                      <a:pt x="578339" y="1312985"/>
                      <a:pt x="582246" y="656492"/>
                      <a:pt x="586154" y="0"/>
                    </a:cubicBezTo>
                    <a:lnTo>
                      <a:pt x="586154" y="0"/>
                    </a:lnTo>
                  </a:path>
                </a:pathLst>
              </a:custGeom>
              <a:noFill/>
              <a:ln w="381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Freeform 129"/>
              <p:cNvSpPr/>
              <p:nvPr/>
            </p:nvSpPr>
            <p:spPr>
              <a:xfrm flipH="1">
                <a:off x="4330786" y="3257298"/>
                <a:ext cx="1172753" cy="1806184"/>
              </a:xfrm>
              <a:custGeom>
                <a:avLst/>
                <a:gdLst>
                  <a:gd name="connsiteX0" fmla="*/ 0 w 586154"/>
                  <a:gd name="connsiteY0" fmla="*/ 1969477 h 1969477"/>
                  <a:gd name="connsiteX1" fmla="*/ 574431 w 586154"/>
                  <a:gd name="connsiteY1" fmla="*/ 1969477 h 1969477"/>
                  <a:gd name="connsiteX2" fmla="*/ 586154 w 586154"/>
                  <a:gd name="connsiteY2" fmla="*/ 0 h 1969477"/>
                  <a:gd name="connsiteX3" fmla="*/ 586154 w 586154"/>
                  <a:gd name="connsiteY3" fmla="*/ 0 h 1969477"/>
                </a:gdLst>
                <a:ahLst/>
                <a:cxnLst>
                  <a:cxn ang="0">
                    <a:pos x="connsiteX0" y="connsiteY0"/>
                  </a:cxn>
                  <a:cxn ang="0">
                    <a:pos x="connsiteX1" y="connsiteY1"/>
                  </a:cxn>
                  <a:cxn ang="0">
                    <a:pos x="connsiteX2" y="connsiteY2"/>
                  </a:cxn>
                  <a:cxn ang="0">
                    <a:pos x="connsiteX3" y="connsiteY3"/>
                  </a:cxn>
                </a:cxnLst>
                <a:rect l="l" t="t" r="r" b="b"/>
                <a:pathLst>
                  <a:path w="586154" h="1969477">
                    <a:moveTo>
                      <a:pt x="0" y="1969477"/>
                    </a:moveTo>
                    <a:lnTo>
                      <a:pt x="574431" y="1969477"/>
                    </a:lnTo>
                    <a:cubicBezTo>
                      <a:pt x="578339" y="1312985"/>
                      <a:pt x="582246" y="656492"/>
                      <a:pt x="586154" y="0"/>
                    </a:cubicBezTo>
                    <a:lnTo>
                      <a:pt x="586154" y="0"/>
                    </a:lnTo>
                  </a:path>
                </a:pathLst>
              </a:custGeom>
              <a:noFill/>
              <a:ln w="381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59" name="Group 158"/>
          <p:cNvGrpSpPr/>
          <p:nvPr/>
        </p:nvGrpSpPr>
        <p:grpSpPr>
          <a:xfrm>
            <a:off x="2092569" y="3163454"/>
            <a:ext cx="3351536" cy="2872390"/>
            <a:chOff x="2092569" y="3163454"/>
            <a:chExt cx="3351536" cy="2872390"/>
          </a:xfrm>
        </p:grpSpPr>
        <p:grpSp>
          <p:nvGrpSpPr>
            <p:cNvPr id="105" name="Group 104"/>
            <p:cNvGrpSpPr/>
            <p:nvPr/>
          </p:nvGrpSpPr>
          <p:grpSpPr>
            <a:xfrm rot="10800000">
              <a:off x="4038601" y="5675804"/>
              <a:ext cx="1041648" cy="360040"/>
              <a:chOff x="4139952" y="4725144"/>
              <a:chExt cx="1041648" cy="360040"/>
            </a:xfrm>
          </p:grpSpPr>
          <p:cxnSp>
            <p:nvCxnSpPr>
              <p:cNvPr id="106" name="Straight Connector 105"/>
              <p:cNvCxnSpPr/>
              <p:nvPr/>
            </p:nvCxnSpPr>
            <p:spPr>
              <a:xfrm flipH="1">
                <a:off x="4139952" y="4725144"/>
                <a:ext cx="279648" cy="0"/>
              </a:xfrm>
              <a:prstGeom prst="line">
                <a:avLst/>
              </a:prstGeom>
              <a:ln w="12700">
                <a:solidFill>
                  <a:srgbClr val="FF0000"/>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flipH="1">
                <a:off x="4292352" y="4797152"/>
                <a:ext cx="279648" cy="0"/>
              </a:xfrm>
              <a:prstGeom prst="line">
                <a:avLst/>
              </a:prstGeom>
              <a:ln w="12700">
                <a:solidFill>
                  <a:srgbClr val="FF0000"/>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H="1">
                <a:off x="4444752" y="4869160"/>
                <a:ext cx="279648" cy="0"/>
              </a:xfrm>
              <a:prstGeom prst="line">
                <a:avLst/>
              </a:prstGeom>
              <a:ln w="12700">
                <a:solidFill>
                  <a:srgbClr val="FF0000"/>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flipH="1">
                <a:off x="4597152" y="4941168"/>
                <a:ext cx="279648" cy="0"/>
              </a:xfrm>
              <a:prstGeom prst="line">
                <a:avLst/>
              </a:prstGeom>
              <a:ln w="12700">
                <a:solidFill>
                  <a:srgbClr val="FF0000"/>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H="1">
                <a:off x="4749552" y="5013176"/>
                <a:ext cx="279648" cy="0"/>
              </a:xfrm>
              <a:prstGeom prst="line">
                <a:avLst/>
              </a:prstGeom>
              <a:ln w="12700">
                <a:solidFill>
                  <a:srgbClr val="FF0000"/>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flipH="1">
                <a:off x="4901952" y="5085184"/>
                <a:ext cx="279648" cy="0"/>
              </a:xfrm>
              <a:prstGeom prst="line">
                <a:avLst/>
              </a:prstGeom>
              <a:ln w="12700">
                <a:solidFill>
                  <a:srgbClr val="FF0000"/>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144" name="Group 143"/>
            <p:cNvGrpSpPr/>
            <p:nvPr/>
          </p:nvGrpSpPr>
          <p:grpSpPr>
            <a:xfrm>
              <a:off x="2092569" y="3163454"/>
              <a:ext cx="3351536" cy="2868272"/>
              <a:chOff x="2092569" y="3163454"/>
              <a:chExt cx="3351536" cy="2868272"/>
            </a:xfrm>
          </p:grpSpPr>
          <p:sp>
            <p:nvSpPr>
              <p:cNvPr id="134" name="Freeform 133"/>
              <p:cNvSpPr/>
              <p:nvPr/>
            </p:nvSpPr>
            <p:spPr>
              <a:xfrm flipH="1">
                <a:off x="2476892" y="3225675"/>
                <a:ext cx="2798044" cy="2456606"/>
              </a:xfrm>
              <a:custGeom>
                <a:avLst/>
                <a:gdLst>
                  <a:gd name="connsiteX0" fmla="*/ 0 w 586154"/>
                  <a:gd name="connsiteY0" fmla="*/ 1969477 h 1969477"/>
                  <a:gd name="connsiteX1" fmla="*/ 574431 w 586154"/>
                  <a:gd name="connsiteY1" fmla="*/ 1969477 h 1969477"/>
                  <a:gd name="connsiteX2" fmla="*/ 586154 w 586154"/>
                  <a:gd name="connsiteY2" fmla="*/ 0 h 1969477"/>
                  <a:gd name="connsiteX3" fmla="*/ 586154 w 586154"/>
                  <a:gd name="connsiteY3" fmla="*/ 0 h 1969477"/>
                </a:gdLst>
                <a:ahLst/>
                <a:cxnLst>
                  <a:cxn ang="0">
                    <a:pos x="connsiteX0" y="connsiteY0"/>
                  </a:cxn>
                  <a:cxn ang="0">
                    <a:pos x="connsiteX1" y="connsiteY1"/>
                  </a:cxn>
                  <a:cxn ang="0">
                    <a:pos x="connsiteX2" y="connsiteY2"/>
                  </a:cxn>
                  <a:cxn ang="0">
                    <a:pos x="connsiteX3" y="connsiteY3"/>
                  </a:cxn>
                </a:cxnLst>
                <a:rect l="l" t="t" r="r" b="b"/>
                <a:pathLst>
                  <a:path w="586154" h="1969477">
                    <a:moveTo>
                      <a:pt x="0" y="1969477"/>
                    </a:moveTo>
                    <a:lnTo>
                      <a:pt x="574431" y="1969477"/>
                    </a:lnTo>
                    <a:cubicBezTo>
                      <a:pt x="578339" y="1312985"/>
                      <a:pt x="582246" y="656492"/>
                      <a:pt x="586154" y="0"/>
                    </a:cubicBezTo>
                    <a:lnTo>
                      <a:pt x="586154" y="0"/>
                    </a:lnTo>
                  </a:path>
                </a:pathLst>
              </a:cu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Freeform 134"/>
              <p:cNvSpPr/>
              <p:nvPr/>
            </p:nvSpPr>
            <p:spPr>
              <a:xfrm flipH="1">
                <a:off x="2397368" y="3200400"/>
                <a:ext cx="3046737" cy="2551230"/>
              </a:xfrm>
              <a:custGeom>
                <a:avLst/>
                <a:gdLst>
                  <a:gd name="connsiteX0" fmla="*/ 0 w 586154"/>
                  <a:gd name="connsiteY0" fmla="*/ 1969477 h 1969477"/>
                  <a:gd name="connsiteX1" fmla="*/ 574431 w 586154"/>
                  <a:gd name="connsiteY1" fmla="*/ 1969477 h 1969477"/>
                  <a:gd name="connsiteX2" fmla="*/ 586154 w 586154"/>
                  <a:gd name="connsiteY2" fmla="*/ 0 h 1969477"/>
                  <a:gd name="connsiteX3" fmla="*/ 586154 w 586154"/>
                  <a:gd name="connsiteY3" fmla="*/ 0 h 1969477"/>
                </a:gdLst>
                <a:ahLst/>
                <a:cxnLst>
                  <a:cxn ang="0">
                    <a:pos x="connsiteX0" y="connsiteY0"/>
                  </a:cxn>
                  <a:cxn ang="0">
                    <a:pos x="connsiteX1" y="connsiteY1"/>
                  </a:cxn>
                  <a:cxn ang="0">
                    <a:pos x="connsiteX2" y="connsiteY2"/>
                  </a:cxn>
                  <a:cxn ang="0">
                    <a:pos x="connsiteX3" y="connsiteY3"/>
                  </a:cxn>
                </a:cxnLst>
                <a:rect l="l" t="t" r="r" b="b"/>
                <a:pathLst>
                  <a:path w="586154" h="1969477">
                    <a:moveTo>
                      <a:pt x="0" y="1969477"/>
                    </a:moveTo>
                    <a:lnTo>
                      <a:pt x="574431" y="1969477"/>
                    </a:lnTo>
                    <a:cubicBezTo>
                      <a:pt x="578339" y="1312985"/>
                      <a:pt x="582246" y="656492"/>
                      <a:pt x="586154" y="0"/>
                    </a:cubicBezTo>
                    <a:lnTo>
                      <a:pt x="586154" y="0"/>
                    </a:lnTo>
                  </a:path>
                </a:pathLst>
              </a:cu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Freeform 135"/>
              <p:cNvSpPr/>
              <p:nvPr/>
            </p:nvSpPr>
            <p:spPr>
              <a:xfrm flipH="1">
                <a:off x="2306768" y="3163454"/>
                <a:ext cx="3040178" cy="2656368"/>
              </a:xfrm>
              <a:custGeom>
                <a:avLst/>
                <a:gdLst>
                  <a:gd name="connsiteX0" fmla="*/ 0 w 586154"/>
                  <a:gd name="connsiteY0" fmla="*/ 1969477 h 1969477"/>
                  <a:gd name="connsiteX1" fmla="*/ 574431 w 586154"/>
                  <a:gd name="connsiteY1" fmla="*/ 1969477 h 1969477"/>
                  <a:gd name="connsiteX2" fmla="*/ 586154 w 586154"/>
                  <a:gd name="connsiteY2" fmla="*/ 0 h 1969477"/>
                  <a:gd name="connsiteX3" fmla="*/ 586154 w 586154"/>
                  <a:gd name="connsiteY3" fmla="*/ 0 h 1969477"/>
                </a:gdLst>
                <a:ahLst/>
                <a:cxnLst>
                  <a:cxn ang="0">
                    <a:pos x="connsiteX0" y="connsiteY0"/>
                  </a:cxn>
                  <a:cxn ang="0">
                    <a:pos x="connsiteX1" y="connsiteY1"/>
                  </a:cxn>
                  <a:cxn ang="0">
                    <a:pos x="connsiteX2" y="connsiteY2"/>
                  </a:cxn>
                  <a:cxn ang="0">
                    <a:pos x="connsiteX3" y="connsiteY3"/>
                  </a:cxn>
                </a:cxnLst>
                <a:rect l="l" t="t" r="r" b="b"/>
                <a:pathLst>
                  <a:path w="586154" h="1969477">
                    <a:moveTo>
                      <a:pt x="0" y="1969477"/>
                    </a:moveTo>
                    <a:lnTo>
                      <a:pt x="574431" y="1969477"/>
                    </a:lnTo>
                    <a:cubicBezTo>
                      <a:pt x="578339" y="1312985"/>
                      <a:pt x="582246" y="656492"/>
                      <a:pt x="586154" y="0"/>
                    </a:cubicBezTo>
                    <a:lnTo>
                      <a:pt x="586154" y="0"/>
                    </a:lnTo>
                  </a:path>
                </a:pathLst>
              </a:cu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Freeform 136"/>
              <p:cNvSpPr/>
              <p:nvPr/>
            </p:nvSpPr>
            <p:spPr>
              <a:xfrm flipH="1">
                <a:off x="2230564" y="3245515"/>
                <a:ext cx="3177535" cy="2648743"/>
              </a:xfrm>
              <a:custGeom>
                <a:avLst/>
                <a:gdLst>
                  <a:gd name="connsiteX0" fmla="*/ 0 w 586154"/>
                  <a:gd name="connsiteY0" fmla="*/ 1969477 h 1969477"/>
                  <a:gd name="connsiteX1" fmla="*/ 574431 w 586154"/>
                  <a:gd name="connsiteY1" fmla="*/ 1969477 h 1969477"/>
                  <a:gd name="connsiteX2" fmla="*/ 586154 w 586154"/>
                  <a:gd name="connsiteY2" fmla="*/ 0 h 1969477"/>
                  <a:gd name="connsiteX3" fmla="*/ 586154 w 586154"/>
                  <a:gd name="connsiteY3" fmla="*/ 0 h 1969477"/>
                </a:gdLst>
                <a:ahLst/>
                <a:cxnLst>
                  <a:cxn ang="0">
                    <a:pos x="connsiteX0" y="connsiteY0"/>
                  </a:cxn>
                  <a:cxn ang="0">
                    <a:pos x="connsiteX1" y="connsiteY1"/>
                  </a:cxn>
                  <a:cxn ang="0">
                    <a:pos x="connsiteX2" y="connsiteY2"/>
                  </a:cxn>
                  <a:cxn ang="0">
                    <a:pos x="connsiteX3" y="connsiteY3"/>
                  </a:cxn>
                </a:cxnLst>
                <a:rect l="l" t="t" r="r" b="b"/>
                <a:pathLst>
                  <a:path w="586154" h="1969477">
                    <a:moveTo>
                      <a:pt x="0" y="1969477"/>
                    </a:moveTo>
                    <a:lnTo>
                      <a:pt x="574431" y="1969477"/>
                    </a:lnTo>
                    <a:cubicBezTo>
                      <a:pt x="578339" y="1312985"/>
                      <a:pt x="582246" y="656492"/>
                      <a:pt x="586154" y="0"/>
                    </a:cubicBezTo>
                    <a:lnTo>
                      <a:pt x="586154" y="0"/>
                    </a:lnTo>
                  </a:path>
                </a:pathLst>
              </a:cu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Freeform 137"/>
              <p:cNvSpPr/>
              <p:nvPr/>
            </p:nvSpPr>
            <p:spPr>
              <a:xfrm flipH="1">
                <a:off x="2168772" y="3325941"/>
                <a:ext cx="3275329" cy="2637895"/>
              </a:xfrm>
              <a:custGeom>
                <a:avLst/>
                <a:gdLst>
                  <a:gd name="connsiteX0" fmla="*/ 0 w 586154"/>
                  <a:gd name="connsiteY0" fmla="*/ 1969477 h 1969477"/>
                  <a:gd name="connsiteX1" fmla="*/ 574431 w 586154"/>
                  <a:gd name="connsiteY1" fmla="*/ 1969477 h 1969477"/>
                  <a:gd name="connsiteX2" fmla="*/ 586154 w 586154"/>
                  <a:gd name="connsiteY2" fmla="*/ 0 h 1969477"/>
                  <a:gd name="connsiteX3" fmla="*/ 586154 w 586154"/>
                  <a:gd name="connsiteY3" fmla="*/ 0 h 1969477"/>
                </a:gdLst>
                <a:ahLst/>
                <a:cxnLst>
                  <a:cxn ang="0">
                    <a:pos x="connsiteX0" y="connsiteY0"/>
                  </a:cxn>
                  <a:cxn ang="0">
                    <a:pos x="connsiteX1" y="connsiteY1"/>
                  </a:cxn>
                  <a:cxn ang="0">
                    <a:pos x="connsiteX2" y="connsiteY2"/>
                  </a:cxn>
                  <a:cxn ang="0">
                    <a:pos x="connsiteX3" y="connsiteY3"/>
                  </a:cxn>
                </a:cxnLst>
                <a:rect l="l" t="t" r="r" b="b"/>
                <a:pathLst>
                  <a:path w="586154" h="1969477">
                    <a:moveTo>
                      <a:pt x="0" y="1969477"/>
                    </a:moveTo>
                    <a:lnTo>
                      <a:pt x="574431" y="1969477"/>
                    </a:lnTo>
                    <a:cubicBezTo>
                      <a:pt x="578339" y="1312985"/>
                      <a:pt x="582246" y="656492"/>
                      <a:pt x="586154" y="0"/>
                    </a:cubicBezTo>
                    <a:lnTo>
                      <a:pt x="586154" y="0"/>
                    </a:lnTo>
                  </a:path>
                </a:pathLst>
              </a:cu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Freeform 142"/>
              <p:cNvSpPr/>
              <p:nvPr/>
            </p:nvSpPr>
            <p:spPr>
              <a:xfrm flipH="1">
                <a:off x="2092569" y="3393831"/>
                <a:ext cx="3275329" cy="2637895"/>
              </a:xfrm>
              <a:custGeom>
                <a:avLst/>
                <a:gdLst>
                  <a:gd name="connsiteX0" fmla="*/ 0 w 586154"/>
                  <a:gd name="connsiteY0" fmla="*/ 1969477 h 1969477"/>
                  <a:gd name="connsiteX1" fmla="*/ 574431 w 586154"/>
                  <a:gd name="connsiteY1" fmla="*/ 1969477 h 1969477"/>
                  <a:gd name="connsiteX2" fmla="*/ 586154 w 586154"/>
                  <a:gd name="connsiteY2" fmla="*/ 0 h 1969477"/>
                  <a:gd name="connsiteX3" fmla="*/ 586154 w 586154"/>
                  <a:gd name="connsiteY3" fmla="*/ 0 h 1969477"/>
                </a:gdLst>
                <a:ahLst/>
                <a:cxnLst>
                  <a:cxn ang="0">
                    <a:pos x="connsiteX0" y="connsiteY0"/>
                  </a:cxn>
                  <a:cxn ang="0">
                    <a:pos x="connsiteX1" y="connsiteY1"/>
                  </a:cxn>
                  <a:cxn ang="0">
                    <a:pos x="connsiteX2" y="connsiteY2"/>
                  </a:cxn>
                  <a:cxn ang="0">
                    <a:pos x="connsiteX3" y="connsiteY3"/>
                  </a:cxn>
                </a:cxnLst>
                <a:rect l="l" t="t" r="r" b="b"/>
                <a:pathLst>
                  <a:path w="586154" h="1969477">
                    <a:moveTo>
                      <a:pt x="0" y="1969477"/>
                    </a:moveTo>
                    <a:lnTo>
                      <a:pt x="574431" y="1969477"/>
                    </a:lnTo>
                    <a:cubicBezTo>
                      <a:pt x="578339" y="1312985"/>
                      <a:pt x="582246" y="656492"/>
                      <a:pt x="586154" y="0"/>
                    </a:cubicBezTo>
                    <a:lnTo>
                      <a:pt x="586154" y="0"/>
                    </a:lnTo>
                  </a:path>
                </a:pathLst>
              </a:cu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pic>
        <p:nvPicPr>
          <p:cNvPr id="87" name="Picture 4" descr="http://www.gemcable.com/Upload/service/resized/81_nortel_6500_98_m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0043" y="2585648"/>
            <a:ext cx="1265558" cy="123351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282911" y="3229655"/>
            <a:ext cx="1656184" cy="0"/>
            <a:chOff x="3563888" y="5445224"/>
            <a:chExt cx="1656184" cy="0"/>
          </a:xfrm>
          <a:effectLst/>
        </p:grpSpPr>
        <p:cxnSp>
          <p:nvCxnSpPr>
            <p:cNvPr id="6" name="Straight Connector 5"/>
            <p:cNvCxnSpPr/>
            <p:nvPr/>
          </p:nvCxnSpPr>
          <p:spPr>
            <a:xfrm>
              <a:off x="3563888" y="5445224"/>
              <a:ext cx="1656184" cy="0"/>
            </a:xfrm>
            <a:prstGeom prst="line">
              <a:avLst/>
            </a:prstGeom>
            <a:ln w="152400">
              <a:solidFill>
                <a:schemeClr val="accent5"/>
              </a:solidFill>
              <a:tailEnd type="oval" w="sm" len="sm"/>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211960" y="5445224"/>
              <a:ext cx="720080" cy="0"/>
            </a:xfrm>
            <a:prstGeom prst="line">
              <a:avLst/>
            </a:prstGeom>
            <a:ln w="152400">
              <a:solidFill>
                <a:schemeClr val="accent5"/>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grpSp>
        <p:nvGrpSpPr>
          <p:cNvPr id="8" name="Group 7"/>
          <p:cNvGrpSpPr/>
          <p:nvPr/>
        </p:nvGrpSpPr>
        <p:grpSpPr>
          <a:xfrm>
            <a:off x="282911" y="3229655"/>
            <a:ext cx="1656184" cy="0"/>
            <a:chOff x="3563888" y="5445224"/>
            <a:chExt cx="1656184" cy="0"/>
          </a:xfrm>
          <a:effectLst>
            <a:glow rad="139700">
              <a:schemeClr val="accent4">
                <a:satMod val="175000"/>
                <a:alpha val="75000"/>
              </a:schemeClr>
            </a:glow>
          </a:effectLst>
        </p:grpSpPr>
        <p:cxnSp>
          <p:nvCxnSpPr>
            <p:cNvPr id="9" name="Straight Connector 8"/>
            <p:cNvCxnSpPr/>
            <p:nvPr/>
          </p:nvCxnSpPr>
          <p:spPr>
            <a:xfrm>
              <a:off x="3563888" y="5445224"/>
              <a:ext cx="1656184" cy="0"/>
            </a:xfrm>
            <a:prstGeom prst="line">
              <a:avLst/>
            </a:prstGeom>
            <a:ln w="152400">
              <a:solidFill>
                <a:schemeClr val="accent5"/>
              </a:solidFill>
              <a:tailEnd type="oval" w="sm" len="sm"/>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211960" y="5445224"/>
              <a:ext cx="720080" cy="0"/>
            </a:xfrm>
            <a:prstGeom prst="line">
              <a:avLst/>
            </a:prstGeom>
            <a:ln w="152400">
              <a:solidFill>
                <a:schemeClr val="accent5"/>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sp>
        <p:nvSpPr>
          <p:cNvPr id="29" name="TextBox 28"/>
          <p:cNvSpPr txBox="1"/>
          <p:nvPr/>
        </p:nvSpPr>
        <p:spPr>
          <a:xfrm>
            <a:off x="0" y="3405683"/>
            <a:ext cx="1200265" cy="584775"/>
          </a:xfrm>
          <a:prstGeom prst="rect">
            <a:avLst/>
          </a:prstGeom>
          <a:noFill/>
        </p:spPr>
        <p:txBody>
          <a:bodyPr wrap="none" rtlCol="0">
            <a:spAutoFit/>
          </a:bodyPr>
          <a:lstStyle/>
          <a:p>
            <a:pPr algn="ctr"/>
            <a:r>
              <a:rPr lang="en-US" sz="1600" b="1" dirty="0" smtClean="0"/>
              <a:t>Fiber </a:t>
            </a:r>
          </a:p>
          <a:p>
            <a:pPr algn="ctr"/>
            <a:r>
              <a:rPr lang="en-US" sz="1600" b="1" dirty="0" smtClean="0"/>
              <a:t>direction #1</a:t>
            </a:r>
            <a:endParaRPr lang="en-US" sz="1600" b="1" dirty="0"/>
          </a:p>
        </p:txBody>
      </p:sp>
      <p:grpSp>
        <p:nvGrpSpPr>
          <p:cNvPr id="156" name="Group 155"/>
          <p:cNvGrpSpPr/>
          <p:nvPr/>
        </p:nvGrpSpPr>
        <p:grpSpPr>
          <a:xfrm>
            <a:off x="-48003" y="1071156"/>
            <a:ext cx="1722512" cy="2158499"/>
            <a:chOff x="-48003" y="1071156"/>
            <a:chExt cx="1722512" cy="2158499"/>
          </a:xfrm>
        </p:grpSpPr>
        <p:grpSp>
          <p:nvGrpSpPr>
            <p:cNvPr id="18" name="Group 17"/>
            <p:cNvGrpSpPr/>
            <p:nvPr/>
          </p:nvGrpSpPr>
          <p:grpSpPr>
            <a:xfrm>
              <a:off x="282911" y="1717487"/>
              <a:ext cx="1080120" cy="1512168"/>
              <a:chOff x="3563888" y="3933056"/>
              <a:chExt cx="1080120" cy="1512168"/>
            </a:xfrm>
          </p:grpSpPr>
          <p:sp>
            <p:nvSpPr>
              <p:cNvPr id="19" name="Can 18"/>
              <p:cNvSpPr/>
              <p:nvPr/>
            </p:nvSpPr>
            <p:spPr>
              <a:xfrm rot="16200000">
                <a:off x="3707904" y="4077072"/>
                <a:ext cx="864096" cy="864096"/>
              </a:xfrm>
              <a:prstGeom prst="can">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5</a:t>
                </a:r>
                <a:r>
                  <a:rPr lang="en-US" dirty="0" smtClean="0"/>
                  <a:t>0%</a:t>
                </a:r>
                <a:endParaRPr lang="en-US" dirty="0"/>
              </a:p>
            </p:txBody>
          </p:sp>
          <p:sp>
            <p:nvSpPr>
              <p:cNvPr id="21" name="Can 20"/>
              <p:cNvSpPr/>
              <p:nvPr/>
            </p:nvSpPr>
            <p:spPr>
              <a:xfrm rot="16200000">
                <a:off x="3710557" y="4269668"/>
                <a:ext cx="72008" cy="135632"/>
              </a:xfrm>
              <a:prstGeom prst="can">
                <a:avLst>
                  <a:gd name="adj" fmla="val 43784"/>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Can 21"/>
              <p:cNvSpPr/>
              <p:nvPr/>
            </p:nvSpPr>
            <p:spPr>
              <a:xfrm rot="16200000">
                <a:off x="3617589" y="4422068"/>
                <a:ext cx="72008" cy="135632"/>
              </a:xfrm>
              <a:prstGeom prst="can">
                <a:avLst>
                  <a:gd name="adj" fmla="val 43784"/>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Can 22"/>
              <p:cNvSpPr/>
              <p:nvPr/>
            </p:nvSpPr>
            <p:spPr>
              <a:xfrm rot="16200000">
                <a:off x="3634357" y="4574468"/>
                <a:ext cx="72008" cy="135632"/>
              </a:xfrm>
              <a:prstGeom prst="can">
                <a:avLst>
                  <a:gd name="adj" fmla="val 43784"/>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Can 23"/>
              <p:cNvSpPr/>
              <p:nvPr/>
            </p:nvSpPr>
            <p:spPr>
              <a:xfrm rot="16200000">
                <a:off x="3693789" y="4698357"/>
                <a:ext cx="72008" cy="135632"/>
              </a:xfrm>
              <a:prstGeom prst="can">
                <a:avLst>
                  <a:gd name="adj" fmla="val 43784"/>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Can 24"/>
              <p:cNvSpPr/>
              <p:nvPr/>
            </p:nvSpPr>
            <p:spPr>
              <a:xfrm rot="16200000">
                <a:off x="3693789" y="4477308"/>
                <a:ext cx="72008" cy="135632"/>
              </a:xfrm>
              <a:prstGeom prst="can">
                <a:avLst>
                  <a:gd name="adj" fmla="val 43784"/>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ounded Rectangle 25"/>
              <p:cNvSpPr/>
              <p:nvPr/>
            </p:nvSpPr>
            <p:spPr>
              <a:xfrm>
                <a:off x="3563888" y="3933056"/>
                <a:ext cx="1080120" cy="1152128"/>
              </a:xfrm>
              <a:prstGeom prst="roundRect">
                <a:avLst/>
              </a:prstGeom>
              <a:no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7" name="Straight Connector 26"/>
              <p:cNvCxnSpPr/>
              <p:nvPr/>
            </p:nvCxnSpPr>
            <p:spPr>
              <a:xfrm>
                <a:off x="3635896" y="5085184"/>
                <a:ext cx="432048" cy="360040"/>
              </a:xfrm>
              <a:prstGeom prst="line">
                <a:avLst/>
              </a:prstGeom>
              <a:no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cxnSp>
          <p:cxnSp>
            <p:nvCxnSpPr>
              <p:cNvPr id="28" name="Straight Connector 27"/>
              <p:cNvCxnSpPr/>
              <p:nvPr/>
            </p:nvCxnSpPr>
            <p:spPr>
              <a:xfrm flipH="1">
                <a:off x="4067944" y="5085184"/>
                <a:ext cx="504056" cy="360040"/>
              </a:xfrm>
              <a:prstGeom prst="line">
                <a:avLst/>
              </a:prstGeom>
              <a:no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cxnSp>
        </p:grpSp>
        <p:sp>
          <p:nvSpPr>
            <p:cNvPr id="30" name="TextBox 29"/>
            <p:cNvSpPr txBox="1"/>
            <p:nvPr/>
          </p:nvSpPr>
          <p:spPr>
            <a:xfrm>
              <a:off x="-48003" y="1071156"/>
              <a:ext cx="1722512" cy="584775"/>
            </a:xfrm>
            <a:prstGeom prst="rect">
              <a:avLst/>
            </a:prstGeom>
            <a:noFill/>
          </p:spPr>
          <p:txBody>
            <a:bodyPr wrap="square" rtlCol="0">
              <a:spAutoFit/>
            </a:bodyPr>
            <a:lstStyle/>
            <a:p>
              <a:pPr algn="ctr"/>
              <a:r>
                <a:rPr lang="en-US" sz="1600" dirty="0" smtClean="0"/>
                <a:t>100G wave with </a:t>
              </a:r>
            </a:p>
            <a:p>
              <a:pPr algn="ctr"/>
              <a:r>
                <a:rPr lang="en-US" sz="1600" dirty="0" smtClean="0"/>
                <a:t>5 x 10G services</a:t>
              </a:r>
              <a:endParaRPr lang="en-US" sz="1600" dirty="0"/>
            </a:p>
          </p:txBody>
        </p:sp>
      </p:grpSp>
      <p:pic>
        <p:nvPicPr>
          <p:cNvPr id="85" name="Picture 4" descr="http://www.gemcable.com/Upload/service/resized/81_nortel_6500_98_m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0215" y="2583125"/>
            <a:ext cx="1265558" cy="1233519"/>
          </a:xfrm>
          <a:prstGeom prst="rect">
            <a:avLst/>
          </a:prstGeom>
          <a:noFill/>
          <a:extLst>
            <a:ext uri="{909E8E84-426E-40DD-AFC4-6F175D3DCCD1}">
              <a14:hiddenFill xmlns:a14="http://schemas.microsoft.com/office/drawing/2010/main">
                <a:solidFill>
                  <a:srgbClr val="FFFFFF"/>
                </a:solidFill>
              </a14:hiddenFill>
            </a:ext>
          </a:extLst>
        </p:spPr>
      </p:pic>
      <p:grpSp>
        <p:nvGrpSpPr>
          <p:cNvPr id="93" name="Group 92"/>
          <p:cNvGrpSpPr/>
          <p:nvPr/>
        </p:nvGrpSpPr>
        <p:grpSpPr>
          <a:xfrm>
            <a:off x="4419973" y="1295400"/>
            <a:ext cx="0" cy="1372344"/>
            <a:chOff x="4191000" y="1588748"/>
            <a:chExt cx="0" cy="1372344"/>
          </a:xfrm>
          <a:effectLst>
            <a:glow rad="101600">
              <a:srgbClr val="0000FF">
                <a:alpha val="60000"/>
              </a:srgbClr>
            </a:glow>
          </a:effectLst>
        </p:grpSpPr>
        <p:cxnSp>
          <p:nvCxnSpPr>
            <p:cNvPr id="70" name="Straight Connector 69"/>
            <p:cNvCxnSpPr/>
            <p:nvPr/>
          </p:nvCxnSpPr>
          <p:spPr>
            <a:xfrm>
              <a:off x="4191000" y="1588748"/>
              <a:ext cx="0" cy="1372344"/>
            </a:xfrm>
            <a:prstGeom prst="line">
              <a:avLst/>
            </a:prstGeom>
            <a:ln w="152400">
              <a:solidFill>
                <a:schemeClr val="accent5"/>
              </a:solidFill>
              <a:tailEnd type="oval" w="sm" len="sm"/>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5400000">
              <a:off x="3830960" y="2313020"/>
              <a:ext cx="720080" cy="0"/>
            </a:xfrm>
            <a:prstGeom prst="line">
              <a:avLst/>
            </a:prstGeom>
            <a:ln w="152400">
              <a:solidFill>
                <a:schemeClr val="accent5"/>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sp>
        <p:nvSpPr>
          <p:cNvPr id="82" name="TextBox 81"/>
          <p:cNvSpPr txBox="1"/>
          <p:nvPr/>
        </p:nvSpPr>
        <p:spPr>
          <a:xfrm>
            <a:off x="4521993" y="1239826"/>
            <a:ext cx="1200265" cy="584775"/>
          </a:xfrm>
          <a:prstGeom prst="rect">
            <a:avLst/>
          </a:prstGeom>
          <a:noFill/>
        </p:spPr>
        <p:txBody>
          <a:bodyPr wrap="none" rtlCol="0">
            <a:spAutoFit/>
          </a:bodyPr>
          <a:lstStyle/>
          <a:p>
            <a:pPr algn="ctr"/>
            <a:r>
              <a:rPr lang="en-US" sz="1600" b="1" dirty="0" smtClean="0"/>
              <a:t>Fiber </a:t>
            </a:r>
          </a:p>
          <a:p>
            <a:pPr algn="ctr"/>
            <a:r>
              <a:rPr lang="en-US" sz="1600" b="1" dirty="0" smtClean="0"/>
              <a:t>direction #2</a:t>
            </a:r>
            <a:endParaRPr lang="en-US" sz="1600" b="1" dirty="0"/>
          </a:p>
        </p:txBody>
      </p:sp>
      <p:pic>
        <p:nvPicPr>
          <p:cNvPr id="88" name="Picture 4" descr="http://www.gemcable.com/Upload/service/resized/81_nortel_6500_98_m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8242" y="2585648"/>
            <a:ext cx="1265558" cy="1233519"/>
          </a:xfrm>
          <a:prstGeom prst="rect">
            <a:avLst/>
          </a:prstGeom>
          <a:noFill/>
          <a:extLst>
            <a:ext uri="{909E8E84-426E-40DD-AFC4-6F175D3DCCD1}">
              <a14:hiddenFill xmlns:a14="http://schemas.microsoft.com/office/drawing/2010/main">
                <a:solidFill>
                  <a:srgbClr val="FFFFFF"/>
                </a:solidFill>
              </a14:hiddenFill>
            </a:ext>
          </a:extLst>
        </p:spPr>
      </p:pic>
      <p:grpSp>
        <p:nvGrpSpPr>
          <p:cNvPr id="84" name="Group 83"/>
          <p:cNvGrpSpPr/>
          <p:nvPr/>
        </p:nvGrpSpPr>
        <p:grpSpPr>
          <a:xfrm>
            <a:off x="7140911" y="3244424"/>
            <a:ext cx="1656184" cy="0"/>
            <a:chOff x="6471828" y="3950440"/>
            <a:chExt cx="1656184" cy="0"/>
          </a:xfrm>
          <a:effectLst>
            <a:glow rad="101600">
              <a:srgbClr val="00B050">
                <a:alpha val="60000"/>
              </a:srgbClr>
            </a:glow>
          </a:effectLst>
        </p:grpSpPr>
        <p:cxnSp>
          <p:nvCxnSpPr>
            <p:cNvPr id="76" name="Straight Connector 75"/>
            <p:cNvCxnSpPr/>
            <p:nvPr/>
          </p:nvCxnSpPr>
          <p:spPr>
            <a:xfrm flipH="1">
              <a:off x="6471828" y="3950440"/>
              <a:ext cx="1656184" cy="0"/>
            </a:xfrm>
            <a:prstGeom prst="line">
              <a:avLst/>
            </a:prstGeom>
            <a:ln w="152400">
              <a:solidFill>
                <a:schemeClr val="accent5"/>
              </a:solidFill>
              <a:tailEnd type="oval" w="sm" len="sm"/>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6899920" y="3950440"/>
              <a:ext cx="720080" cy="0"/>
            </a:xfrm>
            <a:prstGeom prst="line">
              <a:avLst/>
            </a:prstGeom>
            <a:ln w="152400">
              <a:solidFill>
                <a:schemeClr val="accent5"/>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sp>
        <p:nvSpPr>
          <p:cNvPr id="81" name="TextBox 80"/>
          <p:cNvSpPr txBox="1"/>
          <p:nvPr/>
        </p:nvSpPr>
        <p:spPr>
          <a:xfrm>
            <a:off x="7924800" y="3357409"/>
            <a:ext cx="1200265" cy="584775"/>
          </a:xfrm>
          <a:prstGeom prst="rect">
            <a:avLst/>
          </a:prstGeom>
          <a:noFill/>
        </p:spPr>
        <p:txBody>
          <a:bodyPr wrap="none" rtlCol="0">
            <a:spAutoFit/>
          </a:bodyPr>
          <a:lstStyle/>
          <a:p>
            <a:pPr algn="ctr"/>
            <a:r>
              <a:rPr lang="en-US" sz="1600" b="1" dirty="0" smtClean="0"/>
              <a:t>Fiber </a:t>
            </a:r>
          </a:p>
          <a:p>
            <a:pPr algn="ctr"/>
            <a:r>
              <a:rPr lang="en-US" sz="1600" b="1" dirty="0" smtClean="0"/>
              <a:t>direction #3</a:t>
            </a:r>
            <a:endParaRPr lang="en-US" sz="1600" b="1" dirty="0"/>
          </a:p>
        </p:txBody>
      </p:sp>
      <p:grpSp>
        <p:nvGrpSpPr>
          <p:cNvPr id="54" name="Group 53"/>
          <p:cNvGrpSpPr/>
          <p:nvPr/>
        </p:nvGrpSpPr>
        <p:grpSpPr>
          <a:xfrm>
            <a:off x="7617347" y="1620416"/>
            <a:ext cx="1080120" cy="1656184"/>
            <a:chOff x="6732240" y="1628800"/>
            <a:chExt cx="1080120" cy="1656184"/>
          </a:xfrm>
        </p:grpSpPr>
        <p:sp>
          <p:nvSpPr>
            <p:cNvPr id="55" name="Can 54"/>
            <p:cNvSpPr/>
            <p:nvPr/>
          </p:nvSpPr>
          <p:spPr>
            <a:xfrm rot="16200000">
              <a:off x="6944072" y="1777008"/>
              <a:ext cx="864096" cy="855712"/>
            </a:xfrm>
            <a:prstGeom prst="can">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90%</a:t>
              </a:r>
              <a:endParaRPr lang="en-US" dirty="0"/>
            </a:p>
          </p:txBody>
        </p:sp>
        <p:sp>
          <p:nvSpPr>
            <p:cNvPr id="56" name="Can 55"/>
            <p:cNvSpPr/>
            <p:nvPr/>
          </p:nvSpPr>
          <p:spPr>
            <a:xfrm rot="16200000">
              <a:off x="6988460" y="2164668"/>
              <a:ext cx="72008" cy="135632"/>
            </a:xfrm>
            <a:prstGeom prst="can">
              <a:avLst>
                <a:gd name="adj" fmla="val 43784"/>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Can 56"/>
            <p:cNvSpPr/>
            <p:nvPr/>
          </p:nvSpPr>
          <p:spPr>
            <a:xfrm rot="16200000">
              <a:off x="6908068" y="2101044"/>
              <a:ext cx="72008" cy="135632"/>
            </a:xfrm>
            <a:prstGeom prst="can">
              <a:avLst>
                <a:gd name="adj" fmla="val 43784"/>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Can 57"/>
            <p:cNvSpPr/>
            <p:nvPr/>
          </p:nvSpPr>
          <p:spPr>
            <a:xfrm rot="16200000">
              <a:off x="6908068" y="2253444"/>
              <a:ext cx="72008" cy="135632"/>
            </a:xfrm>
            <a:prstGeom prst="can">
              <a:avLst>
                <a:gd name="adj" fmla="val 43784"/>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Can 58"/>
            <p:cNvSpPr/>
            <p:nvPr/>
          </p:nvSpPr>
          <p:spPr>
            <a:xfrm rot="16200000">
              <a:off x="6908068" y="2405844"/>
              <a:ext cx="72008" cy="135632"/>
            </a:xfrm>
            <a:prstGeom prst="can">
              <a:avLst>
                <a:gd name="adj" fmla="val 43784"/>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Can 59"/>
            <p:cNvSpPr/>
            <p:nvPr/>
          </p:nvSpPr>
          <p:spPr>
            <a:xfrm rot="16200000">
              <a:off x="6988460" y="2452700"/>
              <a:ext cx="72008" cy="135632"/>
            </a:xfrm>
            <a:prstGeom prst="can">
              <a:avLst>
                <a:gd name="adj" fmla="val 43784"/>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Can 60"/>
            <p:cNvSpPr/>
            <p:nvPr/>
          </p:nvSpPr>
          <p:spPr>
            <a:xfrm rot="16200000">
              <a:off x="6980076" y="2308684"/>
              <a:ext cx="72008" cy="135632"/>
            </a:xfrm>
            <a:prstGeom prst="can">
              <a:avLst>
                <a:gd name="adj" fmla="val 43784"/>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ounded Rectangle 61"/>
            <p:cNvSpPr/>
            <p:nvPr/>
          </p:nvSpPr>
          <p:spPr>
            <a:xfrm>
              <a:off x="6732240" y="1628800"/>
              <a:ext cx="1080120" cy="1152128"/>
            </a:xfrm>
            <a:prstGeom prst="roundRect">
              <a:avLst/>
            </a:prstGeom>
            <a:no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Can 62"/>
            <p:cNvSpPr/>
            <p:nvPr/>
          </p:nvSpPr>
          <p:spPr>
            <a:xfrm rot="16200000">
              <a:off x="6908068" y="1957028"/>
              <a:ext cx="72008" cy="135632"/>
            </a:xfrm>
            <a:prstGeom prst="can">
              <a:avLst>
                <a:gd name="adj" fmla="val 43784"/>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Can 63"/>
            <p:cNvSpPr/>
            <p:nvPr/>
          </p:nvSpPr>
          <p:spPr>
            <a:xfrm rot="16200000">
              <a:off x="6988460" y="2029036"/>
              <a:ext cx="72008" cy="135632"/>
            </a:xfrm>
            <a:prstGeom prst="can">
              <a:avLst>
                <a:gd name="adj" fmla="val 43784"/>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Can 64"/>
            <p:cNvSpPr/>
            <p:nvPr/>
          </p:nvSpPr>
          <p:spPr>
            <a:xfrm rot="16200000">
              <a:off x="6988460" y="1885020"/>
              <a:ext cx="72008" cy="135632"/>
            </a:xfrm>
            <a:prstGeom prst="can">
              <a:avLst>
                <a:gd name="adj" fmla="val 43784"/>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Can 65"/>
            <p:cNvSpPr/>
            <p:nvPr/>
          </p:nvSpPr>
          <p:spPr>
            <a:xfrm rot="16200000">
              <a:off x="6908068" y="1813012"/>
              <a:ext cx="72008" cy="135632"/>
            </a:xfrm>
            <a:prstGeom prst="can">
              <a:avLst>
                <a:gd name="adj" fmla="val 43784"/>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67" name="Straight Connector 66"/>
            <p:cNvCxnSpPr/>
            <p:nvPr/>
          </p:nvCxnSpPr>
          <p:spPr>
            <a:xfrm>
              <a:off x="6804248" y="2780928"/>
              <a:ext cx="576064" cy="504056"/>
            </a:xfrm>
            <a:prstGeom prst="line">
              <a:avLst/>
            </a:prstGeom>
            <a:no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cxnSp>
        <p:cxnSp>
          <p:nvCxnSpPr>
            <p:cNvPr id="68" name="Straight Connector 67"/>
            <p:cNvCxnSpPr/>
            <p:nvPr/>
          </p:nvCxnSpPr>
          <p:spPr>
            <a:xfrm flipH="1">
              <a:off x="7380312" y="2780928"/>
              <a:ext cx="360040" cy="504056"/>
            </a:xfrm>
            <a:prstGeom prst="line">
              <a:avLst/>
            </a:prstGeom>
            <a:no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cxnSp>
      </p:grpSp>
      <p:sp>
        <p:nvSpPr>
          <p:cNvPr id="89" name="TextBox 88"/>
          <p:cNvSpPr txBox="1"/>
          <p:nvPr/>
        </p:nvSpPr>
        <p:spPr>
          <a:xfrm>
            <a:off x="7296151" y="990600"/>
            <a:ext cx="1722512" cy="584775"/>
          </a:xfrm>
          <a:prstGeom prst="rect">
            <a:avLst/>
          </a:prstGeom>
          <a:noFill/>
        </p:spPr>
        <p:txBody>
          <a:bodyPr wrap="square" rtlCol="0">
            <a:spAutoFit/>
          </a:bodyPr>
          <a:lstStyle/>
          <a:p>
            <a:pPr algn="ctr"/>
            <a:r>
              <a:rPr lang="en-US" sz="1600" b="1" i="1" dirty="0" smtClean="0"/>
              <a:t>Efficiently filled </a:t>
            </a:r>
            <a:r>
              <a:rPr lang="en-US" sz="1600" dirty="0" smtClean="0"/>
              <a:t>100G wave</a:t>
            </a:r>
            <a:endParaRPr lang="en-US" sz="1600" dirty="0"/>
          </a:p>
        </p:txBody>
      </p:sp>
      <p:pic>
        <p:nvPicPr>
          <p:cNvPr id="86" name="Picture 2" descr="http://lightriver.com/uploadfiles/images/product/Ciena/CienaCoreDirector.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1663" t="8926" r="14435" b="3910"/>
          <a:stretch/>
        </p:blipFill>
        <p:spPr bwMode="auto">
          <a:xfrm>
            <a:off x="5012060" y="3657600"/>
            <a:ext cx="1289316" cy="3041356"/>
          </a:xfrm>
          <a:prstGeom prst="rect">
            <a:avLst/>
          </a:prstGeom>
          <a:noFill/>
          <a:extLst>
            <a:ext uri="{909E8E84-426E-40DD-AFC4-6F175D3DCCD1}">
              <a14:hiddenFill xmlns:a14="http://schemas.microsoft.com/office/drawing/2010/main">
                <a:solidFill>
                  <a:srgbClr val="FFFFFF"/>
                </a:solidFill>
              </a14:hiddenFill>
            </a:ext>
          </a:extLst>
        </p:spPr>
      </p:pic>
      <p:grpSp>
        <p:nvGrpSpPr>
          <p:cNvPr id="157" name="Group 156"/>
          <p:cNvGrpSpPr/>
          <p:nvPr/>
        </p:nvGrpSpPr>
        <p:grpSpPr>
          <a:xfrm flipH="1">
            <a:off x="2667000" y="1071156"/>
            <a:ext cx="1740991" cy="1570283"/>
            <a:chOff x="4419600" y="1142592"/>
            <a:chExt cx="1740991" cy="1570283"/>
          </a:xfrm>
        </p:grpSpPr>
        <p:grpSp>
          <p:nvGrpSpPr>
            <p:cNvPr id="44" name="Group 43"/>
            <p:cNvGrpSpPr/>
            <p:nvPr/>
          </p:nvGrpSpPr>
          <p:grpSpPr>
            <a:xfrm rot="5400000">
              <a:off x="4671342" y="890850"/>
              <a:ext cx="1008684" cy="1512168"/>
              <a:chOff x="7811788" y="3933056"/>
              <a:chExt cx="1008684" cy="1512168"/>
            </a:xfrm>
          </p:grpSpPr>
          <p:sp>
            <p:nvSpPr>
              <p:cNvPr id="45" name="Can 44"/>
              <p:cNvSpPr/>
              <p:nvPr/>
            </p:nvSpPr>
            <p:spPr>
              <a:xfrm rot="16200000">
                <a:off x="7920372" y="4113077"/>
                <a:ext cx="864096" cy="792088"/>
              </a:xfrm>
              <a:prstGeom prst="can">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40 %</a:t>
                </a:r>
                <a:endParaRPr lang="en-US" dirty="0"/>
              </a:p>
            </p:txBody>
          </p:sp>
          <p:grpSp>
            <p:nvGrpSpPr>
              <p:cNvPr id="46" name="Group 45"/>
              <p:cNvGrpSpPr/>
              <p:nvPr/>
            </p:nvGrpSpPr>
            <p:grpSpPr>
              <a:xfrm>
                <a:off x="7884368" y="4301481"/>
                <a:ext cx="216024" cy="423664"/>
                <a:chOff x="7524328" y="4445496"/>
                <a:chExt cx="216024" cy="423664"/>
              </a:xfrm>
            </p:grpSpPr>
            <p:sp>
              <p:nvSpPr>
                <p:cNvPr id="50" name="Can 49"/>
                <p:cNvSpPr/>
                <p:nvPr/>
              </p:nvSpPr>
              <p:spPr>
                <a:xfrm rot="16200000">
                  <a:off x="7556140" y="4413684"/>
                  <a:ext cx="72008" cy="135632"/>
                </a:xfrm>
                <a:prstGeom prst="can">
                  <a:avLst>
                    <a:gd name="adj" fmla="val 43784"/>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Can 50"/>
                <p:cNvSpPr/>
                <p:nvPr/>
              </p:nvSpPr>
              <p:spPr>
                <a:xfrm rot="16200000">
                  <a:off x="7556140" y="4718484"/>
                  <a:ext cx="72008" cy="135632"/>
                </a:xfrm>
                <a:prstGeom prst="can">
                  <a:avLst>
                    <a:gd name="adj" fmla="val 43784"/>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Can 51"/>
                <p:cNvSpPr/>
                <p:nvPr/>
              </p:nvSpPr>
              <p:spPr>
                <a:xfrm rot="16200000">
                  <a:off x="7636532" y="4765340"/>
                  <a:ext cx="72008" cy="135632"/>
                </a:xfrm>
                <a:prstGeom prst="can">
                  <a:avLst>
                    <a:gd name="adj" fmla="val 43784"/>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Can 52"/>
                <p:cNvSpPr/>
                <p:nvPr/>
              </p:nvSpPr>
              <p:spPr>
                <a:xfrm rot="16200000">
                  <a:off x="7628148" y="4621324"/>
                  <a:ext cx="72008" cy="135632"/>
                </a:xfrm>
                <a:prstGeom prst="can">
                  <a:avLst>
                    <a:gd name="adj" fmla="val 43784"/>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7" name="Rounded Rectangle 46"/>
              <p:cNvSpPr/>
              <p:nvPr/>
            </p:nvSpPr>
            <p:spPr>
              <a:xfrm>
                <a:off x="7811788" y="3933056"/>
                <a:ext cx="1008684" cy="1152128"/>
              </a:xfrm>
              <a:prstGeom prst="roundRect">
                <a:avLst/>
              </a:prstGeom>
              <a:no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48" name="Straight Connector 47"/>
              <p:cNvCxnSpPr/>
              <p:nvPr/>
            </p:nvCxnSpPr>
            <p:spPr>
              <a:xfrm rot="16200000" flipH="1">
                <a:off x="7879693" y="5080509"/>
                <a:ext cx="369391" cy="360040"/>
              </a:xfrm>
              <a:prstGeom prst="line">
                <a:avLst/>
              </a:prstGeom>
              <a:no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cxnSp>
          <p:cxnSp>
            <p:nvCxnSpPr>
              <p:cNvPr id="49" name="Straight Connector 48"/>
              <p:cNvCxnSpPr/>
              <p:nvPr/>
            </p:nvCxnSpPr>
            <p:spPr>
              <a:xfrm flipH="1">
                <a:off x="8244408" y="5085184"/>
                <a:ext cx="504056" cy="360040"/>
              </a:xfrm>
              <a:prstGeom prst="line">
                <a:avLst/>
              </a:prstGeom>
              <a:no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cxnSp>
        </p:grpSp>
        <p:sp>
          <p:nvSpPr>
            <p:cNvPr id="83" name="TextBox 82"/>
            <p:cNvSpPr txBox="1"/>
            <p:nvPr/>
          </p:nvSpPr>
          <p:spPr>
            <a:xfrm>
              <a:off x="4438079" y="2128100"/>
              <a:ext cx="1722512" cy="584775"/>
            </a:xfrm>
            <a:prstGeom prst="rect">
              <a:avLst/>
            </a:prstGeom>
            <a:noFill/>
          </p:spPr>
          <p:txBody>
            <a:bodyPr wrap="square" rtlCol="0">
              <a:spAutoFit/>
            </a:bodyPr>
            <a:lstStyle/>
            <a:p>
              <a:pPr algn="ctr"/>
              <a:r>
                <a:rPr lang="en-US" sz="1600" dirty="0" smtClean="0"/>
                <a:t>100G wave with </a:t>
              </a:r>
            </a:p>
            <a:p>
              <a:pPr algn="ctr"/>
              <a:r>
                <a:rPr lang="en-US" sz="1600" dirty="0" smtClean="0"/>
                <a:t>4 x 10G services</a:t>
              </a:r>
              <a:endParaRPr lang="en-US" sz="1600" dirty="0"/>
            </a:p>
          </p:txBody>
        </p:sp>
      </p:grpSp>
      <p:sp>
        <p:nvSpPr>
          <p:cNvPr id="163" name="Rectangle 162"/>
          <p:cNvSpPr/>
          <p:nvPr/>
        </p:nvSpPr>
        <p:spPr>
          <a:xfrm>
            <a:off x="0" y="5953780"/>
            <a:ext cx="9144000" cy="904220"/>
          </a:xfrm>
          <a:prstGeom prst="rect">
            <a:avLst/>
          </a:prstGeom>
          <a:solidFill>
            <a:srgbClr val="2A313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en-US" sz="2800" dirty="0">
                <a:solidFill>
                  <a:prstClr val="white"/>
                </a:solidFill>
              </a:rPr>
              <a:t>Example is for </a:t>
            </a:r>
            <a:r>
              <a:rPr lang="en-US" sz="2800" b="1" i="1" dirty="0">
                <a:solidFill>
                  <a:srgbClr val="FFC000"/>
                </a:solidFill>
              </a:rPr>
              <a:t>single</a:t>
            </a:r>
            <a:r>
              <a:rPr lang="en-US" sz="2800" dirty="0">
                <a:solidFill>
                  <a:prstClr val="white"/>
                </a:solidFill>
              </a:rPr>
              <a:t> 100G wave:  Imagine 80x more</a:t>
            </a:r>
            <a:r>
              <a:rPr lang="en-US" sz="2800" dirty="0" smtClean="0">
                <a:solidFill>
                  <a:prstClr val="white"/>
                </a:solidFill>
              </a:rPr>
              <a:t>!</a:t>
            </a:r>
            <a:endParaRPr lang="en-US" sz="2800" dirty="0">
              <a:solidFill>
                <a:prstClr val="white"/>
              </a:solidFill>
            </a:endParaRPr>
          </a:p>
        </p:txBody>
      </p:sp>
      <p:sp>
        <p:nvSpPr>
          <p:cNvPr id="164" name="TextBox 163"/>
          <p:cNvSpPr txBox="1"/>
          <p:nvPr/>
        </p:nvSpPr>
        <p:spPr>
          <a:xfrm>
            <a:off x="4406560" y="5953780"/>
            <a:ext cx="266419" cy="523220"/>
          </a:xfrm>
          <a:prstGeom prst="rect">
            <a:avLst/>
          </a:prstGeom>
          <a:noFill/>
        </p:spPr>
        <p:txBody>
          <a:bodyPr wrap="none" rtlCol="0">
            <a:spAutoFit/>
          </a:bodyPr>
          <a:lstStyle/>
          <a:p>
            <a:pPr algn="ctr"/>
            <a:r>
              <a:rPr lang="en-US" sz="2800" dirty="0" smtClean="0">
                <a:solidFill>
                  <a:schemeClr val="bg1"/>
                </a:solidFill>
              </a:rPr>
              <a:t> </a:t>
            </a:r>
            <a:endParaRPr lang="en-US" sz="2800" dirty="0">
              <a:solidFill>
                <a:schemeClr val="bg1"/>
              </a:solidFill>
            </a:endParaRPr>
          </a:p>
        </p:txBody>
      </p:sp>
      <p:sp>
        <p:nvSpPr>
          <p:cNvPr id="165" name="Rectangle 164"/>
          <p:cNvSpPr/>
          <p:nvPr/>
        </p:nvSpPr>
        <p:spPr>
          <a:xfrm>
            <a:off x="187572" y="4228825"/>
            <a:ext cx="3340684" cy="1105175"/>
          </a:xfrm>
          <a:prstGeom prst="rect">
            <a:avLst/>
          </a:prstGeom>
          <a:solidFill>
            <a:schemeClr val="accent4">
              <a:lumMod val="75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117475">
              <a:buFont typeface="Arial" panose="020B0604020202020204" pitchFamily="34" charset="0"/>
              <a:buChar char="•"/>
            </a:pPr>
            <a:r>
              <a:rPr lang="en-US" b="1" dirty="0"/>
              <a:t>M</a:t>
            </a:r>
            <a:r>
              <a:rPr lang="en-US" b="1" dirty="0" smtClean="0"/>
              <a:t>ultiple 10G transponders</a:t>
            </a:r>
          </a:p>
          <a:p>
            <a:pPr marL="285750" indent="-117475">
              <a:buFont typeface="Arial" panose="020B0604020202020204" pitchFamily="34" charset="0"/>
              <a:buChar char="•"/>
            </a:pPr>
            <a:r>
              <a:rPr lang="en-US" b="1" dirty="0" smtClean="0"/>
              <a:t>Design complexity</a:t>
            </a:r>
          </a:p>
          <a:p>
            <a:pPr marL="285750" indent="-117475">
              <a:buFont typeface="Arial" panose="020B0604020202020204" pitchFamily="34" charset="0"/>
              <a:buChar char="•"/>
            </a:pPr>
            <a:r>
              <a:rPr lang="en-US" b="1" dirty="0" smtClean="0"/>
              <a:t>Cabling nightmare!</a:t>
            </a:r>
            <a:endParaRPr lang="en-US" b="1" dirty="0"/>
          </a:p>
        </p:txBody>
      </p:sp>
      <p:sp>
        <p:nvSpPr>
          <p:cNvPr id="166" name="Rectangle 165"/>
          <p:cNvSpPr/>
          <p:nvPr/>
        </p:nvSpPr>
        <p:spPr>
          <a:xfrm>
            <a:off x="6240528" y="4112422"/>
            <a:ext cx="2715900" cy="1639208"/>
          </a:xfrm>
          <a:prstGeom prst="rect">
            <a:avLst/>
          </a:prstGeom>
          <a:solidFill>
            <a:schemeClr val="accent4">
              <a:lumMod val="75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173038">
              <a:buFont typeface="Arial" panose="020B0604020202020204" pitchFamily="34" charset="0"/>
              <a:buChar char="•"/>
            </a:pPr>
            <a:r>
              <a:rPr lang="en-US" b="1" dirty="0" err="1" smtClean="0"/>
              <a:t>CapEx</a:t>
            </a:r>
            <a:r>
              <a:rPr lang="en-US" b="1" dirty="0" smtClean="0"/>
              <a:t> penalty of stand-alone switches</a:t>
            </a:r>
            <a:endParaRPr lang="en-US" b="1" dirty="0"/>
          </a:p>
          <a:p>
            <a:pPr marL="285750" indent="-173038">
              <a:buFont typeface="Arial" panose="020B0604020202020204" pitchFamily="34" charset="0"/>
              <a:buChar char="•"/>
            </a:pPr>
            <a:r>
              <a:rPr lang="en-US" b="1" dirty="0" err="1" smtClean="0"/>
              <a:t>OpEx</a:t>
            </a:r>
            <a:r>
              <a:rPr lang="en-US" b="1" dirty="0" smtClean="0"/>
              <a:t> penalty of extra space/power</a:t>
            </a:r>
            <a:endParaRPr lang="en-US" b="1" dirty="0"/>
          </a:p>
        </p:txBody>
      </p:sp>
    </p:spTree>
    <p:extLst>
      <p:ext uri="{BB962C8B-B14F-4D97-AF65-F5344CB8AC3E}">
        <p14:creationId xmlns:p14="http://schemas.microsoft.com/office/powerpoint/2010/main" val="4167108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59"/>
                                        </p:tgtEl>
                                        <p:attrNameLst>
                                          <p:attrName>style.visibility</p:attrName>
                                        </p:attrNameLst>
                                      </p:cBhvr>
                                      <p:to>
                                        <p:strVal val="visible"/>
                                      </p:to>
                                    </p:set>
                                    <p:animEffect transition="in" filter="wipe(left)">
                                      <p:cBhvr>
                                        <p:cTn id="13" dur="500"/>
                                        <p:tgtEl>
                                          <p:spTgt spid="159"/>
                                        </p:tgtEl>
                                      </p:cBhvr>
                                    </p:animEffect>
                                  </p:childTnLst>
                                </p:cTn>
                              </p:par>
                              <p:par>
                                <p:cTn id="14" presetID="22" presetClass="entr" presetSubtype="8" fill="hold" nodeType="withEffect">
                                  <p:stCondLst>
                                    <p:cond delay="0"/>
                                  </p:stCondLst>
                                  <p:childTnLst>
                                    <p:set>
                                      <p:cBhvr>
                                        <p:cTn id="15" dur="1" fill="hold">
                                          <p:stCondLst>
                                            <p:cond delay="0"/>
                                          </p:stCondLst>
                                        </p:cTn>
                                        <p:tgtEl>
                                          <p:spTgt spid="160"/>
                                        </p:tgtEl>
                                        <p:attrNameLst>
                                          <p:attrName>style.visibility</p:attrName>
                                        </p:attrNameLst>
                                      </p:cBhvr>
                                      <p:to>
                                        <p:strVal val="visible"/>
                                      </p:to>
                                    </p:set>
                                    <p:animEffect transition="in" filter="wipe(left)">
                                      <p:cBhvr>
                                        <p:cTn id="16" dur="500"/>
                                        <p:tgtEl>
                                          <p:spTgt spid="160"/>
                                        </p:tgtEl>
                                      </p:cBhvr>
                                    </p:animEffect>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86"/>
                                        </p:tgtEl>
                                        <p:attrNameLst>
                                          <p:attrName>style.visibility</p:attrName>
                                        </p:attrNameLst>
                                      </p:cBhvr>
                                      <p:to>
                                        <p:strVal val="visible"/>
                                      </p:to>
                                    </p:set>
                                    <p:animEffect transition="in" filter="barn(inVertical)">
                                      <p:cBhvr>
                                        <p:cTn id="20" dur="500"/>
                                        <p:tgtEl>
                                          <p:spTgt spid="86"/>
                                        </p:tgtEl>
                                      </p:cBhvr>
                                    </p:animEffect>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161"/>
                                        </p:tgtEl>
                                        <p:attrNameLst>
                                          <p:attrName>style.visibility</p:attrName>
                                        </p:attrNameLst>
                                      </p:cBhvr>
                                      <p:to>
                                        <p:strVal val="visible"/>
                                      </p:to>
                                    </p:set>
                                    <p:animEffect transition="in" filter="wipe(down)">
                                      <p:cBhvr>
                                        <p:cTn id="24" dur="500"/>
                                        <p:tgtEl>
                                          <p:spTgt spid="161"/>
                                        </p:tgtEl>
                                      </p:cBhvr>
                                    </p:animEffect>
                                  </p:childTnLst>
                                </p:cTn>
                              </p:par>
                            </p:childTnLst>
                          </p:cTn>
                        </p:par>
                        <p:par>
                          <p:cTn id="25" fill="hold">
                            <p:stCondLst>
                              <p:cond delay="1500"/>
                            </p:stCondLst>
                            <p:childTnLst>
                              <p:par>
                                <p:cTn id="26" presetID="1" presetClass="entr" presetSubtype="0"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8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6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3"/>
                                        </p:tgtEl>
                                        <p:attrNameLst>
                                          <p:attrName>style.visibility</p:attrName>
                                        </p:attrNameLst>
                                      </p:cBhvr>
                                      <p:to>
                                        <p:strVal val="visible"/>
                                      </p:to>
                                    </p:set>
                                    <p:animEffect transition="in" filter="wipe(left)">
                                      <p:cBhvr>
                                        <p:cTn id="42" dur="500"/>
                                        <p:tgtEl>
                                          <p:spTgt spid="16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64"/>
                                        </p:tgtEl>
                                        <p:attrNameLst>
                                          <p:attrName>style.visibility</p:attrName>
                                        </p:attrNameLst>
                                      </p:cBhvr>
                                      <p:to>
                                        <p:strVal val="visible"/>
                                      </p:to>
                                    </p:set>
                                    <p:animEffect transition="in" filter="wipe(left)">
                                      <p:cBhvr>
                                        <p:cTn id="45" dur="5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163" grpId="0" animBg="1"/>
      <p:bldP spid="164" grpId="0"/>
      <p:bldP spid="165" grpId="0" animBg="1"/>
      <p:bldP spid="16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Why is Integrated </a:t>
            </a:r>
            <a:r>
              <a:rPr lang="en-US" dirty="0" smtClean="0"/>
              <a:t>Switch + WDM </a:t>
            </a:r>
            <a:r>
              <a:rPr lang="en-US" dirty="0"/>
              <a:t>Better?</a:t>
            </a:r>
          </a:p>
        </p:txBody>
      </p:sp>
      <p:grpSp>
        <p:nvGrpSpPr>
          <p:cNvPr id="5" name="Group 4"/>
          <p:cNvGrpSpPr/>
          <p:nvPr/>
        </p:nvGrpSpPr>
        <p:grpSpPr>
          <a:xfrm>
            <a:off x="282911" y="3229655"/>
            <a:ext cx="1656184" cy="0"/>
            <a:chOff x="3563888" y="5445224"/>
            <a:chExt cx="1656184" cy="0"/>
          </a:xfrm>
          <a:effectLst/>
        </p:grpSpPr>
        <p:cxnSp>
          <p:nvCxnSpPr>
            <p:cNvPr id="6" name="Straight Connector 5"/>
            <p:cNvCxnSpPr/>
            <p:nvPr/>
          </p:nvCxnSpPr>
          <p:spPr>
            <a:xfrm>
              <a:off x="3563888" y="5445224"/>
              <a:ext cx="1656184" cy="0"/>
            </a:xfrm>
            <a:prstGeom prst="line">
              <a:avLst/>
            </a:prstGeom>
            <a:ln w="152400">
              <a:solidFill>
                <a:schemeClr val="accent5"/>
              </a:solidFill>
              <a:tailEnd type="oval" w="sm" len="sm"/>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211960" y="5445224"/>
              <a:ext cx="720080" cy="0"/>
            </a:xfrm>
            <a:prstGeom prst="line">
              <a:avLst/>
            </a:prstGeom>
            <a:ln w="152400">
              <a:solidFill>
                <a:schemeClr val="accent5"/>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grpSp>
        <p:nvGrpSpPr>
          <p:cNvPr id="8" name="Group 7"/>
          <p:cNvGrpSpPr/>
          <p:nvPr/>
        </p:nvGrpSpPr>
        <p:grpSpPr>
          <a:xfrm>
            <a:off x="282911" y="3229655"/>
            <a:ext cx="1656184" cy="0"/>
            <a:chOff x="3563888" y="5445224"/>
            <a:chExt cx="1656184" cy="0"/>
          </a:xfrm>
          <a:effectLst>
            <a:glow rad="101600">
              <a:srgbClr val="C00000">
                <a:alpha val="60000"/>
              </a:srgbClr>
            </a:glow>
          </a:effectLst>
        </p:grpSpPr>
        <p:cxnSp>
          <p:nvCxnSpPr>
            <p:cNvPr id="9" name="Straight Connector 8"/>
            <p:cNvCxnSpPr/>
            <p:nvPr/>
          </p:nvCxnSpPr>
          <p:spPr>
            <a:xfrm>
              <a:off x="3563888" y="5445224"/>
              <a:ext cx="1656184" cy="0"/>
            </a:xfrm>
            <a:prstGeom prst="line">
              <a:avLst/>
            </a:prstGeom>
            <a:ln w="152400">
              <a:solidFill>
                <a:schemeClr val="accent5"/>
              </a:solidFill>
              <a:tailEnd type="oval" w="sm" len="sm"/>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211960" y="5445224"/>
              <a:ext cx="720080" cy="0"/>
            </a:xfrm>
            <a:prstGeom prst="line">
              <a:avLst/>
            </a:prstGeom>
            <a:ln w="152400">
              <a:solidFill>
                <a:schemeClr val="accent5"/>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sp>
        <p:nvSpPr>
          <p:cNvPr id="30" name="TextBox 29"/>
          <p:cNvSpPr txBox="1"/>
          <p:nvPr/>
        </p:nvSpPr>
        <p:spPr>
          <a:xfrm>
            <a:off x="-48003" y="1071156"/>
            <a:ext cx="1722512" cy="584775"/>
          </a:xfrm>
          <a:prstGeom prst="rect">
            <a:avLst/>
          </a:prstGeom>
          <a:noFill/>
        </p:spPr>
        <p:txBody>
          <a:bodyPr wrap="square" rtlCol="0">
            <a:spAutoFit/>
          </a:bodyPr>
          <a:lstStyle/>
          <a:p>
            <a:pPr algn="ctr"/>
            <a:r>
              <a:rPr lang="en-US" sz="1600" dirty="0" smtClean="0"/>
              <a:t>100G wave with </a:t>
            </a:r>
          </a:p>
          <a:p>
            <a:pPr algn="ctr"/>
            <a:r>
              <a:rPr lang="en-US" sz="1600" dirty="0" smtClean="0"/>
              <a:t>5 x 10G services</a:t>
            </a:r>
            <a:endParaRPr lang="en-US" sz="1600" dirty="0"/>
          </a:p>
        </p:txBody>
      </p:sp>
      <p:sp>
        <p:nvSpPr>
          <p:cNvPr id="34" name="TextBox 33"/>
          <p:cNvSpPr txBox="1"/>
          <p:nvPr/>
        </p:nvSpPr>
        <p:spPr>
          <a:xfrm>
            <a:off x="7689355" y="3659088"/>
            <a:ext cx="389850" cy="369332"/>
          </a:xfrm>
          <a:prstGeom prst="rect">
            <a:avLst/>
          </a:prstGeom>
          <a:noFill/>
        </p:spPr>
        <p:txBody>
          <a:bodyPr wrap="none" rtlCol="0">
            <a:spAutoFit/>
          </a:bodyPr>
          <a:lstStyle/>
          <a:p>
            <a:r>
              <a:rPr lang="en-US" dirty="0" smtClean="0">
                <a:solidFill>
                  <a:schemeClr val="bg1"/>
                </a:solidFill>
              </a:rPr>
              <a:t>W</a:t>
            </a:r>
            <a:endParaRPr lang="en-US" dirty="0">
              <a:solidFill>
                <a:schemeClr val="bg1"/>
              </a:solidFill>
            </a:endParaRPr>
          </a:p>
        </p:txBody>
      </p:sp>
      <p:grpSp>
        <p:nvGrpSpPr>
          <p:cNvPr id="84" name="Group 83"/>
          <p:cNvGrpSpPr/>
          <p:nvPr/>
        </p:nvGrpSpPr>
        <p:grpSpPr>
          <a:xfrm>
            <a:off x="7140911" y="3244424"/>
            <a:ext cx="1656184" cy="0"/>
            <a:chOff x="6471828" y="3950440"/>
            <a:chExt cx="1656184" cy="0"/>
          </a:xfrm>
          <a:effectLst>
            <a:glow rad="101600">
              <a:srgbClr val="00B050">
                <a:alpha val="60000"/>
              </a:srgbClr>
            </a:glow>
          </a:effectLst>
        </p:grpSpPr>
        <p:cxnSp>
          <p:nvCxnSpPr>
            <p:cNvPr id="76" name="Straight Connector 75"/>
            <p:cNvCxnSpPr/>
            <p:nvPr/>
          </p:nvCxnSpPr>
          <p:spPr>
            <a:xfrm flipH="1">
              <a:off x="6471828" y="3950440"/>
              <a:ext cx="1656184" cy="0"/>
            </a:xfrm>
            <a:prstGeom prst="line">
              <a:avLst/>
            </a:prstGeom>
            <a:ln w="152400">
              <a:solidFill>
                <a:schemeClr val="accent5"/>
              </a:solidFill>
              <a:tailEnd type="oval" w="sm" len="sm"/>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6899920" y="3950440"/>
              <a:ext cx="720080" cy="0"/>
            </a:xfrm>
            <a:prstGeom prst="line">
              <a:avLst/>
            </a:prstGeom>
            <a:ln w="152400">
              <a:solidFill>
                <a:schemeClr val="accent5"/>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sp>
        <p:nvSpPr>
          <p:cNvPr id="151" name="Rectangle 150"/>
          <p:cNvSpPr/>
          <p:nvPr/>
        </p:nvSpPr>
        <p:spPr>
          <a:xfrm>
            <a:off x="7368365" y="2881972"/>
            <a:ext cx="1676027" cy="767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 name="TextBox 80"/>
          <p:cNvSpPr txBox="1"/>
          <p:nvPr/>
        </p:nvSpPr>
        <p:spPr>
          <a:xfrm>
            <a:off x="7924800" y="3357409"/>
            <a:ext cx="1200265" cy="584775"/>
          </a:xfrm>
          <a:prstGeom prst="rect">
            <a:avLst/>
          </a:prstGeom>
          <a:noFill/>
        </p:spPr>
        <p:txBody>
          <a:bodyPr wrap="none" rtlCol="0">
            <a:spAutoFit/>
          </a:bodyPr>
          <a:lstStyle/>
          <a:p>
            <a:pPr algn="ctr"/>
            <a:r>
              <a:rPr lang="en-US" sz="1600" b="1" dirty="0" smtClean="0"/>
              <a:t>Fiber </a:t>
            </a:r>
          </a:p>
          <a:p>
            <a:pPr algn="ctr"/>
            <a:r>
              <a:rPr lang="en-US" sz="1600" b="1" dirty="0" smtClean="0"/>
              <a:t>direction #3</a:t>
            </a:r>
            <a:endParaRPr lang="en-US" sz="1600" b="1" dirty="0"/>
          </a:p>
        </p:txBody>
      </p:sp>
      <p:sp>
        <p:nvSpPr>
          <p:cNvPr id="89" name="TextBox 88"/>
          <p:cNvSpPr txBox="1"/>
          <p:nvPr/>
        </p:nvSpPr>
        <p:spPr>
          <a:xfrm>
            <a:off x="7296151" y="990600"/>
            <a:ext cx="1722512" cy="584775"/>
          </a:xfrm>
          <a:prstGeom prst="rect">
            <a:avLst/>
          </a:prstGeom>
          <a:noFill/>
        </p:spPr>
        <p:txBody>
          <a:bodyPr wrap="square" rtlCol="0">
            <a:spAutoFit/>
          </a:bodyPr>
          <a:lstStyle/>
          <a:p>
            <a:pPr algn="ctr"/>
            <a:r>
              <a:rPr lang="en-US" sz="1600" b="1" i="1" dirty="0" smtClean="0"/>
              <a:t>Efficiently filled </a:t>
            </a:r>
            <a:r>
              <a:rPr lang="en-US" sz="1600" dirty="0" smtClean="0"/>
              <a:t>100G wave</a:t>
            </a:r>
            <a:endParaRPr lang="en-US" sz="1600" dirty="0"/>
          </a:p>
        </p:txBody>
      </p:sp>
      <p:sp>
        <p:nvSpPr>
          <p:cNvPr id="12" name="Rectangle 11"/>
          <p:cNvSpPr/>
          <p:nvPr/>
        </p:nvSpPr>
        <p:spPr>
          <a:xfrm>
            <a:off x="69522" y="2896011"/>
            <a:ext cx="1759278" cy="767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TextBox 28"/>
          <p:cNvSpPr txBox="1"/>
          <p:nvPr/>
        </p:nvSpPr>
        <p:spPr>
          <a:xfrm>
            <a:off x="0" y="3405683"/>
            <a:ext cx="1200265" cy="584775"/>
          </a:xfrm>
          <a:prstGeom prst="rect">
            <a:avLst/>
          </a:prstGeom>
          <a:noFill/>
        </p:spPr>
        <p:txBody>
          <a:bodyPr wrap="none" rtlCol="0">
            <a:spAutoFit/>
          </a:bodyPr>
          <a:lstStyle/>
          <a:p>
            <a:pPr algn="ctr"/>
            <a:r>
              <a:rPr lang="en-US" sz="1600" b="1" dirty="0" smtClean="0"/>
              <a:t>Fiber </a:t>
            </a:r>
          </a:p>
          <a:p>
            <a:pPr algn="ctr"/>
            <a:r>
              <a:rPr lang="en-US" sz="1600" b="1" dirty="0" smtClean="0"/>
              <a:t>direction #1</a:t>
            </a:r>
            <a:endParaRPr lang="en-US" sz="1600" b="1" dirty="0"/>
          </a:p>
        </p:txBody>
      </p:sp>
      <p:sp>
        <p:nvSpPr>
          <p:cNvPr id="15" name="Rectangle 14"/>
          <p:cNvSpPr/>
          <p:nvPr/>
        </p:nvSpPr>
        <p:spPr>
          <a:xfrm>
            <a:off x="1628691" y="2514600"/>
            <a:ext cx="5915109" cy="3733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2" name="Rectangle 151"/>
          <p:cNvSpPr/>
          <p:nvPr/>
        </p:nvSpPr>
        <p:spPr>
          <a:xfrm>
            <a:off x="3276601" y="5105400"/>
            <a:ext cx="4191000" cy="167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33" name="Picture 3" descr="\\NETAPP2\dept\Marketing\Photo_Library\Product_Photos\XTN\_XTN_chassis\XTN_rack_7_med (2).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1528" b="2128"/>
          <a:stretch/>
        </p:blipFill>
        <p:spPr bwMode="auto">
          <a:xfrm>
            <a:off x="3733800" y="2333020"/>
            <a:ext cx="1404428" cy="4408584"/>
          </a:xfrm>
          <a:prstGeom prst="rect">
            <a:avLst/>
          </a:prstGeom>
          <a:noFill/>
        </p:spPr>
      </p:pic>
      <p:grpSp>
        <p:nvGrpSpPr>
          <p:cNvPr id="14" name="Group 13"/>
          <p:cNvGrpSpPr/>
          <p:nvPr/>
        </p:nvGrpSpPr>
        <p:grpSpPr>
          <a:xfrm>
            <a:off x="4788877" y="3248798"/>
            <a:ext cx="4015898" cy="0"/>
            <a:chOff x="4779640" y="4724400"/>
            <a:chExt cx="4015898" cy="0"/>
          </a:xfrm>
          <a:effectLst>
            <a:glow rad="101600">
              <a:srgbClr val="559132">
                <a:alpha val="60000"/>
              </a:srgbClr>
            </a:glow>
          </a:effectLst>
        </p:grpSpPr>
        <p:cxnSp>
          <p:nvCxnSpPr>
            <p:cNvPr id="149" name="Straight Connector 148"/>
            <p:cNvCxnSpPr/>
            <p:nvPr/>
          </p:nvCxnSpPr>
          <p:spPr>
            <a:xfrm flipH="1">
              <a:off x="4779640" y="4724400"/>
              <a:ext cx="4015898" cy="0"/>
            </a:xfrm>
            <a:prstGeom prst="line">
              <a:avLst/>
            </a:prstGeom>
            <a:ln w="152400">
              <a:solidFill>
                <a:schemeClr val="accent5"/>
              </a:solidFill>
              <a:tailEnd type="oval" w="sm" len="sm"/>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7567446" y="4724400"/>
              <a:ext cx="720080" cy="0"/>
            </a:xfrm>
            <a:prstGeom prst="line">
              <a:avLst/>
            </a:prstGeom>
            <a:ln w="152400">
              <a:solidFill>
                <a:schemeClr val="accent5"/>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260539" y="3223846"/>
            <a:ext cx="3865984" cy="0"/>
            <a:chOff x="248816" y="4495800"/>
            <a:chExt cx="3865984" cy="0"/>
          </a:xfrm>
          <a:effectLst>
            <a:glow rad="101600">
              <a:srgbClr val="C00000">
                <a:alpha val="60000"/>
              </a:srgbClr>
            </a:glow>
          </a:effectLst>
        </p:grpSpPr>
        <p:cxnSp>
          <p:nvCxnSpPr>
            <p:cNvPr id="145" name="Straight Connector 144"/>
            <p:cNvCxnSpPr/>
            <p:nvPr/>
          </p:nvCxnSpPr>
          <p:spPr>
            <a:xfrm>
              <a:off x="248816" y="4495800"/>
              <a:ext cx="3865984" cy="0"/>
            </a:xfrm>
            <a:prstGeom prst="line">
              <a:avLst/>
            </a:prstGeom>
            <a:ln w="152400">
              <a:solidFill>
                <a:schemeClr val="accent5"/>
              </a:solidFill>
              <a:tailEnd type="oval" w="sm" len="sm"/>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896888" y="4495800"/>
              <a:ext cx="720080" cy="0"/>
            </a:xfrm>
            <a:prstGeom prst="line">
              <a:avLst/>
            </a:prstGeom>
            <a:ln w="152400">
              <a:solidFill>
                <a:schemeClr val="accent5"/>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grpSp>
        <p:nvGrpSpPr>
          <p:cNvPr id="93" name="Group 92"/>
          <p:cNvGrpSpPr/>
          <p:nvPr/>
        </p:nvGrpSpPr>
        <p:grpSpPr>
          <a:xfrm>
            <a:off x="4419973" y="1295400"/>
            <a:ext cx="0" cy="1372344"/>
            <a:chOff x="4191000" y="1588748"/>
            <a:chExt cx="0" cy="1372344"/>
          </a:xfrm>
          <a:effectLst>
            <a:glow rad="101600">
              <a:srgbClr val="0000FF">
                <a:alpha val="60000"/>
              </a:srgbClr>
            </a:glow>
          </a:effectLst>
        </p:grpSpPr>
        <p:cxnSp>
          <p:nvCxnSpPr>
            <p:cNvPr id="70" name="Straight Connector 69"/>
            <p:cNvCxnSpPr/>
            <p:nvPr/>
          </p:nvCxnSpPr>
          <p:spPr>
            <a:xfrm>
              <a:off x="4191000" y="1588748"/>
              <a:ext cx="0" cy="1372344"/>
            </a:xfrm>
            <a:prstGeom prst="line">
              <a:avLst/>
            </a:prstGeom>
            <a:ln w="152400">
              <a:solidFill>
                <a:schemeClr val="accent5"/>
              </a:solidFill>
              <a:tailEnd type="oval" w="sm" len="sm"/>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5400000">
              <a:off x="3830960" y="2313020"/>
              <a:ext cx="720080" cy="0"/>
            </a:xfrm>
            <a:prstGeom prst="line">
              <a:avLst/>
            </a:prstGeom>
            <a:ln w="152400">
              <a:solidFill>
                <a:schemeClr val="accent5"/>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a:off x="282911" y="1717487"/>
            <a:ext cx="1080120" cy="1512168"/>
            <a:chOff x="3563888" y="3933056"/>
            <a:chExt cx="1080120" cy="1512168"/>
          </a:xfrm>
        </p:grpSpPr>
        <p:sp>
          <p:nvSpPr>
            <p:cNvPr id="19" name="Can 18"/>
            <p:cNvSpPr/>
            <p:nvPr/>
          </p:nvSpPr>
          <p:spPr>
            <a:xfrm rot="16200000">
              <a:off x="3707904" y="4077072"/>
              <a:ext cx="864096" cy="864096"/>
            </a:xfrm>
            <a:prstGeom prst="can">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5</a:t>
              </a:r>
              <a:r>
                <a:rPr lang="en-US" dirty="0" smtClean="0"/>
                <a:t>0%</a:t>
              </a:r>
              <a:endParaRPr lang="en-US" dirty="0"/>
            </a:p>
          </p:txBody>
        </p:sp>
        <p:sp>
          <p:nvSpPr>
            <p:cNvPr id="21" name="Can 20"/>
            <p:cNvSpPr/>
            <p:nvPr/>
          </p:nvSpPr>
          <p:spPr>
            <a:xfrm rot="16200000">
              <a:off x="3739716" y="4269668"/>
              <a:ext cx="72008" cy="135632"/>
            </a:xfrm>
            <a:prstGeom prst="can">
              <a:avLst>
                <a:gd name="adj" fmla="val 43784"/>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Can 21"/>
            <p:cNvSpPr/>
            <p:nvPr/>
          </p:nvSpPr>
          <p:spPr>
            <a:xfrm rot="16200000">
              <a:off x="3739716" y="4422068"/>
              <a:ext cx="72008" cy="135632"/>
            </a:xfrm>
            <a:prstGeom prst="can">
              <a:avLst>
                <a:gd name="adj" fmla="val 43784"/>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Can 22"/>
            <p:cNvSpPr/>
            <p:nvPr/>
          </p:nvSpPr>
          <p:spPr>
            <a:xfrm rot="16200000">
              <a:off x="3739716" y="4574468"/>
              <a:ext cx="72008" cy="135632"/>
            </a:xfrm>
            <a:prstGeom prst="can">
              <a:avLst>
                <a:gd name="adj" fmla="val 43784"/>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Can 23"/>
            <p:cNvSpPr/>
            <p:nvPr/>
          </p:nvSpPr>
          <p:spPr>
            <a:xfrm rot="16200000">
              <a:off x="3820108" y="4621324"/>
              <a:ext cx="72008" cy="135632"/>
            </a:xfrm>
            <a:prstGeom prst="can">
              <a:avLst>
                <a:gd name="adj" fmla="val 43784"/>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Can 24"/>
            <p:cNvSpPr/>
            <p:nvPr/>
          </p:nvSpPr>
          <p:spPr>
            <a:xfrm rot="16200000">
              <a:off x="3811724" y="4477308"/>
              <a:ext cx="72008" cy="135632"/>
            </a:xfrm>
            <a:prstGeom prst="can">
              <a:avLst>
                <a:gd name="adj" fmla="val 43784"/>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ounded Rectangle 25"/>
            <p:cNvSpPr/>
            <p:nvPr/>
          </p:nvSpPr>
          <p:spPr>
            <a:xfrm>
              <a:off x="3563888" y="3933056"/>
              <a:ext cx="1080120" cy="1152128"/>
            </a:xfrm>
            <a:prstGeom prst="roundRect">
              <a:avLst/>
            </a:prstGeom>
            <a:no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7" name="Straight Connector 26"/>
            <p:cNvCxnSpPr/>
            <p:nvPr/>
          </p:nvCxnSpPr>
          <p:spPr>
            <a:xfrm>
              <a:off x="3635896" y="5085184"/>
              <a:ext cx="432048" cy="360040"/>
            </a:xfrm>
            <a:prstGeom prst="line">
              <a:avLst/>
            </a:prstGeom>
            <a:no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cxnSp>
        <p:cxnSp>
          <p:nvCxnSpPr>
            <p:cNvPr id="28" name="Straight Connector 27"/>
            <p:cNvCxnSpPr/>
            <p:nvPr/>
          </p:nvCxnSpPr>
          <p:spPr>
            <a:xfrm flipH="1">
              <a:off x="4067944" y="5085184"/>
              <a:ext cx="504056" cy="360040"/>
            </a:xfrm>
            <a:prstGeom prst="line">
              <a:avLst/>
            </a:prstGeom>
            <a:no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cxnSp>
      </p:grpSp>
      <p:sp>
        <p:nvSpPr>
          <p:cNvPr id="157" name="TextBox 156"/>
          <p:cNvSpPr txBox="1"/>
          <p:nvPr/>
        </p:nvSpPr>
        <p:spPr>
          <a:xfrm>
            <a:off x="4521993" y="1239826"/>
            <a:ext cx="1200265" cy="584775"/>
          </a:xfrm>
          <a:prstGeom prst="rect">
            <a:avLst/>
          </a:prstGeom>
          <a:noFill/>
        </p:spPr>
        <p:txBody>
          <a:bodyPr wrap="none" rtlCol="0">
            <a:spAutoFit/>
          </a:bodyPr>
          <a:lstStyle/>
          <a:p>
            <a:pPr algn="ctr"/>
            <a:r>
              <a:rPr lang="en-US" sz="1600" b="1" dirty="0" smtClean="0"/>
              <a:t>Fiber </a:t>
            </a:r>
          </a:p>
          <a:p>
            <a:pPr algn="ctr"/>
            <a:r>
              <a:rPr lang="en-US" sz="1600" b="1" dirty="0" smtClean="0"/>
              <a:t>direction #2</a:t>
            </a:r>
            <a:endParaRPr lang="en-US" sz="1600" b="1" dirty="0"/>
          </a:p>
        </p:txBody>
      </p:sp>
      <p:grpSp>
        <p:nvGrpSpPr>
          <p:cNvPr id="158" name="Group 157"/>
          <p:cNvGrpSpPr/>
          <p:nvPr/>
        </p:nvGrpSpPr>
        <p:grpSpPr>
          <a:xfrm flipH="1">
            <a:off x="2667000" y="1071156"/>
            <a:ext cx="1740991" cy="1570283"/>
            <a:chOff x="4419600" y="1142592"/>
            <a:chExt cx="1740991" cy="1570283"/>
          </a:xfrm>
        </p:grpSpPr>
        <p:grpSp>
          <p:nvGrpSpPr>
            <p:cNvPr id="159" name="Group 158"/>
            <p:cNvGrpSpPr/>
            <p:nvPr/>
          </p:nvGrpSpPr>
          <p:grpSpPr>
            <a:xfrm rot="5400000">
              <a:off x="4671342" y="890850"/>
              <a:ext cx="1008684" cy="1512168"/>
              <a:chOff x="7811788" y="3933056"/>
              <a:chExt cx="1008684" cy="1512168"/>
            </a:xfrm>
          </p:grpSpPr>
          <p:sp>
            <p:nvSpPr>
              <p:cNvPr id="161" name="Can 160"/>
              <p:cNvSpPr/>
              <p:nvPr/>
            </p:nvSpPr>
            <p:spPr>
              <a:xfrm rot="16200000">
                <a:off x="7920372" y="4113077"/>
                <a:ext cx="864096" cy="792088"/>
              </a:xfrm>
              <a:prstGeom prst="can">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40 %</a:t>
                </a:r>
                <a:endParaRPr lang="en-US" dirty="0"/>
              </a:p>
            </p:txBody>
          </p:sp>
          <p:grpSp>
            <p:nvGrpSpPr>
              <p:cNvPr id="162" name="Group 161"/>
              <p:cNvGrpSpPr/>
              <p:nvPr/>
            </p:nvGrpSpPr>
            <p:grpSpPr>
              <a:xfrm>
                <a:off x="7884368" y="4301481"/>
                <a:ext cx="216024" cy="423664"/>
                <a:chOff x="7524328" y="4445496"/>
                <a:chExt cx="216024" cy="423664"/>
              </a:xfrm>
            </p:grpSpPr>
            <p:sp>
              <p:nvSpPr>
                <p:cNvPr id="166" name="Can 165"/>
                <p:cNvSpPr/>
                <p:nvPr/>
              </p:nvSpPr>
              <p:spPr>
                <a:xfrm rot="16200000">
                  <a:off x="7556140" y="4413684"/>
                  <a:ext cx="72008" cy="135632"/>
                </a:xfrm>
                <a:prstGeom prst="can">
                  <a:avLst>
                    <a:gd name="adj" fmla="val 43784"/>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7" name="Can 166"/>
                <p:cNvSpPr/>
                <p:nvPr/>
              </p:nvSpPr>
              <p:spPr>
                <a:xfrm rot="16200000">
                  <a:off x="7556140" y="4718484"/>
                  <a:ext cx="72008" cy="135632"/>
                </a:xfrm>
                <a:prstGeom prst="can">
                  <a:avLst>
                    <a:gd name="adj" fmla="val 43784"/>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8" name="Can 167"/>
                <p:cNvSpPr/>
                <p:nvPr/>
              </p:nvSpPr>
              <p:spPr>
                <a:xfrm rot="16200000">
                  <a:off x="7636532" y="4765340"/>
                  <a:ext cx="72008" cy="135632"/>
                </a:xfrm>
                <a:prstGeom prst="can">
                  <a:avLst>
                    <a:gd name="adj" fmla="val 43784"/>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9" name="Can 168"/>
                <p:cNvSpPr/>
                <p:nvPr/>
              </p:nvSpPr>
              <p:spPr>
                <a:xfrm rot="16200000">
                  <a:off x="7628148" y="4621324"/>
                  <a:ext cx="72008" cy="135632"/>
                </a:xfrm>
                <a:prstGeom prst="can">
                  <a:avLst>
                    <a:gd name="adj" fmla="val 43784"/>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63" name="Rounded Rectangle 162"/>
              <p:cNvSpPr/>
              <p:nvPr/>
            </p:nvSpPr>
            <p:spPr>
              <a:xfrm>
                <a:off x="7811788" y="3933056"/>
                <a:ext cx="1008684" cy="1152128"/>
              </a:xfrm>
              <a:prstGeom prst="roundRect">
                <a:avLst/>
              </a:prstGeom>
              <a:no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64" name="Straight Connector 163"/>
              <p:cNvCxnSpPr/>
              <p:nvPr/>
            </p:nvCxnSpPr>
            <p:spPr>
              <a:xfrm rot="16200000" flipH="1">
                <a:off x="7879693" y="5080509"/>
                <a:ext cx="369391" cy="360040"/>
              </a:xfrm>
              <a:prstGeom prst="line">
                <a:avLst/>
              </a:prstGeom>
              <a:no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cxnSp>
          <p:cxnSp>
            <p:nvCxnSpPr>
              <p:cNvPr id="165" name="Straight Connector 164"/>
              <p:cNvCxnSpPr/>
              <p:nvPr/>
            </p:nvCxnSpPr>
            <p:spPr>
              <a:xfrm flipH="1">
                <a:off x="8244408" y="5085184"/>
                <a:ext cx="504056" cy="360040"/>
              </a:xfrm>
              <a:prstGeom prst="line">
                <a:avLst/>
              </a:prstGeom>
              <a:no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cxnSp>
        </p:grpSp>
        <p:sp>
          <p:nvSpPr>
            <p:cNvPr id="160" name="TextBox 159"/>
            <p:cNvSpPr txBox="1"/>
            <p:nvPr/>
          </p:nvSpPr>
          <p:spPr>
            <a:xfrm>
              <a:off x="4438079" y="2128100"/>
              <a:ext cx="1722512" cy="584775"/>
            </a:xfrm>
            <a:prstGeom prst="rect">
              <a:avLst/>
            </a:prstGeom>
            <a:noFill/>
          </p:spPr>
          <p:txBody>
            <a:bodyPr wrap="square" rtlCol="0">
              <a:spAutoFit/>
            </a:bodyPr>
            <a:lstStyle/>
            <a:p>
              <a:pPr algn="ctr"/>
              <a:r>
                <a:rPr lang="en-US" sz="1600" dirty="0" smtClean="0"/>
                <a:t>100G wave with </a:t>
              </a:r>
            </a:p>
            <a:p>
              <a:pPr algn="ctr"/>
              <a:r>
                <a:rPr lang="en-US" sz="1600" dirty="0" smtClean="0"/>
                <a:t>4 x 10G services</a:t>
              </a:r>
              <a:endParaRPr lang="en-US" sz="1600" dirty="0"/>
            </a:p>
          </p:txBody>
        </p:sp>
      </p:grpSp>
      <p:grpSp>
        <p:nvGrpSpPr>
          <p:cNvPr id="54" name="Group 53"/>
          <p:cNvGrpSpPr/>
          <p:nvPr/>
        </p:nvGrpSpPr>
        <p:grpSpPr>
          <a:xfrm>
            <a:off x="7617347" y="1620416"/>
            <a:ext cx="1080120" cy="1656184"/>
            <a:chOff x="6732240" y="1628800"/>
            <a:chExt cx="1080120" cy="1656184"/>
          </a:xfrm>
        </p:grpSpPr>
        <p:sp>
          <p:nvSpPr>
            <p:cNvPr id="55" name="Can 54"/>
            <p:cNvSpPr/>
            <p:nvPr/>
          </p:nvSpPr>
          <p:spPr>
            <a:xfrm rot="16200000">
              <a:off x="6944072" y="1777008"/>
              <a:ext cx="864096" cy="855712"/>
            </a:xfrm>
            <a:prstGeom prst="can">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90%</a:t>
              </a:r>
              <a:endParaRPr lang="en-US" dirty="0"/>
            </a:p>
          </p:txBody>
        </p:sp>
        <p:sp>
          <p:nvSpPr>
            <p:cNvPr id="56" name="Can 55"/>
            <p:cNvSpPr/>
            <p:nvPr/>
          </p:nvSpPr>
          <p:spPr>
            <a:xfrm rot="16200000">
              <a:off x="6988460" y="2164668"/>
              <a:ext cx="72008" cy="135632"/>
            </a:xfrm>
            <a:prstGeom prst="can">
              <a:avLst>
                <a:gd name="adj" fmla="val 43784"/>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Can 56"/>
            <p:cNvSpPr/>
            <p:nvPr/>
          </p:nvSpPr>
          <p:spPr>
            <a:xfrm rot="16200000">
              <a:off x="6908068" y="2101044"/>
              <a:ext cx="72008" cy="135632"/>
            </a:xfrm>
            <a:prstGeom prst="can">
              <a:avLst>
                <a:gd name="adj" fmla="val 43784"/>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Can 57"/>
            <p:cNvSpPr/>
            <p:nvPr/>
          </p:nvSpPr>
          <p:spPr>
            <a:xfrm rot="16200000">
              <a:off x="6908068" y="2253444"/>
              <a:ext cx="72008" cy="135632"/>
            </a:xfrm>
            <a:prstGeom prst="can">
              <a:avLst>
                <a:gd name="adj" fmla="val 43784"/>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Can 58"/>
            <p:cNvSpPr/>
            <p:nvPr/>
          </p:nvSpPr>
          <p:spPr>
            <a:xfrm rot="16200000">
              <a:off x="6908068" y="2405844"/>
              <a:ext cx="72008" cy="135632"/>
            </a:xfrm>
            <a:prstGeom prst="can">
              <a:avLst>
                <a:gd name="adj" fmla="val 43784"/>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Can 59"/>
            <p:cNvSpPr/>
            <p:nvPr/>
          </p:nvSpPr>
          <p:spPr>
            <a:xfrm rot="16200000">
              <a:off x="6988460" y="2452700"/>
              <a:ext cx="72008" cy="135632"/>
            </a:xfrm>
            <a:prstGeom prst="can">
              <a:avLst>
                <a:gd name="adj" fmla="val 43784"/>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Can 60"/>
            <p:cNvSpPr/>
            <p:nvPr/>
          </p:nvSpPr>
          <p:spPr>
            <a:xfrm rot="16200000">
              <a:off x="6980076" y="2308684"/>
              <a:ext cx="72008" cy="135632"/>
            </a:xfrm>
            <a:prstGeom prst="can">
              <a:avLst>
                <a:gd name="adj" fmla="val 43784"/>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ounded Rectangle 61"/>
            <p:cNvSpPr/>
            <p:nvPr/>
          </p:nvSpPr>
          <p:spPr>
            <a:xfrm>
              <a:off x="6732240" y="1628800"/>
              <a:ext cx="1080120" cy="1152128"/>
            </a:xfrm>
            <a:prstGeom prst="roundRect">
              <a:avLst/>
            </a:prstGeom>
            <a:no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Can 62"/>
            <p:cNvSpPr/>
            <p:nvPr/>
          </p:nvSpPr>
          <p:spPr>
            <a:xfrm rot="16200000">
              <a:off x="6908068" y="1957028"/>
              <a:ext cx="72008" cy="135632"/>
            </a:xfrm>
            <a:prstGeom prst="can">
              <a:avLst>
                <a:gd name="adj" fmla="val 43784"/>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Can 63"/>
            <p:cNvSpPr/>
            <p:nvPr/>
          </p:nvSpPr>
          <p:spPr>
            <a:xfrm rot="16200000">
              <a:off x="6988460" y="2029036"/>
              <a:ext cx="72008" cy="135632"/>
            </a:xfrm>
            <a:prstGeom prst="can">
              <a:avLst>
                <a:gd name="adj" fmla="val 43784"/>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Can 64"/>
            <p:cNvSpPr/>
            <p:nvPr/>
          </p:nvSpPr>
          <p:spPr>
            <a:xfrm rot="16200000">
              <a:off x="6988460" y="1885020"/>
              <a:ext cx="72008" cy="135632"/>
            </a:xfrm>
            <a:prstGeom prst="can">
              <a:avLst>
                <a:gd name="adj" fmla="val 43784"/>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Can 65"/>
            <p:cNvSpPr/>
            <p:nvPr/>
          </p:nvSpPr>
          <p:spPr>
            <a:xfrm rot="16200000">
              <a:off x="6908068" y="1813012"/>
              <a:ext cx="72008" cy="135632"/>
            </a:xfrm>
            <a:prstGeom prst="can">
              <a:avLst>
                <a:gd name="adj" fmla="val 43784"/>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67" name="Straight Connector 66"/>
            <p:cNvCxnSpPr/>
            <p:nvPr/>
          </p:nvCxnSpPr>
          <p:spPr>
            <a:xfrm>
              <a:off x="6804248" y="2780928"/>
              <a:ext cx="576064" cy="504056"/>
            </a:xfrm>
            <a:prstGeom prst="line">
              <a:avLst/>
            </a:prstGeom>
            <a:no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cxnSp>
        <p:cxnSp>
          <p:nvCxnSpPr>
            <p:cNvPr id="68" name="Straight Connector 67"/>
            <p:cNvCxnSpPr/>
            <p:nvPr/>
          </p:nvCxnSpPr>
          <p:spPr>
            <a:xfrm flipH="1">
              <a:off x="7380312" y="2780928"/>
              <a:ext cx="360040" cy="504056"/>
            </a:xfrm>
            <a:prstGeom prst="line">
              <a:avLst/>
            </a:prstGeom>
            <a:no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cxnSp>
      </p:grpSp>
      <p:sp>
        <p:nvSpPr>
          <p:cNvPr id="170" name="Rectangle 169"/>
          <p:cNvSpPr/>
          <p:nvPr/>
        </p:nvSpPr>
        <p:spPr>
          <a:xfrm>
            <a:off x="0" y="5953780"/>
            <a:ext cx="9144000" cy="904220"/>
          </a:xfrm>
          <a:prstGeom prst="rect">
            <a:avLst/>
          </a:prstGeom>
          <a:solidFill>
            <a:srgbClr val="2A313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en-US" sz="2800" b="1" i="1" dirty="0" err="1">
                <a:solidFill>
                  <a:srgbClr val="FFC000"/>
                </a:solidFill>
              </a:rPr>
              <a:t>CapEx</a:t>
            </a:r>
            <a:r>
              <a:rPr lang="en-US" sz="2800" b="1" i="1" dirty="0">
                <a:solidFill>
                  <a:srgbClr val="FFC000"/>
                </a:solidFill>
              </a:rPr>
              <a:t> &amp; </a:t>
            </a:r>
            <a:r>
              <a:rPr lang="en-US" sz="2800" b="1" i="1" dirty="0" err="1">
                <a:solidFill>
                  <a:srgbClr val="FFC000"/>
                </a:solidFill>
              </a:rPr>
              <a:t>OpEx</a:t>
            </a:r>
            <a:r>
              <a:rPr lang="en-US" sz="2800" b="1" i="1" dirty="0">
                <a:solidFill>
                  <a:srgbClr val="FFC000"/>
                </a:solidFill>
              </a:rPr>
              <a:t> savings </a:t>
            </a:r>
            <a:r>
              <a:rPr lang="en-US" sz="2800" dirty="0">
                <a:solidFill>
                  <a:prstClr val="white"/>
                </a:solidFill>
              </a:rPr>
              <a:t>from integrated Switch + </a:t>
            </a:r>
            <a:r>
              <a:rPr lang="en-US" sz="2800" dirty="0" smtClean="0">
                <a:solidFill>
                  <a:prstClr val="white"/>
                </a:solidFill>
              </a:rPr>
              <a:t>WDM</a:t>
            </a:r>
            <a:endParaRPr lang="en-US" sz="2800" dirty="0">
              <a:solidFill>
                <a:prstClr val="white"/>
              </a:solidFill>
            </a:endParaRPr>
          </a:p>
        </p:txBody>
      </p:sp>
      <p:sp>
        <p:nvSpPr>
          <p:cNvPr id="172" name="Rectangle 171"/>
          <p:cNvSpPr/>
          <p:nvPr/>
        </p:nvSpPr>
        <p:spPr>
          <a:xfrm>
            <a:off x="187572" y="4042047"/>
            <a:ext cx="2479428" cy="758553"/>
          </a:xfrm>
          <a:prstGeom prst="rect">
            <a:avLst/>
          </a:prstGeom>
          <a:solidFill>
            <a:schemeClr val="accent6">
              <a:lumMod val="75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smtClean="0"/>
              <a:t>Eliminate Interconnects</a:t>
            </a:r>
            <a:endParaRPr lang="en-US" sz="2000" b="1" dirty="0"/>
          </a:p>
        </p:txBody>
      </p:sp>
      <p:sp>
        <p:nvSpPr>
          <p:cNvPr id="173" name="Rectangle 172"/>
          <p:cNvSpPr/>
          <p:nvPr/>
        </p:nvSpPr>
        <p:spPr>
          <a:xfrm>
            <a:off x="6477000" y="4045494"/>
            <a:ext cx="2479428" cy="758553"/>
          </a:xfrm>
          <a:prstGeom prst="rect">
            <a:avLst/>
          </a:prstGeom>
          <a:solidFill>
            <a:schemeClr val="accent6">
              <a:lumMod val="75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smtClean="0"/>
              <a:t>Reduce </a:t>
            </a:r>
          </a:p>
          <a:p>
            <a:pPr algn="ctr"/>
            <a:r>
              <a:rPr lang="en-US" sz="2000" b="1" dirty="0" smtClean="0"/>
              <a:t>Space/Power</a:t>
            </a:r>
            <a:endParaRPr lang="en-US" sz="2000" b="1" dirty="0"/>
          </a:p>
        </p:txBody>
      </p:sp>
      <p:sp>
        <p:nvSpPr>
          <p:cNvPr id="174" name="Rectangle 173"/>
          <p:cNvSpPr/>
          <p:nvPr/>
        </p:nvSpPr>
        <p:spPr>
          <a:xfrm>
            <a:off x="187575" y="4953000"/>
            <a:ext cx="2479428" cy="758553"/>
          </a:xfrm>
          <a:prstGeom prst="rect">
            <a:avLst/>
          </a:prstGeom>
          <a:solidFill>
            <a:schemeClr val="accent6">
              <a:lumMod val="75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smtClean="0"/>
              <a:t>Eliminate Separate Switch</a:t>
            </a:r>
            <a:endParaRPr lang="en-US" sz="2000" b="1" dirty="0"/>
          </a:p>
        </p:txBody>
      </p:sp>
      <p:sp>
        <p:nvSpPr>
          <p:cNvPr id="175" name="Rectangle 174"/>
          <p:cNvSpPr/>
          <p:nvPr/>
        </p:nvSpPr>
        <p:spPr>
          <a:xfrm>
            <a:off x="6477003" y="4956447"/>
            <a:ext cx="2479428" cy="758553"/>
          </a:xfrm>
          <a:prstGeom prst="rect">
            <a:avLst/>
          </a:prstGeom>
          <a:solidFill>
            <a:schemeClr val="accent6">
              <a:lumMod val="75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smtClean="0"/>
              <a:t>Automate Connections</a:t>
            </a:r>
            <a:endParaRPr lang="en-US" sz="2000" b="1" dirty="0"/>
          </a:p>
        </p:txBody>
      </p:sp>
    </p:spTree>
    <p:extLst>
      <p:ext uri="{BB962C8B-B14F-4D97-AF65-F5344CB8AC3E}">
        <p14:creationId xmlns:p14="http://schemas.microsoft.com/office/powerpoint/2010/main" val="662848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51"/>
                                        </p:tgtEl>
                                        <p:attrNameLst>
                                          <p:attrName>style.visibility</p:attrName>
                                        </p:attrNameLst>
                                      </p:cBhvr>
                                      <p:to>
                                        <p:strVal val="visible"/>
                                      </p:to>
                                    </p:set>
                                    <p:animEffect transition="in" filter="wipe(right)">
                                      <p:cBhvr>
                                        <p:cTn id="10" dur="500"/>
                                        <p:tgtEl>
                                          <p:spTgt spid="151"/>
                                        </p:tgtEl>
                                      </p:cBhvr>
                                    </p:animEffect>
                                  </p:childTnLst>
                                </p:cTn>
                              </p:par>
                              <p:par>
                                <p:cTn id="11" presetID="22" presetClass="entr" presetSubtype="8"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2"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52"/>
                                        </p:tgtEl>
                                        <p:attrNameLst>
                                          <p:attrName>style.visibility</p:attrName>
                                        </p:attrNameLst>
                                      </p:cBhvr>
                                      <p:to>
                                        <p:strVal val="visible"/>
                                      </p:to>
                                    </p:set>
                                    <p:animEffect transition="in" filter="barn(inVertical)">
                                      <p:cBhvr>
                                        <p:cTn id="22" dur="500"/>
                                        <p:tgtEl>
                                          <p:spTgt spid="152"/>
                                        </p:tgtEl>
                                      </p:cBhvr>
                                    </p:animEffec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133"/>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5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72"/>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500"/>
                                  </p:stCondLst>
                                  <p:childTnLst>
                                    <p:set>
                                      <p:cBhvr>
                                        <p:cTn id="34" dur="1" fill="hold">
                                          <p:stCondLst>
                                            <p:cond delay="0"/>
                                          </p:stCondLst>
                                        </p:cTn>
                                        <p:tgtEl>
                                          <p:spTgt spid="173"/>
                                        </p:tgtEl>
                                        <p:attrNameLst>
                                          <p:attrName>style.visibility</p:attrName>
                                        </p:attrNameLst>
                                      </p:cBhvr>
                                      <p:to>
                                        <p:strVal val="visible"/>
                                      </p:to>
                                    </p:set>
                                  </p:childTnLst>
                                </p:cTn>
                              </p:par>
                            </p:childTnLst>
                          </p:cTn>
                        </p:par>
                        <p:par>
                          <p:cTn id="35" fill="hold">
                            <p:stCondLst>
                              <p:cond delay="500"/>
                            </p:stCondLst>
                            <p:childTnLst>
                              <p:par>
                                <p:cTn id="36" presetID="1" presetClass="entr" presetSubtype="0" fill="hold" grpId="0" nodeType="afterEffect">
                                  <p:stCondLst>
                                    <p:cond delay="500"/>
                                  </p:stCondLst>
                                  <p:childTnLst>
                                    <p:set>
                                      <p:cBhvr>
                                        <p:cTn id="37" dur="1" fill="hold">
                                          <p:stCondLst>
                                            <p:cond delay="0"/>
                                          </p:stCondLst>
                                        </p:cTn>
                                        <p:tgtEl>
                                          <p:spTgt spid="174"/>
                                        </p:tgtEl>
                                        <p:attrNameLst>
                                          <p:attrName>style.visibility</p:attrName>
                                        </p:attrNameLst>
                                      </p:cBhvr>
                                      <p:to>
                                        <p:strVal val="visible"/>
                                      </p:to>
                                    </p:set>
                                  </p:childTnLst>
                                </p:cTn>
                              </p:par>
                            </p:childTnLst>
                          </p:cTn>
                        </p:par>
                        <p:par>
                          <p:cTn id="38" fill="hold">
                            <p:stCondLst>
                              <p:cond delay="1000"/>
                            </p:stCondLst>
                            <p:childTnLst>
                              <p:par>
                                <p:cTn id="39" presetID="1" presetClass="entr" presetSubtype="0" fill="hold" grpId="0" nodeType="afterEffect">
                                  <p:stCondLst>
                                    <p:cond delay="500"/>
                                  </p:stCondLst>
                                  <p:childTnLst>
                                    <p:set>
                                      <p:cBhvr>
                                        <p:cTn id="40" dur="1" fill="hold">
                                          <p:stCondLst>
                                            <p:cond delay="0"/>
                                          </p:stCondLst>
                                        </p:cTn>
                                        <p:tgtEl>
                                          <p:spTgt spid="17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70"/>
                                        </p:tgtEl>
                                        <p:attrNameLst>
                                          <p:attrName>style.visibility</p:attrName>
                                        </p:attrNameLst>
                                      </p:cBhvr>
                                      <p:to>
                                        <p:strVal val="visible"/>
                                      </p:to>
                                    </p:set>
                                    <p:animEffect transition="in" filter="wipe(left)">
                                      <p:cBhvr>
                                        <p:cTn id="45" dur="5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p:bldP spid="12" grpId="0" animBg="1"/>
      <p:bldP spid="15" grpId="0" animBg="1"/>
      <p:bldP spid="152" grpId="0" animBg="1"/>
      <p:bldP spid="170" grpId="0" animBg="1"/>
      <p:bldP spid="172" grpId="0" animBg="1"/>
      <p:bldP spid="173" grpId="0" animBg="1"/>
      <p:bldP spid="174" grpId="0" animBg="1"/>
      <p:bldP spid="17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p:txBody>
          <a:bodyPr>
            <a:normAutofit/>
          </a:bodyPr>
          <a:lstStyle/>
          <a:p>
            <a:r>
              <a:rPr lang="en-US" sz="7200" dirty="0" smtClean="0"/>
              <a:t>Automate</a:t>
            </a:r>
            <a:endParaRPr lang="en-US" sz="7200" dirty="0"/>
          </a:p>
        </p:txBody>
      </p:sp>
    </p:spTree>
    <p:extLst>
      <p:ext uri="{BB962C8B-B14F-4D97-AF65-F5344CB8AC3E}">
        <p14:creationId xmlns:p14="http://schemas.microsoft.com/office/powerpoint/2010/main" val="1666870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SDN?</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667932"/>
            <a:ext cx="5565774" cy="1608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26840" y="2064603"/>
            <a:ext cx="2617640" cy="830997"/>
          </a:xfrm>
          <a:prstGeom prst="rect">
            <a:avLst/>
          </a:prstGeom>
          <a:noFill/>
        </p:spPr>
        <p:txBody>
          <a:bodyPr wrap="none" rtlCol="0">
            <a:spAutoFit/>
          </a:bodyPr>
          <a:lstStyle/>
          <a:p>
            <a:pPr algn="ctr"/>
            <a:r>
              <a:rPr lang="en-US" sz="2400" dirty="0" smtClean="0"/>
              <a:t>“Today”</a:t>
            </a:r>
          </a:p>
          <a:p>
            <a:pPr algn="ctr"/>
            <a:r>
              <a:rPr lang="en-US" sz="2400" dirty="0" smtClean="0"/>
              <a:t>Distributed: GMPLS</a:t>
            </a:r>
            <a:endParaRPr lang="en-US" sz="2400" dirty="0"/>
          </a:p>
        </p:txBody>
      </p:sp>
      <p:grpSp>
        <p:nvGrpSpPr>
          <p:cNvPr id="2053" name="Group 2052"/>
          <p:cNvGrpSpPr/>
          <p:nvPr/>
        </p:nvGrpSpPr>
        <p:grpSpPr>
          <a:xfrm>
            <a:off x="-36799" y="3669268"/>
            <a:ext cx="8144162" cy="1969532"/>
            <a:chOff x="-36799" y="3669268"/>
            <a:chExt cx="8144162" cy="1969532"/>
          </a:xfrm>
        </p:grpSpPr>
        <p:pic>
          <p:nvPicPr>
            <p:cNvPr id="3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213681"/>
              <a:ext cx="5440363" cy="1425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36799" y="4343400"/>
              <a:ext cx="2263698" cy="830997"/>
            </a:xfrm>
            <a:prstGeom prst="rect">
              <a:avLst/>
            </a:prstGeom>
            <a:noFill/>
          </p:spPr>
          <p:txBody>
            <a:bodyPr wrap="none" rtlCol="0">
              <a:spAutoFit/>
            </a:bodyPr>
            <a:lstStyle/>
            <a:p>
              <a:pPr algn="ctr"/>
              <a:r>
                <a:rPr lang="en-US" sz="2400" dirty="0" smtClean="0"/>
                <a:t>“Today”</a:t>
              </a:r>
            </a:p>
            <a:p>
              <a:pPr algn="ctr"/>
              <a:r>
                <a:rPr lang="en-US" sz="2400" dirty="0" smtClean="0"/>
                <a:t>Centralized: SDN</a:t>
              </a:r>
              <a:endParaRPr lang="en-US" sz="2400" dirty="0"/>
            </a:p>
          </p:txBody>
        </p:sp>
        <p:grpSp>
          <p:nvGrpSpPr>
            <p:cNvPr id="35" name="Group 34"/>
            <p:cNvGrpSpPr/>
            <p:nvPr/>
          </p:nvGrpSpPr>
          <p:grpSpPr>
            <a:xfrm>
              <a:off x="3124200" y="3736926"/>
              <a:ext cx="777664" cy="377874"/>
              <a:chOff x="3657600" y="1295400"/>
              <a:chExt cx="1780823" cy="1077880"/>
            </a:xfrm>
          </p:grpSpPr>
          <p:sp>
            <p:nvSpPr>
              <p:cNvPr id="36" name="Freeform 11"/>
              <p:cNvSpPr>
                <a:spLocks noEditPoints="1"/>
              </p:cNvSpPr>
              <p:nvPr/>
            </p:nvSpPr>
            <p:spPr bwMode="auto">
              <a:xfrm>
                <a:off x="4267200" y="1295400"/>
                <a:ext cx="1171223" cy="819464"/>
              </a:xfrm>
              <a:custGeom>
                <a:avLst/>
                <a:gdLst/>
                <a:ahLst/>
                <a:cxnLst>
                  <a:cxn ang="0">
                    <a:pos x="477" y="0"/>
                  </a:cxn>
                  <a:cxn ang="0">
                    <a:pos x="27" y="0"/>
                  </a:cxn>
                  <a:cxn ang="0">
                    <a:pos x="0" y="27"/>
                  </a:cxn>
                  <a:cxn ang="0">
                    <a:pos x="0" y="325"/>
                  </a:cxn>
                  <a:cxn ang="0">
                    <a:pos x="27" y="352"/>
                  </a:cxn>
                  <a:cxn ang="0">
                    <a:pos x="477" y="352"/>
                  </a:cxn>
                  <a:cxn ang="0">
                    <a:pos x="504" y="325"/>
                  </a:cxn>
                  <a:cxn ang="0">
                    <a:pos x="504" y="27"/>
                  </a:cxn>
                  <a:cxn ang="0">
                    <a:pos x="477" y="0"/>
                  </a:cxn>
                  <a:cxn ang="0">
                    <a:pos x="478" y="313"/>
                  </a:cxn>
                  <a:cxn ang="0">
                    <a:pos x="463" y="327"/>
                  </a:cxn>
                  <a:cxn ang="0">
                    <a:pos x="41" y="327"/>
                  </a:cxn>
                  <a:cxn ang="0">
                    <a:pos x="26" y="313"/>
                  </a:cxn>
                  <a:cxn ang="0">
                    <a:pos x="26" y="40"/>
                  </a:cxn>
                  <a:cxn ang="0">
                    <a:pos x="41" y="26"/>
                  </a:cxn>
                  <a:cxn ang="0">
                    <a:pos x="463" y="26"/>
                  </a:cxn>
                  <a:cxn ang="0">
                    <a:pos x="478" y="40"/>
                  </a:cxn>
                  <a:cxn ang="0">
                    <a:pos x="478" y="313"/>
                  </a:cxn>
                </a:cxnLst>
                <a:rect l="0" t="0" r="r" b="b"/>
                <a:pathLst>
                  <a:path w="504" h="352">
                    <a:moveTo>
                      <a:pt x="477" y="0"/>
                    </a:moveTo>
                    <a:cubicBezTo>
                      <a:pt x="27" y="0"/>
                      <a:pt x="27" y="0"/>
                      <a:pt x="27" y="0"/>
                    </a:cubicBezTo>
                    <a:cubicBezTo>
                      <a:pt x="12" y="0"/>
                      <a:pt x="0" y="12"/>
                      <a:pt x="0" y="27"/>
                    </a:cubicBezTo>
                    <a:cubicBezTo>
                      <a:pt x="0" y="325"/>
                      <a:pt x="0" y="325"/>
                      <a:pt x="0" y="325"/>
                    </a:cubicBezTo>
                    <a:cubicBezTo>
                      <a:pt x="0" y="340"/>
                      <a:pt x="12" y="352"/>
                      <a:pt x="27" y="352"/>
                    </a:cubicBezTo>
                    <a:cubicBezTo>
                      <a:pt x="477" y="352"/>
                      <a:pt x="477" y="352"/>
                      <a:pt x="477" y="352"/>
                    </a:cubicBezTo>
                    <a:cubicBezTo>
                      <a:pt x="492" y="352"/>
                      <a:pt x="504" y="340"/>
                      <a:pt x="504" y="325"/>
                    </a:cubicBezTo>
                    <a:cubicBezTo>
                      <a:pt x="504" y="27"/>
                      <a:pt x="504" y="27"/>
                      <a:pt x="504" y="27"/>
                    </a:cubicBezTo>
                    <a:cubicBezTo>
                      <a:pt x="504" y="12"/>
                      <a:pt x="492" y="0"/>
                      <a:pt x="477" y="0"/>
                    </a:cubicBezTo>
                    <a:close/>
                    <a:moveTo>
                      <a:pt x="478" y="313"/>
                    </a:moveTo>
                    <a:cubicBezTo>
                      <a:pt x="478" y="321"/>
                      <a:pt x="471" y="327"/>
                      <a:pt x="463" y="327"/>
                    </a:cubicBezTo>
                    <a:cubicBezTo>
                      <a:pt x="41" y="327"/>
                      <a:pt x="41" y="327"/>
                      <a:pt x="41" y="327"/>
                    </a:cubicBezTo>
                    <a:cubicBezTo>
                      <a:pt x="33" y="327"/>
                      <a:pt x="26" y="321"/>
                      <a:pt x="26" y="313"/>
                    </a:cubicBezTo>
                    <a:cubicBezTo>
                      <a:pt x="26" y="40"/>
                      <a:pt x="26" y="40"/>
                      <a:pt x="26" y="40"/>
                    </a:cubicBezTo>
                    <a:cubicBezTo>
                      <a:pt x="26" y="32"/>
                      <a:pt x="33" y="26"/>
                      <a:pt x="41" y="26"/>
                    </a:cubicBezTo>
                    <a:cubicBezTo>
                      <a:pt x="463" y="26"/>
                      <a:pt x="463" y="26"/>
                      <a:pt x="463" y="26"/>
                    </a:cubicBezTo>
                    <a:cubicBezTo>
                      <a:pt x="471" y="26"/>
                      <a:pt x="478" y="32"/>
                      <a:pt x="478" y="40"/>
                    </a:cubicBezTo>
                    <a:lnTo>
                      <a:pt x="478" y="313"/>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A313D"/>
                  </a:solidFill>
                </a:endParaRPr>
              </a:p>
            </p:txBody>
          </p:sp>
          <p:sp>
            <p:nvSpPr>
              <p:cNvPr id="37" name="Freeform 13"/>
              <p:cNvSpPr>
                <a:spLocks/>
              </p:cNvSpPr>
              <p:nvPr/>
            </p:nvSpPr>
            <p:spPr bwMode="auto">
              <a:xfrm>
                <a:off x="4527581" y="2150236"/>
                <a:ext cx="650461" cy="223044"/>
              </a:xfrm>
              <a:custGeom>
                <a:avLst/>
                <a:gdLst/>
                <a:ahLst/>
                <a:cxnLst>
                  <a:cxn ang="0">
                    <a:pos x="275" y="76"/>
                  </a:cxn>
                  <a:cxn ang="0">
                    <a:pos x="215" y="61"/>
                  </a:cxn>
                  <a:cxn ang="0">
                    <a:pos x="204" y="0"/>
                  </a:cxn>
                  <a:cxn ang="0">
                    <a:pos x="76" y="0"/>
                  </a:cxn>
                  <a:cxn ang="0">
                    <a:pos x="66" y="61"/>
                  </a:cxn>
                  <a:cxn ang="0">
                    <a:pos x="5" y="76"/>
                  </a:cxn>
                  <a:cxn ang="0">
                    <a:pos x="0" y="82"/>
                  </a:cxn>
                  <a:cxn ang="0">
                    <a:pos x="0" y="91"/>
                  </a:cxn>
                  <a:cxn ang="0">
                    <a:pos x="6" y="96"/>
                  </a:cxn>
                  <a:cxn ang="0">
                    <a:pos x="275" y="96"/>
                  </a:cxn>
                  <a:cxn ang="0">
                    <a:pos x="280" y="91"/>
                  </a:cxn>
                  <a:cxn ang="0">
                    <a:pos x="280" y="82"/>
                  </a:cxn>
                  <a:cxn ang="0">
                    <a:pos x="275" y="76"/>
                  </a:cxn>
                </a:cxnLst>
                <a:rect l="0" t="0" r="r" b="b"/>
                <a:pathLst>
                  <a:path w="280" h="96">
                    <a:moveTo>
                      <a:pt x="275" y="76"/>
                    </a:moveTo>
                    <a:cubicBezTo>
                      <a:pt x="215" y="61"/>
                      <a:pt x="215" y="61"/>
                      <a:pt x="215" y="61"/>
                    </a:cubicBezTo>
                    <a:cubicBezTo>
                      <a:pt x="204" y="0"/>
                      <a:pt x="204" y="0"/>
                      <a:pt x="204" y="0"/>
                    </a:cubicBezTo>
                    <a:cubicBezTo>
                      <a:pt x="76" y="0"/>
                      <a:pt x="76" y="0"/>
                      <a:pt x="76" y="0"/>
                    </a:cubicBezTo>
                    <a:cubicBezTo>
                      <a:pt x="66" y="61"/>
                      <a:pt x="66" y="61"/>
                      <a:pt x="66" y="61"/>
                    </a:cubicBezTo>
                    <a:cubicBezTo>
                      <a:pt x="5" y="76"/>
                      <a:pt x="5" y="76"/>
                      <a:pt x="5" y="76"/>
                    </a:cubicBezTo>
                    <a:cubicBezTo>
                      <a:pt x="3" y="76"/>
                      <a:pt x="0" y="79"/>
                      <a:pt x="0" y="82"/>
                    </a:cubicBezTo>
                    <a:cubicBezTo>
                      <a:pt x="0" y="91"/>
                      <a:pt x="0" y="91"/>
                      <a:pt x="0" y="91"/>
                    </a:cubicBezTo>
                    <a:cubicBezTo>
                      <a:pt x="0" y="94"/>
                      <a:pt x="3" y="96"/>
                      <a:pt x="6" y="96"/>
                    </a:cubicBezTo>
                    <a:cubicBezTo>
                      <a:pt x="275" y="96"/>
                      <a:pt x="275" y="96"/>
                      <a:pt x="275" y="96"/>
                    </a:cubicBezTo>
                    <a:cubicBezTo>
                      <a:pt x="278" y="96"/>
                      <a:pt x="280" y="94"/>
                      <a:pt x="280" y="91"/>
                    </a:cubicBezTo>
                    <a:cubicBezTo>
                      <a:pt x="280" y="82"/>
                      <a:pt x="280" y="82"/>
                      <a:pt x="280" y="82"/>
                    </a:cubicBezTo>
                    <a:cubicBezTo>
                      <a:pt x="280" y="79"/>
                      <a:pt x="278" y="76"/>
                      <a:pt x="275" y="76"/>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A313D"/>
                  </a:solidFill>
                </a:endParaRPr>
              </a:p>
            </p:txBody>
          </p:sp>
          <p:sp>
            <p:nvSpPr>
              <p:cNvPr id="38" name="Freeform 14"/>
              <p:cNvSpPr>
                <a:spLocks noEditPoints="1"/>
              </p:cNvSpPr>
              <p:nvPr/>
            </p:nvSpPr>
            <p:spPr bwMode="auto">
              <a:xfrm>
                <a:off x="3657600" y="1295400"/>
                <a:ext cx="520762" cy="1077880"/>
              </a:xfrm>
              <a:custGeom>
                <a:avLst/>
                <a:gdLst/>
                <a:ahLst/>
                <a:cxnLst>
                  <a:cxn ang="0">
                    <a:pos x="197" y="0"/>
                  </a:cxn>
                  <a:cxn ang="0">
                    <a:pos x="27" y="0"/>
                  </a:cxn>
                  <a:cxn ang="0">
                    <a:pos x="0" y="27"/>
                  </a:cxn>
                  <a:cxn ang="0">
                    <a:pos x="0" y="435"/>
                  </a:cxn>
                  <a:cxn ang="0">
                    <a:pos x="27" y="463"/>
                  </a:cxn>
                  <a:cxn ang="0">
                    <a:pos x="197" y="463"/>
                  </a:cxn>
                  <a:cxn ang="0">
                    <a:pos x="224" y="435"/>
                  </a:cxn>
                  <a:cxn ang="0">
                    <a:pos x="224" y="27"/>
                  </a:cxn>
                  <a:cxn ang="0">
                    <a:pos x="197" y="0"/>
                  </a:cxn>
                  <a:cxn ang="0">
                    <a:pos x="112" y="375"/>
                  </a:cxn>
                  <a:cxn ang="0">
                    <a:pos x="62" y="325"/>
                  </a:cxn>
                  <a:cxn ang="0">
                    <a:pos x="112" y="274"/>
                  </a:cxn>
                  <a:cxn ang="0">
                    <a:pos x="162" y="325"/>
                  </a:cxn>
                  <a:cxn ang="0">
                    <a:pos x="112" y="375"/>
                  </a:cxn>
                  <a:cxn ang="0">
                    <a:pos x="196" y="137"/>
                  </a:cxn>
                  <a:cxn ang="0">
                    <a:pos x="189" y="144"/>
                  </a:cxn>
                  <a:cxn ang="0">
                    <a:pos x="35" y="144"/>
                  </a:cxn>
                  <a:cxn ang="0">
                    <a:pos x="29" y="137"/>
                  </a:cxn>
                  <a:cxn ang="0">
                    <a:pos x="29" y="133"/>
                  </a:cxn>
                  <a:cxn ang="0">
                    <a:pos x="35" y="126"/>
                  </a:cxn>
                  <a:cxn ang="0">
                    <a:pos x="189" y="126"/>
                  </a:cxn>
                  <a:cxn ang="0">
                    <a:pos x="196" y="133"/>
                  </a:cxn>
                  <a:cxn ang="0">
                    <a:pos x="196" y="137"/>
                  </a:cxn>
                  <a:cxn ang="0">
                    <a:pos x="196" y="81"/>
                  </a:cxn>
                  <a:cxn ang="0">
                    <a:pos x="189" y="87"/>
                  </a:cxn>
                  <a:cxn ang="0">
                    <a:pos x="35" y="87"/>
                  </a:cxn>
                  <a:cxn ang="0">
                    <a:pos x="29" y="81"/>
                  </a:cxn>
                  <a:cxn ang="0">
                    <a:pos x="29" y="76"/>
                  </a:cxn>
                  <a:cxn ang="0">
                    <a:pos x="35" y="70"/>
                  </a:cxn>
                  <a:cxn ang="0">
                    <a:pos x="189" y="70"/>
                  </a:cxn>
                  <a:cxn ang="0">
                    <a:pos x="196" y="76"/>
                  </a:cxn>
                  <a:cxn ang="0">
                    <a:pos x="196" y="81"/>
                  </a:cxn>
                </a:cxnLst>
                <a:rect l="0" t="0" r="r" b="b"/>
                <a:pathLst>
                  <a:path w="224" h="463">
                    <a:moveTo>
                      <a:pt x="197" y="0"/>
                    </a:moveTo>
                    <a:cubicBezTo>
                      <a:pt x="27" y="0"/>
                      <a:pt x="27" y="0"/>
                      <a:pt x="27" y="0"/>
                    </a:cubicBezTo>
                    <a:cubicBezTo>
                      <a:pt x="12" y="0"/>
                      <a:pt x="0" y="12"/>
                      <a:pt x="0" y="27"/>
                    </a:cubicBezTo>
                    <a:cubicBezTo>
                      <a:pt x="0" y="435"/>
                      <a:pt x="0" y="435"/>
                      <a:pt x="0" y="435"/>
                    </a:cubicBezTo>
                    <a:cubicBezTo>
                      <a:pt x="0" y="451"/>
                      <a:pt x="12" y="463"/>
                      <a:pt x="27" y="463"/>
                    </a:cubicBezTo>
                    <a:cubicBezTo>
                      <a:pt x="197" y="463"/>
                      <a:pt x="197" y="463"/>
                      <a:pt x="197" y="463"/>
                    </a:cubicBezTo>
                    <a:cubicBezTo>
                      <a:pt x="212" y="463"/>
                      <a:pt x="224" y="451"/>
                      <a:pt x="224" y="435"/>
                    </a:cubicBezTo>
                    <a:cubicBezTo>
                      <a:pt x="224" y="27"/>
                      <a:pt x="224" y="27"/>
                      <a:pt x="224" y="27"/>
                    </a:cubicBezTo>
                    <a:cubicBezTo>
                      <a:pt x="224" y="12"/>
                      <a:pt x="212" y="0"/>
                      <a:pt x="197" y="0"/>
                    </a:cubicBezTo>
                    <a:close/>
                    <a:moveTo>
                      <a:pt x="112" y="375"/>
                    </a:moveTo>
                    <a:cubicBezTo>
                      <a:pt x="84" y="375"/>
                      <a:pt x="62" y="352"/>
                      <a:pt x="62" y="325"/>
                    </a:cubicBezTo>
                    <a:cubicBezTo>
                      <a:pt x="62" y="297"/>
                      <a:pt x="84" y="274"/>
                      <a:pt x="112" y="274"/>
                    </a:cubicBezTo>
                    <a:cubicBezTo>
                      <a:pt x="140" y="274"/>
                      <a:pt x="162" y="297"/>
                      <a:pt x="162" y="325"/>
                    </a:cubicBezTo>
                    <a:cubicBezTo>
                      <a:pt x="162" y="352"/>
                      <a:pt x="140" y="375"/>
                      <a:pt x="112" y="375"/>
                    </a:cubicBezTo>
                    <a:close/>
                    <a:moveTo>
                      <a:pt x="196" y="137"/>
                    </a:moveTo>
                    <a:cubicBezTo>
                      <a:pt x="196" y="141"/>
                      <a:pt x="193" y="144"/>
                      <a:pt x="189" y="144"/>
                    </a:cubicBezTo>
                    <a:cubicBezTo>
                      <a:pt x="35" y="144"/>
                      <a:pt x="35" y="144"/>
                      <a:pt x="35" y="144"/>
                    </a:cubicBezTo>
                    <a:cubicBezTo>
                      <a:pt x="32" y="144"/>
                      <a:pt x="29" y="141"/>
                      <a:pt x="29" y="137"/>
                    </a:cubicBezTo>
                    <a:cubicBezTo>
                      <a:pt x="29" y="137"/>
                      <a:pt x="29" y="134"/>
                      <a:pt x="29" y="133"/>
                    </a:cubicBezTo>
                    <a:cubicBezTo>
                      <a:pt x="29" y="129"/>
                      <a:pt x="32" y="126"/>
                      <a:pt x="35" y="126"/>
                    </a:cubicBezTo>
                    <a:cubicBezTo>
                      <a:pt x="189" y="126"/>
                      <a:pt x="189" y="126"/>
                      <a:pt x="189" y="126"/>
                    </a:cubicBezTo>
                    <a:cubicBezTo>
                      <a:pt x="193" y="126"/>
                      <a:pt x="196" y="129"/>
                      <a:pt x="196" y="133"/>
                    </a:cubicBezTo>
                    <a:cubicBezTo>
                      <a:pt x="196" y="134"/>
                      <a:pt x="196" y="137"/>
                      <a:pt x="196" y="137"/>
                    </a:cubicBezTo>
                    <a:close/>
                    <a:moveTo>
                      <a:pt x="196" y="81"/>
                    </a:moveTo>
                    <a:cubicBezTo>
                      <a:pt x="196" y="84"/>
                      <a:pt x="193" y="87"/>
                      <a:pt x="189" y="87"/>
                    </a:cubicBezTo>
                    <a:cubicBezTo>
                      <a:pt x="35" y="87"/>
                      <a:pt x="35" y="87"/>
                      <a:pt x="35" y="87"/>
                    </a:cubicBezTo>
                    <a:cubicBezTo>
                      <a:pt x="32" y="87"/>
                      <a:pt x="29" y="84"/>
                      <a:pt x="29" y="81"/>
                    </a:cubicBezTo>
                    <a:cubicBezTo>
                      <a:pt x="29" y="80"/>
                      <a:pt x="29" y="77"/>
                      <a:pt x="29" y="76"/>
                    </a:cubicBezTo>
                    <a:cubicBezTo>
                      <a:pt x="29" y="73"/>
                      <a:pt x="32" y="70"/>
                      <a:pt x="35" y="70"/>
                    </a:cubicBezTo>
                    <a:cubicBezTo>
                      <a:pt x="189" y="70"/>
                      <a:pt x="189" y="70"/>
                      <a:pt x="189" y="70"/>
                    </a:cubicBezTo>
                    <a:cubicBezTo>
                      <a:pt x="193" y="70"/>
                      <a:pt x="196" y="73"/>
                      <a:pt x="196" y="76"/>
                    </a:cubicBezTo>
                    <a:cubicBezTo>
                      <a:pt x="196" y="77"/>
                      <a:pt x="196" y="80"/>
                      <a:pt x="196" y="81"/>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A313D"/>
                  </a:solidFill>
                </a:endParaRPr>
              </a:p>
            </p:txBody>
          </p:sp>
          <p:sp>
            <p:nvSpPr>
              <p:cNvPr id="39" name="Freeform 15"/>
              <p:cNvSpPr>
                <a:spLocks/>
              </p:cNvSpPr>
              <p:nvPr/>
            </p:nvSpPr>
            <p:spPr bwMode="auto">
              <a:xfrm>
                <a:off x="3848219" y="1998921"/>
                <a:ext cx="139525" cy="122822"/>
              </a:xfrm>
              <a:custGeom>
                <a:avLst/>
                <a:gdLst/>
                <a:ahLst/>
                <a:cxnLst>
                  <a:cxn ang="0">
                    <a:pos x="47" y="0"/>
                  </a:cxn>
                  <a:cxn ang="0">
                    <a:pos x="43" y="2"/>
                  </a:cxn>
                  <a:cxn ang="0">
                    <a:pos x="43" y="10"/>
                  </a:cxn>
                  <a:cxn ang="0">
                    <a:pos x="49" y="23"/>
                  </a:cxn>
                  <a:cxn ang="0">
                    <a:pos x="30" y="42"/>
                  </a:cxn>
                  <a:cxn ang="0">
                    <a:pos x="11" y="23"/>
                  </a:cxn>
                  <a:cxn ang="0">
                    <a:pos x="17" y="10"/>
                  </a:cxn>
                  <a:cxn ang="0">
                    <a:pos x="16" y="2"/>
                  </a:cxn>
                  <a:cxn ang="0">
                    <a:pos x="13" y="1"/>
                  </a:cxn>
                  <a:cxn ang="0">
                    <a:pos x="9" y="2"/>
                  </a:cxn>
                  <a:cxn ang="0">
                    <a:pos x="0" y="23"/>
                  </a:cxn>
                  <a:cxn ang="0">
                    <a:pos x="30" y="53"/>
                  </a:cxn>
                  <a:cxn ang="0">
                    <a:pos x="60" y="23"/>
                  </a:cxn>
                  <a:cxn ang="0">
                    <a:pos x="51" y="2"/>
                  </a:cxn>
                  <a:cxn ang="0">
                    <a:pos x="47" y="0"/>
                  </a:cxn>
                </a:cxnLst>
                <a:rect l="0" t="0" r="r" b="b"/>
                <a:pathLst>
                  <a:path w="60" h="53">
                    <a:moveTo>
                      <a:pt x="47" y="0"/>
                    </a:moveTo>
                    <a:cubicBezTo>
                      <a:pt x="46" y="0"/>
                      <a:pt x="44" y="1"/>
                      <a:pt x="43" y="2"/>
                    </a:cubicBezTo>
                    <a:cubicBezTo>
                      <a:pt x="41" y="4"/>
                      <a:pt x="41" y="8"/>
                      <a:pt x="43" y="10"/>
                    </a:cubicBezTo>
                    <a:cubicBezTo>
                      <a:pt x="47" y="13"/>
                      <a:pt x="49" y="18"/>
                      <a:pt x="49" y="23"/>
                    </a:cubicBezTo>
                    <a:cubicBezTo>
                      <a:pt x="49" y="33"/>
                      <a:pt x="40" y="42"/>
                      <a:pt x="30" y="42"/>
                    </a:cubicBezTo>
                    <a:cubicBezTo>
                      <a:pt x="20" y="42"/>
                      <a:pt x="11" y="33"/>
                      <a:pt x="11" y="23"/>
                    </a:cubicBezTo>
                    <a:cubicBezTo>
                      <a:pt x="11" y="18"/>
                      <a:pt x="13" y="14"/>
                      <a:pt x="17" y="10"/>
                    </a:cubicBezTo>
                    <a:cubicBezTo>
                      <a:pt x="19" y="8"/>
                      <a:pt x="19" y="4"/>
                      <a:pt x="16" y="2"/>
                    </a:cubicBezTo>
                    <a:cubicBezTo>
                      <a:pt x="15" y="1"/>
                      <a:pt x="14" y="1"/>
                      <a:pt x="13" y="1"/>
                    </a:cubicBezTo>
                    <a:cubicBezTo>
                      <a:pt x="11" y="1"/>
                      <a:pt x="10" y="1"/>
                      <a:pt x="9" y="2"/>
                    </a:cubicBezTo>
                    <a:cubicBezTo>
                      <a:pt x="3" y="8"/>
                      <a:pt x="0" y="15"/>
                      <a:pt x="0" y="23"/>
                    </a:cubicBezTo>
                    <a:cubicBezTo>
                      <a:pt x="0" y="40"/>
                      <a:pt x="14" y="53"/>
                      <a:pt x="30" y="53"/>
                    </a:cubicBezTo>
                    <a:cubicBezTo>
                      <a:pt x="47" y="53"/>
                      <a:pt x="60" y="40"/>
                      <a:pt x="60" y="23"/>
                    </a:cubicBezTo>
                    <a:cubicBezTo>
                      <a:pt x="60" y="15"/>
                      <a:pt x="57" y="8"/>
                      <a:pt x="51" y="2"/>
                    </a:cubicBezTo>
                    <a:cubicBezTo>
                      <a:pt x="50" y="1"/>
                      <a:pt x="49" y="0"/>
                      <a:pt x="47" y="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A313D"/>
                  </a:solidFill>
                </a:endParaRPr>
              </a:p>
            </p:txBody>
          </p:sp>
          <p:sp>
            <p:nvSpPr>
              <p:cNvPr id="40" name="Freeform 16"/>
              <p:cNvSpPr>
                <a:spLocks/>
              </p:cNvSpPr>
              <p:nvPr/>
            </p:nvSpPr>
            <p:spPr bwMode="auto">
              <a:xfrm>
                <a:off x="3904225" y="1968461"/>
                <a:ext cx="27512" cy="88431"/>
              </a:xfrm>
              <a:custGeom>
                <a:avLst/>
                <a:gdLst/>
                <a:ahLst/>
                <a:cxnLst>
                  <a:cxn ang="0">
                    <a:pos x="6" y="38"/>
                  </a:cxn>
                  <a:cxn ang="0">
                    <a:pos x="12" y="32"/>
                  </a:cxn>
                  <a:cxn ang="0">
                    <a:pos x="12" y="5"/>
                  </a:cxn>
                  <a:cxn ang="0">
                    <a:pos x="6" y="0"/>
                  </a:cxn>
                  <a:cxn ang="0">
                    <a:pos x="0" y="5"/>
                  </a:cxn>
                  <a:cxn ang="0">
                    <a:pos x="0" y="32"/>
                  </a:cxn>
                  <a:cxn ang="0">
                    <a:pos x="6" y="38"/>
                  </a:cxn>
                </a:cxnLst>
                <a:rect l="0" t="0" r="r" b="b"/>
                <a:pathLst>
                  <a:path w="12" h="38">
                    <a:moveTo>
                      <a:pt x="6" y="38"/>
                    </a:moveTo>
                    <a:cubicBezTo>
                      <a:pt x="9" y="38"/>
                      <a:pt x="12" y="35"/>
                      <a:pt x="12" y="32"/>
                    </a:cubicBezTo>
                    <a:cubicBezTo>
                      <a:pt x="12" y="5"/>
                      <a:pt x="12" y="5"/>
                      <a:pt x="12" y="5"/>
                    </a:cubicBezTo>
                    <a:cubicBezTo>
                      <a:pt x="12" y="2"/>
                      <a:pt x="9" y="0"/>
                      <a:pt x="6" y="0"/>
                    </a:cubicBezTo>
                    <a:cubicBezTo>
                      <a:pt x="3" y="0"/>
                      <a:pt x="0" y="2"/>
                      <a:pt x="0" y="5"/>
                    </a:cubicBezTo>
                    <a:cubicBezTo>
                      <a:pt x="0" y="32"/>
                      <a:pt x="0" y="32"/>
                      <a:pt x="0" y="32"/>
                    </a:cubicBezTo>
                    <a:cubicBezTo>
                      <a:pt x="0" y="35"/>
                      <a:pt x="3" y="38"/>
                      <a:pt x="6" y="38"/>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A313D"/>
                  </a:solidFill>
                </a:endParaRPr>
              </a:p>
            </p:txBody>
          </p:sp>
        </p:grpSp>
        <p:cxnSp>
          <p:nvCxnSpPr>
            <p:cNvPr id="31" name="Straight Connector 30"/>
            <p:cNvCxnSpPr/>
            <p:nvPr/>
          </p:nvCxnSpPr>
          <p:spPr>
            <a:xfrm>
              <a:off x="3276600" y="4076700"/>
              <a:ext cx="0" cy="4191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052" name="TextBox 2051"/>
            <p:cNvSpPr txBox="1"/>
            <p:nvPr/>
          </p:nvSpPr>
          <p:spPr>
            <a:xfrm>
              <a:off x="1921794" y="3669268"/>
              <a:ext cx="1126206" cy="369332"/>
            </a:xfrm>
            <a:prstGeom prst="rect">
              <a:avLst/>
            </a:prstGeom>
            <a:noFill/>
          </p:spPr>
          <p:txBody>
            <a:bodyPr wrap="none" rtlCol="0">
              <a:spAutoFit/>
            </a:bodyPr>
            <a:lstStyle/>
            <a:p>
              <a:r>
                <a:rPr lang="en-US" dirty="0" smtClean="0"/>
                <a:t>Controller</a:t>
              </a:r>
              <a:endParaRPr lang="en-US" dirty="0"/>
            </a:p>
          </p:txBody>
        </p:sp>
      </p:grpSp>
    </p:spTree>
    <p:extLst>
      <p:ext uri="{BB962C8B-B14F-4D97-AF65-F5344CB8AC3E}">
        <p14:creationId xmlns:p14="http://schemas.microsoft.com/office/powerpoint/2010/main" val="117100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fade">
                                      <p:cBhvr>
                                        <p:cTn id="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What Control Planes need</a:t>
            </a:r>
            <a:br>
              <a:rPr lang="en-US" dirty="0" smtClean="0"/>
            </a:br>
            <a:r>
              <a:rPr lang="en-US" dirty="0" smtClean="0"/>
              <a:t>from an optical transport network</a:t>
            </a:r>
            <a:endParaRPr lang="en-US" dirty="0"/>
          </a:p>
        </p:txBody>
      </p:sp>
      <p:sp>
        <p:nvSpPr>
          <p:cNvPr id="5" name="Rectangle 4"/>
          <p:cNvSpPr/>
          <p:nvPr/>
        </p:nvSpPr>
        <p:spPr>
          <a:xfrm>
            <a:off x="457200" y="1143000"/>
            <a:ext cx="8153400" cy="137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0" tIns="45720" rIns="822960" bIns="45720" numCol="1" spcCol="0" rtlCol="0" fromWordArt="0" anchor="ctr" anchorCtr="0" forceAA="0" compatLnSpc="1">
            <a:prstTxWarp prst="textNoShape">
              <a:avLst/>
            </a:prstTxWarp>
            <a:noAutofit/>
          </a:bodyPr>
          <a:lstStyle/>
          <a:p>
            <a:pPr algn="ctr"/>
            <a:r>
              <a:rPr lang="en-US" sz="3200" dirty="0" smtClean="0"/>
              <a:t>The ability to control network resources and properties </a:t>
            </a:r>
            <a:r>
              <a:rPr lang="en-US" sz="3200" i="1" dirty="0" smtClean="0">
                <a:solidFill>
                  <a:schemeClr val="bg2"/>
                </a:solidFill>
              </a:rPr>
              <a:t>at a distance</a:t>
            </a:r>
            <a:endParaRPr lang="en-US" sz="3200" i="1" dirty="0">
              <a:solidFill>
                <a:schemeClr val="bg2"/>
              </a:solidFill>
            </a:endParaRPr>
          </a:p>
        </p:txBody>
      </p:sp>
      <p:sp>
        <p:nvSpPr>
          <p:cNvPr id="9" name="TextBox 8"/>
          <p:cNvSpPr txBox="1"/>
          <p:nvPr/>
        </p:nvSpPr>
        <p:spPr>
          <a:xfrm>
            <a:off x="469877" y="5059740"/>
            <a:ext cx="1282723" cy="1569660"/>
          </a:xfrm>
          <a:prstGeom prst="rect">
            <a:avLst/>
          </a:prstGeom>
          <a:noFill/>
        </p:spPr>
        <p:txBody>
          <a:bodyPr wrap="none" rtlCol="0">
            <a:spAutoFit/>
          </a:bodyPr>
          <a:lstStyle/>
          <a:p>
            <a:r>
              <a:rPr lang="en-US" sz="9600" dirty="0">
                <a:solidFill>
                  <a:schemeClr val="bg1"/>
                </a:solidFill>
                <a:sym typeface="Wingdings"/>
              </a:rPr>
              <a:t></a:t>
            </a:r>
            <a:endParaRPr lang="en-US" sz="9600" dirty="0">
              <a:solidFill>
                <a:schemeClr val="bg1"/>
              </a:solidFill>
            </a:endParaRPr>
          </a:p>
        </p:txBody>
      </p:sp>
      <p:grpSp>
        <p:nvGrpSpPr>
          <p:cNvPr id="16" name="Group 15"/>
          <p:cNvGrpSpPr/>
          <p:nvPr/>
        </p:nvGrpSpPr>
        <p:grpSpPr>
          <a:xfrm>
            <a:off x="457200" y="2514600"/>
            <a:ext cx="4076700" cy="2209800"/>
            <a:chOff x="457200" y="2514600"/>
            <a:chExt cx="4076700" cy="2209800"/>
          </a:xfrm>
        </p:grpSpPr>
        <p:sp>
          <p:nvSpPr>
            <p:cNvPr id="6" name="Rectangle 5"/>
            <p:cNvSpPr/>
            <p:nvPr/>
          </p:nvSpPr>
          <p:spPr>
            <a:xfrm>
              <a:off x="457200" y="2971800"/>
              <a:ext cx="3581400" cy="175260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smtClean="0"/>
                <a:t>Service</a:t>
              </a:r>
            </a:p>
            <a:p>
              <a:pPr algn="ctr"/>
              <a:r>
                <a:rPr lang="en-US" sz="3200" dirty="0" smtClean="0"/>
                <a:t>Ready</a:t>
              </a:r>
            </a:p>
            <a:p>
              <a:pPr algn="ctr"/>
              <a:r>
                <a:rPr lang="en-US" sz="3200" dirty="0" smtClean="0"/>
                <a:t>Capacity</a:t>
              </a:r>
              <a:endParaRPr lang="en-US" sz="3200" dirty="0"/>
            </a:p>
          </p:txBody>
        </p:sp>
        <p:cxnSp>
          <p:nvCxnSpPr>
            <p:cNvPr id="11" name="Elbow Connector 10"/>
            <p:cNvCxnSpPr>
              <a:stCxn id="5" idx="2"/>
              <a:endCxn id="6" idx="0"/>
            </p:cNvCxnSpPr>
            <p:nvPr/>
          </p:nvCxnSpPr>
          <p:spPr>
            <a:xfrm rot="5400000">
              <a:off x="3162300" y="1600200"/>
              <a:ext cx="457200" cy="2286000"/>
            </a:xfrm>
            <a:prstGeom prst="bentConnector3">
              <a:avLst/>
            </a:prstGeom>
            <a:ln w="38100">
              <a:solidFill>
                <a:srgbClr val="C00000"/>
              </a:solidFill>
            </a:ln>
            <a:effectLst/>
          </p:spPr>
          <p:style>
            <a:lnRef idx="2">
              <a:schemeClr val="accent1"/>
            </a:lnRef>
            <a:fillRef idx="0">
              <a:schemeClr val="accent1"/>
            </a:fillRef>
            <a:effectRef idx="1">
              <a:schemeClr val="accent1"/>
            </a:effectRef>
            <a:fontRef idx="minor">
              <a:schemeClr val="tx1"/>
            </a:fontRef>
          </p:style>
        </p:cxnSp>
      </p:grpSp>
      <p:grpSp>
        <p:nvGrpSpPr>
          <p:cNvPr id="17" name="Group 16"/>
          <p:cNvGrpSpPr/>
          <p:nvPr/>
        </p:nvGrpSpPr>
        <p:grpSpPr>
          <a:xfrm>
            <a:off x="4533900" y="2514600"/>
            <a:ext cx="4076700" cy="2209800"/>
            <a:chOff x="4533900" y="2514600"/>
            <a:chExt cx="4076700" cy="2209800"/>
          </a:xfrm>
        </p:grpSpPr>
        <p:sp>
          <p:nvSpPr>
            <p:cNvPr id="7" name="Rectangle 6"/>
            <p:cNvSpPr/>
            <p:nvPr/>
          </p:nvSpPr>
          <p:spPr>
            <a:xfrm>
              <a:off x="5029200" y="2971800"/>
              <a:ext cx="3581400" cy="175260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smtClean="0"/>
                <a:t>Digital</a:t>
              </a:r>
            </a:p>
            <a:p>
              <a:pPr algn="ctr"/>
              <a:r>
                <a:rPr lang="en-US" sz="3200" dirty="0" smtClean="0"/>
                <a:t>Network</a:t>
              </a:r>
            </a:p>
            <a:p>
              <a:pPr algn="ctr"/>
              <a:r>
                <a:rPr lang="en-US" sz="3200" dirty="0" smtClean="0"/>
                <a:t>Operation</a:t>
              </a:r>
              <a:endParaRPr lang="en-US" sz="3200" dirty="0"/>
            </a:p>
          </p:txBody>
        </p:sp>
        <p:cxnSp>
          <p:nvCxnSpPr>
            <p:cNvPr id="13" name="Elbow Connector 12"/>
            <p:cNvCxnSpPr>
              <a:stCxn id="7" idx="0"/>
              <a:endCxn id="5" idx="2"/>
            </p:cNvCxnSpPr>
            <p:nvPr/>
          </p:nvCxnSpPr>
          <p:spPr>
            <a:xfrm rot="16200000" flipV="1">
              <a:off x="5448300" y="1600200"/>
              <a:ext cx="457200" cy="2286000"/>
            </a:xfrm>
            <a:prstGeom prst="bentConnector3">
              <a:avLst/>
            </a:prstGeom>
            <a:ln w="38100">
              <a:solidFill>
                <a:srgbClr val="C00000"/>
              </a:solidFill>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a:off x="0" y="5029200"/>
            <a:ext cx="9144000" cy="1371600"/>
            <a:chOff x="0" y="5029200"/>
            <a:chExt cx="9144000" cy="1371600"/>
          </a:xfrm>
        </p:grpSpPr>
        <p:sp>
          <p:nvSpPr>
            <p:cNvPr id="8" name="Rectangle 7"/>
            <p:cNvSpPr/>
            <p:nvPr/>
          </p:nvSpPr>
          <p:spPr>
            <a:xfrm>
              <a:off x="457200" y="5257800"/>
              <a:ext cx="8153400" cy="1143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554480" tIns="45720" rIns="1097280" bIns="45720" numCol="1" spcCol="0" rtlCol="0" fromWordArt="0" anchor="ctr" anchorCtr="0" forceAA="0" compatLnSpc="1">
              <a:prstTxWarp prst="textNoShape">
                <a:avLst/>
              </a:prstTxWarp>
              <a:noAutofit/>
            </a:bodyPr>
            <a:lstStyle/>
            <a:p>
              <a:pPr algn="ctr"/>
              <a:r>
                <a:rPr lang="en-US" sz="3200" dirty="0" smtClean="0"/>
                <a:t>These characteristic are absent from </a:t>
              </a:r>
              <a:r>
                <a:rPr lang="en-US" sz="3200" i="1" dirty="0" smtClean="0">
                  <a:solidFill>
                    <a:schemeClr val="bg2"/>
                  </a:solidFill>
                </a:rPr>
                <a:t>traditional optical networks</a:t>
              </a:r>
              <a:endParaRPr lang="en-US" sz="3200" i="1" dirty="0">
                <a:solidFill>
                  <a:schemeClr val="bg2"/>
                </a:solidFill>
              </a:endParaRPr>
            </a:p>
          </p:txBody>
        </p:sp>
        <p:cxnSp>
          <p:nvCxnSpPr>
            <p:cNvPr id="15" name="Straight Connector 14"/>
            <p:cNvCxnSpPr/>
            <p:nvPr/>
          </p:nvCxnSpPr>
          <p:spPr>
            <a:xfrm>
              <a:off x="0" y="5029200"/>
              <a:ext cx="9144000" cy="0"/>
            </a:xfrm>
            <a:prstGeom prst="line">
              <a:avLst/>
            </a:prstGeom>
            <a:ln>
              <a:prstDash val="dash"/>
            </a:ln>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p:nvGrpSpPr>
        <p:grpSpPr>
          <a:xfrm>
            <a:off x="3124200" y="2882205"/>
            <a:ext cx="2819400" cy="1918395"/>
            <a:chOff x="3124200" y="2882205"/>
            <a:chExt cx="2819400" cy="1918395"/>
          </a:xfrm>
        </p:grpSpPr>
        <p:sp>
          <p:nvSpPr>
            <p:cNvPr id="2" name="TextBox 1"/>
            <p:cNvSpPr txBox="1"/>
            <p:nvPr/>
          </p:nvSpPr>
          <p:spPr>
            <a:xfrm>
              <a:off x="3368073" y="2882205"/>
              <a:ext cx="2270727" cy="1384995"/>
            </a:xfrm>
            <a:prstGeom prst="rect">
              <a:avLst/>
            </a:prstGeom>
            <a:solidFill>
              <a:schemeClr val="accent5"/>
            </a:solidFill>
          </p:spPr>
          <p:txBody>
            <a:bodyPr wrap="square" rtlCol="0">
              <a:spAutoFit/>
            </a:bodyPr>
            <a:lstStyle/>
            <a:p>
              <a:pPr algn="ctr"/>
              <a:r>
                <a:rPr lang="en-US" sz="2800" dirty="0" smtClean="0"/>
                <a:t>Intelligent Transport Network</a:t>
              </a:r>
              <a:endParaRPr lang="en-US" sz="2800" dirty="0"/>
            </a:p>
          </p:txBody>
        </p:sp>
        <p:sp>
          <p:nvSpPr>
            <p:cNvPr id="4" name="Oval 3"/>
            <p:cNvSpPr/>
            <p:nvPr/>
          </p:nvSpPr>
          <p:spPr>
            <a:xfrm>
              <a:off x="3124200" y="3962400"/>
              <a:ext cx="838200" cy="838200"/>
            </a:xfrm>
            <a:prstGeom prst="ellipse">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5400" dirty="0">
                  <a:solidFill>
                    <a:schemeClr val="bg1"/>
                  </a:solidFill>
                  <a:sym typeface="Wingdings"/>
                </a:rPr>
                <a:t></a:t>
              </a:r>
              <a:endParaRPr lang="en-US" sz="5400" dirty="0">
                <a:solidFill>
                  <a:schemeClr val="bg1"/>
                </a:solidFill>
              </a:endParaRPr>
            </a:p>
          </p:txBody>
        </p:sp>
        <p:sp>
          <p:nvSpPr>
            <p:cNvPr id="19" name="Oval 18"/>
            <p:cNvSpPr/>
            <p:nvPr/>
          </p:nvSpPr>
          <p:spPr>
            <a:xfrm>
              <a:off x="5105400" y="3962400"/>
              <a:ext cx="838200" cy="838200"/>
            </a:xfrm>
            <a:prstGeom prst="ellipse">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5400" dirty="0">
                  <a:solidFill>
                    <a:schemeClr val="bg1"/>
                  </a:solidFill>
                  <a:sym typeface="Wingdings"/>
                </a:rPr>
                <a:t></a:t>
              </a:r>
              <a:endParaRPr lang="en-US" sz="5400" dirty="0">
                <a:solidFill>
                  <a:schemeClr val="bg1"/>
                </a:solidFill>
              </a:endParaRPr>
            </a:p>
          </p:txBody>
        </p:sp>
      </p:grpSp>
    </p:spTree>
    <p:extLst>
      <p:ext uri="{BB962C8B-B14F-4D97-AF65-F5344CB8AC3E}">
        <p14:creationId xmlns:p14="http://schemas.microsoft.com/office/powerpoint/2010/main" val="44190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up)">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Use Case: </a:t>
            </a:r>
            <a:r>
              <a:rPr lang="en-US" i="1" dirty="0" smtClean="0">
                <a:solidFill>
                  <a:schemeClr val="bg2"/>
                </a:solidFill>
              </a:rPr>
              <a:t> Multi-Layer Optimization and Provisioning</a:t>
            </a:r>
            <a:endParaRPr lang="en-US" i="1" dirty="0">
              <a:solidFill>
                <a:schemeClr val="bg2"/>
              </a:solidFill>
            </a:endParaRPr>
          </a:p>
        </p:txBody>
      </p:sp>
      <p:grpSp>
        <p:nvGrpSpPr>
          <p:cNvPr id="425" name="Group 424"/>
          <p:cNvGrpSpPr/>
          <p:nvPr/>
        </p:nvGrpSpPr>
        <p:grpSpPr>
          <a:xfrm>
            <a:off x="381000" y="2133600"/>
            <a:ext cx="3770531" cy="4082895"/>
            <a:chOff x="381000" y="2133600"/>
            <a:chExt cx="3770531" cy="4082895"/>
          </a:xfrm>
        </p:grpSpPr>
        <p:sp>
          <p:nvSpPr>
            <p:cNvPr id="53" name="TextBox 52"/>
            <p:cNvSpPr txBox="1"/>
            <p:nvPr/>
          </p:nvSpPr>
          <p:spPr>
            <a:xfrm>
              <a:off x="609371" y="2633246"/>
              <a:ext cx="341760" cy="338554"/>
            </a:xfrm>
            <a:prstGeom prst="rect">
              <a:avLst/>
            </a:prstGeom>
            <a:noFill/>
          </p:spPr>
          <p:txBody>
            <a:bodyPr wrap="none" rtlCol="0">
              <a:spAutoFit/>
            </a:bodyPr>
            <a:lstStyle/>
            <a:p>
              <a:r>
                <a:rPr lang="en-US" sz="1600" dirty="0" smtClean="0"/>
                <a:t>IP</a:t>
              </a:r>
              <a:endParaRPr lang="en-US" sz="1600" dirty="0"/>
            </a:p>
          </p:txBody>
        </p:sp>
        <p:sp>
          <p:nvSpPr>
            <p:cNvPr id="12" name="TextBox 11"/>
            <p:cNvSpPr txBox="1"/>
            <p:nvPr/>
          </p:nvSpPr>
          <p:spPr>
            <a:xfrm>
              <a:off x="381000" y="3657600"/>
              <a:ext cx="646331" cy="338554"/>
            </a:xfrm>
            <a:prstGeom prst="rect">
              <a:avLst/>
            </a:prstGeom>
            <a:noFill/>
          </p:spPr>
          <p:txBody>
            <a:bodyPr wrap="none" rtlCol="0">
              <a:spAutoFit/>
            </a:bodyPr>
            <a:lstStyle/>
            <a:p>
              <a:r>
                <a:rPr lang="en-US" sz="1600" dirty="0" smtClean="0"/>
                <a:t>MPLS</a:t>
              </a:r>
              <a:endParaRPr lang="en-US" sz="1600" dirty="0"/>
            </a:p>
          </p:txBody>
        </p:sp>
        <p:sp>
          <p:nvSpPr>
            <p:cNvPr id="96" name="TextBox 95"/>
            <p:cNvSpPr txBox="1"/>
            <p:nvPr/>
          </p:nvSpPr>
          <p:spPr>
            <a:xfrm>
              <a:off x="1103531" y="5638800"/>
              <a:ext cx="2422715" cy="369332"/>
            </a:xfrm>
            <a:prstGeom prst="rect">
              <a:avLst/>
            </a:prstGeom>
            <a:noFill/>
          </p:spPr>
          <p:txBody>
            <a:bodyPr wrap="none" rtlCol="0">
              <a:spAutoFit/>
            </a:bodyPr>
            <a:lstStyle/>
            <a:p>
              <a:r>
                <a:rPr lang="en-US" dirty="0" smtClean="0"/>
                <a:t>Converged OTN/DWDM</a:t>
              </a:r>
              <a:endParaRPr lang="en-US" dirty="0"/>
            </a:p>
          </p:txBody>
        </p:sp>
        <p:grpSp>
          <p:nvGrpSpPr>
            <p:cNvPr id="417" name="Group 416"/>
            <p:cNvGrpSpPr>
              <a:grpSpLocks noChangeAspect="1"/>
            </p:cNvGrpSpPr>
            <p:nvPr/>
          </p:nvGrpSpPr>
          <p:grpSpPr>
            <a:xfrm>
              <a:off x="882863" y="2438400"/>
              <a:ext cx="2887668" cy="3231129"/>
              <a:chOff x="609600" y="2013105"/>
              <a:chExt cx="3609586" cy="4038911"/>
            </a:xfrm>
          </p:grpSpPr>
          <p:grpSp>
            <p:nvGrpSpPr>
              <p:cNvPr id="133" name="Group 132"/>
              <p:cNvGrpSpPr/>
              <p:nvPr/>
            </p:nvGrpSpPr>
            <p:grpSpPr>
              <a:xfrm>
                <a:off x="609600" y="2013105"/>
                <a:ext cx="1712050" cy="2675870"/>
                <a:chOff x="1226664" y="2013105"/>
                <a:chExt cx="1712050" cy="2675870"/>
              </a:xfrm>
            </p:grpSpPr>
            <p:sp>
              <p:nvSpPr>
                <p:cNvPr id="52" name="Freeform 5"/>
                <p:cNvSpPr>
                  <a:spLocks/>
                </p:cNvSpPr>
                <p:nvPr/>
              </p:nvSpPr>
              <p:spPr bwMode="auto">
                <a:xfrm>
                  <a:off x="1226664" y="2013105"/>
                  <a:ext cx="1711069" cy="1423000"/>
                </a:xfrm>
                <a:custGeom>
                  <a:avLst/>
                  <a:gdLst/>
                  <a:ahLst/>
                  <a:cxnLst>
                    <a:cxn ang="0">
                      <a:pos x="1262" y="498"/>
                    </a:cxn>
                    <a:cxn ang="0">
                      <a:pos x="1076" y="659"/>
                    </a:cxn>
                    <a:cxn ang="0">
                      <a:pos x="941" y="637"/>
                    </a:cxn>
                    <a:cxn ang="0">
                      <a:pos x="941" y="637"/>
                    </a:cxn>
                    <a:cxn ang="0">
                      <a:pos x="713" y="679"/>
                    </a:cxn>
                    <a:cxn ang="0">
                      <a:pos x="674" y="659"/>
                    </a:cxn>
                    <a:cxn ang="0">
                      <a:pos x="674" y="659"/>
                    </a:cxn>
                    <a:cxn ang="0">
                      <a:pos x="489" y="697"/>
                    </a:cxn>
                    <a:cxn ang="0">
                      <a:pos x="442" y="668"/>
                    </a:cxn>
                    <a:cxn ang="0">
                      <a:pos x="442" y="668"/>
                    </a:cxn>
                    <a:cxn ang="0">
                      <a:pos x="227" y="675"/>
                    </a:cxn>
                    <a:cxn ang="0">
                      <a:pos x="177" y="612"/>
                    </a:cxn>
                    <a:cxn ang="0">
                      <a:pos x="177" y="612"/>
                    </a:cxn>
                    <a:cxn ang="0">
                      <a:pos x="62" y="466"/>
                    </a:cxn>
                    <a:cxn ang="0">
                      <a:pos x="70" y="450"/>
                    </a:cxn>
                    <a:cxn ang="0">
                      <a:pos x="70" y="450"/>
                    </a:cxn>
                    <a:cxn ang="0">
                      <a:pos x="115" y="244"/>
                    </a:cxn>
                    <a:cxn ang="0">
                      <a:pos x="215" y="217"/>
                    </a:cxn>
                    <a:cxn ang="0">
                      <a:pos x="215" y="217"/>
                    </a:cxn>
                    <a:cxn ang="0">
                      <a:pos x="402" y="97"/>
                    </a:cxn>
                    <a:cxn ang="0">
                      <a:pos x="496" y="118"/>
                    </a:cxn>
                    <a:cxn ang="0">
                      <a:pos x="496" y="118"/>
                    </a:cxn>
                    <a:cxn ang="0">
                      <a:pos x="763" y="26"/>
                    </a:cxn>
                    <a:cxn ang="0">
                      <a:pos x="877" y="88"/>
                    </a:cxn>
                    <a:cxn ang="0">
                      <a:pos x="877" y="88"/>
                    </a:cxn>
                    <a:cxn ang="0">
                      <a:pos x="1208" y="155"/>
                    </a:cxn>
                    <a:cxn ang="0">
                      <a:pos x="1211" y="158"/>
                    </a:cxn>
                    <a:cxn ang="0">
                      <a:pos x="1211" y="158"/>
                    </a:cxn>
                    <a:cxn ang="0">
                      <a:pos x="1361" y="245"/>
                    </a:cxn>
                    <a:cxn ang="0">
                      <a:pos x="1323" y="320"/>
                    </a:cxn>
                    <a:cxn ang="0">
                      <a:pos x="1323" y="320"/>
                    </a:cxn>
                    <a:cxn ang="0">
                      <a:pos x="1368" y="451"/>
                    </a:cxn>
                    <a:cxn ang="0">
                      <a:pos x="1263" y="496"/>
                    </a:cxn>
                    <a:cxn ang="0">
                      <a:pos x="1262" y="498"/>
                    </a:cxn>
                  </a:cxnLst>
                  <a:rect l="0" t="0" r="r" b="b"/>
                  <a:pathLst>
                    <a:path w="1408" h="722">
                      <a:moveTo>
                        <a:pt x="1262" y="498"/>
                      </a:moveTo>
                      <a:cubicBezTo>
                        <a:pt x="1276" y="579"/>
                        <a:pt x="1193" y="651"/>
                        <a:pt x="1076" y="659"/>
                      </a:cubicBezTo>
                      <a:cubicBezTo>
                        <a:pt x="1029" y="662"/>
                        <a:pt x="981" y="655"/>
                        <a:pt x="941" y="637"/>
                      </a:cubicBezTo>
                      <a:cubicBezTo>
                        <a:pt x="941" y="637"/>
                        <a:pt x="941" y="637"/>
                        <a:pt x="941" y="637"/>
                      </a:cubicBezTo>
                      <a:cubicBezTo>
                        <a:pt x="896" y="693"/>
                        <a:pt x="794" y="712"/>
                        <a:pt x="713" y="679"/>
                      </a:cubicBezTo>
                      <a:cubicBezTo>
                        <a:pt x="699" y="674"/>
                        <a:pt x="686" y="667"/>
                        <a:pt x="674" y="659"/>
                      </a:cubicBezTo>
                      <a:cubicBezTo>
                        <a:pt x="674" y="659"/>
                        <a:pt x="674" y="659"/>
                        <a:pt x="674" y="659"/>
                      </a:cubicBezTo>
                      <a:cubicBezTo>
                        <a:pt x="639" y="705"/>
                        <a:pt x="556" y="722"/>
                        <a:pt x="489" y="697"/>
                      </a:cubicBezTo>
                      <a:cubicBezTo>
                        <a:pt x="471" y="690"/>
                        <a:pt x="454" y="680"/>
                        <a:pt x="442" y="668"/>
                      </a:cubicBezTo>
                      <a:cubicBezTo>
                        <a:pt x="442" y="668"/>
                        <a:pt x="442" y="668"/>
                        <a:pt x="442" y="668"/>
                      </a:cubicBezTo>
                      <a:cubicBezTo>
                        <a:pt x="386" y="711"/>
                        <a:pt x="290" y="714"/>
                        <a:pt x="227" y="675"/>
                      </a:cubicBezTo>
                      <a:cubicBezTo>
                        <a:pt x="200" y="658"/>
                        <a:pt x="182" y="636"/>
                        <a:pt x="177" y="612"/>
                      </a:cubicBezTo>
                      <a:cubicBezTo>
                        <a:pt x="177" y="612"/>
                        <a:pt x="177" y="612"/>
                        <a:pt x="177" y="612"/>
                      </a:cubicBezTo>
                      <a:cubicBezTo>
                        <a:pt x="88" y="593"/>
                        <a:pt x="37" y="527"/>
                        <a:pt x="62" y="466"/>
                      </a:cubicBezTo>
                      <a:cubicBezTo>
                        <a:pt x="65" y="460"/>
                        <a:pt x="67" y="455"/>
                        <a:pt x="70" y="450"/>
                      </a:cubicBezTo>
                      <a:cubicBezTo>
                        <a:pt x="70" y="450"/>
                        <a:pt x="70" y="450"/>
                        <a:pt x="70" y="450"/>
                      </a:cubicBezTo>
                      <a:cubicBezTo>
                        <a:pt x="0" y="384"/>
                        <a:pt x="20" y="291"/>
                        <a:pt x="115" y="244"/>
                      </a:cubicBezTo>
                      <a:cubicBezTo>
                        <a:pt x="144" y="229"/>
                        <a:pt x="179" y="220"/>
                        <a:pt x="215" y="217"/>
                      </a:cubicBezTo>
                      <a:cubicBezTo>
                        <a:pt x="215" y="217"/>
                        <a:pt x="215" y="217"/>
                        <a:pt x="215" y="217"/>
                      </a:cubicBezTo>
                      <a:cubicBezTo>
                        <a:pt x="218" y="148"/>
                        <a:pt x="301" y="94"/>
                        <a:pt x="402" y="97"/>
                      </a:cubicBezTo>
                      <a:cubicBezTo>
                        <a:pt x="435" y="98"/>
                        <a:pt x="468" y="105"/>
                        <a:pt x="496" y="118"/>
                      </a:cubicBezTo>
                      <a:cubicBezTo>
                        <a:pt x="496" y="118"/>
                        <a:pt x="496" y="118"/>
                        <a:pt x="496" y="118"/>
                      </a:cubicBezTo>
                      <a:cubicBezTo>
                        <a:pt x="532" y="41"/>
                        <a:pt x="651" y="0"/>
                        <a:pt x="763" y="26"/>
                      </a:cubicBezTo>
                      <a:cubicBezTo>
                        <a:pt x="810" y="37"/>
                        <a:pt x="850" y="59"/>
                        <a:pt x="877" y="88"/>
                      </a:cubicBezTo>
                      <a:cubicBezTo>
                        <a:pt x="877" y="88"/>
                        <a:pt x="877" y="88"/>
                        <a:pt x="877" y="88"/>
                      </a:cubicBezTo>
                      <a:cubicBezTo>
                        <a:pt x="993" y="43"/>
                        <a:pt x="1141" y="73"/>
                        <a:pt x="1208" y="155"/>
                      </a:cubicBezTo>
                      <a:cubicBezTo>
                        <a:pt x="1209" y="156"/>
                        <a:pt x="1210" y="157"/>
                        <a:pt x="1211" y="158"/>
                      </a:cubicBezTo>
                      <a:cubicBezTo>
                        <a:pt x="1211" y="158"/>
                        <a:pt x="1211" y="158"/>
                        <a:pt x="1211" y="158"/>
                      </a:cubicBezTo>
                      <a:cubicBezTo>
                        <a:pt x="1286" y="153"/>
                        <a:pt x="1353" y="192"/>
                        <a:pt x="1361" y="245"/>
                      </a:cubicBezTo>
                      <a:cubicBezTo>
                        <a:pt x="1365" y="273"/>
                        <a:pt x="1351" y="300"/>
                        <a:pt x="1323" y="320"/>
                      </a:cubicBezTo>
                      <a:cubicBezTo>
                        <a:pt x="1323" y="320"/>
                        <a:pt x="1323" y="320"/>
                        <a:pt x="1323" y="320"/>
                      </a:cubicBezTo>
                      <a:cubicBezTo>
                        <a:pt x="1387" y="348"/>
                        <a:pt x="1408" y="407"/>
                        <a:pt x="1368" y="451"/>
                      </a:cubicBezTo>
                      <a:cubicBezTo>
                        <a:pt x="1346" y="477"/>
                        <a:pt x="1307" y="494"/>
                        <a:pt x="1263" y="496"/>
                      </a:cubicBezTo>
                      <a:lnTo>
                        <a:pt x="1262" y="498"/>
                      </a:lnTo>
                      <a:close/>
                    </a:path>
                  </a:pathLst>
                </a:custGeom>
                <a:solidFill>
                  <a:schemeClr val="accent3">
                    <a:lumMod val="40000"/>
                    <a:lumOff val="60000"/>
                  </a:schemeClr>
                </a:solidFill>
                <a:ln w="9525">
                  <a:noFill/>
                  <a:round/>
                  <a:headEnd/>
                  <a:tailEnd/>
                </a:ln>
                <a:effectLst>
                  <a:outerShdw blurRad="317500" dist="508000" dir="5400000" sx="78000" sy="78000" algn="t" rotWithShape="0">
                    <a:prstClr val="black">
                      <a:alpha val="27000"/>
                    </a:prstClr>
                  </a:outerShdw>
                </a:effectLst>
                <a:scene3d>
                  <a:camera prst="orthographicFront">
                    <a:rot lat="19199996" lon="0" rev="0"/>
                  </a:camera>
                  <a:lightRig rig="chilly" dir="t"/>
                </a:scene3d>
                <a:sp3d>
                  <a:bevelT w="12700" h="38100"/>
                </a:sp3d>
              </p:spPr>
              <p:txBody>
                <a:bodyPr vert="horz" wrap="square" lIns="91440" tIns="45720" rIns="91440" bIns="45720" numCol="1" anchor="t" anchorCtr="0" compatLnSpc="1">
                  <a:prstTxWarp prst="textNoShape">
                    <a:avLst/>
                  </a:prstTxWarp>
                </a:bodyPr>
                <a:lstStyle/>
                <a:p>
                  <a:endParaRPr lang="en-US" dirty="0">
                    <a:solidFill>
                      <a:srgbClr val="2A313D"/>
                    </a:solidFill>
                  </a:endParaRPr>
                </a:p>
              </p:txBody>
            </p:sp>
            <p:grpSp>
              <p:nvGrpSpPr>
                <p:cNvPr id="54" name="Group 53"/>
                <p:cNvGrpSpPr/>
                <p:nvPr/>
              </p:nvGrpSpPr>
              <p:grpSpPr>
                <a:xfrm>
                  <a:off x="1793697" y="2284397"/>
                  <a:ext cx="520638" cy="352298"/>
                  <a:chOff x="586154" y="3911067"/>
                  <a:chExt cx="2915956" cy="1973131"/>
                </a:xfrm>
              </p:grpSpPr>
              <p:sp>
                <p:nvSpPr>
                  <p:cNvPr id="81" name="Oval 253"/>
                  <p:cNvSpPr>
                    <a:spLocks noChangeArrowheads="1"/>
                  </p:cNvSpPr>
                  <p:nvPr/>
                </p:nvSpPr>
                <p:spPr bwMode="auto">
                  <a:xfrm>
                    <a:off x="586154" y="4742926"/>
                    <a:ext cx="2915956" cy="1141272"/>
                  </a:xfrm>
                  <a:prstGeom prst="ellipse">
                    <a:avLst/>
                  </a:prstGeom>
                  <a:gradFill rotWithShape="1">
                    <a:gsLst>
                      <a:gs pos="0">
                        <a:srgbClr val="373737"/>
                      </a:gs>
                      <a:gs pos="100000">
                        <a:srgbClr val="777777"/>
                      </a:gs>
                    </a:gsLst>
                    <a:lin ang="0" scaled="1"/>
                  </a:gradFill>
                  <a:ln w="6350">
                    <a:noFill/>
                    <a:round/>
                    <a:headEnd/>
                    <a:tailEnd/>
                  </a:ln>
                </p:spPr>
                <p:txBody>
                  <a:bodyPr/>
                  <a:lstStyle/>
                  <a:p>
                    <a:endParaRPr lang="en-US"/>
                  </a:p>
                </p:txBody>
              </p:sp>
              <p:sp>
                <p:nvSpPr>
                  <p:cNvPr id="82" name="Rectangle 255"/>
                  <p:cNvSpPr>
                    <a:spLocks noChangeArrowheads="1"/>
                  </p:cNvSpPr>
                  <p:nvPr/>
                </p:nvSpPr>
                <p:spPr bwMode="auto">
                  <a:xfrm>
                    <a:off x="586154" y="4490054"/>
                    <a:ext cx="2915956" cy="812808"/>
                  </a:xfrm>
                  <a:prstGeom prst="rect">
                    <a:avLst/>
                  </a:prstGeom>
                  <a:gradFill rotWithShape="1">
                    <a:gsLst>
                      <a:gs pos="0">
                        <a:srgbClr val="373737"/>
                      </a:gs>
                      <a:gs pos="100000">
                        <a:srgbClr val="777777"/>
                      </a:gs>
                    </a:gsLst>
                    <a:lin ang="0" scaled="1"/>
                  </a:gradFill>
                  <a:ln w="9525">
                    <a:noFill/>
                    <a:miter lim="800000"/>
                    <a:headEnd/>
                    <a:tailEnd/>
                  </a:ln>
                </p:spPr>
                <p:txBody>
                  <a:bodyPr/>
                  <a:lstStyle/>
                  <a:p>
                    <a:endParaRPr lang="en-US"/>
                  </a:p>
                </p:txBody>
              </p:sp>
              <p:sp>
                <p:nvSpPr>
                  <p:cNvPr id="83" name="Oval 256"/>
                  <p:cNvSpPr>
                    <a:spLocks noChangeArrowheads="1"/>
                  </p:cNvSpPr>
                  <p:nvPr/>
                </p:nvSpPr>
                <p:spPr bwMode="auto">
                  <a:xfrm>
                    <a:off x="586154" y="3911067"/>
                    <a:ext cx="2915956" cy="1141272"/>
                  </a:xfrm>
                  <a:prstGeom prst="ellipse">
                    <a:avLst/>
                  </a:prstGeom>
                  <a:solidFill>
                    <a:srgbClr val="B2B2B2"/>
                  </a:solidFill>
                  <a:ln w="6350">
                    <a:noFill/>
                    <a:round/>
                    <a:headEnd/>
                    <a:tailEnd/>
                  </a:ln>
                </p:spPr>
                <p:txBody>
                  <a:bodyPr/>
                  <a:lstStyle/>
                  <a:p>
                    <a:endParaRPr lang="en-US"/>
                  </a:p>
                </p:txBody>
              </p:sp>
              <p:grpSp>
                <p:nvGrpSpPr>
                  <p:cNvPr id="84" name="Group 267"/>
                  <p:cNvGrpSpPr>
                    <a:grpSpLocks/>
                  </p:cNvGrpSpPr>
                  <p:nvPr/>
                </p:nvGrpSpPr>
                <p:grpSpPr bwMode="auto">
                  <a:xfrm>
                    <a:off x="1045410" y="4066949"/>
                    <a:ext cx="2006970" cy="851778"/>
                    <a:chOff x="4314" y="1150"/>
                    <a:chExt cx="446" cy="153"/>
                  </a:xfrm>
                </p:grpSpPr>
                <p:sp>
                  <p:nvSpPr>
                    <p:cNvPr id="85" name="Freeform 268"/>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86" name="Freeform 269"/>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87" name="Freeform 270"/>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88" name="Freeform 271"/>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89" name="Freeform 272"/>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90" name="Freeform 273"/>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91" name="Freeform 274"/>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sp>
                  <p:nvSpPr>
                    <p:cNvPr id="92" name="Freeform 275"/>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grpSp>
            </p:grpSp>
            <p:grpSp>
              <p:nvGrpSpPr>
                <p:cNvPr id="55" name="Group 54"/>
                <p:cNvGrpSpPr/>
                <p:nvPr/>
              </p:nvGrpSpPr>
              <p:grpSpPr>
                <a:xfrm>
                  <a:off x="2417095" y="2684285"/>
                  <a:ext cx="520638" cy="352298"/>
                  <a:chOff x="586154" y="3911067"/>
                  <a:chExt cx="2915956" cy="1973131"/>
                </a:xfrm>
              </p:grpSpPr>
              <p:sp>
                <p:nvSpPr>
                  <p:cNvPr id="69" name="Oval 253"/>
                  <p:cNvSpPr>
                    <a:spLocks noChangeArrowheads="1"/>
                  </p:cNvSpPr>
                  <p:nvPr/>
                </p:nvSpPr>
                <p:spPr bwMode="auto">
                  <a:xfrm>
                    <a:off x="586154" y="4742926"/>
                    <a:ext cx="2915956" cy="1141272"/>
                  </a:xfrm>
                  <a:prstGeom prst="ellipse">
                    <a:avLst/>
                  </a:prstGeom>
                  <a:gradFill rotWithShape="1">
                    <a:gsLst>
                      <a:gs pos="0">
                        <a:srgbClr val="373737"/>
                      </a:gs>
                      <a:gs pos="100000">
                        <a:srgbClr val="777777"/>
                      </a:gs>
                    </a:gsLst>
                    <a:lin ang="0" scaled="1"/>
                  </a:gradFill>
                  <a:ln w="6350">
                    <a:noFill/>
                    <a:round/>
                    <a:headEnd/>
                    <a:tailEnd/>
                  </a:ln>
                </p:spPr>
                <p:txBody>
                  <a:bodyPr/>
                  <a:lstStyle/>
                  <a:p>
                    <a:endParaRPr lang="en-US"/>
                  </a:p>
                </p:txBody>
              </p:sp>
              <p:sp>
                <p:nvSpPr>
                  <p:cNvPr id="70" name="Rectangle 255"/>
                  <p:cNvSpPr>
                    <a:spLocks noChangeArrowheads="1"/>
                  </p:cNvSpPr>
                  <p:nvPr/>
                </p:nvSpPr>
                <p:spPr bwMode="auto">
                  <a:xfrm>
                    <a:off x="586154" y="4490054"/>
                    <a:ext cx="2915956" cy="812808"/>
                  </a:xfrm>
                  <a:prstGeom prst="rect">
                    <a:avLst/>
                  </a:prstGeom>
                  <a:gradFill rotWithShape="1">
                    <a:gsLst>
                      <a:gs pos="0">
                        <a:srgbClr val="373737"/>
                      </a:gs>
                      <a:gs pos="100000">
                        <a:srgbClr val="777777"/>
                      </a:gs>
                    </a:gsLst>
                    <a:lin ang="0" scaled="1"/>
                  </a:gradFill>
                  <a:ln w="9525">
                    <a:noFill/>
                    <a:miter lim="800000"/>
                    <a:headEnd/>
                    <a:tailEnd/>
                  </a:ln>
                </p:spPr>
                <p:txBody>
                  <a:bodyPr/>
                  <a:lstStyle/>
                  <a:p>
                    <a:endParaRPr lang="en-US"/>
                  </a:p>
                </p:txBody>
              </p:sp>
              <p:sp>
                <p:nvSpPr>
                  <p:cNvPr id="71" name="Oval 256"/>
                  <p:cNvSpPr>
                    <a:spLocks noChangeArrowheads="1"/>
                  </p:cNvSpPr>
                  <p:nvPr/>
                </p:nvSpPr>
                <p:spPr bwMode="auto">
                  <a:xfrm>
                    <a:off x="586154" y="3911067"/>
                    <a:ext cx="2915956" cy="1141272"/>
                  </a:xfrm>
                  <a:prstGeom prst="ellipse">
                    <a:avLst/>
                  </a:prstGeom>
                  <a:solidFill>
                    <a:srgbClr val="B2B2B2"/>
                  </a:solidFill>
                  <a:ln w="6350">
                    <a:noFill/>
                    <a:round/>
                    <a:headEnd/>
                    <a:tailEnd/>
                  </a:ln>
                </p:spPr>
                <p:txBody>
                  <a:bodyPr/>
                  <a:lstStyle/>
                  <a:p>
                    <a:endParaRPr lang="en-US"/>
                  </a:p>
                </p:txBody>
              </p:sp>
              <p:grpSp>
                <p:nvGrpSpPr>
                  <p:cNvPr id="72" name="Group 267"/>
                  <p:cNvGrpSpPr>
                    <a:grpSpLocks/>
                  </p:cNvGrpSpPr>
                  <p:nvPr/>
                </p:nvGrpSpPr>
                <p:grpSpPr bwMode="auto">
                  <a:xfrm>
                    <a:off x="1045410" y="4066949"/>
                    <a:ext cx="2006970" cy="851778"/>
                    <a:chOff x="4314" y="1150"/>
                    <a:chExt cx="446" cy="153"/>
                  </a:xfrm>
                </p:grpSpPr>
                <p:sp>
                  <p:nvSpPr>
                    <p:cNvPr id="73" name="Freeform 268"/>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74" name="Freeform 269"/>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75" name="Freeform 270"/>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76" name="Freeform 271"/>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77" name="Freeform 272"/>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78" name="Freeform 273"/>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79" name="Freeform 274"/>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sp>
                  <p:nvSpPr>
                    <p:cNvPr id="80" name="Freeform 275"/>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grpSp>
            </p:grpSp>
            <p:grpSp>
              <p:nvGrpSpPr>
                <p:cNvPr id="56" name="Group 55"/>
                <p:cNvGrpSpPr/>
                <p:nvPr/>
              </p:nvGrpSpPr>
              <p:grpSpPr>
                <a:xfrm>
                  <a:off x="1226664" y="2684285"/>
                  <a:ext cx="520638" cy="352298"/>
                  <a:chOff x="586154" y="3911067"/>
                  <a:chExt cx="2915956" cy="1973131"/>
                </a:xfrm>
              </p:grpSpPr>
              <p:sp>
                <p:nvSpPr>
                  <p:cNvPr id="57" name="Oval 253"/>
                  <p:cNvSpPr>
                    <a:spLocks noChangeArrowheads="1"/>
                  </p:cNvSpPr>
                  <p:nvPr/>
                </p:nvSpPr>
                <p:spPr bwMode="auto">
                  <a:xfrm>
                    <a:off x="586154" y="4742926"/>
                    <a:ext cx="2915956" cy="1141272"/>
                  </a:xfrm>
                  <a:prstGeom prst="ellipse">
                    <a:avLst/>
                  </a:prstGeom>
                  <a:gradFill rotWithShape="1">
                    <a:gsLst>
                      <a:gs pos="0">
                        <a:srgbClr val="373737"/>
                      </a:gs>
                      <a:gs pos="100000">
                        <a:srgbClr val="777777"/>
                      </a:gs>
                    </a:gsLst>
                    <a:lin ang="0" scaled="1"/>
                  </a:gradFill>
                  <a:ln w="6350">
                    <a:noFill/>
                    <a:round/>
                    <a:headEnd/>
                    <a:tailEnd/>
                  </a:ln>
                </p:spPr>
                <p:txBody>
                  <a:bodyPr/>
                  <a:lstStyle/>
                  <a:p>
                    <a:endParaRPr lang="en-US"/>
                  </a:p>
                </p:txBody>
              </p:sp>
              <p:sp>
                <p:nvSpPr>
                  <p:cNvPr id="58" name="Rectangle 255"/>
                  <p:cNvSpPr>
                    <a:spLocks noChangeArrowheads="1"/>
                  </p:cNvSpPr>
                  <p:nvPr/>
                </p:nvSpPr>
                <p:spPr bwMode="auto">
                  <a:xfrm>
                    <a:off x="586154" y="4490054"/>
                    <a:ext cx="2915956" cy="812808"/>
                  </a:xfrm>
                  <a:prstGeom prst="rect">
                    <a:avLst/>
                  </a:prstGeom>
                  <a:gradFill rotWithShape="1">
                    <a:gsLst>
                      <a:gs pos="0">
                        <a:srgbClr val="373737"/>
                      </a:gs>
                      <a:gs pos="100000">
                        <a:srgbClr val="777777"/>
                      </a:gs>
                    </a:gsLst>
                    <a:lin ang="0" scaled="1"/>
                  </a:gradFill>
                  <a:ln w="9525">
                    <a:noFill/>
                    <a:miter lim="800000"/>
                    <a:headEnd/>
                    <a:tailEnd/>
                  </a:ln>
                </p:spPr>
                <p:txBody>
                  <a:bodyPr/>
                  <a:lstStyle/>
                  <a:p>
                    <a:endParaRPr lang="en-US"/>
                  </a:p>
                </p:txBody>
              </p:sp>
              <p:sp>
                <p:nvSpPr>
                  <p:cNvPr id="59" name="Oval 256"/>
                  <p:cNvSpPr>
                    <a:spLocks noChangeArrowheads="1"/>
                  </p:cNvSpPr>
                  <p:nvPr/>
                </p:nvSpPr>
                <p:spPr bwMode="auto">
                  <a:xfrm>
                    <a:off x="586154" y="3911067"/>
                    <a:ext cx="2915956" cy="1141272"/>
                  </a:xfrm>
                  <a:prstGeom prst="ellipse">
                    <a:avLst/>
                  </a:prstGeom>
                  <a:solidFill>
                    <a:srgbClr val="B2B2B2"/>
                  </a:solidFill>
                  <a:ln w="6350">
                    <a:noFill/>
                    <a:round/>
                    <a:headEnd/>
                    <a:tailEnd/>
                  </a:ln>
                </p:spPr>
                <p:txBody>
                  <a:bodyPr/>
                  <a:lstStyle/>
                  <a:p>
                    <a:endParaRPr lang="en-US"/>
                  </a:p>
                </p:txBody>
              </p:sp>
              <p:grpSp>
                <p:nvGrpSpPr>
                  <p:cNvPr id="60" name="Group 267"/>
                  <p:cNvGrpSpPr>
                    <a:grpSpLocks/>
                  </p:cNvGrpSpPr>
                  <p:nvPr/>
                </p:nvGrpSpPr>
                <p:grpSpPr bwMode="auto">
                  <a:xfrm>
                    <a:off x="1045410" y="4066949"/>
                    <a:ext cx="2006970" cy="851778"/>
                    <a:chOff x="4314" y="1150"/>
                    <a:chExt cx="446" cy="153"/>
                  </a:xfrm>
                </p:grpSpPr>
                <p:sp>
                  <p:nvSpPr>
                    <p:cNvPr id="61" name="Freeform 268"/>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62" name="Freeform 269"/>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63" name="Freeform 270"/>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64" name="Freeform 271"/>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65" name="Freeform 272"/>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66" name="Freeform 273"/>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67" name="Freeform 274"/>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sp>
                  <p:nvSpPr>
                    <p:cNvPr id="68" name="Freeform 275"/>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grpSp>
            </p:grpSp>
            <p:sp>
              <p:nvSpPr>
                <p:cNvPr id="11" name="Freeform 5"/>
                <p:cNvSpPr>
                  <a:spLocks/>
                </p:cNvSpPr>
                <p:nvPr/>
              </p:nvSpPr>
              <p:spPr bwMode="auto">
                <a:xfrm>
                  <a:off x="1226664" y="3265975"/>
                  <a:ext cx="1711069" cy="1423000"/>
                </a:xfrm>
                <a:custGeom>
                  <a:avLst/>
                  <a:gdLst/>
                  <a:ahLst/>
                  <a:cxnLst>
                    <a:cxn ang="0">
                      <a:pos x="1262" y="498"/>
                    </a:cxn>
                    <a:cxn ang="0">
                      <a:pos x="1076" y="659"/>
                    </a:cxn>
                    <a:cxn ang="0">
                      <a:pos x="941" y="637"/>
                    </a:cxn>
                    <a:cxn ang="0">
                      <a:pos x="941" y="637"/>
                    </a:cxn>
                    <a:cxn ang="0">
                      <a:pos x="713" y="679"/>
                    </a:cxn>
                    <a:cxn ang="0">
                      <a:pos x="674" y="659"/>
                    </a:cxn>
                    <a:cxn ang="0">
                      <a:pos x="674" y="659"/>
                    </a:cxn>
                    <a:cxn ang="0">
                      <a:pos x="489" y="697"/>
                    </a:cxn>
                    <a:cxn ang="0">
                      <a:pos x="442" y="668"/>
                    </a:cxn>
                    <a:cxn ang="0">
                      <a:pos x="442" y="668"/>
                    </a:cxn>
                    <a:cxn ang="0">
                      <a:pos x="227" y="675"/>
                    </a:cxn>
                    <a:cxn ang="0">
                      <a:pos x="177" y="612"/>
                    </a:cxn>
                    <a:cxn ang="0">
                      <a:pos x="177" y="612"/>
                    </a:cxn>
                    <a:cxn ang="0">
                      <a:pos x="62" y="466"/>
                    </a:cxn>
                    <a:cxn ang="0">
                      <a:pos x="70" y="450"/>
                    </a:cxn>
                    <a:cxn ang="0">
                      <a:pos x="70" y="450"/>
                    </a:cxn>
                    <a:cxn ang="0">
                      <a:pos x="115" y="244"/>
                    </a:cxn>
                    <a:cxn ang="0">
                      <a:pos x="215" y="217"/>
                    </a:cxn>
                    <a:cxn ang="0">
                      <a:pos x="215" y="217"/>
                    </a:cxn>
                    <a:cxn ang="0">
                      <a:pos x="402" y="97"/>
                    </a:cxn>
                    <a:cxn ang="0">
                      <a:pos x="496" y="118"/>
                    </a:cxn>
                    <a:cxn ang="0">
                      <a:pos x="496" y="118"/>
                    </a:cxn>
                    <a:cxn ang="0">
                      <a:pos x="763" y="26"/>
                    </a:cxn>
                    <a:cxn ang="0">
                      <a:pos x="877" y="88"/>
                    </a:cxn>
                    <a:cxn ang="0">
                      <a:pos x="877" y="88"/>
                    </a:cxn>
                    <a:cxn ang="0">
                      <a:pos x="1208" y="155"/>
                    </a:cxn>
                    <a:cxn ang="0">
                      <a:pos x="1211" y="158"/>
                    </a:cxn>
                    <a:cxn ang="0">
                      <a:pos x="1211" y="158"/>
                    </a:cxn>
                    <a:cxn ang="0">
                      <a:pos x="1361" y="245"/>
                    </a:cxn>
                    <a:cxn ang="0">
                      <a:pos x="1323" y="320"/>
                    </a:cxn>
                    <a:cxn ang="0">
                      <a:pos x="1323" y="320"/>
                    </a:cxn>
                    <a:cxn ang="0">
                      <a:pos x="1368" y="451"/>
                    </a:cxn>
                    <a:cxn ang="0">
                      <a:pos x="1263" y="496"/>
                    </a:cxn>
                    <a:cxn ang="0">
                      <a:pos x="1262" y="498"/>
                    </a:cxn>
                  </a:cxnLst>
                  <a:rect l="0" t="0" r="r" b="b"/>
                  <a:pathLst>
                    <a:path w="1408" h="722">
                      <a:moveTo>
                        <a:pt x="1262" y="498"/>
                      </a:moveTo>
                      <a:cubicBezTo>
                        <a:pt x="1276" y="579"/>
                        <a:pt x="1193" y="651"/>
                        <a:pt x="1076" y="659"/>
                      </a:cubicBezTo>
                      <a:cubicBezTo>
                        <a:pt x="1029" y="662"/>
                        <a:pt x="981" y="655"/>
                        <a:pt x="941" y="637"/>
                      </a:cubicBezTo>
                      <a:cubicBezTo>
                        <a:pt x="941" y="637"/>
                        <a:pt x="941" y="637"/>
                        <a:pt x="941" y="637"/>
                      </a:cubicBezTo>
                      <a:cubicBezTo>
                        <a:pt x="896" y="693"/>
                        <a:pt x="794" y="712"/>
                        <a:pt x="713" y="679"/>
                      </a:cubicBezTo>
                      <a:cubicBezTo>
                        <a:pt x="699" y="674"/>
                        <a:pt x="686" y="667"/>
                        <a:pt x="674" y="659"/>
                      </a:cubicBezTo>
                      <a:cubicBezTo>
                        <a:pt x="674" y="659"/>
                        <a:pt x="674" y="659"/>
                        <a:pt x="674" y="659"/>
                      </a:cubicBezTo>
                      <a:cubicBezTo>
                        <a:pt x="639" y="705"/>
                        <a:pt x="556" y="722"/>
                        <a:pt x="489" y="697"/>
                      </a:cubicBezTo>
                      <a:cubicBezTo>
                        <a:pt x="471" y="690"/>
                        <a:pt x="454" y="680"/>
                        <a:pt x="442" y="668"/>
                      </a:cubicBezTo>
                      <a:cubicBezTo>
                        <a:pt x="442" y="668"/>
                        <a:pt x="442" y="668"/>
                        <a:pt x="442" y="668"/>
                      </a:cubicBezTo>
                      <a:cubicBezTo>
                        <a:pt x="386" y="711"/>
                        <a:pt x="290" y="714"/>
                        <a:pt x="227" y="675"/>
                      </a:cubicBezTo>
                      <a:cubicBezTo>
                        <a:pt x="200" y="658"/>
                        <a:pt x="182" y="636"/>
                        <a:pt x="177" y="612"/>
                      </a:cubicBezTo>
                      <a:cubicBezTo>
                        <a:pt x="177" y="612"/>
                        <a:pt x="177" y="612"/>
                        <a:pt x="177" y="612"/>
                      </a:cubicBezTo>
                      <a:cubicBezTo>
                        <a:pt x="88" y="593"/>
                        <a:pt x="37" y="527"/>
                        <a:pt x="62" y="466"/>
                      </a:cubicBezTo>
                      <a:cubicBezTo>
                        <a:pt x="65" y="460"/>
                        <a:pt x="67" y="455"/>
                        <a:pt x="70" y="450"/>
                      </a:cubicBezTo>
                      <a:cubicBezTo>
                        <a:pt x="70" y="450"/>
                        <a:pt x="70" y="450"/>
                        <a:pt x="70" y="450"/>
                      </a:cubicBezTo>
                      <a:cubicBezTo>
                        <a:pt x="0" y="384"/>
                        <a:pt x="20" y="291"/>
                        <a:pt x="115" y="244"/>
                      </a:cubicBezTo>
                      <a:cubicBezTo>
                        <a:pt x="144" y="229"/>
                        <a:pt x="179" y="220"/>
                        <a:pt x="215" y="217"/>
                      </a:cubicBezTo>
                      <a:cubicBezTo>
                        <a:pt x="215" y="217"/>
                        <a:pt x="215" y="217"/>
                        <a:pt x="215" y="217"/>
                      </a:cubicBezTo>
                      <a:cubicBezTo>
                        <a:pt x="218" y="148"/>
                        <a:pt x="301" y="94"/>
                        <a:pt x="402" y="97"/>
                      </a:cubicBezTo>
                      <a:cubicBezTo>
                        <a:pt x="435" y="98"/>
                        <a:pt x="468" y="105"/>
                        <a:pt x="496" y="118"/>
                      </a:cubicBezTo>
                      <a:cubicBezTo>
                        <a:pt x="496" y="118"/>
                        <a:pt x="496" y="118"/>
                        <a:pt x="496" y="118"/>
                      </a:cubicBezTo>
                      <a:cubicBezTo>
                        <a:pt x="532" y="41"/>
                        <a:pt x="651" y="0"/>
                        <a:pt x="763" y="26"/>
                      </a:cubicBezTo>
                      <a:cubicBezTo>
                        <a:pt x="810" y="37"/>
                        <a:pt x="850" y="59"/>
                        <a:pt x="877" y="88"/>
                      </a:cubicBezTo>
                      <a:cubicBezTo>
                        <a:pt x="877" y="88"/>
                        <a:pt x="877" y="88"/>
                        <a:pt x="877" y="88"/>
                      </a:cubicBezTo>
                      <a:cubicBezTo>
                        <a:pt x="993" y="43"/>
                        <a:pt x="1141" y="73"/>
                        <a:pt x="1208" y="155"/>
                      </a:cubicBezTo>
                      <a:cubicBezTo>
                        <a:pt x="1209" y="156"/>
                        <a:pt x="1210" y="157"/>
                        <a:pt x="1211" y="158"/>
                      </a:cubicBezTo>
                      <a:cubicBezTo>
                        <a:pt x="1211" y="158"/>
                        <a:pt x="1211" y="158"/>
                        <a:pt x="1211" y="158"/>
                      </a:cubicBezTo>
                      <a:cubicBezTo>
                        <a:pt x="1286" y="153"/>
                        <a:pt x="1353" y="192"/>
                        <a:pt x="1361" y="245"/>
                      </a:cubicBezTo>
                      <a:cubicBezTo>
                        <a:pt x="1365" y="273"/>
                        <a:pt x="1351" y="300"/>
                        <a:pt x="1323" y="320"/>
                      </a:cubicBezTo>
                      <a:cubicBezTo>
                        <a:pt x="1323" y="320"/>
                        <a:pt x="1323" y="320"/>
                        <a:pt x="1323" y="320"/>
                      </a:cubicBezTo>
                      <a:cubicBezTo>
                        <a:pt x="1387" y="348"/>
                        <a:pt x="1408" y="407"/>
                        <a:pt x="1368" y="451"/>
                      </a:cubicBezTo>
                      <a:cubicBezTo>
                        <a:pt x="1346" y="477"/>
                        <a:pt x="1307" y="494"/>
                        <a:pt x="1263" y="496"/>
                      </a:cubicBezTo>
                      <a:lnTo>
                        <a:pt x="1262" y="498"/>
                      </a:lnTo>
                      <a:close/>
                    </a:path>
                  </a:pathLst>
                </a:custGeom>
                <a:solidFill>
                  <a:schemeClr val="accent3">
                    <a:lumMod val="40000"/>
                    <a:lumOff val="60000"/>
                  </a:schemeClr>
                </a:solidFill>
                <a:ln w="9525">
                  <a:noFill/>
                  <a:round/>
                  <a:headEnd/>
                  <a:tailEnd/>
                </a:ln>
                <a:effectLst>
                  <a:outerShdw blurRad="317500" dist="508000" dir="5400000" sx="78000" sy="78000" algn="t" rotWithShape="0">
                    <a:prstClr val="black">
                      <a:alpha val="27000"/>
                    </a:prstClr>
                  </a:outerShdw>
                </a:effectLst>
                <a:scene3d>
                  <a:camera prst="orthographicFront">
                    <a:rot lat="19199996" lon="0" rev="0"/>
                  </a:camera>
                  <a:lightRig rig="chilly" dir="t"/>
                </a:scene3d>
                <a:sp3d>
                  <a:bevelT w="12700" h="38100"/>
                </a:sp3d>
              </p:spPr>
              <p:txBody>
                <a:bodyPr vert="horz" wrap="square" lIns="91440" tIns="45720" rIns="91440" bIns="45720" numCol="1" anchor="t" anchorCtr="0" compatLnSpc="1">
                  <a:prstTxWarp prst="textNoShape">
                    <a:avLst/>
                  </a:prstTxWarp>
                </a:bodyPr>
                <a:lstStyle/>
                <a:p>
                  <a:endParaRPr lang="en-US" dirty="0">
                    <a:solidFill>
                      <a:srgbClr val="2A313D"/>
                    </a:solidFill>
                  </a:endParaRPr>
                </a:p>
              </p:txBody>
            </p:sp>
            <p:grpSp>
              <p:nvGrpSpPr>
                <p:cNvPr id="13" name="Group 12"/>
                <p:cNvGrpSpPr/>
                <p:nvPr/>
              </p:nvGrpSpPr>
              <p:grpSpPr>
                <a:xfrm>
                  <a:off x="1794678" y="3537267"/>
                  <a:ext cx="520638" cy="352298"/>
                  <a:chOff x="586154" y="3911067"/>
                  <a:chExt cx="2915956" cy="1973131"/>
                </a:xfrm>
              </p:grpSpPr>
              <p:sp>
                <p:nvSpPr>
                  <p:cNvPr id="40" name="Oval 253"/>
                  <p:cNvSpPr>
                    <a:spLocks noChangeArrowheads="1"/>
                  </p:cNvSpPr>
                  <p:nvPr/>
                </p:nvSpPr>
                <p:spPr bwMode="auto">
                  <a:xfrm>
                    <a:off x="586154" y="4742926"/>
                    <a:ext cx="2915956" cy="1141272"/>
                  </a:xfrm>
                  <a:prstGeom prst="ellipse">
                    <a:avLst/>
                  </a:prstGeom>
                  <a:gradFill rotWithShape="1">
                    <a:gsLst>
                      <a:gs pos="0">
                        <a:srgbClr val="373737"/>
                      </a:gs>
                      <a:gs pos="100000">
                        <a:srgbClr val="777777"/>
                      </a:gs>
                    </a:gsLst>
                    <a:lin ang="0" scaled="1"/>
                  </a:gradFill>
                  <a:ln w="6350">
                    <a:noFill/>
                    <a:round/>
                    <a:headEnd/>
                    <a:tailEnd/>
                  </a:ln>
                </p:spPr>
                <p:txBody>
                  <a:bodyPr/>
                  <a:lstStyle/>
                  <a:p>
                    <a:endParaRPr lang="en-US"/>
                  </a:p>
                </p:txBody>
              </p:sp>
              <p:sp>
                <p:nvSpPr>
                  <p:cNvPr id="41" name="Rectangle 255"/>
                  <p:cNvSpPr>
                    <a:spLocks noChangeArrowheads="1"/>
                  </p:cNvSpPr>
                  <p:nvPr/>
                </p:nvSpPr>
                <p:spPr bwMode="auto">
                  <a:xfrm>
                    <a:off x="586154" y="4490054"/>
                    <a:ext cx="2915956" cy="812808"/>
                  </a:xfrm>
                  <a:prstGeom prst="rect">
                    <a:avLst/>
                  </a:prstGeom>
                  <a:gradFill rotWithShape="1">
                    <a:gsLst>
                      <a:gs pos="0">
                        <a:srgbClr val="373737"/>
                      </a:gs>
                      <a:gs pos="100000">
                        <a:srgbClr val="777777"/>
                      </a:gs>
                    </a:gsLst>
                    <a:lin ang="0" scaled="1"/>
                  </a:gradFill>
                  <a:ln w="9525">
                    <a:noFill/>
                    <a:miter lim="800000"/>
                    <a:headEnd/>
                    <a:tailEnd/>
                  </a:ln>
                </p:spPr>
                <p:txBody>
                  <a:bodyPr/>
                  <a:lstStyle/>
                  <a:p>
                    <a:endParaRPr lang="en-US"/>
                  </a:p>
                </p:txBody>
              </p:sp>
              <p:sp>
                <p:nvSpPr>
                  <p:cNvPr id="42" name="Oval 256"/>
                  <p:cNvSpPr>
                    <a:spLocks noChangeArrowheads="1"/>
                  </p:cNvSpPr>
                  <p:nvPr/>
                </p:nvSpPr>
                <p:spPr bwMode="auto">
                  <a:xfrm>
                    <a:off x="586154" y="3911067"/>
                    <a:ext cx="2915956" cy="1141272"/>
                  </a:xfrm>
                  <a:prstGeom prst="ellipse">
                    <a:avLst/>
                  </a:prstGeom>
                  <a:solidFill>
                    <a:srgbClr val="B2B2B2"/>
                  </a:solidFill>
                  <a:ln w="6350">
                    <a:noFill/>
                    <a:round/>
                    <a:headEnd/>
                    <a:tailEnd/>
                  </a:ln>
                </p:spPr>
                <p:txBody>
                  <a:bodyPr/>
                  <a:lstStyle/>
                  <a:p>
                    <a:endParaRPr lang="en-US"/>
                  </a:p>
                </p:txBody>
              </p:sp>
              <p:grpSp>
                <p:nvGrpSpPr>
                  <p:cNvPr id="43" name="Group 267"/>
                  <p:cNvGrpSpPr>
                    <a:grpSpLocks/>
                  </p:cNvGrpSpPr>
                  <p:nvPr/>
                </p:nvGrpSpPr>
                <p:grpSpPr bwMode="auto">
                  <a:xfrm>
                    <a:off x="1045410" y="4066949"/>
                    <a:ext cx="2006970" cy="851778"/>
                    <a:chOff x="4314" y="1150"/>
                    <a:chExt cx="446" cy="153"/>
                  </a:xfrm>
                </p:grpSpPr>
                <p:sp>
                  <p:nvSpPr>
                    <p:cNvPr id="44" name="Freeform 268"/>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45" name="Freeform 269"/>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46" name="Freeform 270"/>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47" name="Freeform 271"/>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48" name="Freeform 272"/>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49" name="Freeform 273"/>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50" name="Freeform 274"/>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sp>
                  <p:nvSpPr>
                    <p:cNvPr id="51" name="Freeform 275"/>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grpSp>
            </p:grpSp>
            <p:grpSp>
              <p:nvGrpSpPr>
                <p:cNvPr id="14" name="Group 13"/>
                <p:cNvGrpSpPr/>
                <p:nvPr/>
              </p:nvGrpSpPr>
              <p:grpSpPr>
                <a:xfrm>
                  <a:off x="2418076" y="3937155"/>
                  <a:ext cx="520638" cy="352298"/>
                  <a:chOff x="586154" y="3911067"/>
                  <a:chExt cx="2915956" cy="1973131"/>
                </a:xfrm>
              </p:grpSpPr>
              <p:sp>
                <p:nvSpPr>
                  <p:cNvPr id="28" name="Oval 253"/>
                  <p:cNvSpPr>
                    <a:spLocks noChangeArrowheads="1"/>
                  </p:cNvSpPr>
                  <p:nvPr/>
                </p:nvSpPr>
                <p:spPr bwMode="auto">
                  <a:xfrm>
                    <a:off x="586154" y="4742926"/>
                    <a:ext cx="2915956" cy="1141272"/>
                  </a:xfrm>
                  <a:prstGeom prst="ellipse">
                    <a:avLst/>
                  </a:prstGeom>
                  <a:gradFill rotWithShape="1">
                    <a:gsLst>
                      <a:gs pos="0">
                        <a:srgbClr val="373737"/>
                      </a:gs>
                      <a:gs pos="100000">
                        <a:srgbClr val="777777"/>
                      </a:gs>
                    </a:gsLst>
                    <a:lin ang="0" scaled="1"/>
                  </a:gradFill>
                  <a:ln w="6350">
                    <a:noFill/>
                    <a:round/>
                    <a:headEnd/>
                    <a:tailEnd/>
                  </a:ln>
                </p:spPr>
                <p:txBody>
                  <a:bodyPr/>
                  <a:lstStyle/>
                  <a:p>
                    <a:endParaRPr lang="en-US"/>
                  </a:p>
                </p:txBody>
              </p:sp>
              <p:sp>
                <p:nvSpPr>
                  <p:cNvPr id="29" name="Rectangle 255"/>
                  <p:cNvSpPr>
                    <a:spLocks noChangeArrowheads="1"/>
                  </p:cNvSpPr>
                  <p:nvPr/>
                </p:nvSpPr>
                <p:spPr bwMode="auto">
                  <a:xfrm>
                    <a:off x="586154" y="4490054"/>
                    <a:ext cx="2915956" cy="812808"/>
                  </a:xfrm>
                  <a:prstGeom prst="rect">
                    <a:avLst/>
                  </a:prstGeom>
                  <a:gradFill rotWithShape="1">
                    <a:gsLst>
                      <a:gs pos="0">
                        <a:srgbClr val="373737"/>
                      </a:gs>
                      <a:gs pos="100000">
                        <a:srgbClr val="777777"/>
                      </a:gs>
                    </a:gsLst>
                    <a:lin ang="0" scaled="1"/>
                  </a:gradFill>
                  <a:ln w="9525">
                    <a:noFill/>
                    <a:miter lim="800000"/>
                    <a:headEnd/>
                    <a:tailEnd/>
                  </a:ln>
                </p:spPr>
                <p:txBody>
                  <a:bodyPr/>
                  <a:lstStyle/>
                  <a:p>
                    <a:endParaRPr lang="en-US"/>
                  </a:p>
                </p:txBody>
              </p:sp>
              <p:sp>
                <p:nvSpPr>
                  <p:cNvPr id="30" name="Oval 256"/>
                  <p:cNvSpPr>
                    <a:spLocks noChangeArrowheads="1"/>
                  </p:cNvSpPr>
                  <p:nvPr/>
                </p:nvSpPr>
                <p:spPr bwMode="auto">
                  <a:xfrm>
                    <a:off x="586154" y="3911067"/>
                    <a:ext cx="2915956" cy="1141272"/>
                  </a:xfrm>
                  <a:prstGeom prst="ellipse">
                    <a:avLst/>
                  </a:prstGeom>
                  <a:solidFill>
                    <a:srgbClr val="B2B2B2"/>
                  </a:solidFill>
                  <a:ln w="6350">
                    <a:noFill/>
                    <a:round/>
                    <a:headEnd/>
                    <a:tailEnd/>
                  </a:ln>
                </p:spPr>
                <p:txBody>
                  <a:bodyPr/>
                  <a:lstStyle/>
                  <a:p>
                    <a:endParaRPr lang="en-US"/>
                  </a:p>
                </p:txBody>
              </p:sp>
              <p:grpSp>
                <p:nvGrpSpPr>
                  <p:cNvPr id="31" name="Group 267"/>
                  <p:cNvGrpSpPr>
                    <a:grpSpLocks/>
                  </p:cNvGrpSpPr>
                  <p:nvPr/>
                </p:nvGrpSpPr>
                <p:grpSpPr bwMode="auto">
                  <a:xfrm>
                    <a:off x="1045410" y="4066949"/>
                    <a:ext cx="2006970" cy="851778"/>
                    <a:chOff x="4314" y="1150"/>
                    <a:chExt cx="446" cy="153"/>
                  </a:xfrm>
                </p:grpSpPr>
                <p:sp>
                  <p:nvSpPr>
                    <p:cNvPr id="32" name="Freeform 268"/>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33" name="Freeform 269"/>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34" name="Freeform 270"/>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35" name="Freeform 271"/>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36" name="Freeform 272"/>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37" name="Freeform 273"/>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38" name="Freeform 274"/>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sp>
                  <p:nvSpPr>
                    <p:cNvPr id="39" name="Freeform 275"/>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grpSp>
            </p:grpSp>
            <p:grpSp>
              <p:nvGrpSpPr>
                <p:cNvPr id="15" name="Group 14"/>
                <p:cNvGrpSpPr/>
                <p:nvPr/>
              </p:nvGrpSpPr>
              <p:grpSpPr>
                <a:xfrm>
                  <a:off x="1227645" y="3937155"/>
                  <a:ext cx="520638" cy="352298"/>
                  <a:chOff x="586154" y="3911067"/>
                  <a:chExt cx="2915956" cy="1973131"/>
                </a:xfrm>
              </p:grpSpPr>
              <p:sp>
                <p:nvSpPr>
                  <p:cNvPr id="16" name="Oval 253"/>
                  <p:cNvSpPr>
                    <a:spLocks noChangeArrowheads="1"/>
                  </p:cNvSpPr>
                  <p:nvPr/>
                </p:nvSpPr>
                <p:spPr bwMode="auto">
                  <a:xfrm>
                    <a:off x="586154" y="4742926"/>
                    <a:ext cx="2915956" cy="1141272"/>
                  </a:xfrm>
                  <a:prstGeom prst="ellipse">
                    <a:avLst/>
                  </a:prstGeom>
                  <a:gradFill rotWithShape="1">
                    <a:gsLst>
                      <a:gs pos="0">
                        <a:srgbClr val="373737"/>
                      </a:gs>
                      <a:gs pos="100000">
                        <a:srgbClr val="777777"/>
                      </a:gs>
                    </a:gsLst>
                    <a:lin ang="0" scaled="1"/>
                  </a:gradFill>
                  <a:ln w="6350">
                    <a:noFill/>
                    <a:round/>
                    <a:headEnd/>
                    <a:tailEnd/>
                  </a:ln>
                </p:spPr>
                <p:txBody>
                  <a:bodyPr/>
                  <a:lstStyle/>
                  <a:p>
                    <a:endParaRPr lang="en-US"/>
                  </a:p>
                </p:txBody>
              </p:sp>
              <p:sp>
                <p:nvSpPr>
                  <p:cNvPr id="17" name="Rectangle 255"/>
                  <p:cNvSpPr>
                    <a:spLocks noChangeArrowheads="1"/>
                  </p:cNvSpPr>
                  <p:nvPr/>
                </p:nvSpPr>
                <p:spPr bwMode="auto">
                  <a:xfrm>
                    <a:off x="586154" y="4490054"/>
                    <a:ext cx="2915956" cy="812808"/>
                  </a:xfrm>
                  <a:prstGeom prst="rect">
                    <a:avLst/>
                  </a:prstGeom>
                  <a:gradFill rotWithShape="1">
                    <a:gsLst>
                      <a:gs pos="0">
                        <a:srgbClr val="373737"/>
                      </a:gs>
                      <a:gs pos="100000">
                        <a:srgbClr val="777777"/>
                      </a:gs>
                    </a:gsLst>
                    <a:lin ang="0" scaled="1"/>
                  </a:gradFill>
                  <a:ln w="9525">
                    <a:noFill/>
                    <a:miter lim="800000"/>
                    <a:headEnd/>
                    <a:tailEnd/>
                  </a:ln>
                </p:spPr>
                <p:txBody>
                  <a:bodyPr/>
                  <a:lstStyle/>
                  <a:p>
                    <a:endParaRPr lang="en-US"/>
                  </a:p>
                </p:txBody>
              </p:sp>
              <p:sp>
                <p:nvSpPr>
                  <p:cNvPr id="18" name="Oval 256"/>
                  <p:cNvSpPr>
                    <a:spLocks noChangeArrowheads="1"/>
                  </p:cNvSpPr>
                  <p:nvPr/>
                </p:nvSpPr>
                <p:spPr bwMode="auto">
                  <a:xfrm>
                    <a:off x="586154" y="3911067"/>
                    <a:ext cx="2915956" cy="1141272"/>
                  </a:xfrm>
                  <a:prstGeom prst="ellipse">
                    <a:avLst/>
                  </a:prstGeom>
                  <a:solidFill>
                    <a:srgbClr val="B2B2B2"/>
                  </a:solidFill>
                  <a:ln w="6350">
                    <a:noFill/>
                    <a:round/>
                    <a:headEnd/>
                    <a:tailEnd/>
                  </a:ln>
                </p:spPr>
                <p:txBody>
                  <a:bodyPr/>
                  <a:lstStyle/>
                  <a:p>
                    <a:endParaRPr lang="en-US"/>
                  </a:p>
                </p:txBody>
              </p:sp>
              <p:grpSp>
                <p:nvGrpSpPr>
                  <p:cNvPr id="19" name="Group 267"/>
                  <p:cNvGrpSpPr>
                    <a:grpSpLocks/>
                  </p:cNvGrpSpPr>
                  <p:nvPr/>
                </p:nvGrpSpPr>
                <p:grpSpPr bwMode="auto">
                  <a:xfrm>
                    <a:off x="1045410" y="4066949"/>
                    <a:ext cx="2006970" cy="851778"/>
                    <a:chOff x="4314" y="1150"/>
                    <a:chExt cx="446" cy="153"/>
                  </a:xfrm>
                </p:grpSpPr>
                <p:sp>
                  <p:nvSpPr>
                    <p:cNvPr id="20" name="Freeform 268"/>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21" name="Freeform 269"/>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22" name="Freeform 270"/>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23" name="Freeform 271"/>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24" name="Freeform 272"/>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25" name="Freeform 273"/>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26" name="Freeform 274"/>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sp>
                  <p:nvSpPr>
                    <p:cNvPr id="27" name="Freeform 275"/>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grpSp>
            </p:grpSp>
          </p:grpSp>
          <p:sp>
            <p:nvSpPr>
              <p:cNvPr id="94" name="Freeform 5"/>
              <p:cNvSpPr>
                <a:spLocks/>
              </p:cNvSpPr>
              <p:nvPr/>
            </p:nvSpPr>
            <p:spPr bwMode="auto">
              <a:xfrm>
                <a:off x="642385" y="4629016"/>
                <a:ext cx="3576801" cy="1423000"/>
              </a:xfrm>
              <a:custGeom>
                <a:avLst/>
                <a:gdLst/>
                <a:ahLst/>
                <a:cxnLst>
                  <a:cxn ang="0">
                    <a:pos x="1262" y="498"/>
                  </a:cxn>
                  <a:cxn ang="0">
                    <a:pos x="1076" y="659"/>
                  </a:cxn>
                  <a:cxn ang="0">
                    <a:pos x="941" y="637"/>
                  </a:cxn>
                  <a:cxn ang="0">
                    <a:pos x="941" y="637"/>
                  </a:cxn>
                  <a:cxn ang="0">
                    <a:pos x="713" y="679"/>
                  </a:cxn>
                  <a:cxn ang="0">
                    <a:pos x="674" y="659"/>
                  </a:cxn>
                  <a:cxn ang="0">
                    <a:pos x="674" y="659"/>
                  </a:cxn>
                  <a:cxn ang="0">
                    <a:pos x="489" y="697"/>
                  </a:cxn>
                  <a:cxn ang="0">
                    <a:pos x="442" y="668"/>
                  </a:cxn>
                  <a:cxn ang="0">
                    <a:pos x="442" y="668"/>
                  </a:cxn>
                  <a:cxn ang="0">
                    <a:pos x="227" y="675"/>
                  </a:cxn>
                  <a:cxn ang="0">
                    <a:pos x="177" y="612"/>
                  </a:cxn>
                  <a:cxn ang="0">
                    <a:pos x="177" y="612"/>
                  </a:cxn>
                  <a:cxn ang="0">
                    <a:pos x="62" y="466"/>
                  </a:cxn>
                  <a:cxn ang="0">
                    <a:pos x="70" y="450"/>
                  </a:cxn>
                  <a:cxn ang="0">
                    <a:pos x="70" y="450"/>
                  </a:cxn>
                  <a:cxn ang="0">
                    <a:pos x="115" y="244"/>
                  </a:cxn>
                  <a:cxn ang="0">
                    <a:pos x="215" y="217"/>
                  </a:cxn>
                  <a:cxn ang="0">
                    <a:pos x="215" y="217"/>
                  </a:cxn>
                  <a:cxn ang="0">
                    <a:pos x="402" y="97"/>
                  </a:cxn>
                  <a:cxn ang="0">
                    <a:pos x="496" y="118"/>
                  </a:cxn>
                  <a:cxn ang="0">
                    <a:pos x="496" y="118"/>
                  </a:cxn>
                  <a:cxn ang="0">
                    <a:pos x="763" y="26"/>
                  </a:cxn>
                  <a:cxn ang="0">
                    <a:pos x="877" y="88"/>
                  </a:cxn>
                  <a:cxn ang="0">
                    <a:pos x="877" y="88"/>
                  </a:cxn>
                  <a:cxn ang="0">
                    <a:pos x="1208" y="155"/>
                  </a:cxn>
                  <a:cxn ang="0">
                    <a:pos x="1211" y="158"/>
                  </a:cxn>
                  <a:cxn ang="0">
                    <a:pos x="1211" y="158"/>
                  </a:cxn>
                  <a:cxn ang="0">
                    <a:pos x="1361" y="245"/>
                  </a:cxn>
                  <a:cxn ang="0">
                    <a:pos x="1323" y="320"/>
                  </a:cxn>
                  <a:cxn ang="0">
                    <a:pos x="1323" y="320"/>
                  </a:cxn>
                  <a:cxn ang="0">
                    <a:pos x="1368" y="451"/>
                  </a:cxn>
                  <a:cxn ang="0">
                    <a:pos x="1263" y="496"/>
                  </a:cxn>
                  <a:cxn ang="0">
                    <a:pos x="1262" y="498"/>
                  </a:cxn>
                </a:cxnLst>
                <a:rect l="0" t="0" r="r" b="b"/>
                <a:pathLst>
                  <a:path w="1408" h="722">
                    <a:moveTo>
                      <a:pt x="1262" y="498"/>
                    </a:moveTo>
                    <a:cubicBezTo>
                      <a:pt x="1276" y="579"/>
                      <a:pt x="1193" y="651"/>
                      <a:pt x="1076" y="659"/>
                    </a:cubicBezTo>
                    <a:cubicBezTo>
                      <a:pt x="1029" y="662"/>
                      <a:pt x="981" y="655"/>
                      <a:pt x="941" y="637"/>
                    </a:cubicBezTo>
                    <a:cubicBezTo>
                      <a:pt x="941" y="637"/>
                      <a:pt x="941" y="637"/>
                      <a:pt x="941" y="637"/>
                    </a:cubicBezTo>
                    <a:cubicBezTo>
                      <a:pt x="896" y="693"/>
                      <a:pt x="794" y="712"/>
                      <a:pt x="713" y="679"/>
                    </a:cubicBezTo>
                    <a:cubicBezTo>
                      <a:pt x="699" y="674"/>
                      <a:pt x="686" y="667"/>
                      <a:pt x="674" y="659"/>
                    </a:cubicBezTo>
                    <a:cubicBezTo>
                      <a:pt x="674" y="659"/>
                      <a:pt x="674" y="659"/>
                      <a:pt x="674" y="659"/>
                    </a:cubicBezTo>
                    <a:cubicBezTo>
                      <a:pt x="639" y="705"/>
                      <a:pt x="556" y="722"/>
                      <a:pt x="489" y="697"/>
                    </a:cubicBezTo>
                    <a:cubicBezTo>
                      <a:pt x="471" y="690"/>
                      <a:pt x="454" y="680"/>
                      <a:pt x="442" y="668"/>
                    </a:cubicBezTo>
                    <a:cubicBezTo>
                      <a:pt x="442" y="668"/>
                      <a:pt x="442" y="668"/>
                      <a:pt x="442" y="668"/>
                    </a:cubicBezTo>
                    <a:cubicBezTo>
                      <a:pt x="386" y="711"/>
                      <a:pt x="290" y="714"/>
                      <a:pt x="227" y="675"/>
                    </a:cubicBezTo>
                    <a:cubicBezTo>
                      <a:pt x="200" y="658"/>
                      <a:pt x="182" y="636"/>
                      <a:pt x="177" y="612"/>
                    </a:cubicBezTo>
                    <a:cubicBezTo>
                      <a:pt x="177" y="612"/>
                      <a:pt x="177" y="612"/>
                      <a:pt x="177" y="612"/>
                    </a:cubicBezTo>
                    <a:cubicBezTo>
                      <a:pt x="88" y="593"/>
                      <a:pt x="37" y="527"/>
                      <a:pt x="62" y="466"/>
                    </a:cubicBezTo>
                    <a:cubicBezTo>
                      <a:pt x="65" y="460"/>
                      <a:pt x="67" y="455"/>
                      <a:pt x="70" y="450"/>
                    </a:cubicBezTo>
                    <a:cubicBezTo>
                      <a:pt x="70" y="450"/>
                      <a:pt x="70" y="450"/>
                      <a:pt x="70" y="450"/>
                    </a:cubicBezTo>
                    <a:cubicBezTo>
                      <a:pt x="0" y="384"/>
                      <a:pt x="20" y="291"/>
                      <a:pt x="115" y="244"/>
                    </a:cubicBezTo>
                    <a:cubicBezTo>
                      <a:pt x="144" y="229"/>
                      <a:pt x="179" y="220"/>
                      <a:pt x="215" y="217"/>
                    </a:cubicBezTo>
                    <a:cubicBezTo>
                      <a:pt x="215" y="217"/>
                      <a:pt x="215" y="217"/>
                      <a:pt x="215" y="217"/>
                    </a:cubicBezTo>
                    <a:cubicBezTo>
                      <a:pt x="218" y="148"/>
                      <a:pt x="301" y="94"/>
                      <a:pt x="402" y="97"/>
                    </a:cubicBezTo>
                    <a:cubicBezTo>
                      <a:pt x="435" y="98"/>
                      <a:pt x="468" y="105"/>
                      <a:pt x="496" y="118"/>
                    </a:cubicBezTo>
                    <a:cubicBezTo>
                      <a:pt x="496" y="118"/>
                      <a:pt x="496" y="118"/>
                      <a:pt x="496" y="118"/>
                    </a:cubicBezTo>
                    <a:cubicBezTo>
                      <a:pt x="532" y="41"/>
                      <a:pt x="651" y="0"/>
                      <a:pt x="763" y="26"/>
                    </a:cubicBezTo>
                    <a:cubicBezTo>
                      <a:pt x="810" y="37"/>
                      <a:pt x="850" y="59"/>
                      <a:pt x="877" y="88"/>
                    </a:cubicBezTo>
                    <a:cubicBezTo>
                      <a:pt x="877" y="88"/>
                      <a:pt x="877" y="88"/>
                      <a:pt x="877" y="88"/>
                    </a:cubicBezTo>
                    <a:cubicBezTo>
                      <a:pt x="993" y="43"/>
                      <a:pt x="1141" y="73"/>
                      <a:pt x="1208" y="155"/>
                    </a:cubicBezTo>
                    <a:cubicBezTo>
                      <a:pt x="1209" y="156"/>
                      <a:pt x="1210" y="157"/>
                      <a:pt x="1211" y="158"/>
                    </a:cubicBezTo>
                    <a:cubicBezTo>
                      <a:pt x="1211" y="158"/>
                      <a:pt x="1211" y="158"/>
                      <a:pt x="1211" y="158"/>
                    </a:cubicBezTo>
                    <a:cubicBezTo>
                      <a:pt x="1286" y="153"/>
                      <a:pt x="1353" y="192"/>
                      <a:pt x="1361" y="245"/>
                    </a:cubicBezTo>
                    <a:cubicBezTo>
                      <a:pt x="1365" y="273"/>
                      <a:pt x="1351" y="300"/>
                      <a:pt x="1323" y="320"/>
                    </a:cubicBezTo>
                    <a:cubicBezTo>
                      <a:pt x="1323" y="320"/>
                      <a:pt x="1323" y="320"/>
                      <a:pt x="1323" y="320"/>
                    </a:cubicBezTo>
                    <a:cubicBezTo>
                      <a:pt x="1387" y="348"/>
                      <a:pt x="1408" y="407"/>
                      <a:pt x="1368" y="451"/>
                    </a:cubicBezTo>
                    <a:cubicBezTo>
                      <a:pt x="1346" y="477"/>
                      <a:pt x="1307" y="494"/>
                      <a:pt x="1263" y="496"/>
                    </a:cubicBezTo>
                    <a:lnTo>
                      <a:pt x="1262" y="498"/>
                    </a:lnTo>
                    <a:close/>
                  </a:path>
                </a:pathLst>
              </a:custGeom>
              <a:gradFill>
                <a:gsLst>
                  <a:gs pos="47000">
                    <a:schemeClr val="bg2">
                      <a:lumMod val="40000"/>
                      <a:lumOff val="60000"/>
                    </a:schemeClr>
                  </a:gs>
                  <a:gs pos="0">
                    <a:schemeClr val="bg2">
                      <a:lumMod val="40000"/>
                      <a:lumOff val="60000"/>
                    </a:schemeClr>
                  </a:gs>
                  <a:gs pos="61000">
                    <a:srgbClr val="FF6633"/>
                  </a:gs>
                  <a:gs pos="76000">
                    <a:srgbClr val="FFFF00"/>
                  </a:gs>
                  <a:gs pos="89000">
                    <a:srgbClr val="01A78F"/>
                  </a:gs>
                  <a:gs pos="100000">
                    <a:srgbClr val="3366FF"/>
                  </a:gs>
                </a:gsLst>
                <a:lin ang="5400000" scaled="1"/>
              </a:gradFill>
              <a:ln w="9525">
                <a:noFill/>
                <a:round/>
                <a:headEnd/>
                <a:tailEnd/>
              </a:ln>
              <a:effectLst>
                <a:outerShdw blurRad="317500" dist="508000" dir="5400000" sx="78000" sy="78000" algn="t" rotWithShape="0">
                  <a:prstClr val="black">
                    <a:alpha val="27000"/>
                  </a:prstClr>
                </a:outerShdw>
              </a:effectLst>
              <a:scene3d>
                <a:camera prst="orthographicFront">
                  <a:rot lat="19199996" lon="0" rev="0"/>
                </a:camera>
                <a:lightRig rig="chilly" dir="t"/>
              </a:scene3d>
              <a:sp3d>
                <a:bevelT w="12700" h="38100"/>
              </a:sp3d>
            </p:spPr>
            <p:txBody>
              <a:bodyPr vert="horz" wrap="square" lIns="91440" tIns="45720" rIns="91440" bIns="45720" numCol="1" anchor="t" anchorCtr="0" compatLnSpc="1">
                <a:prstTxWarp prst="textNoShape">
                  <a:avLst/>
                </a:prstTxWarp>
              </a:bodyPr>
              <a:lstStyle/>
              <a:p>
                <a:endParaRPr lang="en-US" dirty="0">
                  <a:solidFill>
                    <a:srgbClr val="2A313D"/>
                  </a:solidFill>
                </a:endParaRPr>
              </a:p>
            </p:txBody>
          </p:sp>
          <p:grpSp>
            <p:nvGrpSpPr>
              <p:cNvPr id="95" name="Group 94"/>
              <p:cNvGrpSpPr/>
              <p:nvPr/>
            </p:nvGrpSpPr>
            <p:grpSpPr>
              <a:xfrm>
                <a:off x="1104329" y="4976652"/>
                <a:ext cx="2761206" cy="650629"/>
                <a:chOff x="6533775" y="4368200"/>
                <a:chExt cx="1340717" cy="650629"/>
              </a:xfrm>
              <a:effectLst>
                <a:outerShdw blurRad="76200" dist="38100" dir="5400000" algn="t" rotWithShape="0">
                  <a:prstClr val="black">
                    <a:alpha val="21000"/>
                  </a:prstClr>
                </a:outerShdw>
              </a:effectLst>
              <a:scene3d>
                <a:camera prst="orthographicFront">
                  <a:rot lat="19200000" lon="0" rev="0"/>
                </a:camera>
                <a:lightRig rig="threePt" dir="t">
                  <a:rot lat="0" lon="0" rev="4800000"/>
                </a:lightRig>
              </a:scene3d>
            </p:grpSpPr>
            <p:sp>
              <p:nvSpPr>
                <p:cNvPr id="130" name="AutoShape 3"/>
                <p:cNvSpPr>
                  <a:spLocks noChangeAspect="1" noChangeArrowheads="1"/>
                </p:cNvSpPr>
                <p:nvPr/>
              </p:nvSpPr>
              <p:spPr bwMode="auto">
                <a:xfrm>
                  <a:off x="6533775" y="4414170"/>
                  <a:ext cx="1340717" cy="604659"/>
                </a:xfrm>
                <a:prstGeom prst="roundRect">
                  <a:avLst>
                    <a:gd name="adj" fmla="val 16667"/>
                  </a:avLst>
                </a:prstGeom>
                <a:noFill/>
                <a:ln w="57150">
                  <a:solidFill>
                    <a:schemeClr val="accent5"/>
                  </a:solidFill>
                  <a:round/>
                  <a:headEnd/>
                  <a:tailEnd/>
                </a:ln>
                <a:sp3d prstMaterial="matte">
                  <a:bevelT w="25400" h="25400"/>
                  <a:bevelB w="25400" h="25400"/>
                </a:sp3d>
              </p:spPr>
              <p:txBody>
                <a:bodyPr wrap="none" anchor="ctr"/>
                <a:lstStyle/>
                <a:p>
                  <a:endParaRPr lang="en-US" dirty="0"/>
                </a:p>
              </p:txBody>
            </p:sp>
            <p:cxnSp>
              <p:nvCxnSpPr>
                <p:cNvPr id="131" name="Straight Connector 130"/>
                <p:cNvCxnSpPr/>
                <p:nvPr/>
              </p:nvCxnSpPr>
              <p:spPr>
                <a:xfrm flipH="1" flipV="1">
                  <a:off x="6858000" y="4368200"/>
                  <a:ext cx="304800" cy="609600"/>
                </a:xfrm>
                <a:prstGeom prst="line">
                  <a:avLst/>
                </a:prstGeom>
                <a:noFill/>
                <a:ln w="57150">
                  <a:solidFill>
                    <a:schemeClr val="accent5"/>
                  </a:solidFill>
                  <a:round/>
                  <a:headEnd/>
                  <a:tailEnd/>
                </a:ln>
                <a:sp3d prstMaterial="matte">
                  <a:bevelT w="25400" h="25400"/>
                  <a:bevelB w="25400" h="25400"/>
                </a:sp3d>
              </p:spPr>
            </p:cxnSp>
            <p:cxnSp>
              <p:nvCxnSpPr>
                <p:cNvPr id="132" name="Straight Connector 131"/>
                <p:cNvCxnSpPr/>
                <p:nvPr/>
              </p:nvCxnSpPr>
              <p:spPr>
                <a:xfrm flipV="1">
                  <a:off x="7162800" y="4368200"/>
                  <a:ext cx="304800" cy="609600"/>
                </a:xfrm>
                <a:prstGeom prst="line">
                  <a:avLst/>
                </a:prstGeom>
                <a:noFill/>
                <a:ln w="57150">
                  <a:solidFill>
                    <a:schemeClr val="accent5"/>
                  </a:solidFill>
                  <a:round/>
                  <a:headEnd/>
                  <a:tailEnd/>
                </a:ln>
                <a:sp3d prstMaterial="matte">
                  <a:bevelT w="25400" h="25400"/>
                  <a:bevelB w="25400" h="25400"/>
                </a:sp3d>
              </p:spPr>
            </p:cxnSp>
          </p:grpSp>
          <p:grpSp>
            <p:nvGrpSpPr>
              <p:cNvPr id="100" name="Group 99"/>
              <p:cNvGrpSpPr/>
              <p:nvPr/>
            </p:nvGrpSpPr>
            <p:grpSpPr>
              <a:xfrm>
                <a:off x="1695923" y="4976652"/>
                <a:ext cx="354013" cy="357187"/>
                <a:chOff x="787400" y="1922463"/>
                <a:chExt cx="476250" cy="446087"/>
              </a:xfrm>
            </p:grpSpPr>
            <p:sp>
              <p:nvSpPr>
                <p:cNvPr id="125" name="AutoShape 10"/>
                <p:cNvSpPr>
                  <a:spLocks noChangeAspect="1" noChangeArrowheads="1" noTextEdit="1"/>
                </p:cNvSpPr>
                <p:nvPr/>
              </p:nvSpPr>
              <p:spPr bwMode="auto">
                <a:xfrm>
                  <a:off x="787400" y="1922463"/>
                  <a:ext cx="476250" cy="44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6" name="Rectangle 12"/>
                <p:cNvSpPr>
                  <a:spLocks noChangeArrowheads="1"/>
                </p:cNvSpPr>
                <p:nvPr/>
              </p:nvSpPr>
              <p:spPr bwMode="auto">
                <a:xfrm>
                  <a:off x="787400" y="1985963"/>
                  <a:ext cx="381000" cy="382587"/>
                </a:xfrm>
                <a:prstGeom prst="rect">
                  <a:avLst/>
                </a:prstGeom>
                <a:solidFill>
                  <a:srgbClr val="3164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14"/>
                <p:cNvSpPr>
                  <a:spLocks/>
                </p:cNvSpPr>
                <p:nvPr/>
              </p:nvSpPr>
              <p:spPr bwMode="auto">
                <a:xfrm>
                  <a:off x="1168400" y="1922463"/>
                  <a:ext cx="95250" cy="446087"/>
                </a:xfrm>
                <a:custGeom>
                  <a:avLst/>
                  <a:gdLst/>
                  <a:ahLst/>
                  <a:cxnLst>
                    <a:cxn ang="0">
                      <a:pos x="60" y="232"/>
                    </a:cxn>
                    <a:cxn ang="0">
                      <a:pos x="0" y="281"/>
                    </a:cxn>
                    <a:cxn ang="0">
                      <a:pos x="0" y="40"/>
                    </a:cxn>
                    <a:cxn ang="0">
                      <a:pos x="60" y="0"/>
                    </a:cxn>
                    <a:cxn ang="0">
                      <a:pos x="60" y="232"/>
                    </a:cxn>
                  </a:cxnLst>
                  <a:rect l="0" t="0" r="r" b="b"/>
                  <a:pathLst>
                    <a:path w="60" h="281">
                      <a:moveTo>
                        <a:pt x="60" y="232"/>
                      </a:moveTo>
                      <a:lnTo>
                        <a:pt x="0" y="281"/>
                      </a:lnTo>
                      <a:lnTo>
                        <a:pt x="0" y="40"/>
                      </a:lnTo>
                      <a:lnTo>
                        <a:pt x="60" y="0"/>
                      </a:lnTo>
                      <a:lnTo>
                        <a:pt x="60" y="232"/>
                      </a:lnTo>
                      <a:close/>
                    </a:path>
                  </a:pathLst>
                </a:custGeom>
                <a:solidFill>
                  <a:srgbClr val="1D305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15"/>
                <p:cNvSpPr>
                  <a:spLocks noEditPoints="1"/>
                </p:cNvSpPr>
                <p:nvPr/>
              </p:nvSpPr>
              <p:spPr bwMode="auto">
                <a:xfrm>
                  <a:off x="809625" y="2011363"/>
                  <a:ext cx="331788" cy="331787"/>
                </a:xfrm>
                <a:custGeom>
                  <a:avLst/>
                  <a:gdLst/>
                  <a:ahLst/>
                  <a:cxnLst>
                    <a:cxn ang="0">
                      <a:pos x="209" y="105"/>
                    </a:cxn>
                    <a:cxn ang="0">
                      <a:pos x="180" y="78"/>
                    </a:cxn>
                    <a:cxn ang="0">
                      <a:pos x="180" y="94"/>
                    </a:cxn>
                    <a:cxn ang="0">
                      <a:pos x="156" y="94"/>
                    </a:cxn>
                    <a:cxn ang="0">
                      <a:pos x="156" y="53"/>
                    </a:cxn>
                    <a:cxn ang="0">
                      <a:pos x="116" y="53"/>
                    </a:cxn>
                    <a:cxn ang="0">
                      <a:pos x="116" y="30"/>
                    </a:cxn>
                    <a:cxn ang="0">
                      <a:pos x="131" y="30"/>
                    </a:cxn>
                    <a:cxn ang="0">
                      <a:pos x="105" y="0"/>
                    </a:cxn>
                    <a:cxn ang="0">
                      <a:pos x="80" y="30"/>
                    </a:cxn>
                    <a:cxn ang="0">
                      <a:pos x="95" y="30"/>
                    </a:cxn>
                    <a:cxn ang="0">
                      <a:pos x="95" y="53"/>
                    </a:cxn>
                    <a:cxn ang="0">
                      <a:pos x="54" y="53"/>
                    </a:cxn>
                    <a:cxn ang="0">
                      <a:pos x="54" y="94"/>
                    </a:cxn>
                    <a:cxn ang="0">
                      <a:pos x="31" y="94"/>
                    </a:cxn>
                    <a:cxn ang="0">
                      <a:pos x="31" y="78"/>
                    </a:cxn>
                    <a:cxn ang="0">
                      <a:pos x="0" y="105"/>
                    </a:cxn>
                    <a:cxn ang="0">
                      <a:pos x="31" y="131"/>
                    </a:cxn>
                    <a:cxn ang="0">
                      <a:pos x="31" y="116"/>
                    </a:cxn>
                    <a:cxn ang="0">
                      <a:pos x="54" y="116"/>
                    </a:cxn>
                    <a:cxn ang="0">
                      <a:pos x="54" y="156"/>
                    </a:cxn>
                    <a:cxn ang="0">
                      <a:pos x="95" y="156"/>
                    </a:cxn>
                    <a:cxn ang="0">
                      <a:pos x="95" y="179"/>
                    </a:cxn>
                    <a:cxn ang="0">
                      <a:pos x="80" y="179"/>
                    </a:cxn>
                    <a:cxn ang="0">
                      <a:pos x="105" y="209"/>
                    </a:cxn>
                    <a:cxn ang="0">
                      <a:pos x="131" y="179"/>
                    </a:cxn>
                    <a:cxn ang="0">
                      <a:pos x="116" y="179"/>
                    </a:cxn>
                    <a:cxn ang="0">
                      <a:pos x="116" y="156"/>
                    </a:cxn>
                    <a:cxn ang="0">
                      <a:pos x="156" y="156"/>
                    </a:cxn>
                    <a:cxn ang="0">
                      <a:pos x="156" y="144"/>
                    </a:cxn>
                    <a:cxn ang="0">
                      <a:pos x="156" y="116"/>
                    </a:cxn>
                    <a:cxn ang="0">
                      <a:pos x="180" y="116"/>
                    </a:cxn>
                    <a:cxn ang="0">
                      <a:pos x="180" y="131"/>
                    </a:cxn>
                    <a:cxn ang="0">
                      <a:pos x="209" y="105"/>
                    </a:cxn>
                    <a:cxn ang="0">
                      <a:pos x="133" y="133"/>
                    </a:cxn>
                    <a:cxn ang="0">
                      <a:pos x="78" y="133"/>
                    </a:cxn>
                    <a:cxn ang="0">
                      <a:pos x="78" y="77"/>
                    </a:cxn>
                    <a:cxn ang="0">
                      <a:pos x="133" y="77"/>
                    </a:cxn>
                    <a:cxn ang="0">
                      <a:pos x="133" y="133"/>
                    </a:cxn>
                  </a:cxnLst>
                  <a:rect l="0" t="0" r="r" b="b"/>
                  <a:pathLst>
                    <a:path w="209" h="209">
                      <a:moveTo>
                        <a:pt x="209" y="105"/>
                      </a:moveTo>
                      <a:lnTo>
                        <a:pt x="180" y="78"/>
                      </a:lnTo>
                      <a:lnTo>
                        <a:pt x="180" y="94"/>
                      </a:lnTo>
                      <a:lnTo>
                        <a:pt x="156" y="94"/>
                      </a:lnTo>
                      <a:lnTo>
                        <a:pt x="156" y="53"/>
                      </a:lnTo>
                      <a:lnTo>
                        <a:pt x="116" y="53"/>
                      </a:lnTo>
                      <a:lnTo>
                        <a:pt x="116" y="30"/>
                      </a:lnTo>
                      <a:lnTo>
                        <a:pt x="131" y="30"/>
                      </a:lnTo>
                      <a:lnTo>
                        <a:pt x="105" y="0"/>
                      </a:lnTo>
                      <a:lnTo>
                        <a:pt x="80" y="30"/>
                      </a:lnTo>
                      <a:lnTo>
                        <a:pt x="95" y="30"/>
                      </a:lnTo>
                      <a:lnTo>
                        <a:pt x="95" y="53"/>
                      </a:lnTo>
                      <a:lnTo>
                        <a:pt x="54" y="53"/>
                      </a:lnTo>
                      <a:lnTo>
                        <a:pt x="54" y="94"/>
                      </a:lnTo>
                      <a:lnTo>
                        <a:pt x="31" y="94"/>
                      </a:lnTo>
                      <a:lnTo>
                        <a:pt x="31" y="78"/>
                      </a:lnTo>
                      <a:lnTo>
                        <a:pt x="0" y="105"/>
                      </a:lnTo>
                      <a:lnTo>
                        <a:pt x="31" y="131"/>
                      </a:lnTo>
                      <a:lnTo>
                        <a:pt x="31" y="116"/>
                      </a:lnTo>
                      <a:lnTo>
                        <a:pt x="54" y="116"/>
                      </a:lnTo>
                      <a:lnTo>
                        <a:pt x="54" y="156"/>
                      </a:lnTo>
                      <a:lnTo>
                        <a:pt x="95" y="156"/>
                      </a:lnTo>
                      <a:lnTo>
                        <a:pt x="95" y="179"/>
                      </a:lnTo>
                      <a:lnTo>
                        <a:pt x="80" y="179"/>
                      </a:lnTo>
                      <a:lnTo>
                        <a:pt x="105" y="209"/>
                      </a:lnTo>
                      <a:lnTo>
                        <a:pt x="131" y="179"/>
                      </a:lnTo>
                      <a:lnTo>
                        <a:pt x="116" y="179"/>
                      </a:lnTo>
                      <a:lnTo>
                        <a:pt x="116" y="156"/>
                      </a:lnTo>
                      <a:lnTo>
                        <a:pt x="156" y="156"/>
                      </a:lnTo>
                      <a:lnTo>
                        <a:pt x="156" y="144"/>
                      </a:lnTo>
                      <a:lnTo>
                        <a:pt x="156" y="116"/>
                      </a:lnTo>
                      <a:lnTo>
                        <a:pt x="180" y="116"/>
                      </a:lnTo>
                      <a:lnTo>
                        <a:pt x="180" y="131"/>
                      </a:lnTo>
                      <a:lnTo>
                        <a:pt x="209" y="105"/>
                      </a:lnTo>
                      <a:close/>
                      <a:moveTo>
                        <a:pt x="133" y="133"/>
                      </a:moveTo>
                      <a:lnTo>
                        <a:pt x="78" y="133"/>
                      </a:lnTo>
                      <a:lnTo>
                        <a:pt x="78" y="77"/>
                      </a:lnTo>
                      <a:lnTo>
                        <a:pt x="133" y="77"/>
                      </a:lnTo>
                      <a:lnTo>
                        <a:pt x="133" y="1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13"/>
                <p:cNvSpPr>
                  <a:spLocks/>
                </p:cNvSpPr>
                <p:nvPr/>
              </p:nvSpPr>
              <p:spPr bwMode="auto">
                <a:xfrm>
                  <a:off x="787400" y="1922463"/>
                  <a:ext cx="476250" cy="63500"/>
                </a:xfrm>
                <a:custGeom>
                  <a:avLst/>
                  <a:gdLst/>
                  <a:ahLst/>
                  <a:cxnLst>
                    <a:cxn ang="0">
                      <a:pos x="240" y="40"/>
                    </a:cxn>
                    <a:cxn ang="0">
                      <a:pos x="0" y="40"/>
                    </a:cxn>
                    <a:cxn ang="0">
                      <a:pos x="83" y="0"/>
                    </a:cxn>
                    <a:cxn ang="0">
                      <a:pos x="300" y="0"/>
                    </a:cxn>
                    <a:cxn ang="0">
                      <a:pos x="240" y="40"/>
                    </a:cxn>
                  </a:cxnLst>
                  <a:rect l="0" t="0" r="r" b="b"/>
                  <a:pathLst>
                    <a:path w="300" h="40">
                      <a:moveTo>
                        <a:pt x="240" y="40"/>
                      </a:moveTo>
                      <a:lnTo>
                        <a:pt x="0" y="40"/>
                      </a:lnTo>
                      <a:lnTo>
                        <a:pt x="83" y="0"/>
                      </a:lnTo>
                      <a:lnTo>
                        <a:pt x="300" y="0"/>
                      </a:lnTo>
                      <a:lnTo>
                        <a:pt x="240" y="40"/>
                      </a:lnTo>
                      <a:close/>
                    </a:path>
                  </a:pathLst>
                </a:custGeom>
                <a:solidFill>
                  <a:srgbClr val="7F9CD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1" name="Group 100"/>
              <p:cNvGrpSpPr/>
              <p:nvPr/>
            </p:nvGrpSpPr>
            <p:grpSpPr>
              <a:xfrm>
                <a:off x="2811936" y="4976652"/>
                <a:ext cx="354013" cy="357187"/>
                <a:chOff x="787400" y="1922463"/>
                <a:chExt cx="476250" cy="446087"/>
              </a:xfrm>
            </p:grpSpPr>
            <p:sp>
              <p:nvSpPr>
                <p:cNvPr id="120" name="AutoShape 10"/>
                <p:cNvSpPr>
                  <a:spLocks noChangeAspect="1" noChangeArrowheads="1" noTextEdit="1"/>
                </p:cNvSpPr>
                <p:nvPr/>
              </p:nvSpPr>
              <p:spPr bwMode="auto">
                <a:xfrm>
                  <a:off x="787400" y="1922463"/>
                  <a:ext cx="476250" cy="44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 name="Rectangle 12"/>
                <p:cNvSpPr>
                  <a:spLocks noChangeArrowheads="1"/>
                </p:cNvSpPr>
                <p:nvPr/>
              </p:nvSpPr>
              <p:spPr bwMode="auto">
                <a:xfrm>
                  <a:off x="787400" y="1985963"/>
                  <a:ext cx="381000" cy="382587"/>
                </a:xfrm>
                <a:prstGeom prst="rect">
                  <a:avLst/>
                </a:prstGeom>
                <a:solidFill>
                  <a:srgbClr val="3164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14"/>
                <p:cNvSpPr>
                  <a:spLocks/>
                </p:cNvSpPr>
                <p:nvPr/>
              </p:nvSpPr>
              <p:spPr bwMode="auto">
                <a:xfrm>
                  <a:off x="1168400" y="1922463"/>
                  <a:ext cx="95250" cy="446087"/>
                </a:xfrm>
                <a:custGeom>
                  <a:avLst/>
                  <a:gdLst/>
                  <a:ahLst/>
                  <a:cxnLst>
                    <a:cxn ang="0">
                      <a:pos x="60" y="232"/>
                    </a:cxn>
                    <a:cxn ang="0">
                      <a:pos x="0" y="281"/>
                    </a:cxn>
                    <a:cxn ang="0">
                      <a:pos x="0" y="40"/>
                    </a:cxn>
                    <a:cxn ang="0">
                      <a:pos x="60" y="0"/>
                    </a:cxn>
                    <a:cxn ang="0">
                      <a:pos x="60" y="232"/>
                    </a:cxn>
                  </a:cxnLst>
                  <a:rect l="0" t="0" r="r" b="b"/>
                  <a:pathLst>
                    <a:path w="60" h="281">
                      <a:moveTo>
                        <a:pt x="60" y="232"/>
                      </a:moveTo>
                      <a:lnTo>
                        <a:pt x="0" y="281"/>
                      </a:lnTo>
                      <a:lnTo>
                        <a:pt x="0" y="40"/>
                      </a:lnTo>
                      <a:lnTo>
                        <a:pt x="60" y="0"/>
                      </a:lnTo>
                      <a:lnTo>
                        <a:pt x="60" y="232"/>
                      </a:lnTo>
                      <a:close/>
                    </a:path>
                  </a:pathLst>
                </a:custGeom>
                <a:solidFill>
                  <a:srgbClr val="1D305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15"/>
                <p:cNvSpPr>
                  <a:spLocks noEditPoints="1"/>
                </p:cNvSpPr>
                <p:nvPr/>
              </p:nvSpPr>
              <p:spPr bwMode="auto">
                <a:xfrm>
                  <a:off x="809625" y="2011363"/>
                  <a:ext cx="331788" cy="331787"/>
                </a:xfrm>
                <a:custGeom>
                  <a:avLst/>
                  <a:gdLst/>
                  <a:ahLst/>
                  <a:cxnLst>
                    <a:cxn ang="0">
                      <a:pos x="209" y="105"/>
                    </a:cxn>
                    <a:cxn ang="0">
                      <a:pos x="180" y="78"/>
                    </a:cxn>
                    <a:cxn ang="0">
                      <a:pos x="180" y="94"/>
                    </a:cxn>
                    <a:cxn ang="0">
                      <a:pos x="156" y="94"/>
                    </a:cxn>
                    <a:cxn ang="0">
                      <a:pos x="156" y="53"/>
                    </a:cxn>
                    <a:cxn ang="0">
                      <a:pos x="116" y="53"/>
                    </a:cxn>
                    <a:cxn ang="0">
                      <a:pos x="116" y="30"/>
                    </a:cxn>
                    <a:cxn ang="0">
                      <a:pos x="131" y="30"/>
                    </a:cxn>
                    <a:cxn ang="0">
                      <a:pos x="105" y="0"/>
                    </a:cxn>
                    <a:cxn ang="0">
                      <a:pos x="80" y="30"/>
                    </a:cxn>
                    <a:cxn ang="0">
                      <a:pos x="95" y="30"/>
                    </a:cxn>
                    <a:cxn ang="0">
                      <a:pos x="95" y="53"/>
                    </a:cxn>
                    <a:cxn ang="0">
                      <a:pos x="54" y="53"/>
                    </a:cxn>
                    <a:cxn ang="0">
                      <a:pos x="54" y="94"/>
                    </a:cxn>
                    <a:cxn ang="0">
                      <a:pos x="31" y="94"/>
                    </a:cxn>
                    <a:cxn ang="0">
                      <a:pos x="31" y="78"/>
                    </a:cxn>
                    <a:cxn ang="0">
                      <a:pos x="0" y="105"/>
                    </a:cxn>
                    <a:cxn ang="0">
                      <a:pos x="31" y="131"/>
                    </a:cxn>
                    <a:cxn ang="0">
                      <a:pos x="31" y="116"/>
                    </a:cxn>
                    <a:cxn ang="0">
                      <a:pos x="54" y="116"/>
                    </a:cxn>
                    <a:cxn ang="0">
                      <a:pos x="54" y="156"/>
                    </a:cxn>
                    <a:cxn ang="0">
                      <a:pos x="95" y="156"/>
                    </a:cxn>
                    <a:cxn ang="0">
                      <a:pos x="95" y="179"/>
                    </a:cxn>
                    <a:cxn ang="0">
                      <a:pos x="80" y="179"/>
                    </a:cxn>
                    <a:cxn ang="0">
                      <a:pos x="105" y="209"/>
                    </a:cxn>
                    <a:cxn ang="0">
                      <a:pos x="131" y="179"/>
                    </a:cxn>
                    <a:cxn ang="0">
                      <a:pos x="116" y="179"/>
                    </a:cxn>
                    <a:cxn ang="0">
                      <a:pos x="116" y="156"/>
                    </a:cxn>
                    <a:cxn ang="0">
                      <a:pos x="156" y="156"/>
                    </a:cxn>
                    <a:cxn ang="0">
                      <a:pos x="156" y="144"/>
                    </a:cxn>
                    <a:cxn ang="0">
                      <a:pos x="156" y="116"/>
                    </a:cxn>
                    <a:cxn ang="0">
                      <a:pos x="180" y="116"/>
                    </a:cxn>
                    <a:cxn ang="0">
                      <a:pos x="180" y="131"/>
                    </a:cxn>
                    <a:cxn ang="0">
                      <a:pos x="209" y="105"/>
                    </a:cxn>
                    <a:cxn ang="0">
                      <a:pos x="133" y="133"/>
                    </a:cxn>
                    <a:cxn ang="0">
                      <a:pos x="78" y="133"/>
                    </a:cxn>
                    <a:cxn ang="0">
                      <a:pos x="78" y="77"/>
                    </a:cxn>
                    <a:cxn ang="0">
                      <a:pos x="133" y="77"/>
                    </a:cxn>
                    <a:cxn ang="0">
                      <a:pos x="133" y="133"/>
                    </a:cxn>
                  </a:cxnLst>
                  <a:rect l="0" t="0" r="r" b="b"/>
                  <a:pathLst>
                    <a:path w="209" h="209">
                      <a:moveTo>
                        <a:pt x="209" y="105"/>
                      </a:moveTo>
                      <a:lnTo>
                        <a:pt x="180" y="78"/>
                      </a:lnTo>
                      <a:lnTo>
                        <a:pt x="180" y="94"/>
                      </a:lnTo>
                      <a:lnTo>
                        <a:pt x="156" y="94"/>
                      </a:lnTo>
                      <a:lnTo>
                        <a:pt x="156" y="53"/>
                      </a:lnTo>
                      <a:lnTo>
                        <a:pt x="116" y="53"/>
                      </a:lnTo>
                      <a:lnTo>
                        <a:pt x="116" y="30"/>
                      </a:lnTo>
                      <a:lnTo>
                        <a:pt x="131" y="30"/>
                      </a:lnTo>
                      <a:lnTo>
                        <a:pt x="105" y="0"/>
                      </a:lnTo>
                      <a:lnTo>
                        <a:pt x="80" y="30"/>
                      </a:lnTo>
                      <a:lnTo>
                        <a:pt x="95" y="30"/>
                      </a:lnTo>
                      <a:lnTo>
                        <a:pt x="95" y="53"/>
                      </a:lnTo>
                      <a:lnTo>
                        <a:pt x="54" y="53"/>
                      </a:lnTo>
                      <a:lnTo>
                        <a:pt x="54" y="94"/>
                      </a:lnTo>
                      <a:lnTo>
                        <a:pt x="31" y="94"/>
                      </a:lnTo>
                      <a:lnTo>
                        <a:pt x="31" y="78"/>
                      </a:lnTo>
                      <a:lnTo>
                        <a:pt x="0" y="105"/>
                      </a:lnTo>
                      <a:lnTo>
                        <a:pt x="31" y="131"/>
                      </a:lnTo>
                      <a:lnTo>
                        <a:pt x="31" y="116"/>
                      </a:lnTo>
                      <a:lnTo>
                        <a:pt x="54" y="116"/>
                      </a:lnTo>
                      <a:lnTo>
                        <a:pt x="54" y="156"/>
                      </a:lnTo>
                      <a:lnTo>
                        <a:pt x="95" y="156"/>
                      </a:lnTo>
                      <a:lnTo>
                        <a:pt x="95" y="179"/>
                      </a:lnTo>
                      <a:lnTo>
                        <a:pt x="80" y="179"/>
                      </a:lnTo>
                      <a:lnTo>
                        <a:pt x="105" y="209"/>
                      </a:lnTo>
                      <a:lnTo>
                        <a:pt x="131" y="179"/>
                      </a:lnTo>
                      <a:lnTo>
                        <a:pt x="116" y="179"/>
                      </a:lnTo>
                      <a:lnTo>
                        <a:pt x="116" y="156"/>
                      </a:lnTo>
                      <a:lnTo>
                        <a:pt x="156" y="156"/>
                      </a:lnTo>
                      <a:lnTo>
                        <a:pt x="156" y="144"/>
                      </a:lnTo>
                      <a:lnTo>
                        <a:pt x="156" y="116"/>
                      </a:lnTo>
                      <a:lnTo>
                        <a:pt x="180" y="116"/>
                      </a:lnTo>
                      <a:lnTo>
                        <a:pt x="180" y="131"/>
                      </a:lnTo>
                      <a:lnTo>
                        <a:pt x="209" y="105"/>
                      </a:lnTo>
                      <a:close/>
                      <a:moveTo>
                        <a:pt x="133" y="133"/>
                      </a:moveTo>
                      <a:lnTo>
                        <a:pt x="78" y="133"/>
                      </a:lnTo>
                      <a:lnTo>
                        <a:pt x="78" y="77"/>
                      </a:lnTo>
                      <a:lnTo>
                        <a:pt x="133" y="77"/>
                      </a:lnTo>
                      <a:lnTo>
                        <a:pt x="133" y="1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13"/>
                <p:cNvSpPr>
                  <a:spLocks/>
                </p:cNvSpPr>
                <p:nvPr/>
              </p:nvSpPr>
              <p:spPr bwMode="auto">
                <a:xfrm>
                  <a:off x="787400" y="1922463"/>
                  <a:ext cx="476250" cy="63500"/>
                </a:xfrm>
                <a:custGeom>
                  <a:avLst/>
                  <a:gdLst/>
                  <a:ahLst/>
                  <a:cxnLst>
                    <a:cxn ang="0">
                      <a:pos x="240" y="40"/>
                    </a:cxn>
                    <a:cxn ang="0">
                      <a:pos x="0" y="40"/>
                    </a:cxn>
                    <a:cxn ang="0">
                      <a:pos x="83" y="0"/>
                    </a:cxn>
                    <a:cxn ang="0">
                      <a:pos x="300" y="0"/>
                    </a:cxn>
                    <a:cxn ang="0">
                      <a:pos x="240" y="40"/>
                    </a:cxn>
                  </a:cxnLst>
                  <a:rect l="0" t="0" r="r" b="b"/>
                  <a:pathLst>
                    <a:path w="300" h="40">
                      <a:moveTo>
                        <a:pt x="240" y="40"/>
                      </a:moveTo>
                      <a:lnTo>
                        <a:pt x="0" y="40"/>
                      </a:lnTo>
                      <a:lnTo>
                        <a:pt x="83" y="0"/>
                      </a:lnTo>
                      <a:lnTo>
                        <a:pt x="300" y="0"/>
                      </a:lnTo>
                      <a:lnTo>
                        <a:pt x="240" y="40"/>
                      </a:lnTo>
                      <a:close/>
                    </a:path>
                  </a:pathLst>
                </a:custGeom>
                <a:solidFill>
                  <a:srgbClr val="7F9CD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2" name="Group 101"/>
              <p:cNvGrpSpPr/>
              <p:nvPr/>
            </p:nvGrpSpPr>
            <p:grpSpPr>
              <a:xfrm>
                <a:off x="2229323" y="5373527"/>
                <a:ext cx="354013" cy="357187"/>
                <a:chOff x="787400" y="1922463"/>
                <a:chExt cx="476250" cy="446087"/>
              </a:xfrm>
            </p:grpSpPr>
            <p:sp>
              <p:nvSpPr>
                <p:cNvPr id="115" name="AutoShape 10"/>
                <p:cNvSpPr>
                  <a:spLocks noChangeAspect="1" noChangeArrowheads="1" noTextEdit="1"/>
                </p:cNvSpPr>
                <p:nvPr/>
              </p:nvSpPr>
              <p:spPr bwMode="auto">
                <a:xfrm>
                  <a:off x="787400" y="1922463"/>
                  <a:ext cx="476250" cy="44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 name="Rectangle 12"/>
                <p:cNvSpPr>
                  <a:spLocks noChangeArrowheads="1"/>
                </p:cNvSpPr>
                <p:nvPr/>
              </p:nvSpPr>
              <p:spPr bwMode="auto">
                <a:xfrm>
                  <a:off x="787400" y="1985963"/>
                  <a:ext cx="381000" cy="382587"/>
                </a:xfrm>
                <a:prstGeom prst="rect">
                  <a:avLst/>
                </a:prstGeom>
                <a:solidFill>
                  <a:srgbClr val="3164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14"/>
                <p:cNvSpPr>
                  <a:spLocks/>
                </p:cNvSpPr>
                <p:nvPr/>
              </p:nvSpPr>
              <p:spPr bwMode="auto">
                <a:xfrm>
                  <a:off x="1168400" y="1922463"/>
                  <a:ext cx="95250" cy="446087"/>
                </a:xfrm>
                <a:custGeom>
                  <a:avLst/>
                  <a:gdLst/>
                  <a:ahLst/>
                  <a:cxnLst>
                    <a:cxn ang="0">
                      <a:pos x="60" y="232"/>
                    </a:cxn>
                    <a:cxn ang="0">
                      <a:pos x="0" y="281"/>
                    </a:cxn>
                    <a:cxn ang="0">
                      <a:pos x="0" y="40"/>
                    </a:cxn>
                    <a:cxn ang="0">
                      <a:pos x="60" y="0"/>
                    </a:cxn>
                    <a:cxn ang="0">
                      <a:pos x="60" y="232"/>
                    </a:cxn>
                  </a:cxnLst>
                  <a:rect l="0" t="0" r="r" b="b"/>
                  <a:pathLst>
                    <a:path w="60" h="281">
                      <a:moveTo>
                        <a:pt x="60" y="232"/>
                      </a:moveTo>
                      <a:lnTo>
                        <a:pt x="0" y="281"/>
                      </a:lnTo>
                      <a:lnTo>
                        <a:pt x="0" y="40"/>
                      </a:lnTo>
                      <a:lnTo>
                        <a:pt x="60" y="0"/>
                      </a:lnTo>
                      <a:lnTo>
                        <a:pt x="60" y="232"/>
                      </a:lnTo>
                      <a:close/>
                    </a:path>
                  </a:pathLst>
                </a:custGeom>
                <a:solidFill>
                  <a:srgbClr val="1D305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15"/>
                <p:cNvSpPr>
                  <a:spLocks noEditPoints="1"/>
                </p:cNvSpPr>
                <p:nvPr/>
              </p:nvSpPr>
              <p:spPr bwMode="auto">
                <a:xfrm>
                  <a:off x="809625" y="2011363"/>
                  <a:ext cx="331788" cy="331787"/>
                </a:xfrm>
                <a:custGeom>
                  <a:avLst/>
                  <a:gdLst/>
                  <a:ahLst/>
                  <a:cxnLst>
                    <a:cxn ang="0">
                      <a:pos x="209" y="105"/>
                    </a:cxn>
                    <a:cxn ang="0">
                      <a:pos x="180" y="78"/>
                    </a:cxn>
                    <a:cxn ang="0">
                      <a:pos x="180" y="94"/>
                    </a:cxn>
                    <a:cxn ang="0">
                      <a:pos x="156" y="94"/>
                    </a:cxn>
                    <a:cxn ang="0">
                      <a:pos x="156" y="53"/>
                    </a:cxn>
                    <a:cxn ang="0">
                      <a:pos x="116" y="53"/>
                    </a:cxn>
                    <a:cxn ang="0">
                      <a:pos x="116" y="30"/>
                    </a:cxn>
                    <a:cxn ang="0">
                      <a:pos x="131" y="30"/>
                    </a:cxn>
                    <a:cxn ang="0">
                      <a:pos x="105" y="0"/>
                    </a:cxn>
                    <a:cxn ang="0">
                      <a:pos x="80" y="30"/>
                    </a:cxn>
                    <a:cxn ang="0">
                      <a:pos x="95" y="30"/>
                    </a:cxn>
                    <a:cxn ang="0">
                      <a:pos x="95" y="53"/>
                    </a:cxn>
                    <a:cxn ang="0">
                      <a:pos x="54" y="53"/>
                    </a:cxn>
                    <a:cxn ang="0">
                      <a:pos x="54" y="94"/>
                    </a:cxn>
                    <a:cxn ang="0">
                      <a:pos x="31" y="94"/>
                    </a:cxn>
                    <a:cxn ang="0">
                      <a:pos x="31" y="78"/>
                    </a:cxn>
                    <a:cxn ang="0">
                      <a:pos x="0" y="105"/>
                    </a:cxn>
                    <a:cxn ang="0">
                      <a:pos x="31" y="131"/>
                    </a:cxn>
                    <a:cxn ang="0">
                      <a:pos x="31" y="116"/>
                    </a:cxn>
                    <a:cxn ang="0">
                      <a:pos x="54" y="116"/>
                    </a:cxn>
                    <a:cxn ang="0">
                      <a:pos x="54" y="156"/>
                    </a:cxn>
                    <a:cxn ang="0">
                      <a:pos x="95" y="156"/>
                    </a:cxn>
                    <a:cxn ang="0">
                      <a:pos x="95" y="179"/>
                    </a:cxn>
                    <a:cxn ang="0">
                      <a:pos x="80" y="179"/>
                    </a:cxn>
                    <a:cxn ang="0">
                      <a:pos x="105" y="209"/>
                    </a:cxn>
                    <a:cxn ang="0">
                      <a:pos x="131" y="179"/>
                    </a:cxn>
                    <a:cxn ang="0">
                      <a:pos x="116" y="179"/>
                    </a:cxn>
                    <a:cxn ang="0">
                      <a:pos x="116" y="156"/>
                    </a:cxn>
                    <a:cxn ang="0">
                      <a:pos x="156" y="156"/>
                    </a:cxn>
                    <a:cxn ang="0">
                      <a:pos x="156" y="144"/>
                    </a:cxn>
                    <a:cxn ang="0">
                      <a:pos x="156" y="116"/>
                    </a:cxn>
                    <a:cxn ang="0">
                      <a:pos x="180" y="116"/>
                    </a:cxn>
                    <a:cxn ang="0">
                      <a:pos x="180" y="131"/>
                    </a:cxn>
                    <a:cxn ang="0">
                      <a:pos x="209" y="105"/>
                    </a:cxn>
                    <a:cxn ang="0">
                      <a:pos x="133" y="133"/>
                    </a:cxn>
                    <a:cxn ang="0">
                      <a:pos x="78" y="133"/>
                    </a:cxn>
                    <a:cxn ang="0">
                      <a:pos x="78" y="77"/>
                    </a:cxn>
                    <a:cxn ang="0">
                      <a:pos x="133" y="77"/>
                    </a:cxn>
                    <a:cxn ang="0">
                      <a:pos x="133" y="133"/>
                    </a:cxn>
                  </a:cxnLst>
                  <a:rect l="0" t="0" r="r" b="b"/>
                  <a:pathLst>
                    <a:path w="209" h="209">
                      <a:moveTo>
                        <a:pt x="209" y="105"/>
                      </a:moveTo>
                      <a:lnTo>
                        <a:pt x="180" y="78"/>
                      </a:lnTo>
                      <a:lnTo>
                        <a:pt x="180" y="94"/>
                      </a:lnTo>
                      <a:lnTo>
                        <a:pt x="156" y="94"/>
                      </a:lnTo>
                      <a:lnTo>
                        <a:pt x="156" y="53"/>
                      </a:lnTo>
                      <a:lnTo>
                        <a:pt x="116" y="53"/>
                      </a:lnTo>
                      <a:lnTo>
                        <a:pt x="116" y="30"/>
                      </a:lnTo>
                      <a:lnTo>
                        <a:pt x="131" y="30"/>
                      </a:lnTo>
                      <a:lnTo>
                        <a:pt x="105" y="0"/>
                      </a:lnTo>
                      <a:lnTo>
                        <a:pt x="80" y="30"/>
                      </a:lnTo>
                      <a:lnTo>
                        <a:pt x="95" y="30"/>
                      </a:lnTo>
                      <a:lnTo>
                        <a:pt x="95" y="53"/>
                      </a:lnTo>
                      <a:lnTo>
                        <a:pt x="54" y="53"/>
                      </a:lnTo>
                      <a:lnTo>
                        <a:pt x="54" y="94"/>
                      </a:lnTo>
                      <a:lnTo>
                        <a:pt x="31" y="94"/>
                      </a:lnTo>
                      <a:lnTo>
                        <a:pt x="31" y="78"/>
                      </a:lnTo>
                      <a:lnTo>
                        <a:pt x="0" y="105"/>
                      </a:lnTo>
                      <a:lnTo>
                        <a:pt x="31" y="131"/>
                      </a:lnTo>
                      <a:lnTo>
                        <a:pt x="31" y="116"/>
                      </a:lnTo>
                      <a:lnTo>
                        <a:pt x="54" y="116"/>
                      </a:lnTo>
                      <a:lnTo>
                        <a:pt x="54" y="156"/>
                      </a:lnTo>
                      <a:lnTo>
                        <a:pt x="95" y="156"/>
                      </a:lnTo>
                      <a:lnTo>
                        <a:pt x="95" y="179"/>
                      </a:lnTo>
                      <a:lnTo>
                        <a:pt x="80" y="179"/>
                      </a:lnTo>
                      <a:lnTo>
                        <a:pt x="105" y="209"/>
                      </a:lnTo>
                      <a:lnTo>
                        <a:pt x="131" y="179"/>
                      </a:lnTo>
                      <a:lnTo>
                        <a:pt x="116" y="179"/>
                      </a:lnTo>
                      <a:lnTo>
                        <a:pt x="116" y="156"/>
                      </a:lnTo>
                      <a:lnTo>
                        <a:pt x="156" y="156"/>
                      </a:lnTo>
                      <a:lnTo>
                        <a:pt x="156" y="144"/>
                      </a:lnTo>
                      <a:lnTo>
                        <a:pt x="156" y="116"/>
                      </a:lnTo>
                      <a:lnTo>
                        <a:pt x="180" y="116"/>
                      </a:lnTo>
                      <a:lnTo>
                        <a:pt x="180" y="131"/>
                      </a:lnTo>
                      <a:lnTo>
                        <a:pt x="209" y="105"/>
                      </a:lnTo>
                      <a:close/>
                      <a:moveTo>
                        <a:pt x="133" y="133"/>
                      </a:moveTo>
                      <a:lnTo>
                        <a:pt x="78" y="133"/>
                      </a:lnTo>
                      <a:lnTo>
                        <a:pt x="78" y="77"/>
                      </a:lnTo>
                      <a:lnTo>
                        <a:pt x="133" y="77"/>
                      </a:lnTo>
                      <a:lnTo>
                        <a:pt x="133" y="1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3"/>
                <p:cNvSpPr>
                  <a:spLocks/>
                </p:cNvSpPr>
                <p:nvPr/>
              </p:nvSpPr>
              <p:spPr bwMode="auto">
                <a:xfrm>
                  <a:off x="787400" y="1922463"/>
                  <a:ext cx="476250" cy="63500"/>
                </a:xfrm>
                <a:custGeom>
                  <a:avLst/>
                  <a:gdLst/>
                  <a:ahLst/>
                  <a:cxnLst>
                    <a:cxn ang="0">
                      <a:pos x="240" y="40"/>
                    </a:cxn>
                    <a:cxn ang="0">
                      <a:pos x="0" y="40"/>
                    </a:cxn>
                    <a:cxn ang="0">
                      <a:pos x="83" y="0"/>
                    </a:cxn>
                    <a:cxn ang="0">
                      <a:pos x="300" y="0"/>
                    </a:cxn>
                    <a:cxn ang="0">
                      <a:pos x="240" y="40"/>
                    </a:cxn>
                  </a:cxnLst>
                  <a:rect l="0" t="0" r="r" b="b"/>
                  <a:pathLst>
                    <a:path w="300" h="40">
                      <a:moveTo>
                        <a:pt x="240" y="40"/>
                      </a:moveTo>
                      <a:lnTo>
                        <a:pt x="0" y="40"/>
                      </a:lnTo>
                      <a:lnTo>
                        <a:pt x="83" y="0"/>
                      </a:lnTo>
                      <a:lnTo>
                        <a:pt x="300" y="0"/>
                      </a:lnTo>
                      <a:lnTo>
                        <a:pt x="240" y="40"/>
                      </a:lnTo>
                      <a:close/>
                    </a:path>
                  </a:pathLst>
                </a:custGeom>
                <a:solidFill>
                  <a:srgbClr val="7F9CD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3" name="Group 102"/>
              <p:cNvGrpSpPr/>
              <p:nvPr/>
            </p:nvGrpSpPr>
            <p:grpSpPr>
              <a:xfrm>
                <a:off x="3116736" y="5373527"/>
                <a:ext cx="354013" cy="357187"/>
                <a:chOff x="787400" y="1922463"/>
                <a:chExt cx="476250" cy="446087"/>
              </a:xfrm>
            </p:grpSpPr>
            <p:sp>
              <p:nvSpPr>
                <p:cNvPr id="110" name="AutoShape 10"/>
                <p:cNvSpPr>
                  <a:spLocks noChangeAspect="1" noChangeArrowheads="1" noTextEdit="1"/>
                </p:cNvSpPr>
                <p:nvPr/>
              </p:nvSpPr>
              <p:spPr bwMode="auto">
                <a:xfrm>
                  <a:off x="787400" y="1922463"/>
                  <a:ext cx="476250" cy="44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 name="Rectangle 12"/>
                <p:cNvSpPr>
                  <a:spLocks noChangeArrowheads="1"/>
                </p:cNvSpPr>
                <p:nvPr/>
              </p:nvSpPr>
              <p:spPr bwMode="auto">
                <a:xfrm>
                  <a:off x="787400" y="1985963"/>
                  <a:ext cx="381000" cy="382587"/>
                </a:xfrm>
                <a:prstGeom prst="rect">
                  <a:avLst/>
                </a:prstGeom>
                <a:solidFill>
                  <a:srgbClr val="3164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4"/>
                <p:cNvSpPr>
                  <a:spLocks/>
                </p:cNvSpPr>
                <p:nvPr/>
              </p:nvSpPr>
              <p:spPr bwMode="auto">
                <a:xfrm>
                  <a:off x="1168400" y="1922463"/>
                  <a:ext cx="95250" cy="446087"/>
                </a:xfrm>
                <a:custGeom>
                  <a:avLst/>
                  <a:gdLst/>
                  <a:ahLst/>
                  <a:cxnLst>
                    <a:cxn ang="0">
                      <a:pos x="60" y="232"/>
                    </a:cxn>
                    <a:cxn ang="0">
                      <a:pos x="0" y="281"/>
                    </a:cxn>
                    <a:cxn ang="0">
                      <a:pos x="0" y="40"/>
                    </a:cxn>
                    <a:cxn ang="0">
                      <a:pos x="60" y="0"/>
                    </a:cxn>
                    <a:cxn ang="0">
                      <a:pos x="60" y="232"/>
                    </a:cxn>
                  </a:cxnLst>
                  <a:rect l="0" t="0" r="r" b="b"/>
                  <a:pathLst>
                    <a:path w="60" h="281">
                      <a:moveTo>
                        <a:pt x="60" y="232"/>
                      </a:moveTo>
                      <a:lnTo>
                        <a:pt x="0" y="281"/>
                      </a:lnTo>
                      <a:lnTo>
                        <a:pt x="0" y="40"/>
                      </a:lnTo>
                      <a:lnTo>
                        <a:pt x="60" y="0"/>
                      </a:lnTo>
                      <a:lnTo>
                        <a:pt x="60" y="232"/>
                      </a:lnTo>
                      <a:close/>
                    </a:path>
                  </a:pathLst>
                </a:custGeom>
                <a:solidFill>
                  <a:srgbClr val="1D305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5"/>
                <p:cNvSpPr>
                  <a:spLocks noEditPoints="1"/>
                </p:cNvSpPr>
                <p:nvPr/>
              </p:nvSpPr>
              <p:spPr bwMode="auto">
                <a:xfrm>
                  <a:off x="809625" y="2011363"/>
                  <a:ext cx="331788" cy="331787"/>
                </a:xfrm>
                <a:custGeom>
                  <a:avLst/>
                  <a:gdLst/>
                  <a:ahLst/>
                  <a:cxnLst>
                    <a:cxn ang="0">
                      <a:pos x="209" y="105"/>
                    </a:cxn>
                    <a:cxn ang="0">
                      <a:pos x="180" y="78"/>
                    </a:cxn>
                    <a:cxn ang="0">
                      <a:pos x="180" y="94"/>
                    </a:cxn>
                    <a:cxn ang="0">
                      <a:pos x="156" y="94"/>
                    </a:cxn>
                    <a:cxn ang="0">
                      <a:pos x="156" y="53"/>
                    </a:cxn>
                    <a:cxn ang="0">
                      <a:pos x="116" y="53"/>
                    </a:cxn>
                    <a:cxn ang="0">
                      <a:pos x="116" y="30"/>
                    </a:cxn>
                    <a:cxn ang="0">
                      <a:pos x="131" y="30"/>
                    </a:cxn>
                    <a:cxn ang="0">
                      <a:pos x="105" y="0"/>
                    </a:cxn>
                    <a:cxn ang="0">
                      <a:pos x="80" y="30"/>
                    </a:cxn>
                    <a:cxn ang="0">
                      <a:pos x="95" y="30"/>
                    </a:cxn>
                    <a:cxn ang="0">
                      <a:pos x="95" y="53"/>
                    </a:cxn>
                    <a:cxn ang="0">
                      <a:pos x="54" y="53"/>
                    </a:cxn>
                    <a:cxn ang="0">
                      <a:pos x="54" y="94"/>
                    </a:cxn>
                    <a:cxn ang="0">
                      <a:pos x="31" y="94"/>
                    </a:cxn>
                    <a:cxn ang="0">
                      <a:pos x="31" y="78"/>
                    </a:cxn>
                    <a:cxn ang="0">
                      <a:pos x="0" y="105"/>
                    </a:cxn>
                    <a:cxn ang="0">
                      <a:pos x="31" y="131"/>
                    </a:cxn>
                    <a:cxn ang="0">
                      <a:pos x="31" y="116"/>
                    </a:cxn>
                    <a:cxn ang="0">
                      <a:pos x="54" y="116"/>
                    </a:cxn>
                    <a:cxn ang="0">
                      <a:pos x="54" y="156"/>
                    </a:cxn>
                    <a:cxn ang="0">
                      <a:pos x="95" y="156"/>
                    </a:cxn>
                    <a:cxn ang="0">
                      <a:pos x="95" y="179"/>
                    </a:cxn>
                    <a:cxn ang="0">
                      <a:pos x="80" y="179"/>
                    </a:cxn>
                    <a:cxn ang="0">
                      <a:pos x="105" y="209"/>
                    </a:cxn>
                    <a:cxn ang="0">
                      <a:pos x="131" y="179"/>
                    </a:cxn>
                    <a:cxn ang="0">
                      <a:pos x="116" y="179"/>
                    </a:cxn>
                    <a:cxn ang="0">
                      <a:pos x="116" y="156"/>
                    </a:cxn>
                    <a:cxn ang="0">
                      <a:pos x="156" y="156"/>
                    </a:cxn>
                    <a:cxn ang="0">
                      <a:pos x="156" y="144"/>
                    </a:cxn>
                    <a:cxn ang="0">
                      <a:pos x="156" y="116"/>
                    </a:cxn>
                    <a:cxn ang="0">
                      <a:pos x="180" y="116"/>
                    </a:cxn>
                    <a:cxn ang="0">
                      <a:pos x="180" y="131"/>
                    </a:cxn>
                    <a:cxn ang="0">
                      <a:pos x="209" y="105"/>
                    </a:cxn>
                    <a:cxn ang="0">
                      <a:pos x="133" y="133"/>
                    </a:cxn>
                    <a:cxn ang="0">
                      <a:pos x="78" y="133"/>
                    </a:cxn>
                    <a:cxn ang="0">
                      <a:pos x="78" y="77"/>
                    </a:cxn>
                    <a:cxn ang="0">
                      <a:pos x="133" y="77"/>
                    </a:cxn>
                    <a:cxn ang="0">
                      <a:pos x="133" y="133"/>
                    </a:cxn>
                  </a:cxnLst>
                  <a:rect l="0" t="0" r="r" b="b"/>
                  <a:pathLst>
                    <a:path w="209" h="209">
                      <a:moveTo>
                        <a:pt x="209" y="105"/>
                      </a:moveTo>
                      <a:lnTo>
                        <a:pt x="180" y="78"/>
                      </a:lnTo>
                      <a:lnTo>
                        <a:pt x="180" y="94"/>
                      </a:lnTo>
                      <a:lnTo>
                        <a:pt x="156" y="94"/>
                      </a:lnTo>
                      <a:lnTo>
                        <a:pt x="156" y="53"/>
                      </a:lnTo>
                      <a:lnTo>
                        <a:pt x="116" y="53"/>
                      </a:lnTo>
                      <a:lnTo>
                        <a:pt x="116" y="30"/>
                      </a:lnTo>
                      <a:lnTo>
                        <a:pt x="131" y="30"/>
                      </a:lnTo>
                      <a:lnTo>
                        <a:pt x="105" y="0"/>
                      </a:lnTo>
                      <a:lnTo>
                        <a:pt x="80" y="30"/>
                      </a:lnTo>
                      <a:lnTo>
                        <a:pt x="95" y="30"/>
                      </a:lnTo>
                      <a:lnTo>
                        <a:pt x="95" y="53"/>
                      </a:lnTo>
                      <a:lnTo>
                        <a:pt x="54" y="53"/>
                      </a:lnTo>
                      <a:lnTo>
                        <a:pt x="54" y="94"/>
                      </a:lnTo>
                      <a:lnTo>
                        <a:pt x="31" y="94"/>
                      </a:lnTo>
                      <a:lnTo>
                        <a:pt x="31" y="78"/>
                      </a:lnTo>
                      <a:lnTo>
                        <a:pt x="0" y="105"/>
                      </a:lnTo>
                      <a:lnTo>
                        <a:pt x="31" y="131"/>
                      </a:lnTo>
                      <a:lnTo>
                        <a:pt x="31" y="116"/>
                      </a:lnTo>
                      <a:lnTo>
                        <a:pt x="54" y="116"/>
                      </a:lnTo>
                      <a:lnTo>
                        <a:pt x="54" y="156"/>
                      </a:lnTo>
                      <a:lnTo>
                        <a:pt x="95" y="156"/>
                      </a:lnTo>
                      <a:lnTo>
                        <a:pt x="95" y="179"/>
                      </a:lnTo>
                      <a:lnTo>
                        <a:pt x="80" y="179"/>
                      </a:lnTo>
                      <a:lnTo>
                        <a:pt x="105" y="209"/>
                      </a:lnTo>
                      <a:lnTo>
                        <a:pt x="131" y="179"/>
                      </a:lnTo>
                      <a:lnTo>
                        <a:pt x="116" y="179"/>
                      </a:lnTo>
                      <a:lnTo>
                        <a:pt x="116" y="156"/>
                      </a:lnTo>
                      <a:lnTo>
                        <a:pt x="156" y="156"/>
                      </a:lnTo>
                      <a:lnTo>
                        <a:pt x="156" y="144"/>
                      </a:lnTo>
                      <a:lnTo>
                        <a:pt x="156" y="116"/>
                      </a:lnTo>
                      <a:lnTo>
                        <a:pt x="180" y="116"/>
                      </a:lnTo>
                      <a:lnTo>
                        <a:pt x="180" y="131"/>
                      </a:lnTo>
                      <a:lnTo>
                        <a:pt x="209" y="105"/>
                      </a:lnTo>
                      <a:close/>
                      <a:moveTo>
                        <a:pt x="133" y="133"/>
                      </a:moveTo>
                      <a:lnTo>
                        <a:pt x="78" y="133"/>
                      </a:lnTo>
                      <a:lnTo>
                        <a:pt x="78" y="77"/>
                      </a:lnTo>
                      <a:lnTo>
                        <a:pt x="133" y="77"/>
                      </a:lnTo>
                      <a:lnTo>
                        <a:pt x="133" y="1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3"/>
                <p:cNvSpPr>
                  <a:spLocks/>
                </p:cNvSpPr>
                <p:nvPr/>
              </p:nvSpPr>
              <p:spPr bwMode="auto">
                <a:xfrm>
                  <a:off x="787400" y="1922463"/>
                  <a:ext cx="476250" cy="63500"/>
                </a:xfrm>
                <a:custGeom>
                  <a:avLst/>
                  <a:gdLst/>
                  <a:ahLst/>
                  <a:cxnLst>
                    <a:cxn ang="0">
                      <a:pos x="240" y="40"/>
                    </a:cxn>
                    <a:cxn ang="0">
                      <a:pos x="0" y="40"/>
                    </a:cxn>
                    <a:cxn ang="0">
                      <a:pos x="83" y="0"/>
                    </a:cxn>
                    <a:cxn ang="0">
                      <a:pos x="300" y="0"/>
                    </a:cxn>
                    <a:cxn ang="0">
                      <a:pos x="240" y="40"/>
                    </a:cxn>
                  </a:cxnLst>
                  <a:rect l="0" t="0" r="r" b="b"/>
                  <a:pathLst>
                    <a:path w="300" h="40">
                      <a:moveTo>
                        <a:pt x="240" y="40"/>
                      </a:moveTo>
                      <a:lnTo>
                        <a:pt x="0" y="40"/>
                      </a:lnTo>
                      <a:lnTo>
                        <a:pt x="83" y="0"/>
                      </a:lnTo>
                      <a:lnTo>
                        <a:pt x="300" y="0"/>
                      </a:lnTo>
                      <a:lnTo>
                        <a:pt x="240" y="40"/>
                      </a:lnTo>
                      <a:close/>
                    </a:path>
                  </a:pathLst>
                </a:custGeom>
                <a:solidFill>
                  <a:srgbClr val="7F9CD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4" name="Group 103"/>
              <p:cNvGrpSpPr/>
              <p:nvPr/>
            </p:nvGrpSpPr>
            <p:grpSpPr>
              <a:xfrm>
                <a:off x="982475" y="5373527"/>
                <a:ext cx="354013" cy="357187"/>
                <a:chOff x="787400" y="1922463"/>
                <a:chExt cx="476250" cy="446087"/>
              </a:xfrm>
            </p:grpSpPr>
            <p:sp>
              <p:nvSpPr>
                <p:cNvPr id="105" name="AutoShape 10"/>
                <p:cNvSpPr>
                  <a:spLocks noChangeAspect="1" noChangeArrowheads="1" noTextEdit="1"/>
                </p:cNvSpPr>
                <p:nvPr/>
              </p:nvSpPr>
              <p:spPr bwMode="auto">
                <a:xfrm>
                  <a:off x="787400" y="1922463"/>
                  <a:ext cx="476250" cy="44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 name="Rectangle 12"/>
                <p:cNvSpPr>
                  <a:spLocks noChangeArrowheads="1"/>
                </p:cNvSpPr>
                <p:nvPr/>
              </p:nvSpPr>
              <p:spPr bwMode="auto">
                <a:xfrm>
                  <a:off x="787400" y="1985963"/>
                  <a:ext cx="381000" cy="382587"/>
                </a:xfrm>
                <a:prstGeom prst="rect">
                  <a:avLst/>
                </a:prstGeom>
                <a:solidFill>
                  <a:srgbClr val="3164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4"/>
                <p:cNvSpPr>
                  <a:spLocks/>
                </p:cNvSpPr>
                <p:nvPr/>
              </p:nvSpPr>
              <p:spPr bwMode="auto">
                <a:xfrm>
                  <a:off x="1168400" y="1922463"/>
                  <a:ext cx="95250" cy="446087"/>
                </a:xfrm>
                <a:custGeom>
                  <a:avLst/>
                  <a:gdLst/>
                  <a:ahLst/>
                  <a:cxnLst>
                    <a:cxn ang="0">
                      <a:pos x="60" y="232"/>
                    </a:cxn>
                    <a:cxn ang="0">
                      <a:pos x="0" y="281"/>
                    </a:cxn>
                    <a:cxn ang="0">
                      <a:pos x="0" y="40"/>
                    </a:cxn>
                    <a:cxn ang="0">
                      <a:pos x="60" y="0"/>
                    </a:cxn>
                    <a:cxn ang="0">
                      <a:pos x="60" y="232"/>
                    </a:cxn>
                  </a:cxnLst>
                  <a:rect l="0" t="0" r="r" b="b"/>
                  <a:pathLst>
                    <a:path w="60" h="281">
                      <a:moveTo>
                        <a:pt x="60" y="232"/>
                      </a:moveTo>
                      <a:lnTo>
                        <a:pt x="0" y="281"/>
                      </a:lnTo>
                      <a:lnTo>
                        <a:pt x="0" y="40"/>
                      </a:lnTo>
                      <a:lnTo>
                        <a:pt x="60" y="0"/>
                      </a:lnTo>
                      <a:lnTo>
                        <a:pt x="60" y="232"/>
                      </a:lnTo>
                      <a:close/>
                    </a:path>
                  </a:pathLst>
                </a:custGeom>
                <a:solidFill>
                  <a:srgbClr val="1D305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15"/>
                <p:cNvSpPr>
                  <a:spLocks noEditPoints="1"/>
                </p:cNvSpPr>
                <p:nvPr/>
              </p:nvSpPr>
              <p:spPr bwMode="auto">
                <a:xfrm>
                  <a:off x="809625" y="2011363"/>
                  <a:ext cx="331788" cy="331787"/>
                </a:xfrm>
                <a:custGeom>
                  <a:avLst/>
                  <a:gdLst/>
                  <a:ahLst/>
                  <a:cxnLst>
                    <a:cxn ang="0">
                      <a:pos x="209" y="105"/>
                    </a:cxn>
                    <a:cxn ang="0">
                      <a:pos x="180" y="78"/>
                    </a:cxn>
                    <a:cxn ang="0">
                      <a:pos x="180" y="94"/>
                    </a:cxn>
                    <a:cxn ang="0">
                      <a:pos x="156" y="94"/>
                    </a:cxn>
                    <a:cxn ang="0">
                      <a:pos x="156" y="53"/>
                    </a:cxn>
                    <a:cxn ang="0">
                      <a:pos x="116" y="53"/>
                    </a:cxn>
                    <a:cxn ang="0">
                      <a:pos x="116" y="30"/>
                    </a:cxn>
                    <a:cxn ang="0">
                      <a:pos x="131" y="30"/>
                    </a:cxn>
                    <a:cxn ang="0">
                      <a:pos x="105" y="0"/>
                    </a:cxn>
                    <a:cxn ang="0">
                      <a:pos x="80" y="30"/>
                    </a:cxn>
                    <a:cxn ang="0">
                      <a:pos x="95" y="30"/>
                    </a:cxn>
                    <a:cxn ang="0">
                      <a:pos x="95" y="53"/>
                    </a:cxn>
                    <a:cxn ang="0">
                      <a:pos x="54" y="53"/>
                    </a:cxn>
                    <a:cxn ang="0">
                      <a:pos x="54" y="94"/>
                    </a:cxn>
                    <a:cxn ang="0">
                      <a:pos x="31" y="94"/>
                    </a:cxn>
                    <a:cxn ang="0">
                      <a:pos x="31" y="78"/>
                    </a:cxn>
                    <a:cxn ang="0">
                      <a:pos x="0" y="105"/>
                    </a:cxn>
                    <a:cxn ang="0">
                      <a:pos x="31" y="131"/>
                    </a:cxn>
                    <a:cxn ang="0">
                      <a:pos x="31" y="116"/>
                    </a:cxn>
                    <a:cxn ang="0">
                      <a:pos x="54" y="116"/>
                    </a:cxn>
                    <a:cxn ang="0">
                      <a:pos x="54" y="156"/>
                    </a:cxn>
                    <a:cxn ang="0">
                      <a:pos x="95" y="156"/>
                    </a:cxn>
                    <a:cxn ang="0">
                      <a:pos x="95" y="179"/>
                    </a:cxn>
                    <a:cxn ang="0">
                      <a:pos x="80" y="179"/>
                    </a:cxn>
                    <a:cxn ang="0">
                      <a:pos x="105" y="209"/>
                    </a:cxn>
                    <a:cxn ang="0">
                      <a:pos x="131" y="179"/>
                    </a:cxn>
                    <a:cxn ang="0">
                      <a:pos x="116" y="179"/>
                    </a:cxn>
                    <a:cxn ang="0">
                      <a:pos x="116" y="156"/>
                    </a:cxn>
                    <a:cxn ang="0">
                      <a:pos x="156" y="156"/>
                    </a:cxn>
                    <a:cxn ang="0">
                      <a:pos x="156" y="144"/>
                    </a:cxn>
                    <a:cxn ang="0">
                      <a:pos x="156" y="116"/>
                    </a:cxn>
                    <a:cxn ang="0">
                      <a:pos x="180" y="116"/>
                    </a:cxn>
                    <a:cxn ang="0">
                      <a:pos x="180" y="131"/>
                    </a:cxn>
                    <a:cxn ang="0">
                      <a:pos x="209" y="105"/>
                    </a:cxn>
                    <a:cxn ang="0">
                      <a:pos x="133" y="133"/>
                    </a:cxn>
                    <a:cxn ang="0">
                      <a:pos x="78" y="133"/>
                    </a:cxn>
                    <a:cxn ang="0">
                      <a:pos x="78" y="77"/>
                    </a:cxn>
                    <a:cxn ang="0">
                      <a:pos x="133" y="77"/>
                    </a:cxn>
                    <a:cxn ang="0">
                      <a:pos x="133" y="133"/>
                    </a:cxn>
                  </a:cxnLst>
                  <a:rect l="0" t="0" r="r" b="b"/>
                  <a:pathLst>
                    <a:path w="209" h="209">
                      <a:moveTo>
                        <a:pt x="209" y="105"/>
                      </a:moveTo>
                      <a:lnTo>
                        <a:pt x="180" y="78"/>
                      </a:lnTo>
                      <a:lnTo>
                        <a:pt x="180" y="94"/>
                      </a:lnTo>
                      <a:lnTo>
                        <a:pt x="156" y="94"/>
                      </a:lnTo>
                      <a:lnTo>
                        <a:pt x="156" y="53"/>
                      </a:lnTo>
                      <a:lnTo>
                        <a:pt x="116" y="53"/>
                      </a:lnTo>
                      <a:lnTo>
                        <a:pt x="116" y="30"/>
                      </a:lnTo>
                      <a:lnTo>
                        <a:pt x="131" y="30"/>
                      </a:lnTo>
                      <a:lnTo>
                        <a:pt x="105" y="0"/>
                      </a:lnTo>
                      <a:lnTo>
                        <a:pt x="80" y="30"/>
                      </a:lnTo>
                      <a:lnTo>
                        <a:pt x="95" y="30"/>
                      </a:lnTo>
                      <a:lnTo>
                        <a:pt x="95" y="53"/>
                      </a:lnTo>
                      <a:lnTo>
                        <a:pt x="54" y="53"/>
                      </a:lnTo>
                      <a:lnTo>
                        <a:pt x="54" y="94"/>
                      </a:lnTo>
                      <a:lnTo>
                        <a:pt x="31" y="94"/>
                      </a:lnTo>
                      <a:lnTo>
                        <a:pt x="31" y="78"/>
                      </a:lnTo>
                      <a:lnTo>
                        <a:pt x="0" y="105"/>
                      </a:lnTo>
                      <a:lnTo>
                        <a:pt x="31" y="131"/>
                      </a:lnTo>
                      <a:lnTo>
                        <a:pt x="31" y="116"/>
                      </a:lnTo>
                      <a:lnTo>
                        <a:pt x="54" y="116"/>
                      </a:lnTo>
                      <a:lnTo>
                        <a:pt x="54" y="156"/>
                      </a:lnTo>
                      <a:lnTo>
                        <a:pt x="95" y="156"/>
                      </a:lnTo>
                      <a:lnTo>
                        <a:pt x="95" y="179"/>
                      </a:lnTo>
                      <a:lnTo>
                        <a:pt x="80" y="179"/>
                      </a:lnTo>
                      <a:lnTo>
                        <a:pt x="105" y="209"/>
                      </a:lnTo>
                      <a:lnTo>
                        <a:pt x="131" y="179"/>
                      </a:lnTo>
                      <a:lnTo>
                        <a:pt x="116" y="179"/>
                      </a:lnTo>
                      <a:lnTo>
                        <a:pt x="116" y="156"/>
                      </a:lnTo>
                      <a:lnTo>
                        <a:pt x="156" y="156"/>
                      </a:lnTo>
                      <a:lnTo>
                        <a:pt x="156" y="144"/>
                      </a:lnTo>
                      <a:lnTo>
                        <a:pt x="156" y="116"/>
                      </a:lnTo>
                      <a:lnTo>
                        <a:pt x="180" y="116"/>
                      </a:lnTo>
                      <a:lnTo>
                        <a:pt x="180" y="131"/>
                      </a:lnTo>
                      <a:lnTo>
                        <a:pt x="209" y="105"/>
                      </a:lnTo>
                      <a:close/>
                      <a:moveTo>
                        <a:pt x="133" y="133"/>
                      </a:moveTo>
                      <a:lnTo>
                        <a:pt x="78" y="133"/>
                      </a:lnTo>
                      <a:lnTo>
                        <a:pt x="78" y="77"/>
                      </a:lnTo>
                      <a:lnTo>
                        <a:pt x="133" y="77"/>
                      </a:lnTo>
                      <a:lnTo>
                        <a:pt x="133" y="1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3"/>
                <p:cNvSpPr>
                  <a:spLocks/>
                </p:cNvSpPr>
                <p:nvPr/>
              </p:nvSpPr>
              <p:spPr bwMode="auto">
                <a:xfrm>
                  <a:off x="787400" y="1922463"/>
                  <a:ext cx="476250" cy="63500"/>
                </a:xfrm>
                <a:custGeom>
                  <a:avLst/>
                  <a:gdLst/>
                  <a:ahLst/>
                  <a:cxnLst>
                    <a:cxn ang="0">
                      <a:pos x="240" y="40"/>
                    </a:cxn>
                    <a:cxn ang="0">
                      <a:pos x="0" y="40"/>
                    </a:cxn>
                    <a:cxn ang="0">
                      <a:pos x="83" y="0"/>
                    </a:cxn>
                    <a:cxn ang="0">
                      <a:pos x="300" y="0"/>
                    </a:cxn>
                    <a:cxn ang="0">
                      <a:pos x="240" y="40"/>
                    </a:cxn>
                  </a:cxnLst>
                  <a:rect l="0" t="0" r="r" b="b"/>
                  <a:pathLst>
                    <a:path w="300" h="40">
                      <a:moveTo>
                        <a:pt x="240" y="40"/>
                      </a:moveTo>
                      <a:lnTo>
                        <a:pt x="0" y="40"/>
                      </a:lnTo>
                      <a:lnTo>
                        <a:pt x="83" y="0"/>
                      </a:lnTo>
                      <a:lnTo>
                        <a:pt x="300" y="0"/>
                      </a:lnTo>
                      <a:lnTo>
                        <a:pt x="240" y="40"/>
                      </a:lnTo>
                      <a:close/>
                    </a:path>
                  </a:pathLst>
                </a:custGeom>
                <a:solidFill>
                  <a:srgbClr val="7F9CD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4" name="Group 133"/>
              <p:cNvGrpSpPr/>
              <p:nvPr/>
            </p:nvGrpSpPr>
            <p:grpSpPr>
              <a:xfrm>
                <a:off x="2507136" y="2057400"/>
                <a:ext cx="1712050" cy="2675870"/>
                <a:chOff x="1226664" y="2013105"/>
                <a:chExt cx="1712050" cy="2675870"/>
              </a:xfrm>
            </p:grpSpPr>
            <p:sp>
              <p:nvSpPr>
                <p:cNvPr id="135" name="Freeform 5"/>
                <p:cNvSpPr>
                  <a:spLocks/>
                </p:cNvSpPr>
                <p:nvPr/>
              </p:nvSpPr>
              <p:spPr bwMode="auto">
                <a:xfrm>
                  <a:off x="1226664" y="2013105"/>
                  <a:ext cx="1711069" cy="1423000"/>
                </a:xfrm>
                <a:custGeom>
                  <a:avLst/>
                  <a:gdLst/>
                  <a:ahLst/>
                  <a:cxnLst>
                    <a:cxn ang="0">
                      <a:pos x="1262" y="498"/>
                    </a:cxn>
                    <a:cxn ang="0">
                      <a:pos x="1076" y="659"/>
                    </a:cxn>
                    <a:cxn ang="0">
                      <a:pos x="941" y="637"/>
                    </a:cxn>
                    <a:cxn ang="0">
                      <a:pos x="941" y="637"/>
                    </a:cxn>
                    <a:cxn ang="0">
                      <a:pos x="713" y="679"/>
                    </a:cxn>
                    <a:cxn ang="0">
                      <a:pos x="674" y="659"/>
                    </a:cxn>
                    <a:cxn ang="0">
                      <a:pos x="674" y="659"/>
                    </a:cxn>
                    <a:cxn ang="0">
                      <a:pos x="489" y="697"/>
                    </a:cxn>
                    <a:cxn ang="0">
                      <a:pos x="442" y="668"/>
                    </a:cxn>
                    <a:cxn ang="0">
                      <a:pos x="442" y="668"/>
                    </a:cxn>
                    <a:cxn ang="0">
                      <a:pos x="227" y="675"/>
                    </a:cxn>
                    <a:cxn ang="0">
                      <a:pos x="177" y="612"/>
                    </a:cxn>
                    <a:cxn ang="0">
                      <a:pos x="177" y="612"/>
                    </a:cxn>
                    <a:cxn ang="0">
                      <a:pos x="62" y="466"/>
                    </a:cxn>
                    <a:cxn ang="0">
                      <a:pos x="70" y="450"/>
                    </a:cxn>
                    <a:cxn ang="0">
                      <a:pos x="70" y="450"/>
                    </a:cxn>
                    <a:cxn ang="0">
                      <a:pos x="115" y="244"/>
                    </a:cxn>
                    <a:cxn ang="0">
                      <a:pos x="215" y="217"/>
                    </a:cxn>
                    <a:cxn ang="0">
                      <a:pos x="215" y="217"/>
                    </a:cxn>
                    <a:cxn ang="0">
                      <a:pos x="402" y="97"/>
                    </a:cxn>
                    <a:cxn ang="0">
                      <a:pos x="496" y="118"/>
                    </a:cxn>
                    <a:cxn ang="0">
                      <a:pos x="496" y="118"/>
                    </a:cxn>
                    <a:cxn ang="0">
                      <a:pos x="763" y="26"/>
                    </a:cxn>
                    <a:cxn ang="0">
                      <a:pos x="877" y="88"/>
                    </a:cxn>
                    <a:cxn ang="0">
                      <a:pos x="877" y="88"/>
                    </a:cxn>
                    <a:cxn ang="0">
                      <a:pos x="1208" y="155"/>
                    </a:cxn>
                    <a:cxn ang="0">
                      <a:pos x="1211" y="158"/>
                    </a:cxn>
                    <a:cxn ang="0">
                      <a:pos x="1211" y="158"/>
                    </a:cxn>
                    <a:cxn ang="0">
                      <a:pos x="1361" y="245"/>
                    </a:cxn>
                    <a:cxn ang="0">
                      <a:pos x="1323" y="320"/>
                    </a:cxn>
                    <a:cxn ang="0">
                      <a:pos x="1323" y="320"/>
                    </a:cxn>
                    <a:cxn ang="0">
                      <a:pos x="1368" y="451"/>
                    </a:cxn>
                    <a:cxn ang="0">
                      <a:pos x="1263" y="496"/>
                    </a:cxn>
                    <a:cxn ang="0">
                      <a:pos x="1262" y="498"/>
                    </a:cxn>
                  </a:cxnLst>
                  <a:rect l="0" t="0" r="r" b="b"/>
                  <a:pathLst>
                    <a:path w="1408" h="722">
                      <a:moveTo>
                        <a:pt x="1262" y="498"/>
                      </a:moveTo>
                      <a:cubicBezTo>
                        <a:pt x="1276" y="579"/>
                        <a:pt x="1193" y="651"/>
                        <a:pt x="1076" y="659"/>
                      </a:cubicBezTo>
                      <a:cubicBezTo>
                        <a:pt x="1029" y="662"/>
                        <a:pt x="981" y="655"/>
                        <a:pt x="941" y="637"/>
                      </a:cubicBezTo>
                      <a:cubicBezTo>
                        <a:pt x="941" y="637"/>
                        <a:pt x="941" y="637"/>
                        <a:pt x="941" y="637"/>
                      </a:cubicBezTo>
                      <a:cubicBezTo>
                        <a:pt x="896" y="693"/>
                        <a:pt x="794" y="712"/>
                        <a:pt x="713" y="679"/>
                      </a:cubicBezTo>
                      <a:cubicBezTo>
                        <a:pt x="699" y="674"/>
                        <a:pt x="686" y="667"/>
                        <a:pt x="674" y="659"/>
                      </a:cubicBezTo>
                      <a:cubicBezTo>
                        <a:pt x="674" y="659"/>
                        <a:pt x="674" y="659"/>
                        <a:pt x="674" y="659"/>
                      </a:cubicBezTo>
                      <a:cubicBezTo>
                        <a:pt x="639" y="705"/>
                        <a:pt x="556" y="722"/>
                        <a:pt x="489" y="697"/>
                      </a:cubicBezTo>
                      <a:cubicBezTo>
                        <a:pt x="471" y="690"/>
                        <a:pt x="454" y="680"/>
                        <a:pt x="442" y="668"/>
                      </a:cubicBezTo>
                      <a:cubicBezTo>
                        <a:pt x="442" y="668"/>
                        <a:pt x="442" y="668"/>
                        <a:pt x="442" y="668"/>
                      </a:cubicBezTo>
                      <a:cubicBezTo>
                        <a:pt x="386" y="711"/>
                        <a:pt x="290" y="714"/>
                        <a:pt x="227" y="675"/>
                      </a:cubicBezTo>
                      <a:cubicBezTo>
                        <a:pt x="200" y="658"/>
                        <a:pt x="182" y="636"/>
                        <a:pt x="177" y="612"/>
                      </a:cubicBezTo>
                      <a:cubicBezTo>
                        <a:pt x="177" y="612"/>
                        <a:pt x="177" y="612"/>
                        <a:pt x="177" y="612"/>
                      </a:cubicBezTo>
                      <a:cubicBezTo>
                        <a:pt x="88" y="593"/>
                        <a:pt x="37" y="527"/>
                        <a:pt x="62" y="466"/>
                      </a:cubicBezTo>
                      <a:cubicBezTo>
                        <a:pt x="65" y="460"/>
                        <a:pt x="67" y="455"/>
                        <a:pt x="70" y="450"/>
                      </a:cubicBezTo>
                      <a:cubicBezTo>
                        <a:pt x="70" y="450"/>
                        <a:pt x="70" y="450"/>
                        <a:pt x="70" y="450"/>
                      </a:cubicBezTo>
                      <a:cubicBezTo>
                        <a:pt x="0" y="384"/>
                        <a:pt x="20" y="291"/>
                        <a:pt x="115" y="244"/>
                      </a:cubicBezTo>
                      <a:cubicBezTo>
                        <a:pt x="144" y="229"/>
                        <a:pt x="179" y="220"/>
                        <a:pt x="215" y="217"/>
                      </a:cubicBezTo>
                      <a:cubicBezTo>
                        <a:pt x="215" y="217"/>
                        <a:pt x="215" y="217"/>
                        <a:pt x="215" y="217"/>
                      </a:cubicBezTo>
                      <a:cubicBezTo>
                        <a:pt x="218" y="148"/>
                        <a:pt x="301" y="94"/>
                        <a:pt x="402" y="97"/>
                      </a:cubicBezTo>
                      <a:cubicBezTo>
                        <a:pt x="435" y="98"/>
                        <a:pt x="468" y="105"/>
                        <a:pt x="496" y="118"/>
                      </a:cubicBezTo>
                      <a:cubicBezTo>
                        <a:pt x="496" y="118"/>
                        <a:pt x="496" y="118"/>
                        <a:pt x="496" y="118"/>
                      </a:cubicBezTo>
                      <a:cubicBezTo>
                        <a:pt x="532" y="41"/>
                        <a:pt x="651" y="0"/>
                        <a:pt x="763" y="26"/>
                      </a:cubicBezTo>
                      <a:cubicBezTo>
                        <a:pt x="810" y="37"/>
                        <a:pt x="850" y="59"/>
                        <a:pt x="877" y="88"/>
                      </a:cubicBezTo>
                      <a:cubicBezTo>
                        <a:pt x="877" y="88"/>
                        <a:pt x="877" y="88"/>
                        <a:pt x="877" y="88"/>
                      </a:cubicBezTo>
                      <a:cubicBezTo>
                        <a:pt x="993" y="43"/>
                        <a:pt x="1141" y="73"/>
                        <a:pt x="1208" y="155"/>
                      </a:cubicBezTo>
                      <a:cubicBezTo>
                        <a:pt x="1209" y="156"/>
                        <a:pt x="1210" y="157"/>
                        <a:pt x="1211" y="158"/>
                      </a:cubicBezTo>
                      <a:cubicBezTo>
                        <a:pt x="1211" y="158"/>
                        <a:pt x="1211" y="158"/>
                        <a:pt x="1211" y="158"/>
                      </a:cubicBezTo>
                      <a:cubicBezTo>
                        <a:pt x="1286" y="153"/>
                        <a:pt x="1353" y="192"/>
                        <a:pt x="1361" y="245"/>
                      </a:cubicBezTo>
                      <a:cubicBezTo>
                        <a:pt x="1365" y="273"/>
                        <a:pt x="1351" y="300"/>
                        <a:pt x="1323" y="320"/>
                      </a:cubicBezTo>
                      <a:cubicBezTo>
                        <a:pt x="1323" y="320"/>
                        <a:pt x="1323" y="320"/>
                        <a:pt x="1323" y="320"/>
                      </a:cubicBezTo>
                      <a:cubicBezTo>
                        <a:pt x="1387" y="348"/>
                        <a:pt x="1408" y="407"/>
                        <a:pt x="1368" y="451"/>
                      </a:cubicBezTo>
                      <a:cubicBezTo>
                        <a:pt x="1346" y="477"/>
                        <a:pt x="1307" y="494"/>
                        <a:pt x="1263" y="496"/>
                      </a:cubicBezTo>
                      <a:lnTo>
                        <a:pt x="1262" y="498"/>
                      </a:lnTo>
                      <a:close/>
                    </a:path>
                  </a:pathLst>
                </a:custGeom>
                <a:solidFill>
                  <a:schemeClr val="accent3">
                    <a:lumMod val="40000"/>
                    <a:lumOff val="60000"/>
                  </a:schemeClr>
                </a:solidFill>
                <a:ln w="9525">
                  <a:noFill/>
                  <a:round/>
                  <a:headEnd/>
                  <a:tailEnd/>
                </a:ln>
                <a:effectLst>
                  <a:outerShdw blurRad="317500" dist="508000" dir="5400000" sx="78000" sy="78000" algn="t" rotWithShape="0">
                    <a:prstClr val="black">
                      <a:alpha val="27000"/>
                    </a:prstClr>
                  </a:outerShdw>
                </a:effectLst>
                <a:scene3d>
                  <a:camera prst="orthographicFront">
                    <a:rot lat="19199996" lon="0" rev="0"/>
                  </a:camera>
                  <a:lightRig rig="chilly" dir="t"/>
                </a:scene3d>
                <a:sp3d>
                  <a:bevelT w="12700" h="38100"/>
                </a:sp3d>
              </p:spPr>
              <p:txBody>
                <a:bodyPr vert="horz" wrap="square" lIns="91440" tIns="45720" rIns="91440" bIns="45720" numCol="1" anchor="t" anchorCtr="0" compatLnSpc="1">
                  <a:prstTxWarp prst="textNoShape">
                    <a:avLst/>
                  </a:prstTxWarp>
                </a:bodyPr>
                <a:lstStyle/>
                <a:p>
                  <a:endParaRPr lang="en-US" dirty="0">
                    <a:solidFill>
                      <a:srgbClr val="2A313D"/>
                    </a:solidFill>
                  </a:endParaRPr>
                </a:p>
              </p:txBody>
            </p:sp>
            <p:grpSp>
              <p:nvGrpSpPr>
                <p:cNvPr id="136" name="Group 135"/>
                <p:cNvGrpSpPr/>
                <p:nvPr/>
              </p:nvGrpSpPr>
              <p:grpSpPr>
                <a:xfrm>
                  <a:off x="1793697" y="2284397"/>
                  <a:ext cx="520638" cy="352298"/>
                  <a:chOff x="586154" y="3911067"/>
                  <a:chExt cx="2915956" cy="1973131"/>
                </a:xfrm>
              </p:grpSpPr>
              <p:sp>
                <p:nvSpPr>
                  <p:cNvPr id="203" name="Oval 253"/>
                  <p:cNvSpPr>
                    <a:spLocks noChangeArrowheads="1"/>
                  </p:cNvSpPr>
                  <p:nvPr/>
                </p:nvSpPr>
                <p:spPr bwMode="auto">
                  <a:xfrm>
                    <a:off x="586154" y="4742926"/>
                    <a:ext cx="2915956" cy="1141272"/>
                  </a:xfrm>
                  <a:prstGeom prst="ellipse">
                    <a:avLst/>
                  </a:prstGeom>
                  <a:gradFill rotWithShape="1">
                    <a:gsLst>
                      <a:gs pos="0">
                        <a:srgbClr val="373737"/>
                      </a:gs>
                      <a:gs pos="100000">
                        <a:srgbClr val="777777"/>
                      </a:gs>
                    </a:gsLst>
                    <a:lin ang="0" scaled="1"/>
                  </a:gradFill>
                  <a:ln w="6350">
                    <a:noFill/>
                    <a:round/>
                    <a:headEnd/>
                    <a:tailEnd/>
                  </a:ln>
                </p:spPr>
                <p:txBody>
                  <a:bodyPr/>
                  <a:lstStyle/>
                  <a:p>
                    <a:endParaRPr lang="en-US"/>
                  </a:p>
                </p:txBody>
              </p:sp>
              <p:sp>
                <p:nvSpPr>
                  <p:cNvPr id="204" name="Rectangle 255"/>
                  <p:cNvSpPr>
                    <a:spLocks noChangeArrowheads="1"/>
                  </p:cNvSpPr>
                  <p:nvPr/>
                </p:nvSpPr>
                <p:spPr bwMode="auto">
                  <a:xfrm>
                    <a:off x="586154" y="4490054"/>
                    <a:ext cx="2915956" cy="812808"/>
                  </a:xfrm>
                  <a:prstGeom prst="rect">
                    <a:avLst/>
                  </a:prstGeom>
                  <a:gradFill rotWithShape="1">
                    <a:gsLst>
                      <a:gs pos="0">
                        <a:srgbClr val="373737"/>
                      </a:gs>
                      <a:gs pos="100000">
                        <a:srgbClr val="777777"/>
                      </a:gs>
                    </a:gsLst>
                    <a:lin ang="0" scaled="1"/>
                  </a:gradFill>
                  <a:ln w="9525">
                    <a:noFill/>
                    <a:miter lim="800000"/>
                    <a:headEnd/>
                    <a:tailEnd/>
                  </a:ln>
                </p:spPr>
                <p:txBody>
                  <a:bodyPr/>
                  <a:lstStyle/>
                  <a:p>
                    <a:endParaRPr lang="en-US"/>
                  </a:p>
                </p:txBody>
              </p:sp>
              <p:sp>
                <p:nvSpPr>
                  <p:cNvPr id="205" name="Oval 256"/>
                  <p:cNvSpPr>
                    <a:spLocks noChangeArrowheads="1"/>
                  </p:cNvSpPr>
                  <p:nvPr/>
                </p:nvSpPr>
                <p:spPr bwMode="auto">
                  <a:xfrm>
                    <a:off x="586154" y="3911067"/>
                    <a:ext cx="2915956" cy="1141272"/>
                  </a:xfrm>
                  <a:prstGeom prst="ellipse">
                    <a:avLst/>
                  </a:prstGeom>
                  <a:solidFill>
                    <a:srgbClr val="B2B2B2"/>
                  </a:solidFill>
                  <a:ln w="6350">
                    <a:noFill/>
                    <a:round/>
                    <a:headEnd/>
                    <a:tailEnd/>
                  </a:ln>
                </p:spPr>
                <p:txBody>
                  <a:bodyPr/>
                  <a:lstStyle/>
                  <a:p>
                    <a:endParaRPr lang="en-US"/>
                  </a:p>
                </p:txBody>
              </p:sp>
              <p:grpSp>
                <p:nvGrpSpPr>
                  <p:cNvPr id="206" name="Group 267"/>
                  <p:cNvGrpSpPr>
                    <a:grpSpLocks/>
                  </p:cNvGrpSpPr>
                  <p:nvPr/>
                </p:nvGrpSpPr>
                <p:grpSpPr bwMode="auto">
                  <a:xfrm>
                    <a:off x="1045410" y="4066949"/>
                    <a:ext cx="2006970" cy="851778"/>
                    <a:chOff x="4314" y="1150"/>
                    <a:chExt cx="446" cy="153"/>
                  </a:xfrm>
                </p:grpSpPr>
                <p:sp>
                  <p:nvSpPr>
                    <p:cNvPr id="207" name="Freeform 268"/>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208" name="Freeform 269"/>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209" name="Freeform 270"/>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210" name="Freeform 271"/>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211" name="Freeform 272"/>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212" name="Freeform 273"/>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213" name="Freeform 274"/>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sp>
                  <p:nvSpPr>
                    <p:cNvPr id="214" name="Freeform 275"/>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grpSp>
            </p:grpSp>
            <p:grpSp>
              <p:nvGrpSpPr>
                <p:cNvPr id="137" name="Group 136"/>
                <p:cNvGrpSpPr/>
                <p:nvPr/>
              </p:nvGrpSpPr>
              <p:grpSpPr>
                <a:xfrm>
                  <a:off x="2417095" y="2684285"/>
                  <a:ext cx="520638" cy="352298"/>
                  <a:chOff x="586154" y="3911067"/>
                  <a:chExt cx="2915956" cy="1973131"/>
                </a:xfrm>
              </p:grpSpPr>
              <p:sp>
                <p:nvSpPr>
                  <p:cNvPr id="191" name="Oval 253"/>
                  <p:cNvSpPr>
                    <a:spLocks noChangeArrowheads="1"/>
                  </p:cNvSpPr>
                  <p:nvPr/>
                </p:nvSpPr>
                <p:spPr bwMode="auto">
                  <a:xfrm>
                    <a:off x="586154" y="4742926"/>
                    <a:ext cx="2915956" cy="1141272"/>
                  </a:xfrm>
                  <a:prstGeom prst="ellipse">
                    <a:avLst/>
                  </a:prstGeom>
                  <a:gradFill rotWithShape="1">
                    <a:gsLst>
                      <a:gs pos="0">
                        <a:srgbClr val="373737"/>
                      </a:gs>
                      <a:gs pos="100000">
                        <a:srgbClr val="777777"/>
                      </a:gs>
                    </a:gsLst>
                    <a:lin ang="0" scaled="1"/>
                  </a:gradFill>
                  <a:ln w="6350">
                    <a:noFill/>
                    <a:round/>
                    <a:headEnd/>
                    <a:tailEnd/>
                  </a:ln>
                </p:spPr>
                <p:txBody>
                  <a:bodyPr/>
                  <a:lstStyle/>
                  <a:p>
                    <a:endParaRPr lang="en-US"/>
                  </a:p>
                </p:txBody>
              </p:sp>
              <p:sp>
                <p:nvSpPr>
                  <p:cNvPr id="192" name="Rectangle 255"/>
                  <p:cNvSpPr>
                    <a:spLocks noChangeArrowheads="1"/>
                  </p:cNvSpPr>
                  <p:nvPr/>
                </p:nvSpPr>
                <p:spPr bwMode="auto">
                  <a:xfrm>
                    <a:off x="586154" y="4490054"/>
                    <a:ext cx="2915956" cy="812808"/>
                  </a:xfrm>
                  <a:prstGeom prst="rect">
                    <a:avLst/>
                  </a:prstGeom>
                  <a:gradFill rotWithShape="1">
                    <a:gsLst>
                      <a:gs pos="0">
                        <a:srgbClr val="373737"/>
                      </a:gs>
                      <a:gs pos="100000">
                        <a:srgbClr val="777777"/>
                      </a:gs>
                    </a:gsLst>
                    <a:lin ang="0" scaled="1"/>
                  </a:gradFill>
                  <a:ln w="9525">
                    <a:noFill/>
                    <a:miter lim="800000"/>
                    <a:headEnd/>
                    <a:tailEnd/>
                  </a:ln>
                </p:spPr>
                <p:txBody>
                  <a:bodyPr/>
                  <a:lstStyle/>
                  <a:p>
                    <a:endParaRPr lang="en-US"/>
                  </a:p>
                </p:txBody>
              </p:sp>
              <p:sp>
                <p:nvSpPr>
                  <p:cNvPr id="193" name="Oval 256"/>
                  <p:cNvSpPr>
                    <a:spLocks noChangeArrowheads="1"/>
                  </p:cNvSpPr>
                  <p:nvPr/>
                </p:nvSpPr>
                <p:spPr bwMode="auto">
                  <a:xfrm>
                    <a:off x="586154" y="3911067"/>
                    <a:ext cx="2915956" cy="1141272"/>
                  </a:xfrm>
                  <a:prstGeom prst="ellipse">
                    <a:avLst/>
                  </a:prstGeom>
                  <a:solidFill>
                    <a:srgbClr val="B2B2B2"/>
                  </a:solidFill>
                  <a:ln w="6350">
                    <a:noFill/>
                    <a:round/>
                    <a:headEnd/>
                    <a:tailEnd/>
                  </a:ln>
                </p:spPr>
                <p:txBody>
                  <a:bodyPr/>
                  <a:lstStyle/>
                  <a:p>
                    <a:endParaRPr lang="en-US"/>
                  </a:p>
                </p:txBody>
              </p:sp>
              <p:grpSp>
                <p:nvGrpSpPr>
                  <p:cNvPr id="194" name="Group 267"/>
                  <p:cNvGrpSpPr>
                    <a:grpSpLocks/>
                  </p:cNvGrpSpPr>
                  <p:nvPr/>
                </p:nvGrpSpPr>
                <p:grpSpPr bwMode="auto">
                  <a:xfrm>
                    <a:off x="1045410" y="4066949"/>
                    <a:ext cx="2006970" cy="851778"/>
                    <a:chOff x="4314" y="1150"/>
                    <a:chExt cx="446" cy="153"/>
                  </a:xfrm>
                </p:grpSpPr>
                <p:sp>
                  <p:nvSpPr>
                    <p:cNvPr id="195" name="Freeform 268"/>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196" name="Freeform 269"/>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197" name="Freeform 270"/>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198" name="Freeform 271"/>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199" name="Freeform 272"/>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200" name="Freeform 273"/>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201" name="Freeform 274"/>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sp>
                  <p:nvSpPr>
                    <p:cNvPr id="202" name="Freeform 275"/>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grpSp>
            </p:grpSp>
            <p:grpSp>
              <p:nvGrpSpPr>
                <p:cNvPr id="138" name="Group 137"/>
                <p:cNvGrpSpPr/>
                <p:nvPr/>
              </p:nvGrpSpPr>
              <p:grpSpPr>
                <a:xfrm>
                  <a:off x="1226664" y="2684285"/>
                  <a:ext cx="520638" cy="352298"/>
                  <a:chOff x="586154" y="3911067"/>
                  <a:chExt cx="2915956" cy="1973131"/>
                </a:xfrm>
              </p:grpSpPr>
              <p:sp>
                <p:nvSpPr>
                  <p:cNvPr id="179" name="Oval 253"/>
                  <p:cNvSpPr>
                    <a:spLocks noChangeArrowheads="1"/>
                  </p:cNvSpPr>
                  <p:nvPr/>
                </p:nvSpPr>
                <p:spPr bwMode="auto">
                  <a:xfrm>
                    <a:off x="586154" y="4742926"/>
                    <a:ext cx="2915956" cy="1141272"/>
                  </a:xfrm>
                  <a:prstGeom prst="ellipse">
                    <a:avLst/>
                  </a:prstGeom>
                  <a:gradFill rotWithShape="1">
                    <a:gsLst>
                      <a:gs pos="0">
                        <a:srgbClr val="373737"/>
                      </a:gs>
                      <a:gs pos="100000">
                        <a:srgbClr val="777777"/>
                      </a:gs>
                    </a:gsLst>
                    <a:lin ang="0" scaled="1"/>
                  </a:gradFill>
                  <a:ln w="6350">
                    <a:noFill/>
                    <a:round/>
                    <a:headEnd/>
                    <a:tailEnd/>
                  </a:ln>
                </p:spPr>
                <p:txBody>
                  <a:bodyPr/>
                  <a:lstStyle/>
                  <a:p>
                    <a:endParaRPr lang="en-US"/>
                  </a:p>
                </p:txBody>
              </p:sp>
              <p:sp>
                <p:nvSpPr>
                  <p:cNvPr id="180" name="Rectangle 255"/>
                  <p:cNvSpPr>
                    <a:spLocks noChangeArrowheads="1"/>
                  </p:cNvSpPr>
                  <p:nvPr/>
                </p:nvSpPr>
                <p:spPr bwMode="auto">
                  <a:xfrm>
                    <a:off x="586154" y="4490054"/>
                    <a:ext cx="2915956" cy="812808"/>
                  </a:xfrm>
                  <a:prstGeom prst="rect">
                    <a:avLst/>
                  </a:prstGeom>
                  <a:gradFill rotWithShape="1">
                    <a:gsLst>
                      <a:gs pos="0">
                        <a:srgbClr val="373737"/>
                      </a:gs>
                      <a:gs pos="100000">
                        <a:srgbClr val="777777"/>
                      </a:gs>
                    </a:gsLst>
                    <a:lin ang="0" scaled="1"/>
                  </a:gradFill>
                  <a:ln w="9525">
                    <a:noFill/>
                    <a:miter lim="800000"/>
                    <a:headEnd/>
                    <a:tailEnd/>
                  </a:ln>
                </p:spPr>
                <p:txBody>
                  <a:bodyPr/>
                  <a:lstStyle/>
                  <a:p>
                    <a:endParaRPr lang="en-US"/>
                  </a:p>
                </p:txBody>
              </p:sp>
              <p:sp>
                <p:nvSpPr>
                  <p:cNvPr id="181" name="Oval 256"/>
                  <p:cNvSpPr>
                    <a:spLocks noChangeArrowheads="1"/>
                  </p:cNvSpPr>
                  <p:nvPr/>
                </p:nvSpPr>
                <p:spPr bwMode="auto">
                  <a:xfrm>
                    <a:off x="586154" y="3911067"/>
                    <a:ext cx="2915956" cy="1141272"/>
                  </a:xfrm>
                  <a:prstGeom prst="ellipse">
                    <a:avLst/>
                  </a:prstGeom>
                  <a:solidFill>
                    <a:srgbClr val="B2B2B2"/>
                  </a:solidFill>
                  <a:ln w="6350">
                    <a:noFill/>
                    <a:round/>
                    <a:headEnd/>
                    <a:tailEnd/>
                  </a:ln>
                </p:spPr>
                <p:txBody>
                  <a:bodyPr/>
                  <a:lstStyle/>
                  <a:p>
                    <a:endParaRPr lang="en-US"/>
                  </a:p>
                </p:txBody>
              </p:sp>
              <p:grpSp>
                <p:nvGrpSpPr>
                  <p:cNvPr id="182" name="Group 267"/>
                  <p:cNvGrpSpPr>
                    <a:grpSpLocks/>
                  </p:cNvGrpSpPr>
                  <p:nvPr/>
                </p:nvGrpSpPr>
                <p:grpSpPr bwMode="auto">
                  <a:xfrm>
                    <a:off x="1045410" y="4066949"/>
                    <a:ext cx="2006970" cy="851778"/>
                    <a:chOff x="4314" y="1150"/>
                    <a:chExt cx="446" cy="153"/>
                  </a:xfrm>
                </p:grpSpPr>
                <p:sp>
                  <p:nvSpPr>
                    <p:cNvPr id="183" name="Freeform 268"/>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184" name="Freeform 269"/>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185" name="Freeform 270"/>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186" name="Freeform 271"/>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187" name="Freeform 272"/>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188" name="Freeform 273"/>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189" name="Freeform 274"/>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sp>
                  <p:nvSpPr>
                    <p:cNvPr id="190" name="Freeform 275"/>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grpSp>
            </p:grpSp>
            <p:sp>
              <p:nvSpPr>
                <p:cNvPr id="139" name="Freeform 5"/>
                <p:cNvSpPr>
                  <a:spLocks/>
                </p:cNvSpPr>
                <p:nvPr/>
              </p:nvSpPr>
              <p:spPr bwMode="auto">
                <a:xfrm>
                  <a:off x="1226664" y="3265975"/>
                  <a:ext cx="1711069" cy="1423000"/>
                </a:xfrm>
                <a:custGeom>
                  <a:avLst/>
                  <a:gdLst/>
                  <a:ahLst/>
                  <a:cxnLst>
                    <a:cxn ang="0">
                      <a:pos x="1262" y="498"/>
                    </a:cxn>
                    <a:cxn ang="0">
                      <a:pos x="1076" y="659"/>
                    </a:cxn>
                    <a:cxn ang="0">
                      <a:pos x="941" y="637"/>
                    </a:cxn>
                    <a:cxn ang="0">
                      <a:pos x="941" y="637"/>
                    </a:cxn>
                    <a:cxn ang="0">
                      <a:pos x="713" y="679"/>
                    </a:cxn>
                    <a:cxn ang="0">
                      <a:pos x="674" y="659"/>
                    </a:cxn>
                    <a:cxn ang="0">
                      <a:pos x="674" y="659"/>
                    </a:cxn>
                    <a:cxn ang="0">
                      <a:pos x="489" y="697"/>
                    </a:cxn>
                    <a:cxn ang="0">
                      <a:pos x="442" y="668"/>
                    </a:cxn>
                    <a:cxn ang="0">
                      <a:pos x="442" y="668"/>
                    </a:cxn>
                    <a:cxn ang="0">
                      <a:pos x="227" y="675"/>
                    </a:cxn>
                    <a:cxn ang="0">
                      <a:pos x="177" y="612"/>
                    </a:cxn>
                    <a:cxn ang="0">
                      <a:pos x="177" y="612"/>
                    </a:cxn>
                    <a:cxn ang="0">
                      <a:pos x="62" y="466"/>
                    </a:cxn>
                    <a:cxn ang="0">
                      <a:pos x="70" y="450"/>
                    </a:cxn>
                    <a:cxn ang="0">
                      <a:pos x="70" y="450"/>
                    </a:cxn>
                    <a:cxn ang="0">
                      <a:pos x="115" y="244"/>
                    </a:cxn>
                    <a:cxn ang="0">
                      <a:pos x="215" y="217"/>
                    </a:cxn>
                    <a:cxn ang="0">
                      <a:pos x="215" y="217"/>
                    </a:cxn>
                    <a:cxn ang="0">
                      <a:pos x="402" y="97"/>
                    </a:cxn>
                    <a:cxn ang="0">
                      <a:pos x="496" y="118"/>
                    </a:cxn>
                    <a:cxn ang="0">
                      <a:pos x="496" y="118"/>
                    </a:cxn>
                    <a:cxn ang="0">
                      <a:pos x="763" y="26"/>
                    </a:cxn>
                    <a:cxn ang="0">
                      <a:pos x="877" y="88"/>
                    </a:cxn>
                    <a:cxn ang="0">
                      <a:pos x="877" y="88"/>
                    </a:cxn>
                    <a:cxn ang="0">
                      <a:pos x="1208" y="155"/>
                    </a:cxn>
                    <a:cxn ang="0">
                      <a:pos x="1211" y="158"/>
                    </a:cxn>
                    <a:cxn ang="0">
                      <a:pos x="1211" y="158"/>
                    </a:cxn>
                    <a:cxn ang="0">
                      <a:pos x="1361" y="245"/>
                    </a:cxn>
                    <a:cxn ang="0">
                      <a:pos x="1323" y="320"/>
                    </a:cxn>
                    <a:cxn ang="0">
                      <a:pos x="1323" y="320"/>
                    </a:cxn>
                    <a:cxn ang="0">
                      <a:pos x="1368" y="451"/>
                    </a:cxn>
                    <a:cxn ang="0">
                      <a:pos x="1263" y="496"/>
                    </a:cxn>
                    <a:cxn ang="0">
                      <a:pos x="1262" y="498"/>
                    </a:cxn>
                  </a:cxnLst>
                  <a:rect l="0" t="0" r="r" b="b"/>
                  <a:pathLst>
                    <a:path w="1408" h="722">
                      <a:moveTo>
                        <a:pt x="1262" y="498"/>
                      </a:moveTo>
                      <a:cubicBezTo>
                        <a:pt x="1276" y="579"/>
                        <a:pt x="1193" y="651"/>
                        <a:pt x="1076" y="659"/>
                      </a:cubicBezTo>
                      <a:cubicBezTo>
                        <a:pt x="1029" y="662"/>
                        <a:pt x="981" y="655"/>
                        <a:pt x="941" y="637"/>
                      </a:cubicBezTo>
                      <a:cubicBezTo>
                        <a:pt x="941" y="637"/>
                        <a:pt x="941" y="637"/>
                        <a:pt x="941" y="637"/>
                      </a:cubicBezTo>
                      <a:cubicBezTo>
                        <a:pt x="896" y="693"/>
                        <a:pt x="794" y="712"/>
                        <a:pt x="713" y="679"/>
                      </a:cubicBezTo>
                      <a:cubicBezTo>
                        <a:pt x="699" y="674"/>
                        <a:pt x="686" y="667"/>
                        <a:pt x="674" y="659"/>
                      </a:cubicBezTo>
                      <a:cubicBezTo>
                        <a:pt x="674" y="659"/>
                        <a:pt x="674" y="659"/>
                        <a:pt x="674" y="659"/>
                      </a:cubicBezTo>
                      <a:cubicBezTo>
                        <a:pt x="639" y="705"/>
                        <a:pt x="556" y="722"/>
                        <a:pt x="489" y="697"/>
                      </a:cubicBezTo>
                      <a:cubicBezTo>
                        <a:pt x="471" y="690"/>
                        <a:pt x="454" y="680"/>
                        <a:pt x="442" y="668"/>
                      </a:cubicBezTo>
                      <a:cubicBezTo>
                        <a:pt x="442" y="668"/>
                        <a:pt x="442" y="668"/>
                        <a:pt x="442" y="668"/>
                      </a:cubicBezTo>
                      <a:cubicBezTo>
                        <a:pt x="386" y="711"/>
                        <a:pt x="290" y="714"/>
                        <a:pt x="227" y="675"/>
                      </a:cubicBezTo>
                      <a:cubicBezTo>
                        <a:pt x="200" y="658"/>
                        <a:pt x="182" y="636"/>
                        <a:pt x="177" y="612"/>
                      </a:cubicBezTo>
                      <a:cubicBezTo>
                        <a:pt x="177" y="612"/>
                        <a:pt x="177" y="612"/>
                        <a:pt x="177" y="612"/>
                      </a:cubicBezTo>
                      <a:cubicBezTo>
                        <a:pt x="88" y="593"/>
                        <a:pt x="37" y="527"/>
                        <a:pt x="62" y="466"/>
                      </a:cubicBezTo>
                      <a:cubicBezTo>
                        <a:pt x="65" y="460"/>
                        <a:pt x="67" y="455"/>
                        <a:pt x="70" y="450"/>
                      </a:cubicBezTo>
                      <a:cubicBezTo>
                        <a:pt x="70" y="450"/>
                        <a:pt x="70" y="450"/>
                        <a:pt x="70" y="450"/>
                      </a:cubicBezTo>
                      <a:cubicBezTo>
                        <a:pt x="0" y="384"/>
                        <a:pt x="20" y="291"/>
                        <a:pt x="115" y="244"/>
                      </a:cubicBezTo>
                      <a:cubicBezTo>
                        <a:pt x="144" y="229"/>
                        <a:pt x="179" y="220"/>
                        <a:pt x="215" y="217"/>
                      </a:cubicBezTo>
                      <a:cubicBezTo>
                        <a:pt x="215" y="217"/>
                        <a:pt x="215" y="217"/>
                        <a:pt x="215" y="217"/>
                      </a:cubicBezTo>
                      <a:cubicBezTo>
                        <a:pt x="218" y="148"/>
                        <a:pt x="301" y="94"/>
                        <a:pt x="402" y="97"/>
                      </a:cubicBezTo>
                      <a:cubicBezTo>
                        <a:pt x="435" y="98"/>
                        <a:pt x="468" y="105"/>
                        <a:pt x="496" y="118"/>
                      </a:cubicBezTo>
                      <a:cubicBezTo>
                        <a:pt x="496" y="118"/>
                        <a:pt x="496" y="118"/>
                        <a:pt x="496" y="118"/>
                      </a:cubicBezTo>
                      <a:cubicBezTo>
                        <a:pt x="532" y="41"/>
                        <a:pt x="651" y="0"/>
                        <a:pt x="763" y="26"/>
                      </a:cubicBezTo>
                      <a:cubicBezTo>
                        <a:pt x="810" y="37"/>
                        <a:pt x="850" y="59"/>
                        <a:pt x="877" y="88"/>
                      </a:cubicBezTo>
                      <a:cubicBezTo>
                        <a:pt x="877" y="88"/>
                        <a:pt x="877" y="88"/>
                        <a:pt x="877" y="88"/>
                      </a:cubicBezTo>
                      <a:cubicBezTo>
                        <a:pt x="993" y="43"/>
                        <a:pt x="1141" y="73"/>
                        <a:pt x="1208" y="155"/>
                      </a:cubicBezTo>
                      <a:cubicBezTo>
                        <a:pt x="1209" y="156"/>
                        <a:pt x="1210" y="157"/>
                        <a:pt x="1211" y="158"/>
                      </a:cubicBezTo>
                      <a:cubicBezTo>
                        <a:pt x="1211" y="158"/>
                        <a:pt x="1211" y="158"/>
                        <a:pt x="1211" y="158"/>
                      </a:cubicBezTo>
                      <a:cubicBezTo>
                        <a:pt x="1286" y="153"/>
                        <a:pt x="1353" y="192"/>
                        <a:pt x="1361" y="245"/>
                      </a:cubicBezTo>
                      <a:cubicBezTo>
                        <a:pt x="1365" y="273"/>
                        <a:pt x="1351" y="300"/>
                        <a:pt x="1323" y="320"/>
                      </a:cubicBezTo>
                      <a:cubicBezTo>
                        <a:pt x="1323" y="320"/>
                        <a:pt x="1323" y="320"/>
                        <a:pt x="1323" y="320"/>
                      </a:cubicBezTo>
                      <a:cubicBezTo>
                        <a:pt x="1387" y="348"/>
                        <a:pt x="1408" y="407"/>
                        <a:pt x="1368" y="451"/>
                      </a:cubicBezTo>
                      <a:cubicBezTo>
                        <a:pt x="1346" y="477"/>
                        <a:pt x="1307" y="494"/>
                        <a:pt x="1263" y="496"/>
                      </a:cubicBezTo>
                      <a:lnTo>
                        <a:pt x="1262" y="498"/>
                      </a:lnTo>
                      <a:close/>
                    </a:path>
                  </a:pathLst>
                </a:custGeom>
                <a:solidFill>
                  <a:schemeClr val="accent3">
                    <a:lumMod val="40000"/>
                    <a:lumOff val="60000"/>
                  </a:schemeClr>
                </a:solidFill>
                <a:ln w="9525">
                  <a:noFill/>
                  <a:round/>
                  <a:headEnd/>
                  <a:tailEnd/>
                </a:ln>
                <a:effectLst>
                  <a:outerShdw blurRad="317500" dist="508000" dir="5400000" sx="78000" sy="78000" algn="t" rotWithShape="0">
                    <a:prstClr val="black">
                      <a:alpha val="27000"/>
                    </a:prstClr>
                  </a:outerShdw>
                </a:effectLst>
                <a:scene3d>
                  <a:camera prst="orthographicFront">
                    <a:rot lat="19199996" lon="0" rev="0"/>
                  </a:camera>
                  <a:lightRig rig="chilly" dir="t"/>
                </a:scene3d>
                <a:sp3d>
                  <a:bevelT w="12700" h="38100"/>
                </a:sp3d>
              </p:spPr>
              <p:txBody>
                <a:bodyPr vert="horz" wrap="square" lIns="91440" tIns="45720" rIns="91440" bIns="45720" numCol="1" anchor="t" anchorCtr="0" compatLnSpc="1">
                  <a:prstTxWarp prst="textNoShape">
                    <a:avLst/>
                  </a:prstTxWarp>
                </a:bodyPr>
                <a:lstStyle/>
                <a:p>
                  <a:endParaRPr lang="en-US" dirty="0">
                    <a:solidFill>
                      <a:srgbClr val="2A313D"/>
                    </a:solidFill>
                  </a:endParaRPr>
                </a:p>
              </p:txBody>
            </p:sp>
            <p:grpSp>
              <p:nvGrpSpPr>
                <p:cNvPr id="140" name="Group 139"/>
                <p:cNvGrpSpPr/>
                <p:nvPr/>
              </p:nvGrpSpPr>
              <p:grpSpPr>
                <a:xfrm>
                  <a:off x="1794678" y="3537267"/>
                  <a:ext cx="520638" cy="352298"/>
                  <a:chOff x="586154" y="3911067"/>
                  <a:chExt cx="2915956" cy="1973131"/>
                </a:xfrm>
              </p:grpSpPr>
              <p:sp>
                <p:nvSpPr>
                  <p:cNvPr id="167" name="Oval 253"/>
                  <p:cNvSpPr>
                    <a:spLocks noChangeArrowheads="1"/>
                  </p:cNvSpPr>
                  <p:nvPr/>
                </p:nvSpPr>
                <p:spPr bwMode="auto">
                  <a:xfrm>
                    <a:off x="586154" y="4742926"/>
                    <a:ext cx="2915956" cy="1141272"/>
                  </a:xfrm>
                  <a:prstGeom prst="ellipse">
                    <a:avLst/>
                  </a:prstGeom>
                  <a:gradFill rotWithShape="1">
                    <a:gsLst>
                      <a:gs pos="0">
                        <a:srgbClr val="373737"/>
                      </a:gs>
                      <a:gs pos="100000">
                        <a:srgbClr val="777777"/>
                      </a:gs>
                    </a:gsLst>
                    <a:lin ang="0" scaled="1"/>
                  </a:gradFill>
                  <a:ln w="6350">
                    <a:noFill/>
                    <a:round/>
                    <a:headEnd/>
                    <a:tailEnd/>
                  </a:ln>
                </p:spPr>
                <p:txBody>
                  <a:bodyPr/>
                  <a:lstStyle/>
                  <a:p>
                    <a:endParaRPr lang="en-US"/>
                  </a:p>
                </p:txBody>
              </p:sp>
              <p:sp>
                <p:nvSpPr>
                  <p:cNvPr id="168" name="Rectangle 255"/>
                  <p:cNvSpPr>
                    <a:spLocks noChangeArrowheads="1"/>
                  </p:cNvSpPr>
                  <p:nvPr/>
                </p:nvSpPr>
                <p:spPr bwMode="auto">
                  <a:xfrm>
                    <a:off x="586154" y="4490054"/>
                    <a:ext cx="2915956" cy="812808"/>
                  </a:xfrm>
                  <a:prstGeom prst="rect">
                    <a:avLst/>
                  </a:prstGeom>
                  <a:gradFill rotWithShape="1">
                    <a:gsLst>
                      <a:gs pos="0">
                        <a:srgbClr val="373737"/>
                      </a:gs>
                      <a:gs pos="100000">
                        <a:srgbClr val="777777"/>
                      </a:gs>
                    </a:gsLst>
                    <a:lin ang="0" scaled="1"/>
                  </a:gradFill>
                  <a:ln w="9525">
                    <a:noFill/>
                    <a:miter lim="800000"/>
                    <a:headEnd/>
                    <a:tailEnd/>
                  </a:ln>
                </p:spPr>
                <p:txBody>
                  <a:bodyPr/>
                  <a:lstStyle/>
                  <a:p>
                    <a:endParaRPr lang="en-US"/>
                  </a:p>
                </p:txBody>
              </p:sp>
              <p:sp>
                <p:nvSpPr>
                  <p:cNvPr id="169" name="Oval 256"/>
                  <p:cNvSpPr>
                    <a:spLocks noChangeArrowheads="1"/>
                  </p:cNvSpPr>
                  <p:nvPr/>
                </p:nvSpPr>
                <p:spPr bwMode="auto">
                  <a:xfrm>
                    <a:off x="586154" y="3911067"/>
                    <a:ext cx="2915956" cy="1141272"/>
                  </a:xfrm>
                  <a:prstGeom prst="ellipse">
                    <a:avLst/>
                  </a:prstGeom>
                  <a:solidFill>
                    <a:srgbClr val="B2B2B2"/>
                  </a:solidFill>
                  <a:ln w="6350">
                    <a:noFill/>
                    <a:round/>
                    <a:headEnd/>
                    <a:tailEnd/>
                  </a:ln>
                </p:spPr>
                <p:txBody>
                  <a:bodyPr/>
                  <a:lstStyle/>
                  <a:p>
                    <a:endParaRPr lang="en-US"/>
                  </a:p>
                </p:txBody>
              </p:sp>
              <p:grpSp>
                <p:nvGrpSpPr>
                  <p:cNvPr id="170" name="Group 267"/>
                  <p:cNvGrpSpPr>
                    <a:grpSpLocks/>
                  </p:cNvGrpSpPr>
                  <p:nvPr/>
                </p:nvGrpSpPr>
                <p:grpSpPr bwMode="auto">
                  <a:xfrm>
                    <a:off x="1045410" y="4066949"/>
                    <a:ext cx="2006970" cy="851778"/>
                    <a:chOff x="4314" y="1150"/>
                    <a:chExt cx="446" cy="153"/>
                  </a:xfrm>
                </p:grpSpPr>
                <p:sp>
                  <p:nvSpPr>
                    <p:cNvPr id="171" name="Freeform 268"/>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172" name="Freeform 269"/>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173" name="Freeform 270"/>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174" name="Freeform 271"/>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175" name="Freeform 272"/>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176" name="Freeform 273"/>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177" name="Freeform 274"/>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sp>
                  <p:nvSpPr>
                    <p:cNvPr id="178" name="Freeform 275"/>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grpSp>
            </p:grpSp>
            <p:grpSp>
              <p:nvGrpSpPr>
                <p:cNvPr id="141" name="Group 140"/>
                <p:cNvGrpSpPr/>
                <p:nvPr/>
              </p:nvGrpSpPr>
              <p:grpSpPr>
                <a:xfrm>
                  <a:off x="2418076" y="3937155"/>
                  <a:ext cx="520638" cy="352298"/>
                  <a:chOff x="586154" y="3911067"/>
                  <a:chExt cx="2915956" cy="1973131"/>
                </a:xfrm>
              </p:grpSpPr>
              <p:sp>
                <p:nvSpPr>
                  <p:cNvPr id="155" name="Oval 253"/>
                  <p:cNvSpPr>
                    <a:spLocks noChangeArrowheads="1"/>
                  </p:cNvSpPr>
                  <p:nvPr/>
                </p:nvSpPr>
                <p:spPr bwMode="auto">
                  <a:xfrm>
                    <a:off x="586154" y="4742926"/>
                    <a:ext cx="2915956" cy="1141272"/>
                  </a:xfrm>
                  <a:prstGeom prst="ellipse">
                    <a:avLst/>
                  </a:prstGeom>
                  <a:gradFill rotWithShape="1">
                    <a:gsLst>
                      <a:gs pos="0">
                        <a:srgbClr val="373737"/>
                      </a:gs>
                      <a:gs pos="100000">
                        <a:srgbClr val="777777"/>
                      </a:gs>
                    </a:gsLst>
                    <a:lin ang="0" scaled="1"/>
                  </a:gradFill>
                  <a:ln w="6350">
                    <a:noFill/>
                    <a:round/>
                    <a:headEnd/>
                    <a:tailEnd/>
                  </a:ln>
                </p:spPr>
                <p:txBody>
                  <a:bodyPr/>
                  <a:lstStyle/>
                  <a:p>
                    <a:endParaRPr lang="en-US"/>
                  </a:p>
                </p:txBody>
              </p:sp>
              <p:sp>
                <p:nvSpPr>
                  <p:cNvPr id="156" name="Rectangle 255"/>
                  <p:cNvSpPr>
                    <a:spLocks noChangeArrowheads="1"/>
                  </p:cNvSpPr>
                  <p:nvPr/>
                </p:nvSpPr>
                <p:spPr bwMode="auto">
                  <a:xfrm>
                    <a:off x="586154" y="4490054"/>
                    <a:ext cx="2915956" cy="812808"/>
                  </a:xfrm>
                  <a:prstGeom prst="rect">
                    <a:avLst/>
                  </a:prstGeom>
                  <a:gradFill rotWithShape="1">
                    <a:gsLst>
                      <a:gs pos="0">
                        <a:srgbClr val="373737"/>
                      </a:gs>
                      <a:gs pos="100000">
                        <a:srgbClr val="777777"/>
                      </a:gs>
                    </a:gsLst>
                    <a:lin ang="0" scaled="1"/>
                  </a:gradFill>
                  <a:ln w="9525">
                    <a:noFill/>
                    <a:miter lim="800000"/>
                    <a:headEnd/>
                    <a:tailEnd/>
                  </a:ln>
                </p:spPr>
                <p:txBody>
                  <a:bodyPr/>
                  <a:lstStyle/>
                  <a:p>
                    <a:endParaRPr lang="en-US"/>
                  </a:p>
                </p:txBody>
              </p:sp>
              <p:sp>
                <p:nvSpPr>
                  <p:cNvPr id="157" name="Oval 256"/>
                  <p:cNvSpPr>
                    <a:spLocks noChangeArrowheads="1"/>
                  </p:cNvSpPr>
                  <p:nvPr/>
                </p:nvSpPr>
                <p:spPr bwMode="auto">
                  <a:xfrm>
                    <a:off x="586154" y="3911067"/>
                    <a:ext cx="2915956" cy="1141272"/>
                  </a:xfrm>
                  <a:prstGeom prst="ellipse">
                    <a:avLst/>
                  </a:prstGeom>
                  <a:solidFill>
                    <a:srgbClr val="B2B2B2"/>
                  </a:solidFill>
                  <a:ln w="6350">
                    <a:noFill/>
                    <a:round/>
                    <a:headEnd/>
                    <a:tailEnd/>
                  </a:ln>
                </p:spPr>
                <p:txBody>
                  <a:bodyPr/>
                  <a:lstStyle/>
                  <a:p>
                    <a:endParaRPr lang="en-US"/>
                  </a:p>
                </p:txBody>
              </p:sp>
              <p:grpSp>
                <p:nvGrpSpPr>
                  <p:cNvPr id="158" name="Group 267"/>
                  <p:cNvGrpSpPr>
                    <a:grpSpLocks/>
                  </p:cNvGrpSpPr>
                  <p:nvPr/>
                </p:nvGrpSpPr>
                <p:grpSpPr bwMode="auto">
                  <a:xfrm>
                    <a:off x="1045410" y="4066949"/>
                    <a:ext cx="2006970" cy="851778"/>
                    <a:chOff x="4314" y="1150"/>
                    <a:chExt cx="446" cy="153"/>
                  </a:xfrm>
                </p:grpSpPr>
                <p:sp>
                  <p:nvSpPr>
                    <p:cNvPr id="159" name="Freeform 268"/>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160" name="Freeform 269"/>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161" name="Freeform 270"/>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162" name="Freeform 271"/>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163" name="Freeform 272"/>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164" name="Freeform 273"/>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165" name="Freeform 274"/>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sp>
                  <p:nvSpPr>
                    <p:cNvPr id="166" name="Freeform 275"/>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grpSp>
            </p:grpSp>
            <p:grpSp>
              <p:nvGrpSpPr>
                <p:cNvPr id="142" name="Group 141"/>
                <p:cNvGrpSpPr/>
                <p:nvPr/>
              </p:nvGrpSpPr>
              <p:grpSpPr>
                <a:xfrm>
                  <a:off x="1227645" y="3937155"/>
                  <a:ext cx="520638" cy="352298"/>
                  <a:chOff x="586154" y="3911067"/>
                  <a:chExt cx="2915956" cy="1973131"/>
                </a:xfrm>
              </p:grpSpPr>
              <p:sp>
                <p:nvSpPr>
                  <p:cNvPr id="143" name="Oval 253"/>
                  <p:cNvSpPr>
                    <a:spLocks noChangeArrowheads="1"/>
                  </p:cNvSpPr>
                  <p:nvPr/>
                </p:nvSpPr>
                <p:spPr bwMode="auto">
                  <a:xfrm>
                    <a:off x="586154" y="4742926"/>
                    <a:ext cx="2915956" cy="1141272"/>
                  </a:xfrm>
                  <a:prstGeom prst="ellipse">
                    <a:avLst/>
                  </a:prstGeom>
                  <a:gradFill rotWithShape="1">
                    <a:gsLst>
                      <a:gs pos="0">
                        <a:srgbClr val="373737"/>
                      </a:gs>
                      <a:gs pos="100000">
                        <a:srgbClr val="777777"/>
                      </a:gs>
                    </a:gsLst>
                    <a:lin ang="0" scaled="1"/>
                  </a:gradFill>
                  <a:ln w="6350">
                    <a:noFill/>
                    <a:round/>
                    <a:headEnd/>
                    <a:tailEnd/>
                  </a:ln>
                </p:spPr>
                <p:txBody>
                  <a:bodyPr/>
                  <a:lstStyle/>
                  <a:p>
                    <a:endParaRPr lang="en-US"/>
                  </a:p>
                </p:txBody>
              </p:sp>
              <p:sp>
                <p:nvSpPr>
                  <p:cNvPr id="144" name="Rectangle 255"/>
                  <p:cNvSpPr>
                    <a:spLocks noChangeArrowheads="1"/>
                  </p:cNvSpPr>
                  <p:nvPr/>
                </p:nvSpPr>
                <p:spPr bwMode="auto">
                  <a:xfrm>
                    <a:off x="586154" y="4490054"/>
                    <a:ext cx="2915956" cy="812808"/>
                  </a:xfrm>
                  <a:prstGeom prst="rect">
                    <a:avLst/>
                  </a:prstGeom>
                  <a:gradFill rotWithShape="1">
                    <a:gsLst>
                      <a:gs pos="0">
                        <a:srgbClr val="373737"/>
                      </a:gs>
                      <a:gs pos="100000">
                        <a:srgbClr val="777777"/>
                      </a:gs>
                    </a:gsLst>
                    <a:lin ang="0" scaled="1"/>
                  </a:gradFill>
                  <a:ln w="9525">
                    <a:noFill/>
                    <a:miter lim="800000"/>
                    <a:headEnd/>
                    <a:tailEnd/>
                  </a:ln>
                </p:spPr>
                <p:txBody>
                  <a:bodyPr/>
                  <a:lstStyle/>
                  <a:p>
                    <a:endParaRPr lang="en-US"/>
                  </a:p>
                </p:txBody>
              </p:sp>
              <p:sp>
                <p:nvSpPr>
                  <p:cNvPr id="145" name="Oval 256"/>
                  <p:cNvSpPr>
                    <a:spLocks noChangeArrowheads="1"/>
                  </p:cNvSpPr>
                  <p:nvPr/>
                </p:nvSpPr>
                <p:spPr bwMode="auto">
                  <a:xfrm>
                    <a:off x="586154" y="3911067"/>
                    <a:ext cx="2915956" cy="1141272"/>
                  </a:xfrm>
                  <a:prstGeom prst="ellipse">
                    <a:avLst/>
                  </a:prstGeom>
                  <a:solidFill>
                    <a:srgbClr val="B2B2B2"/>
                  </a:solidFill>
                  <a:ln w="6350">
                    <a:noFill/>
                    <a:round/>
                    <a:headEnd/>
                    <a:tailEnd/>
                  </a:ln>
                </p:spPr>
                <p:txBody>
                  <a:bodyPr/>
                  <a:lstStyle/>
                  <a:p>
                    <a:endParaRPr lang="en-US"/>
                  </a:p>
                </p:txBody>
              </p:sp>
              <p:grpSp>
                <p:nvGrpSpPr>
                  <p:cNvPr id="146" name="Group 267"/>
                  <p:cNvGrpSpPr>
                    <a:grpSpLocks/>
                  </p:cNvGrpSpPr>
                  <p:nvPr/>
                </p:nvGrpSpPr>
                <p:grpSpPr bwMode="auto">
                  <a:xfrm>
                    <a:off x="1045410" y="4066949"/>
                    <a:ext cx="2006970" cy="851778"/>
                    <a:chOff x="4314" y="1150"/>
                    <a:chExt cx="446" cy="153"/>
                  </a:xfrm>
                </p:grpSpPr>
                <p:sp>
                  <p:nvSpPr>
                    <p:cNvPr id="147" name="Freeform 268"/>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148" name="Freeform 269"/>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149" name="Freeform 270"/>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150" name="Freeform 271"/>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151" name="Freeform 272"/>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152" name="Freeform 273"/>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153" name="Freeform 274"/>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sp>
                  <p:nvSpPr>
                    <p:cNvPr id="154" name="Freeform 275"/>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grpSp>
            </p:grpSp>
          </p:grpSp>
        </p:grpSp>
        <p:sp>
          <p:nvSpPr>
            <p:cNvPr id="418" name="Rounded Rectangle 417"/>
            <p:cNvSpPr/>
            <p:nvPr/>
          </p:nvSpPr>
          <p:spPr>
            <a:xfrm>
              <a:off x="381000" y="2133600"/>
              <a:ext cx="3770531" cy="4082895"/>
            </a:xfrm>
            <a:prstGeom prst="roundRect">
              <a:avLst>
                <a:gd name="adj" fmla="val 9559"/>
              </a:avLst>
            </a:prstGeom>
            <a:noFill/>
            <a:ln w="28575">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9" name="TextBox 418"/>
            <p:cNvSpPr txBox="1"/>
            <p:nvPr/>
          </p:nvSpPr>
          <p:spPr>
            <a:xfrm>
              <a:off x="1312767" y="2147554"/>
              <a:ext cx="1887633" cy="369332"/>
            </a:xfrm>
            <a:prstGeom prst="rect">
              <a:avLst/>
            </a:prstGeom>
            <a:noFill/>
          </p:spPr>
          <p:txBody>
            <a:bodyPr wrap="none" rtlCol="0">
              <a:spAutoFit/>
            </a:bodyPr>
            <a:lstStyle/>
            <a:p>
              <a:r>
                <a:rPr lang="en-US" dirty="0" smtClean="0"/>
                <a:t>Service Provider A</a:t>
              </a:r>
              <a:endParaRPr lang="en-US" dirty="0"/>
            </a:p>
          </p:txBody>
        </p:sp>
      </p:grpSp>
      <p:sp>
        <p:nvSpPr>
          <p:cNvPr id="420" name="Freeform 419"/>
          <p:cNvSpPr/>
          <p:nvPr/>
        </p:nvSpPr>
        <p:spPr>
          <a:xfrm>
            <a:off x="1529200" y="3003777"/>
            <a:ext cx="1529255" cy="2120016"/>
          </a:xfrm>
          <a:custGeom>
            <a:avLst/>
            <a:gdLst>
              <a:gd name="connsiteX0" fmla="*/ 0 w 1529255"/>
              <a:gd name="connsiteY0" fmla="*/ 0 h 2033752"/>
              <a:gd name="connsiteX1" fmla="*/ 0 w 1529255"/>
              <a:gd name="connsiteY1" fmla="*/ 2033752 h 2033752"/>
              <a:gd name="connsiteX2" fmla="*/ 1529255 w 1529255"/>
              <a:gd name="connsiteY2" fmla="*/ 2033752 h 2033752"/>
              <a:gd name="connsiteX3" fmla="*/ 1529255 w 1529255"/>
              <a:gd name="connsiteY3" fmla="*/ 0 h 2033752"/>
              <a:gd name="connsiteX0" fmla="*/ 0 w 1529255"/>
              <a:gd name="connsiteY0" fmla="*/ 86264 h 2120016"/>
              <a:gd name="connsiteX1" fmla="*/ 0 w 1529255"/>
              <a:gd name="connsiteY1" fmla="*/ 2120016 h 2120016"/>
              <a:gd name="connsiteX2" fmla="*/ 1529255 w 1529255"/>
              <a:gd name="connsiteY2" fmla="*/ 2120016 h 2120016"/>
              <a:gd name="connsiteX3" fmla="*/ 1529255 w 1529255"/>
              <a:gd name="connsiteY3" fmla="*/ 0 h 2120016"/>
            </a:gdLst>
            <a:ahLst/>
            <a:cxnLst>
              <a:cxn ang="0">
                <a:pos x="connsiteX0" y="connsiteY0"/>
              </a:cxn>
              <a:cxn ang="0">
                <a:pos x="connsiteX1" y="connsiteY1"/>
              </a:cxn>
              <a:cxn ang="0">
                <a:pos x="connsiteX2" y="connsiteY2"/>
              </a:cxn>
              <a:cxn ang="0">
                <a:pos x="connsiteX3" y="connsiteY3"/>
              </a:cxn>
            </a:cxnLst>
            <a:rect l="l" t="t" r="r" b="b"/>
            <a:pathLst>
              <a:path w="1529255" h="2120016">
                <a:moveTo>
                  <a:pt x="0" y="86264"/>
                </a:moveTo>
                <a:lnTo>
                  <a:pt x="0" y="2120016"/>
                </a:lnTo>
                <a:lnTo>
                  <a:pt x="1529255" y="2120016"/>
                </a:lnTo>
                <a:lnTo>
                  <a:pt x="1529255" y="0"/>
                </a:lnTo>
              </a:path>
            </a:pathLst>
          </a:custGeom>
          <a:noFill/>
          <a:ln w="57150">
            <a:solidFill>
              <a:srgbClr val="FF0000"/>
            </a:solidFill>
            <a:prstDash val="sysDash"/>
            <a:headEnd type="oval" w="med" len="med"/>
            <a:tailEnd type="arrow" w="med" len="med"/>
          </a:ln>
          <a:effectLst>
            <a:glow rad="152400">
              <a:schemeClr val="bg1">
                <a:alpha val="7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1" name="TextBox 420"/>
          <p:cNvSpPr txBox="1"/>
          <p:nvPr/>
        </p:nvSpPr>
        <p:spPr>
          <a:xfrm>
            <a:off x="4343400" y="2057400"/>
            <a:ext cx="4571999" cy="4154984"/>
          </a:xfrm>
          <a:prstGeom prst="rect">
            <a:avLst/>
          </a:prstGeom>
          <a:noFill/>
        </p:spPr>
        <p:txBody>
          <a:bodyPr wrap="square" rtlCol="0">
            <a:spAutoFit/>
          </a:bodyPr>
          <a:lstStyle/>
          <a:p>
            <a:r>
              <a:rPr lang="en-US" sz="2400" b="1" u="sng" dirty="0" smtClean="0"/>
              <a:t>Use Case #1</a:t>
            </a:r>
            <a:endParaRPr lang="en-US" sz="2400" b="1" u="sng" dirty="0"/>
          </a:p>
          <a:p>
            <a:pPr marL="112713" indent="-112713">
              <a:spcBef>
                <a:spcPts val="1200"/>
              </a:spcBef>
              <a:spcAft>
                <a:spcPts val="600"/>
              </a:spcAft>
              <a:buFont typeface="Arial" pitchFamily="34" charset="0"/>
              <a:buChar char="•"/>
            </a:pPr>
            <a:r>
              <a:rPr lang="en-US" sz="2000" dirty="0" smtClean="0"/>
              <a:t>End to end service provisioning</a:t>
            </a:r>
          </a:p>
          <a:p>
            <a:pPr marL="112713" indent="-112713">
              <a:spcAft>
                <a:spcPts val="600"/>
              </a:spcAft>
              <a:buFont typeface="Arial" pitchFamily="34" charset="0"/>
              <a:buChar char="•"/>
            </a:pPr>
            <a:r>
              <a:rPr lang="en-US" sz="2000" dirty="0" smtClean="0"/>
              <a:t>Within a single service provider</a:t>
            </a:r>
          </a:p>
          <a:p>
            <a:pPr marL="112713" indent="-112713">
              <a:spcAft>
                <a:spcPts val="600"/>
              </a:spcAft>
              <a:buFont typeface="Arial" pitchFamily="34" charset="0"/>
              <a:buChar char="•"/>
            </a:pPr>
            <a:r>
              <a:rPr lang="en-US" sz="2000" dirty="0" smtClean="0"/>
              <a:t>“Vertically” through multiple network technologies, and multiple vendors</a:t>
            </a:r>
          </a:p>
          <a:p>
            <a:pPr marL="112713" indent="-112713">
              <a:spcAft>
                <a:spcPts val="600"/>
              </a:spcAft>
              <a:buFont typeface="Arial" pitchFamily="34" charset="0"/>
              <a:buChar char="•"/>
            </a:pPr>
            <a:endParaRPr lang="en-US" sz="2000" dirty="0"/>
          </a:p>
          <a:p>
            <a:pPr marL="112713" indent="-112713">
              <a:spcAft>
                <a:spcPts val="600"/>
              </a:spcAft>
              <a:buFont typeface="Arial" pitchFamily="34" charset="0"/>
              <a:buChar char="•"/>
            </a:pPr>
            <a:r>
              <a:rPr lang="en-US" sz="2000" dirty="0" smtClean="0"/>
              <a:t>SDN advantages </a:t>
            </a:r>
            <a:r>
              <a:rPr lang="en-US" sz="2000" dirty="0" err="1" smtClean="0"/>
              <a:t>vs</a:t>
            </a:r>
            <a:r>
              <a:rPr lang="en-US" sz="2000" dirty="0" smtClean="0"/>
              <a:t> </a:t>
            </a:r>
            <a:r>
              <a:rPr lang="en-US" sz="2000" dirty="0" smtClean="0"/>
              <a:t>Distributed:</a:t>
            </a:r>
            <a:endParaRPr lang="en-US" sz="2000" dirty="0" smtClean="0"/>
          </a:p>
          <a:p>
            <a:pPr marL="396875" lvl="1" indent="-163513">
              <a:spcAft>
                <a:spcPts val="600"/>
              </a:spcAft>
              <a:buFont typeface="Arial" pitchFamily="34" charset="0"/>
              <a:buChar char="•"/>
            </a:pPr>
            <a:r>
              <a:rPr lang="en-US" sz="2000" dirty="0" smtClean="0"/>
              <a:t>Controller can have full topological visibility across all layers</a:t>
            </a:r>
          </a:p>
          <a:p>
            <a:pPr marL="396875" lvl="1" indent="-163513">
              <a:spcAft>
                <a:spcPts val="600"/>
              </a:spcAft>
              <a:buFont typeface="Arial" pitchFamily="34" charset="0"/>
              <a:buChar char="•"/>
            </a:pPr>
            <a:r>
              <a:rPr lang="en-US" sz="2000" dirty="0" smtClean="0"/>
              <a:t>Opportunity for superior Planning and Traffic Engineering</a:t>
            </a:r>
            <a:endParaRPr lang="en-US" sz="2000" dirty="0"/>
          </a:p>
        </p:txBody>
      </p:sp>
      <p:sp>
        <p:nvSpPr>
          <p:cNvPr id="424" name="Rectangle 423"/>
          <p:cNvSpPr/>
          <p:nvPr/>
        </p:nvSpPr>
        <p:spPr>
          <a:xfrm>
            <a:off x="228600" y="1066800"/>
            <a:ext cx="8153400" cy="800219"/>
          </a:xfrm>
          <a:prstGeom prst="rect">
            <a:avLst/>
          </a:prstGeom>
        </p:spPr>
        <p:txBody>
          <a:bodyPr wrap="square">
            <a:spAutoFit/>
          </a:bodyPr>
          <a:lstStyle/>
          <a:p>
            <a:r>
              <a:rPr lang="en-US" sz="2800" dirty="0"/>
              <a:t>“SDN is </a:t>
            </a:r>
            <a:r>
              <a:rPr lang="en-US" sz="2800" dirty="0" smtClean="0"/>
              <a:t>not a technology, it’s a use case” </a:t>
            </a:r>
          </a:p>
          <a:p>
            <a:r>
              <a:rPr lang="en-US" i="1" dirty="0" smtClean="0"/>
              <a:t>Greg Ferro, Network Computing</a:t>
            </a:r>
          </a:p>
        </p:txBody>
      </p:sp>
    </p:spTree>
    <p:extLst>
      <p:ext uri="{BB962C8B-B14F-4D97-AF65-F5344CB8AC3E}">
        <p14:creationId xmlns:p14="http://schemas.microsoft.com/office/powerpoint/2010/main" val="313593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5"/>
                                        </p:tgtEl>
                                        <p:attrNameLst>
                                          <p:attrName>style.visibility</p:attrName>
                                        </p:attrNameLst>
                                      </p:cBhvr>
                                      <p:to>
                                        <p:strVal val="visible"/>
                                      </p:to>
                                    </p:set>
                                    <p:animEffect transition="in" filter="fade">
                                      <p:cBhvr>
                                        <p:cTn id="7" dur="500"/>
                                        <p:tgtEl>
                                          <p:spTgt spid="4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0"/>
                                        </p:tgtEl>
                                        <p:attrNameLst>
                                          <p:attrName>style.visibility</p:attrName>
                                        </p:attrNameLst>
                                      </p:cBhvr>
                                      <p:to>
                                        <p:strVal val="visible"/>
                                      </p:to>
                                    </p:set>
                                    <p:animEffect transition="in" filter="fade">
                                      <p:cBhvr>
                                        <p:cTn id="12" dur="500"/>
                                        <p:tgtEl>
                                          <p:spTgt spid="420"/>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21">
                                            <p:txEl>
                                              <p:pRg st="1" end="1"/>
                                            </p:txEl>
                                          </p:spTgt>
                                        </p:tgtEl>
                                        <p:attrNameLst>
                                          <p:attrName>style.visibility</p:attrName>
                                        </p:attrNameLst>
                                      </p:cBhvr>
                                      <p:to>
                                        <p:strVal val="visible"/>
                                      </p:to>
                                    </p:set>
                                    <p:animEffect transition="in" filter="wipe(left)">
                                      <p:cBhvr>
                                        <p:cTn id="16" dur="500"/>
                                        <p:tgtEl>
                                          <p:spTgt spid="42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21">
                                            <p:txEl>
                                              <p:pRg st="2" end="2"/>
                                            </p:txEl>
                                          </p:spTgt>
                                        </p:tgtEl>
                                        <p:attrNameLst>
                                          <p:attrName>style.visibility</p:attrName>
                                        </p:attrNameLst>
                                      </p:cBhvr>
                                      <p:to>
                                        <p:strVal val="visible"/>
                                      </p:to>
                                    </p:set>
                                    <p:animEffect transition="in" filter="wipe(left)">
                                      <p:cBhvr>
                                        <p:cTn id="21" dur="500"/>
                                        <p:tgtEl>
                                          <p:spTgt spid="42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21">
                                            <p:txEl>
                                              <p:pRg st="3" end="3"/>
                                            </p:txEl>
                                          </p:spTgt>
                                        </p:tgtEl>
                                        <p:attrNameLst>
                                          <p:attrName>style.visibility</p:attrName>
                                        </p:attrNameLst>
                                      </p:cBhvr>
                                      <p:to>
                                        <p:strVal val="visible"/>
                                      </p:to>
                                    </p:set>
                                    <p:animEffect transition="in" filter="wipe(left)">
                                      <p:cBhvr>
                                        <p:cTn id="26" dur="500"/>
                                        <p:tgtEl>
                                          <p:spTgt spid="42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21">
                                            <p:txEl>
                                              <p:pRg st="5" end="5"/>
                                            </p:txEl>
                                          </p:spTgt>
                                        </p:tgtEl>
                                        <p:attrNameLst>
                                          <p:attrName>style.visibility</p:attrName>
                                        </p:attrNameLst>
                                      </p:cBhvr>
                                      <p:to>
                                        <p:strVal val="visible"/>
                                      </p:to>
                                    </p:set>
                                    <p:animEffect transition="in" filter="wipe(left)">
                                      <p:cBhvr>
                                        <p:cTn id="31" dur="500"/>
                                        <p:tgtEl>
                                          <p:spTgt spid="421">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421">
                                            <p:txEl>
                                              <p:pRg st="6" end="6"/>
                                            </p:txEl>
                                          </p:spTgt>
                                        </p:tgtEl>
                                        <p:attrNameLst>
                                          <p:attrName>style.visibility</p:attrName>
                                        </p:attrNameLst>
                                      </p:cBhvr>
                                      <p:to>
                                        <p:strVal val="visible"/>
                                      </p:to>
                                    </p:set>
                                    <p:animEffect transition="in" filter="wipe(left)">
                                      <p:cBhvr>
                                        <p:cTn id="36" dur="500"/>
                                        <p:tgtEl>
                                          <p:spTgt spid="421">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421">
                                            <p:txEl>
                                              <p:pRg st="7" end="7"/>
                                            </p:txEl>
                                          </p:spTgt>
                                        </p:tgtEl>
                                        <p:attrNameLst>
                                          <p:attrName>style.visibility</p:attrName>
                                        </p:attrNameLst>
                                      </p:cBhvr>
                                      <p:to>
                                        <p:strVal val="visible"/>
                                      </p:to>
                                    </p:set>
                                    <p:animEffect transition="in" filter="wipe(left)">
                                      <p:cBhvr>
                                        <p:cTn id="41" dur="500"/>
                                        <p:tgtEl>
                                          <p:spTgt spid="42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TextBox 214"/>
          <p:cNvSpPr txBox="1"/>
          <p:nvPr/>
        </p:nvSpPr>
        <p:spPr>
          <a:xfrm>
            <a:off x="2996250" y="2633246"/>
            <a:ext cx="341760" cy="338554"/>
          </a:xfrm>
          <a:prstGeom prst="rect">
            <a:avLst/>
          </a:prstGeom>
          <a:noFill/>
        </p:spPr>
        <p:txBody>
          <a:bodyPr wrap="none" rtlCol="0">
            <a:spAutoFit/>
          </a:bodyPr>
          <a:lstStyle/>
          <a:p>
            <a:r>
              <a:rPr lang="en-US" sz="1600" dirty="0" smtClean="0"/>
              <a:t>IP</a:t>
            </a:r>
            <a:endParaRPr lang="en-US" sz="1600" dirty="0"/>
          </a:p>
        </p:txBody>
      </p:sp>
      <p:sp>
        <p:nvSpPr>
          <p:cNvPr id="216" name="TextBox 215"/>
          <p:cNvSpPr txBox="1"/>
          <p:nvPr/>
        </p:nvSpPr>
        <p:spPr>
          <a:xfrm>
            <a:off x="2767879" y="3657600"/>
            <a:ext cx="646331" cy="338554"/>
          </a:xfrm>
          <a:prstGeom prst="rect">
            <a:avLst/>
          </a:prstGeom>
          <a:noFill/>
        </p:spPr>
        <p:txBody>
          <a:bodyPr wrap="none" rtlCol="0">
            <a:spAutoFit/>
          </a:bodyPr>
          <a:lstStyle/>
          <a:p>
            <a:r>
              <a:rPr lang="en-US" sz="1600" dirty="0" smtClean="0"/>
              <a:t>MPLS</a:t>
            </a:r>
            <a:endParaRPr lang="en-US" sz="1600" dirty="0"/>
          </a:p>
        </p:txBody>
      </p:sp>
      <p:sp>
        <p:nvSpPr>
          <p:cNvPr id="217" name="TextBox 216"/>
          <p:cNvSpPr txBox="1"/>
          <p:nvPr/>
        </p:nvSpPr>
        <p:spPr>
          <a:xfrm>
            <a:off x="3225079" y="5562600"/>
            <a:ext cx="1367875" cy="646331"/>
          </a:xfrm>
          <a:prstGeom prst="rect">
            <a:avLst/>
          </a:prstGeom>
          <a:noFill/>
        </p:spPr>
        <p:txBody>
          <a:bodyPr wrap="none" rtlCol="0">
            <a:spAutoFit/>
          </a:bodyPr>
          <a:lstStyle/>
          <a:p>
            <a:pPr algn="ctr"/>
            <a:r>
              <a:rPr lang="en-US" dirty="0" smtClean="0"/>
              <a:t>Converged</a:t>
            </a:r>
          </a:p>
          <a:p>
            <a:pPr algn="ctr"/>
            <a:r>
              <a:rPr lang="en-US" dirty="0" smtClean="0"/>
              <a:t>OTN/DWDM</a:t>
            </a:r>
            <a:endParaRPr lang="en-US" dirty="0"/>
          </a:p>
        </p:txBody>
      </p:sp>
      <p:grpSp>
        <p:nvGrpSpPr>
          <p:cNvPr id="218" name="Group 217"/>
          <p:cNvGrpSpPr/>
          <p:nvPr/>
        </p:nvGrpSpPr>
        <p:grpSpPr>
          <a:xfrm>
            <a:off x="3269742" y="2438400"/>
            <a:ext cx="1369640" cy="2140696"/>
            <a:chOff x="1226664" y="2013105"/>
            <a:chExt cx="1712050" cy="2675870"/>
          </a:xfrm>
        </p:grpSpPr>
        <p:sp>
          <p:nvSpPr>
            <p:cNvPr id="219" name="Freeform 5"/>
            <p:cNvSpPr>
              <a:spLocks/>
            </p:cNvSpPr>
            <p:nvPr/>
          </p:nvSpPr>
          <p:spPr bwMode="auto">
            <a:xfrm>
              <a:off x="1226664" y="2013105"/>
              <a:ext cx="1711069" cy="1423000"/>
            </a:xfrm>
            <a:custGeom>
              <a:avLst/>
              <a:gdLst/>
              <a:ahLst/>
              <a:cxnLst>
                <a:cxn ang="0">
                  <a:pos x="1262" y="498"/>
                </a:cxn>
                <a:cxn ang="0">
                  <a:pos x="1076" y="659"/>
                </a:cxn>
                <a:cxn ang="0">
                  <a:pos x="941" y="637"/>
                </a:cxn>
                <a:cxn ang="0">
                  <a:pos x="941" y="637"/>
                </a:cxn>
                <a:cxn ang="0">
                  <a:pos x="713" y="679"/>
                </a:cxn>
                <a:cxn ang="0">
                  <a:pos x="674" y="659"/>
                </a:cxn>
                <a:cxn ang="0">
                  <a:pos x="674" y="659"/>
                </a:cxn>
                <a:cxn ang="0">
                  <a:pos x="489" y="697"/>
                </a:cxn>
                <a:cxn ang="0">
                  <a:pos x="442" y="668"/>
                </a:cxn>
                <a:cxn ang="0">
                  <a:pos x="442" y="668"/>
                </a:cxn>
                <a:cxn ang="0">
                  <a:pos x="227" y="675"/>
                </a:cxn>
                <a:cxn ang="0">
                  <a:pos x="177" y="612"/>
                </a:cxn>
                <a:cxn ang="0">
                  <a:pos x="177" y="612"/>
                </a:cxn>
                <a:cxn ang="0">
                  <a:pos x="62" y="466"/>
                </a:cxn>
                <a:cxn ang="0">
                  <a:pos x="70" y="450"/>
                </a:cxn>
                <a:cxn ang="0">
                  <a:pos x="70" y="450"/>
                </a:cxn>
                <a:cxn ang="0">
                  <a:pos x="115" y="244"/>
                </a:cxn>
                <a:cxn ang="0">
                  <a:pos x="215" y="217"/>
                </a:cxn>
                <a:cxn ang="0">
                  <a:pos x="215" y="217"/>
                </a:cxn>
                <a:cxn ang="0">
                  <a:pos x="402" y="97"/>
                </a:cxn>
                <a:cxn ang="0">
                  <a:pos x="496" y="118"/>
                </a:cxn>
                <a:cxn ang="0">
                  <a:pos x="496" y="118"/>
                </a:cxn>
                <a:cxn ang="0">
                  <a:pos x="763" y="26"/>
                </a:cxn>
                <a:cxn ang="0">
                  <a:pos x="877" y="88"/>
                </a:cxn>
                <a:cxn ang="0">
                  <a:pos x="877" y="88"/>
                </a:cxn>
                <a:cxn ang="0">
                  <a:pos x="1208" y="155"/>
                </a:cxn>
                <a:cxn ang="0">
                  <a:pos x="1211" y="158"/>
                </a:cxn>
                <a:cxn ang="0">
                  <a:pos x="1211" y="158"/>
                </a:cxn>
                <a:cxn ang="0">
                  <a:pos x="1361" y="245"/>
                </a:cxn>
                <a:cxn ang="0">
                  <a:pos x="1323" y="320"/>
                </a:cxn>
                <a:cxn ang="0">
                  <a:pos x="1323" y="320"/>
                </a:cxn>
                <a:cxn ang="0">
                  <a:pos x="1368" y="451"/>
                </a:cxn>
                <a:cxn ang="0">
                  <a:pos x="1263" y="496"/>
                </a:cxn>
                <a:cxn ang="0">
                  <a:pos x="1262" y="498"/>
                </a:cxn>
              </a:cxnLst>
              <a:rect l="0" t="0" r="r" b="b"/>
              <a:pathLst>
                <a:path w="1408" h="722">
                  <a:moveTo>
                    <a:pt x="1262" y="498"/>
                  </a:moveTo>
                  <a:cubicBezTo>
                    <a:pt x="1276" y="579"/>
                    <a:pt x="1193" y="651"/>
                    <a:pt x="1076" y="659"/>
                  </a:cubicBezTo>
                  <a:cubicBezTo>
                    <a:pt x="1029" y="662"/>
                    <a:pt x="981" y="655"/>
                    <a:pt x="941" y="637"/>
                  </a:cubicBezTo>
                  <a:cubicBezTo>
                    <a:pt x="941" y="637"/>
                    <a:pt x="941" y="637"/>
                    <a:pt x="941" y="637"/>
                  </a:cubicBezTo>
                  <a:cubicBezTo>
                    <a:pt x="896" y="693"/>
                    <a:pt x="794" y="712"/>
                    <a:pt x="713" y="679"/>
                  </a:cubicBezTo>
                  <a:cubicBezTo>
                    <a:pt x="699" y="674"/>
                    <a:pt x="686" y="667"/>
                    <a:pt x="674" y="659"/>
                  </a:cubicBezTo>
                  <a:cubicBezTo>
                    <a:pt x="674" y="659"/>
                    <a:pt x="674" y="659"/>
                    <a:pt x="674" y="659"/>
                  </a:cubicBezTo>
                  <a:cubicBezTo>
                    <a:pt x="639" y="705"/>
                    <a:pt x="556" y="722"/>
                    <a:pt x="489" y="697"/>
                  </a:cubicBezTo>
                  <a:cubicBezTo>
                    <a:pt x="471" y="690"/>
                    <a:pt x="454" y="680"/>
                    <a:pt x="442" y="668"/>
                  </a:cubicBezTo>
                  <a:cubicBezTo>
                    <a:pt x="442" y="668"/>
                    <a:pt x="442" y="668"/>
                    <a:pt x="442" y="668"/>
                  </a:cubicBezTo>
                  <a:cubicBezTo>
                    <a:pt x="386" y="711"/>
                    <a:pt x="290" y="714"/>
                    <a:pt x="227" y="675"/>
                  </a:cubicBezTo>
                  <a:cubicBezTo>
                    <a:pt x="200" y="658"/>
                    <a:pt x="182" y="636"/>
                    <a:pt x="177" y="612"/>
                  </a:cubicBezTo>
                  <a:cubicBezTo>
                    <a:pt x="177" y="612"/>
                    <a:pt x="177" y="612"/>
                    <a:pt x="177" y="612"/>
                  </a:cubicBezTo>
                  <a:cubicBezTo>
                    <a:pt x="88" y="593"/>
                    <a:pt x="37" y="527"/>
                    <a:pt x="62" y="466"/>
                  </a:cubicBezTo>
                  <a:cubicBezTo>
                    <a:pt x="65" y="460"/>
                    <a:pt x="67" y="455"/>
                    <a:pt x="70" y="450"/>
                  </a:cubicBezTo>
                  <a:cubicBezTo>
                    <a:pt x="70" y="450"/>
                    <a:pt x="70" y="450"/>
                    <a:pt x="70" y="450"/>
                  </a:cubicBezTo>
                  <a:cubicBezTo>
                    <a:pt x="0" y="384"/>
                    <a:pt x="20" y="291"/>
                    <a:pt x="115" y="244"/>
                  </a:cubicBezTo>
                  <a:cubicBezTo>
                    <a:pt x="144" y="229"/>
                    <a:pt x="179" y="220"/>
                    <a:pt x="215" y="217"/>
                  </a:cubicBezTo>
                  <a:cubicBezTo>
                    <a:pt x="215" y="217"/>
                    <a:pt x="215" y="217"/>
                    <a:pt x="215" y="217"/>
                  </a:cubicBezTo>
                  <a:cubicBezTo>
                    <a:pt x="218" y="148"/>
                    <a:pt x="301" y="94"/>
                    <a:pt x="402" y="97"/>
                  </a:cubicBezTo>
                  <a:cubicBezTo>
                    <a:pt x="435" y="98"/>
                    <a:pt x="468" y="105"/>
                    <a:pt x="496" y="118"/>
                  </a:cubicBezTo>
                  <a:cubicBezTo>
                    <a:pt x="496" y="118"/>
                    <a:pt x="496" y="118"/>
                    <a:pt x="496" y="118"/>
                  </a:cubicBezTo>
                  <a:cubicBezTo>
                    <a:pt x="532" y="41"/>
                    <a:pt x="651" y="0"/>
                    <a:pt x="763" y="26"/>
                  </a:cubicBezTo>
                  <a:cubicBezTo>
                    <a:pt x="810" y="37"/>
                    <a:pt x="850" y="59"/>
                    <a:pt x="877" y="88"/>
                  </a:cubicBezTo>
                  <a:cubicBezTo>
                    <a:pt x="877" y="88"/>
                    <a:pt x="877" y="88"/>
                    <a:pt x="877" y="88"/>
                  </a:cubicBezTo>
                  <a:cubicBezTo>
                    <a:pt x="993" y="43"/>
                    <a:pt x="1141" y="73"/>
                    <a:pt x="1208" y="155"/>
                  </a:cubicBezTo>
                  <a:cubicBezTo>
                    <a:pt x="1209" y="156"/>
                    <a:pt x="1210" y="157"/>
                    <a:pt x="1211" y="158"/>
                  </a:cubicBezTo>
                  <a:cubicBezTo>
                    <a:pt x="1211" y="158"/>
                    <a:pt x="1211" y="158"/>
                    <a:pt x="1211" y="158"/>
                  </a:cubicBezTo>
                  <a:cubicBezTo>
                    <a:pt x="1286" y="153"/>
                    <a:pt x="1353" y="192"/>
                    <a:pt x="1361" y="245"/>
                  </a:cubicBezTo>
                  <a:cubicBezTo>
                    <a:pt x="1365" y="273"/>
                    <a:pt x="1351" y="300"/>
                    <a:pt x="1323" y="320"/>
                  </a:cubicBezTo>
                  <a:cubicBezTo>
                    <a:pt x="1323" y="320"/>
                    <a:pt x="1323" y="320"/>
                    <a:pt x="1323" y="320"/>
                  </a:cubicBezTo>
                  <a:cubicBezTo>
                    <a:pt x="1387" y="348"/>
                    <a:pt x="1408" y="407"/>
                    <a:pt x="1368" y="451"/>
                  </a:cubicBezTo>
                  <a:cubicBezTo>
                    <a:pt x="1346" y="477"/>
                    <a:pt x="1307" y="494"/>
                    <a:pt x="1263" y="496"/>
                  </a:cubicBezTo>
                  <a:lnTo>
                    <a:pt x="1262" y="498"/>
                  </a:lnTo>
                  <a:close/>
                </a:path>
              </a:pathLst>
            </a:custGeom>
            <a:solidFill>
              <a:schemeClr val="accent3">
                <a:lumMod val="40000"/>
                <a:lumOff val="60000"/>
              </a:schemeClr>
            </a:solidFill>
            <a:ln w="9525">
              <a:noFill/>
              <a:round/>
              <a:headEnd/>
              <a:tailEnd/>
            </a:ln>
            <a:effectLst>
              <a:outerShdw blurRad="317500" dist="508000" dir="5400000" sx="78000" sy="78000" algn="t" rotWithShape="0">
                <a:prstClr val="black">
                  <a:alpha val="27000"/>
                </a:prstClr>
              </a:outerShdw>
            </a:effectLst>
            <a:scene3d>
              <a:camera prst="orthographicFront">
                <a:rot lat="19199996" lon="0" rev="0"/>
              </a:camera>
              <a:lightRig rig="chilly" dir="t"/>
            </a:scene3d>
            <a:sp3d>
              <a:bevelT w="12700" h="38100"/>
            </a:sp3d>
          </p:spPr>
          <p:txBody>
            <a:bodyPr vert="horz" wrap="square" lIns="91440" tIns="45720" rIns="91440" bIns="45720" numCol="1" anchor="t" anchorCtr="0" compatLnSpc="1">
              <a:prstTxWarp prst="textNoShape">
                <a:avLst/>
              </a:prstTxWarp>
            </a:bodyPr>
            <a:lstStyle/>
            <a:p>
              <a:endParaRPr lang="en-US" dirty="0">
                <a:solidFill>
                  <a:srgbClr val="2A313D"/>
                </a:solidFill>
              </a:endParaRPr>
            </a:p>
          </p:txBody>
        </p:sp>
        <p:grpSp>
          <p:nvGrpSpPr>
            <p:cNvPr id="220" name="Group 219"/>
            <p:cNvGrpSpPr/>
            <p:nvPr/>
          </p:nvGrpSpPr>
          <p:grpSpPr>
            <a:xfrm>
              <a:off x="1793697" y="2284397"/>
              <a:ext cx="520638" cy="352298"/>
              <a:chOff x="586154" y="3911067"/>
              <a:chExt cx="2915956" cy="1973131"/>
            </a:xfrm>
          </p:grpSpPr>
          <p:sp>
            <p:nvSpPr>
              <p:cNvPr id="287" name="Oval 253"/>
              <p:cNvSpPr>
                <a:spLocks noChangeArrowheads="1"/>
              </p:cNvSpPr>
              <p:nvPr/>
            </p:nvSpPr>
            <p:spPr bwMode="auto">
              <a:xfrm>
                <a:off x="586154" y="4742926"/>
                <a:ext cx="2915956" cy="1141272"/>
              </a:xfrm>
              <a:prstGeom prst="ellipse">
                <a:avLst/>
              </a:prstGeom>
              <a:gradFill rotWithShape="1">
                <a:gsLst>
                  <a:gs pos="0">
                    <a:srgbClr val="373737"/>
                  </a:gs>
                  <a:gs pos="100000">
                    <a:srgbClr val="777777"/>
                  </a:gs>
                </a:gsLst>
                <a:lin ang="0" scaled="1"/>
              </a:gradFill>
              <a:ln w="6350">
                <a:noFill/>
                <a:round/>
                <a:headEnd/>
                <a:tailEnd/>
              </a:ln>
            </p:spPr>
            <p:txBody>
              <a:bodyPr/>
              <a:lstStyle/>
              <a:p>
                <a:endParaRPr lang="en-US"/>
              </a:p>
            </p:txBody>
          </p:sp>
          <p:sp>
            <p:nvSpPr>
              <p:cNvPr id="288" name="Rectangle 255"/>
              <p:cNvSpPr>
                <a:spLocks noChangeArrowheads="1"/>
              </p:cNvSpPr>
              <p:nvPr/>
            </p:nvSpPr>
            <p:spPr bwMode="auto">
              <a:xfrm>
                <a:off x="586154" y="4490054"/>
                <a:ext cx="2915956" cy="812808"/>
              </a:xfrm>
              <a:prstGeom prst="rect">
                <a:avLst/>
              </a:prstGeom>
              <a:gradFill rotWithShape="1">
                <a:gsLst>
                  <a:gs pos="0">
                    <a:srgbClr val="373737"/>
                  </a:gs>
                  <a:gs pos="100000">
                    <a:srgbClr val="777777"/>
                  </a:gs>
                </a:gsLst>
                <a:lin ang="0" scaled="1"/>
              </a:gradFill>
              <a:ln w="9525">
                <a:noFill/>
                <a:miter lim="800000"/>
                <a:headEnd/>
                <a:tailEnd/>
              </a:ln>
            </p:spPr>
            <p:txBody>
              <a:bodyPr/>
              <a:lstStyle/>
              <a:p>
                <a:endParaRPr lang="en-US"/>
              </a:p>
            </p:txBody>
          </p:sp>
          <p:sp>
            <p:nvSpPr>
              <p:cNvPr id="289" name="Oval 256"/>
              <p:cNvSpPr>
                <a:spLocks noChangeArrowheads="1"/>
              </p:cNvSpPr>
              <p:nvPr/>
            </p:nvSpPr>
            <p:spPr bwMode="auto">
              <a:xfrm>
                <a:off x="586154" y="3911067"/>
                <a:ext cx="2915956" cy="1141272"/>
              </a:xfrm>
              <a:prstGeom prst="ellipse">
                <a:avLst/>
              </a:prstGeom>
              <a:solidFill>
                <a:srgbClr val="B2B2B2"/>
              </a:solidFill>
              <a:ln w="6350">
                <a:noFill/>
                <a:round/>
                <a:headEnd/>
                <a:tailEnd/>
              </a:ln>
            </p:spPr>
            <p:txBody>
              <a:bodyPr/>
              <a:lstStyle/>
              <a:p>
                <a:endParaRPr lang="en-US"/>
              </a:p>
            </p:txBody>
          </p:sp>
          <p:grpSp>
            <p:nvGrpSpPr>
              <p:cNvPr id="290" name="Group 267"/>
              <p:cNvGrpSpPr>
                <a:grpSpLocks/>
              </p:cNvGrpSpPr>
              <p:nvPr/>
            </p:nvGrpSpPr>
            <p:grpSpPr bwMode="auto">
              <a:xfrm>
                <a:off x="1045410" y="4066949"/>
                <a:ext cx="2006970" cy="851778"/>
                <a:chOff x="4314" y="1150"/>
                <a:chExt cx="446" cy="153"/>
              </a:xfrm>
            </p:grpSpPr>
            <p:sp>
              <p:nvSpPr>
                <p:cNvPr id="291" name="Freeform 268"/>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292" name="Freeform 269"/>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293" name="Freeform 270"/>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294" name="Freeform 271"/>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295" name="Freeform 272"/>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296" name="Freeform 273"/>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297" name="Freeform 274"/>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sp>
              <p:nvSpPr>
                <p:cNvPr id="298" name="Freeform 275"/>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grpSp>
        </p:grpSp>
        <p:grpSp>
          <p:nvGrpSpPr>
            <p:cNvPr id="221" name="Group 220"/>
            <p:cNvGrpSpPr/>
            <p:nvPr/>
          </p:nvGrpSpPr>
          <p:grpSpPr>
            <a:xfrm>
              <a:off x="2417095" y="2684285"/>
              <a:ext cx="520638" cy="352298"/>
              <a:chOff x="586154" y="3911067"/>
              <a:chExt cx="2915956" cy="1973131"/>
            </a:xfrm>
          </p:grpSpPr>
          <p:sp>
            <p:nvSpPr>
              <p:cNvPr id="275" name="Oval 253"/>
              <p:cNvSpPr>
                <a:spLocks noChangeArrowheads="1"/>
              </p:cNvSpPr>
              <p:nvPr/>
            </p:nvSpPr>
            <p:spPr bwMode="auto">
              <a:xfrm>
                <a:off x="586154" y="4742926"/>
                <a:ext cx="2915956" cy="1141272"/>
              </a:xfrm>
              <a:prstGeom prst="ellipse">
                <a:avLst/>
              </a:prstGeom>
              <a:gradFill rotWithShape="1">
                <a:gsLst>
                  <a:gs pos="0">
                    <a:srgbClr val="373737"/>
                  </a:gs>
                  <a:gs pos="100000">
                    <a:srgbClr val="777777"/>
                  </a:gs>
                </a:gsLst>
                <a:lin ang="0" scaled="1"/>
              </a:gradFill>
              <a:ln w="6350">
                <a:noFill/>
                <a:round/>
                <a:headEnd/>
                <a:tailEnd/>
              </a:ln>
            </p:spPr>
            <p:txBody>
              <a:bodyPr/>
              <a:lstStyle/>
              <a:p>
                <a:endParaRPr lang="en-US"/>
              </a:p>
            </p:txBody>
          </p:sp>
          <p:sp>
            <p:nvSpPr>
              <p:cNvPr id="276" name="Rectangle 255"/>
              <p:cNvSpPr>
                <a:spLocks noChangeArrowheads="1"/>
              </p:cNvSpPr>
              <p:nvPr/>
            </p:nvSpPr>
            <p:spPr bwMode="auto">
              <a:xfrm>
                <a:off x="586154" y="4490054"/>
                <a:ext cx="2915956" cy="812808"/>
              </a:xfrm>
              <a:prstGeom prst="rect">
                <a:avLst/>
              </a:prstGeom>
              <a:gradFill rotWithShape="1">
                <a:gsLst>
                  <a:gs pos="0">
                    <a:srgbClr val="373737"/>
                  </a:gs>
                  <a:gs pos="100000">
                    <a:srgbClr val="777777"/>
                  </a:gs>
                </a:gsLst>
                <a:lin ang="0" scaled="1"/>
              </a:gradFill>
              <a:ln w="9525">
                <a:noFill/>
                <a:miter lim="800000"/>
                <a:headEnd/>
                <a:tailEnd/>
              </a:ln>
            </p:spPr>
            <p:txBody>
              <a:bodyPr/>
              <a:lstStyle/>
              <a:p>
                <a:endParaRPr lang="en-US"/>
              </a:p>
            </p:txBody>
          </p:sp>
          <p:sp>
            <p:nvSpPr>
              <p:cNvPr id="277" name="Oval 256"/>
              <p:cNvSpPr>
                <a:spLocks noChangeArrowheads="1"/>
              </p:cNvSpPr>
              <p:nvPr/>
            </p:nvSpPr>
            <p:spPr bwMode="auto">
              <a:xfrm>
                <a:off x="586154" y="3911067"/>
                <a:ext cx="2915956" cy="1141272"/>
              </a:xfrm>
              <a:prstGeom prst="ellipse">
                <a:avLst/>
              </a:prstGeom>
              <a:solidFill>
                <a:srgbClr val="B2B2B2"/>
              </a:solidFill>
              <a:ln w="6350">
                <a:noFill/>
                <a:round/>
                <a:headEnd/>
                <a:tailEnd/>
              </a:ln>
            </p:spPr>
            <p:txBody>
              <a:bodyPr/>
              <a:lstStyle/>
              <a:p>
                <a:endParaRPr lang="en-US"/>
              </a:p>
            </p:txBody>
          </p:sp>
          <p:grpSp>
            <p:nvGrpSpPr>
              <p:cNvPr id="278" name="Group 267"/>
              <p:cNvGrpSpPr>
                <a:grpSpLocks/>
              </p:cNvGrpSpPr>
              <p:nvPr/>
            </p:nvGrpSpPr>
            <p:grpSpPr bwMode="auto">
              <a:xfrm>
                <a:off x="1045410" y="4066949"/>
                <a:ext cx="2006970" cy="851778"/>
                <a:chOff x="4314" y="1150"/>
                <a:chExt cx="446" cy="153"/>
              </a:xfrm>
            </p:grpSpPr>
            <p:sp>
              <p:nvSpPr>
                <p:cNvPr id="279" name="Freeform 268"/>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280" name="Freeform 269"/>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281" name="Freeform 270"/>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282" name="Freeform 271"/>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283" name="Freeform 272"/>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284" name="Freeform 273"/>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285" name="Freeform 274"/>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sp>
              <p:nvSpPr>
                <p:cNvPr id="286" name="Freeform 275"/>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grpSp>
        </p:grpSp>
        <p:grpSp>
          <p:nvGrpSpPr>
            <p:cNvPr id="222" name="Group 221"/>
            <p:cNvGrpSpPr/>
            <p:nvPr/>
          </p:nvGrpSpPr>
          <p:grpSpPr>
            <a:xfrm>
              <a:off x="1226664" y="2684285"/>
              <a:ext cx="520638" cy="352298"/>
              <a:chOff x="586154" y="3911067"/>
              <a:chExt cx="2915956" cy="1973131"/>
            </a:xfrm>
          </p:grpSpPr>
          <p:sp>
            <p:nvSpPr>
              <p:cNvPr id="263" name="Oval 253"/>
              <p:cNvSpPr>
                <a:spLocks noChangeArrowheads="1"/>
              </p:cNvSpPr>
              <p:nvPr/>
            </p:nvSpPr>
            <p:spPr bwMode="auto">
              <a:xfrm>
                <a:off x="586154" y="4742926"/>
                <a:ext cx="2915956" cy="1141272"/>
              </a:xfrm>
              <a:prstGeom prst="ellipse">
                <a:avLst/>
              </a:prstGeom>
              <a:gradFill rotWithShape="1">
                <a:gsLst>
                  <a:gs pos="0">
                    <a:srgbClr val="373737"/>
                  </a:gs>
                  <a:gs pos="100000">
                    <a:srgbClr val="777777"/>
                  </a:gs>
                </a:gsLst>
                <a:lin ang="0" scaled="1"/>
              </a:gradFill>
              <a:ln w="6350">
                <a:noFill/>
                <a:round/>
                <a:headEnd/>
                <a:tailEnd/>
              </a:ln>
            </p:spPr>
            <p:txBody>
              <a:bodyPr/>
              <a:lstStyle/>
              <a:p>
                <a:endParaRPr lang="en-US"/>
              </a:p>
            </p:txBody>
          </p:sp>
          <p:sp>
            <p:nvSpPr>
              <p:cNvPr id="264" name="Rectangle 255"/>
              <p:cNvSpPr>
                <a:spLocks noChangeArrowheads="1"/>
              </p:cNvSpPr>
              <p:nvPr/>
            </p:nvSpPr>
            <p:spPr bwMode="auto">
              <a:xfrm>
                <a:off x="586154" y="4490054"/>
                <a:ext cx="2915956" cy="812808"/>
              </a:xfrm>
              <a:prstGeom prst="rect">
                <a:avLst/>
              </a:prstGeom>
              <a:gradFill rotWithShape="1">
                <a:gsLst>
                  <a:gs pos="0">
                    <a:srgbClr val="373737"/>
                  </a:gs>
                  <a:gs pos="100000">
                    <a:srgbClr val="777777"/>
                  </a:gs>
                </a:gsLst>
                <a:lin ang="0" scaled="1"/>
              </a:gradFill>
              <a:ln w="9525">
                <a:noFill/>
                <a:miter lim="800000"/>
                <a:headEnd/>
                <a:tailEnd/>
              </a:ln>
            </p:spPr>
            <p:txBody>
              <a:bodyPr/>
              <a:lstStyle/>
              <a:p>
                <a:endParaRPr lang="en-US"/>
              </a:p>
            </p:txBody>
          </p:sp>
          <p:sp>
            <p:nvSpPr>
              <p:cNvPr id="265" name="Oval 256"/>
              <p:cNvSpPr>
                <a:spLocks noChangeArrowheads="1"/>
              </p:cNvSpPr>
              <p:nvPr/>
            </p:nvSpPr>
            <p:spPr bwMode="auto">
              <a:xfrm>
                <a:off x="586154" y="3911067"/>
                <a:ext cx="2915956" cy="1141272"/>
              </a:xfrm>
              <a:prstGeom prst="ellipse">
                <a:avLst/>
              </a:prstGeom>
              <a:solidFill>
                <a:srgbClr val="B2B2B2"/>
              </a:solidFill>
              <a:ln w="6350">
                <a:noFill/>
                <a:round/>
                <a:headEnd/>
                <a:tailEnd/>
              </a:ln>
            </p:spPr>
            <p:txBody>
              <a:bodyPr/>
              <a:lstStyle/>
              <a:p>
                <a:endParaRPr lang="en-US"/>
              </a:p>
            </p:txBody>
          </p:sp>
          <p:grpSp>
            <p:nvGrpSpPr>
              <p:cNvPr id="266" name="Group 267"/>
              <p:cNvGrpSpPr>
                <a:grpSpLocks/>
              </p:cNvGrpSpPr>
              <p:nvPr/>
            </p:nvGrpSpPr>
            <p:grpSpPr bwMode="auto">
              <a:xfrm>
                <a:off x="1045410" y="4066949"/>
                <a:ext cx="2006970" cy="851778"/>
                <a:chOff x="4314" y="1150"/>
                <a:chExt cx="446" cy="153"/>
              </a:xfrm>
            </p:grpSpPr>
            <p:sp>
              <p:nvSpPr>
                <p:cNvPr id="267" name="Freeform 268"/>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268" name="Freeform 269"/>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269" name="Freeform 270"/>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270" name="Freeform 271"/>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271" name="Freeform 272"/>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272" name="Freeform 273"/>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273" name="Freeform 274"/>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sp>
              <p:nvSpPr>
                <p:cNvPr id="274" name="Freeform 275"/>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grpSp>
        </p:grpSp>
        <p:sp>
          <p:nvSpPr>
            <p:cNvPr id="223" name="Freeform 5"/>
            <p:cNvSpPr>
              <a:spLocks/>
            </p:cNvSpPr>
            <p:nvPr/>
          </p:nvSpPr>
          <p:spPr bwMode="auto">
            <a:xfrm>
              <a:off x="1226664" y="3265975"/>
              <a:ext cx="1711069" cy="1423000"/>
            </a:xfrm>
            <a:custGeom>
              <a:avLst/>
              <a:gdLst/>
              <a:ahLst/>
              <a:cxnLst>
                <a:cxn ang="0">
                  <a:pos x="1262" y="498"/>
                </a:cxn>
                <a:cxn ang="0">
                  <a:pos x="1076" y="659"/>
                </a:cxn>
                <a:cxn ang="0">
                  <a:pos x="941" y="637"/>
                </a:cxn>
                <a:cxn ang="0">
                  <a:pos x="941" y="637"/>
                </a:cxn>
                <a:cxn ang="0">
                  <a:pos x="713" y="679"/>
                </a:cxn>
                <a:cxn ang="0">
                  <a:pos x="674" y="659"/>
                </a:cxn>
                <a:cxn ang="0">
                  <a:pos x="674" y="659"/>
                </a:cxn>
                <a:cxn ang="0">
                  <a:pos x="489" y="697"/>
                </a:cxn>
                <a:cxn ang="0">
                  <a:pos x="442" y="668"/>
                </a:cxn>
                <a:cxn ang="0">
                  <a:pos x="442" y="668"/>
                </a:cxn>
                <a:cxn ang="0">
                  <a:pos x="227" y="675"/>
                </a:cxn>
                <a:cxn ang="0">
                  <a:pos x="177" y="612"/>
                </a:cxn>
                <a:cxn ang="0">
                  <a:pos x="177" y="612"/>
                </a:cxn>
                <a:cxn ang="0">
                  <a:pos x="62" y="466"/>
                </a:cxn>
                <a:cxn ang="0">
                  <a:pos x="70" y="450"/>
                </a:cxn>
                <a:cxn ang="0">
                  <a:pos x="70" y="450"/>
                </a:cxn>
                <a:cxn ang="0">
                  <a:pos x="115" y="244"/>
                </a:cxn>
                <a:cxn ang="0">
                  <a:pos x="215" y="217"/>
                </a:cxn>
                <a:cxn ang="0">
                  <a:pos x="215" y="217"/>
                </a:cxn>
                <a:cxn ang="0">
                  <a:pos x="402" y="97"/>
                </a:cxn>
                <a:cxn ang="0">
                  <a:pos x="496" y="118"/>
                </a:cxn>
                <a:cxn ang="0">
                  <a:pos x="496" y="118"/>
                </a:cxn>
                <a:cxn ang="0">
                  <a:pos x="763" y="26"/>
                </a:cxn>
                <a:cxn ang="0">
                  <a:pos x="877" y="88"/>
                </a:cxn>
                <a:cxn ang="0">
                  <a:pos x="877" y="88"/>
                </a:cxn>
                <a:cxn ang="0">
                  <a:pos x="1208" y="155"/>
                </a:cxn>
                <a:cxn ang="0">
                  <a:pos x="1211" y="158"/>
                </a:cxn>
                <a:cxn ang="0">
                  <a:pos x="1211" y="158"/>
                </a:cxn>
                <a:cxn ang="0">
                  <a:pos x="1361" y="245"/>
                </a:cxn>
                <a:cxn ang="0">
                  <a:pos x="1323" y="320"/>
                </a:cxn>
                <a:cxn ang="0">
                  <a:pos x="1323" y="320"/>
                </a:cxn>
                <a:cxn ang="0">
                  <a:pos x="1368" y="451"/>
                </a:cxn>
                <a:cxn ang="0">
                  <a:pos x="1263" y="496"/>
                </a:cxn>
                <a:cxn ang="0">
                  <a:pos x="1262" y="498"/>
                </a:cxn>
              </a:cxnLst>
              <a:rect l="0" t="0" r="r" b="b"/>
              <a:pathLst>
                <a:path w="1408" h="722">
                  <a:moveTo>
                    <a:pt x="1262" y="498"/>
                  </a:moveTo>
                  <a:cubicBezTo>
                    <a:pt x="1276" y="579"/>
                    <a:pt x="1193" y="651"/>
                    <a:pt x="1076" y="659"/>
                  </a:cubicBezTo>
                  <a:cubicBezTo>
                    <a:pt x="1029" y="662"/>
                    <a:pt x="981" y="655"/>
                    <a:pt x="941" y="637"/>
                  </a:cubicBezTo>
                  <a:cubicBezTo>
                    <a:pt x="941" y="637"/>
                    <a:pt x="941" y="637"/>
                    <a:pt x="941" y="637"/>
                  </a:cubicBezTo>
                  <a:cubicBezTo>
                    <a:pt x="896" y="693"/>
                    <a:pt x="794" y="712"/>
                    <a:pt x="713" y="679"/>
                  </a:cubicBezTo>
                  <a:cubicBezTo>
                    <a:pt x="699" y="674"/>
                    <a:pt x="686" y="667"/>
                    <a:pt x="674" y="659"/>
                  </a:cubicBezTo>
                  <a:cubicBezTo>
                    <a:pt x="674" y="659"/>
                    <a:pt x="674" y="659"/>
                    <a:pt x="674" y="659"/>
                  </a:cubicBezTo>
                  <a:cubicBezTo>
                    <a:pt x="639" y="705"/>
                    <a:pt x="556" y="722"/>
                    <a:pt x="489" y="697"/>
                  </a:cubicBezTo>
                  <a:cubicBezTo>
                    <a:pt x="471" y="690"/>
                    <a:pt x="454" y="680"/>
                    <a:pt x="442" y="668"/>
                  </a:cubicBezTo>
                  <a:cubicBezTo>
                    <a:pt x="442" y="668"/>
                    <a:pt x="442" y="668"/>
                    <a:pt x="442" y="668"/>
                  </a:cubicBezTo>
                  <a:cubicBezTo>
                    <a:pt x="386" y="711"/>
                    <a:pt x="290" y="714"/>
                    <a:pt x="227" y="675"/>
                  </a:cubicBezTo>
                  <a:cubicBezTo>
                    <a:pt x="200" y="658"/>
                    <a:pt x="182" y="636"/>
                    <a:pt x="177" y="612"/>
                  </a:cubicBezTo>
                  <a:cubicBezTo>
                    <a:pt x="177" y="612"/>
                    <a:pt x="177" y="612"/>
                    <a:pt x="177" y="612"/>
                  </a:cubicBezTo>
                  <a:cubicBezTo>
                    <a:pt x="88" y="593"/>
                    <a:pt x="37" y="527"/>
                    <a:pt x="62" y="466"/>
                  </a:cubicBezTo>
                  <a:cubicBezTo>
                    <a:pt x="65" y="460"/>
                    <a:pt x="67" y="455"/>
                    <a:pt x="70" y="450"/>
                  </a:cubicBezTo>
                  <a:cubicBezTo>
                    <a:pt x="70" y="450"/>
                    <a:pt x="70" y="450"/>
                    <a:pt x="70" y="450"/>
                  </a:cubicBezTo>
                  <a:cubicBezTo>
                    <a:pt x="0" y="384"/>
                    <a:pt x="20" y="291"/>
                    <a:pt x="115" y="244"/>
                  </a:cubicBezTo>
                  <a:cubicBezTo>
                    <a:pt x="144" y="229"/>
                    <a:pt x="179" y="220"/>
                    <a:pt x="215" y="217"/>
                  </a:cubicBezTo>
                  <a:cubicBezTo>
                    <a:pt x="215" y="217"/>
                    <a:pt x="215" y="217"/>
                    <a:pt x="215" y="217"/>
                  </a:cubicBezTo>
                  <a:cubicBezTo>
                    <a:pt x="218" y="148"/>
                    <a:pt x="301" y="94"/>
                    <a:pt x="402" y="97"/>
                  </a:cubicBezTo>
                  <a:cubicBezTo>
                    <a:pt x="435" y="98"/>
                    <a:pt x="468" y="105"/>
                    <a:pt x="496" y="118"/>
                  </a:cubicBezTo>
                  <a:cubicBezTo>
                    <a:pt x="496" y="118"/>
                    <a:pt x="496" y="118"/>
                    <a:pt x="496" y="118"/>
                  </a:cubicBezTo>
                  <a:cubicBezTo>
                    <a:pt x="532" y="41"/>
                    <a:pt x="651" y="0"/>
                    <a:pt x="763" y="26"/>
                  </a:cubicBezTo>
                  <a:cubicBezTo>
                    <a:pt x="810" y="37"/>
                    <a:pt x="850" y="59"/>
                    <a:pt x="877" y="88"/>
                  </a:cubicBezTo>
                  <a:cubicBezTo>
                    <a:pt x="877" y="88"/>
                    <a:pt x="877" y="88"/>
                    <a:pt x="877" y="88"/>
                  </a:cubicBezTo>
                  <a:cubicBezTo>
                    <a:pt x="993" y="43"/>
                    <a:pt x="1141" y="73"/>
                    <a:pt x="1208" y="155"/>
                  </a:cubicBezTo>
                  <a:cubicBezTo>
                    <a:pt x="1209" y="156"/>
                    <a:pt x="1210" y="157"/>
                    <a:pt x="1211" y="158"/>
                  </a:cubicBezTo>
                  <a:cubicBezTo>
                    <a:pt x="1211" y="158"/>
                    <a:pt x="1211" y="158"/>
                    <a:pt x="1211" y="158"/>
                  </a:cubicBezTo>
                  <a:cubicBezTo>
                    <a:pt x="1286" y="153"/>
                    <a:pt x="1353" y="192"/>
                    <a:pt x="1361" y="245"/>
                  </a:cubicBezTo>
                  <a:cubicBezTo>
                    <a:pt x="1365" y="273"/>
                    <a:pt x="1351" y="300"/>
                    <a:pt x="1323" y="320"/>
                  </a:cubicBezTo>
                  <a:cubicBezTo>
                    <a:pt x="1323" y="320"/>
                    <a:pt x="1323" y="320"/>
                    <a:pt x="1323" y="320"/>
                  </a:cubicBezTo>
                  <a:cubicBezTo>
                    <a:pt x="1387" y="348"/>
                    <a:pt x="1408" y="407"/>
                    <a:pt x="1368" y="451"/>
                  </a:cubicBezTo>
                  <a:cubicBezTo>
                    <a:pt x="1346" y="477"/>
                    <a:pt x="1307" y="494"/>
                    <a:pt x="1263" y="496"/>
                  </a:cubicBezTo>
                  <a:lnTo>
                    <a:pt x="1262" y="498"/>
                  </a:lnTo>
                  <a:close/>
                </a:path>
              </a:pathLst>
            </a:custGeom>
            <a:solidFill>
              <a:schemeClr val="accent3">
                <a:lumMod val="40000"/>
                <a:lumOff val="60000"/>
              </a:schemeClr>
            </a:solidFill>
            <a:ln w="9525">
              <a:noFill/>
              <a:round/>
              <a:headEnd/>
              <a:tailEnd/>
            </a:ln>
            <a:effectLst>
              <a:outerShdw blurRad="317500" dist="508000" dir="5400000" sx="78000" sy="78000" algn="t" rotWithShape="0">
                <a:prstClr val="black">
                  <a:alpha val="27000"/>
                </a:prstClr>
              </a:outerShdw>
            </a:effectLst>
            <a:scene3d>
              <a:camera prst="orthographicFront">
                <a:rot lat="19199996" lon="0" rev="0"/>
              </a:camera>
              <a:lightRig rig="chilly" dir="t"/>
            </a:scene3d>
            <a:sp3d>
              <a:bevelT w="12700" h="38100"/>
            </a:sp3d>
          </p:spPr>
          <p:txBody>
            <a:bodyPr vert="horz" wrap="square" lIns="91440" tIns="45720" rIns="91440" bIns="45720" numCol="1" anchor="t" anchorCtr="0" compatLnSpc="1">
              <a:prstTxWarp prst="textNoShape">
                <a:avLst/>
              </a:prstTxWarp>
            </a:bodyPr>
            <a:lstStyle/>
            <a:p>
              <a:endParaRPr lang="en-US" dirty="0">
                <a:solidFill>
                  <a:srgbClr val="2A313D"/>
                </a:solidFill>
              </a:endParaRPr>
            </a:p>
          </p:txBody>
        </p:sp>
        <p:grpSp>
          <p:nvGrpSpPr>
            <p:cNvPr id="224" name="Group 223"/>
            <p:cNvGrpSpPr/>
            <p:nvPr/>
          </p:nvGrpSpPr>
          <p:grpSpPr>
            <a:xfrm>
              <a:off x="1794678" y="3537267"/>
              <a:ext cx="520638" cy="352298"/>
              <a:chOff x="586154" y="3911067"/>
              <a:chExt cx="2915956" cy="1973131"/>
            </a:xfrm>
          </p:grpSpPr>
          <p:sp>
            <p:nvSpPr>
              <p:cNvPr id="251" name="Oval 253"/>
              <p:cNvSpPr>
                <a:spLocks noChangeArrowheads="1"/>
              </p:cNvSpPr>
              <p:nvPr/>
            </p:nvSpPr>
            <p:spPr bwMode="auto">
              <a:xfrm>
                <a:off x="586154" y="4742926"/>
                <a:ext cx="2915956" cy="1141272"/>
              </a:xfrm>
              <a:prstGeom prst="ellipse">
                <a:avLst/>
              </a:prstGeom>
              <a:gradFill rotWithShape="1">
                <a:gsLst>
                  <a:gs pos="0">
                    <a:srgbClr val="373737"/>
                  </a:gs>
                  <a:gs pos="100000">
                    <a:srgbClr val="777777"/>
                  </a:gs>
                </a:gsLst>
                <a:lin ang="0" scaled="1"/>
              </a:gradFill>
              <a:ln w="6350">
                <a:noFill/>
                <a:round/>
                <a:headEnd/>
                <a:tailEnd/>
              </a:ln>
            </p:spPr>
            <p:txBody>
              <a:bodyPr/>
              <a:lstStyle/>
              <a:p>
                <a:endParaRPr lang="en-US"/>
              </a:p>
            </p:txBody>
          </p:sp>
          <p:sp>
            <p:nvSpPr>
              <p:cNvPr id="252" name="Rectangle 255"/>
              <p:cNvSpPr>
                <a:spLocks noChangeArrowheads="1"/>
              </p:cNvSpPr>
              <p:nvPr/>
            </p:nvSpPr>
            <p:spPr bwMode="auto">
              <a:xfrm>
                <a:off x="586154" y="4490054"/>
                <a:ext cx="2915956" cy="812808"/>
              </a:xfrm>
              <a:prstGeom prst="rect">
                <a:avLst/>
              </a:prstGeom>
              <a:gradFill rotWithShape="1">
                <a:gsLst>
                  <a:gs pos="0">
                    <a:srgbClr val="373737"/>
                  </a:gs>
                  <a:gs pos="100000">
                    <a:srgbClr val="777777"/>
                  </a:gs>
                </a:gsLst>
                <a:lin ang="0" scaled="1"/>
              </a:gradFill>
              <a:ln w="9525">
                <a:noFill/>
                <a:miter lim="800000"/>
                <a:headEnd/>
                <a:tailEnd/>
              </a:ln>
            </p:spPr>
            <p:txBody>
              <a:bodyPr/>
              <a:lstStyle/>
              <a:p>
                <a:endParaRPr lang="en-US"/>
              </a:p>
            </p:txBody>
          </p:sp>
          <p:sp>
            <p:nvSpPr>
              <p:cNvPr id="253" name="Oval 256"/>
              <p:cNvSpPr>
                <a:spLocks noChangeArrowheads="1"/>
              </p:cNvSpPr>
              <p:nvPr/>
            </p:nvSpPr>
            <p:spPr bwMode="auto">
              <a:xfrm>
                <a:off x="586154" y="3911067"/>
                <a:ext cx="2915956" cy="1141272"/>
              </a:xfrm>
              <a:prstGeom prst="ellipse">
                <a:avLst/>
              </a:prstGeom>
              <a:solidFill>
                <a:srgbClr val="B2B2B2"/>
              </a:solidFill>
              <a:ln w="6350">
                <a:noFill/>
                <a:round/>
                <a:headEnd/>
                <a:tailEnd/>
              </a:ln>
            </p:spPr>
            <p:txBody>
              <a:bodyPr/>
              <a:lstStyle/>
              <a:p>
                <a:endParaRPr lang="en-US"/>
              </a:p>
            </p:txBody>
          </p:sp>
          <p:grpSp>
            <p:nvGrpSpPr>
              <p:cNvPr id="254" name="Group 267"/>
              <p:cNvGrpSpPr>
                <a:grpSpLocks/>
              </p:cNvGrpSpPr>
              <p:nvPr/>
            </p:nvGrpSpPr>
            <p:grpSpPr bwMode="auto">
              <a:xfrm>
                <a:off x="1045410" y="4066949"/>
                <a:ext cx="2006970" cy="851778"/>
                <a:chOff x="4314" y="1150"/>
                <a:chExt cx="446" cy="153"/>
              </a:xfrm>
            </p:grpSpPr>
            <p:sp>
              <p:nvSpPr>
                <p:cNvPr id="255" name="Freeform 268"/>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256" name="Freeform 269"/>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257" name="Freeform 270"/>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258" name="Freeform 271"/>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259" name="Freeform 272"/>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260" name="Freeform 273"/>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261" name="Freeform 274"/>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sp>
              <p:nvSpPr>
                <p:cNvPr id="262" name="Freeform 275"/>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grpSp>
        </p:grpSp>
        <p:grpSp>
          <p:nvGrpSpPr>
            <p:cNvPr id="225" name="Group 224"/>
            <p:cNvGrpSpPr/>
            <p:nvPr/>
          </p:nvGrpSpPr>
          <p:grpSpPr>
            <a:xfrm>
              <a:off x="2418076" y="3937155"/>
              <a:ext cx="520638" cy="352298"/>
              <a:chOff x="586154" y="3911067"/>
              <a:chExt cx="2915956" cy="1973131"/>
            </a:xfrm>
          </p:grpSpPr>
          <p:sp>
            <p:nvSpPr>
              <p:cNvPr id="239" name="Oval 253"/>
              <p:cNvSpPr>
                <a:spLocks noChangeArrowheads="1"/>
              </p:cNvSpPr>
              <p:nvPr/>
            </p:nvSpPr>
            <p:spPr bwMode="auto">
              <a:xfrm>
                <a:off x="586154" y="4742926"/>
                <a:ext cx="2915956" cy="1141272"/>
              </a:xfrm>
              <a:prstGeom prst="ellipse">
                <a:avLst/>
              </a:prstGeom>
              <a:gradFill rotWithShape="1">
                <a:gsLst>
                  <a:gs pos="0">
                    <a:srgbClr val="373737"/>
                  </a:gs>
                  <a:gs pos="100000">
                    <a:srgbClr val="777777"/>
                  </a:gs>
                </a:gsLst>
                <a:lin ang="0" scaled="1"/>
              </a:gradFill>
              <a:ln w="6350">
                <a:noFill/>
                <a:round/>
                <a:headEnd/>
                <a:tailEnd/>
              </a:ln>
            </p:spPr>
            <p:txBody>
              <a:bodyPr/>
              <a:lstStyle/>
              <a:p>
                <a:endParaRPr lang="en-US"/>
              </a:p>
            </p:txBody>
          </p:sp>
          <p:sp>
            <p:nvSpPr>
              <p:cNvPr id="240" name="Rectangle 255"/>
              <p:cNvSpPr>
                <a:spLocks noChangeArrowheads="1"/>
              </p:cNvSpPr>
              <p:nvPr/>
            </p:nvSpPr>
            <p:spPr bwMode="auto">
              <a:xfrm>
                <a:off x="586154" y="4490054"/>
                <a:ext cx="2915956" cy="812808"/>
              </a:xfrm>
              <a:prstGeom prst="rect">
                <a:avLst/>
              </a:prstGeom>
              <a:gradFill rotWithShape="1">
                <a:gsLst>
                  <a:gs pos="0">
                    <a:srgbClr val="373737"/>
                  </a:gs>
                  <a:gs pos="100000">
                    <a:srgbClr val="777777"/>
                  </a:gs>
                </a:gsLst>
                <a:lin ang="0" scaled="1"/>
              </a:gradFill>
              <a:ln w="9525">
                <a:noFill/>
                <a:miter lim="800000"/>
                <a:headEnd/>
                <a:tailEnd/>
              </a:ln>
            </p:spPr>
            <p:txBody>
              <a:bodyPr/>
              <a:lstStyle/>
              <a:p>
                <a:endParaRPr lang="en-US"/>
              </a:p>
            </p:txBody>
          </p:sp>
          <p:sp>
            <p:nvSpPr>
              <p:cNvPr id="241" name="Oval 256"/>
              <p:cNvSpPr>
                <a:spLocks noChangeArrowheads="1"/>
              </p:cNvSpPr>
              <p:nvPr/>
            </p:nvSpPr>
            <p:spPr bwMode="auto">
              <a:xfrm>
                <a:off x="586154" y="3911067"/>
                <a:ext cx="2915956" cy="1141272"/>
              </a:xfrm>
              <a:prstGeom prst="ellipse">
                <a:avLst/>
              </a:prstGeom>
              <a:solidFill>
                <a:srgbClr val="B2B2B2"/>
              </a:solidFill>
              <a:ln w="6350">
                <a:noFill/>
                <a:round/>
                <a:headEnd/>
                <a:tailEnd/>
              </a:ln>
            </p:spPr>
            <p:txBody>
              <a:bodyPr/>
              <a:lstStyle/>
              <a:p>
                <a:endParaRPr lang="en-US"/>
              </a:p>
            </p:txBody>
          </p:sp>
          <p:grpSp>
            <p:nvGrpSpPr>
              <p:cNvPr id="242" name="Group 267"/>
              <p:cNvGrpSpPr>
                <a:grpSpLocks/>
              </p:cNvGrpSpPr>
              <p:nvPr/>
            </p:nvGrpSpPr>
            <p:grpSpPr bwMode="auto">
              <a:xfrm>
                <a:off x="1045410" y="4066949"/>
                <a:ext cx="2006970" cy="851778"/>
                <a:chOff x="4314" y="1150"/>
                <a:chExt cx="446" cy="153"/>
              </a:xfrm>
            </p:grpSpPr>
            <p:sp>
              <p:nvSpPr>
                <p:cNvPr id="243" name="Freeform 268"/>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244" name="Freeform 269"/>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245" name="Freeform 270"/>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246" name="Freeform 271"/>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247" name="Freeform 272"/>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248" name="Freeform 273"/>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249" name="Freeform 274"/>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sp>
              <p:nvSpPr>
                <p:cNvPr id="250" name="Freeform 275"/>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grpSp>
        </p:grpSp>
        <p:grpSp>
          <p:nvGrpSpPr>
            <p:cNvPr id="226" name="Group 225"/>
            <p:cNvGrpSpPr/>
            <p:nvPr/>
          </p:nvGrpSpPr>
          <p:grpSpPr>
            <a:xfrm>
              <a:off x="1227645" y="3937155"/>
              <a:ext cx="520638" cy="352298"/>
              <a:chOff x="586154" y="3911067"/>
              <a:chExt cx="2915956" cy="1973131"/>
            </a:xfrm>
          </p:grpSpPr>
          <p:sp>
            <p:nvSpPr>
              <p:cNvPr id="227" name="Oval 253"/>
              <p:cNvSpPr>
                <a:spLocks noChangeArrowheads="1"/>
              </p:cNvSpPr>
              <p:nvPr/>
            </p:nvSpPr>
            <p:spPr bwMode="auto">
              <a:xfrm>
                <a:off x="586154" y="4742926"/>
                <a:ext cx="2915956" cy="1141272"/>
              </a:xfrm>
              <a:prstGeom prst="ellipse">
                <a:avLst/>
              </a:prstGeom>
              <a:gradFill rotWithShape="1">
                <a:gsLst>
                  <a:gs pos="0">
                    <a:srgbClr val="373737"/>
                  </a:gs>
                  <a:gs pos="100000">
                    <a:srgbClr val="777777"/>
                  </a:gs>
                </a:gsLst>
                <a:lin ang="0" scaled="1"/>
              </a:gradFill>
              <a:ln w="6350">
                <a:noFill/>
                <a:round/>
                <a:headEnd/>
                <a:tailEnd/>
              </a:ln>
            </p:spPr>
            <p:txBody>
              <a:bodyPr/>
              <a:lstStyle/>
              <a:p>
                <a:endParaRPr lang="en-US"/>
              </a:p>
            </p:txBody>
          </p:sp>
          <p:sp>
            <p:nvSpPr>
              <p:cNvPr id="228" name="Rectangle 255"/>
              <p:cNvSpPr>
                <a:spLocks noChangeArrowheads="1"/>
              </p:cNvSpPr>
              <p:nvPr/>
            </p:nvSpPr>
            <p:spPr bwMode="auto">
              <a:xfrm>
                <a:off x="586154" y="4490054"/>
                <a:ext cx="2915956" cy="812808"/>
              </a:xfrm>
              <a:prstGeom prst="rect">
                <a:avLst/>
              </a:prstGeom>
              <a:gradFill rotWithShape="1">
                <a:gsLst>
                  <a:gs pos="0">
                    <a:srgbClr val="373737"/>
                  </a:gs>
                  <a:gs pos="100000">
                    <a:srgbClr val="777777"/>
                  </a:gs>
                </a:gsLst>
                <a:lin ang="0" scaled="1"/>
              </a:gradFill>
              <a:ln w="9525">
                <a:noFill/>
                <a:miter lim="800000"/>
                <a:headEnd/>
                <a:tailEnd/>
              </a:ln>
            </p:spPr>
            <p:txBody>
              <a:bodyPr/>
              <a:lstStyle/>
              <a:p>
                <a:endParaRPr lang="en-US"/>
              </a:p>
            </p:txBody>
          </p:sp>
          <p:sp>
            <p:nvSpPr>
              <p:cNvPr id="229" name="Oval 256"/>
              <p:cNvSpPr>
                <a:spLocks noChangeArrowheads="1"/>
              </p:cNvSpPr>
              <p:nvPr/>
            </p:nvSpPr>
            <p:spPr bwMode="auto">
              <a:xfrm>
                <a:off x="586154" y="3911067"/>
                <a:ext cx="2915956" cy="1141272"/>
              </a:xfrm>
              <a:prstGeom prst="ellipse">
                <a:avLst/>
              </a:prstGeom>
              <a:solidFill>
                <a:srgbClr val="B2B2B2"/>
              </a:solidFill>
              <a:ln w="6350">
                <a:noFill/>
                <a:round/>
                <a:headEnd/>
                <a:tailEnd/>
              </a:ln>
            </p:spPr>
            <p:txBody>
              <a:bodyPr/>
              <a:lstStyle/>
              <a:p>
                <a:endParaRPr lang="en-US"/>
              </a:p>
            </p:txBody>
          </p:sp>
          <p:grpSp>
            <p:nvGrpSpPr>
              <p:cNvPr id="230" name="Group 267"/>
              <p:cNvGrpSpPr>
                <a:grpSpLocks/>
              </p:cNvGrpSpPr>
              <p:nvPr/>
            </p:nvGrpSpPr>
            <p:grpSpPr bwMode="auto">
              <a:xfrm>
                <a:off x="1045410" y="4066949"/>
                <a:ext cx="2006970" cy="851778"/>
                <a:chOff x="4314" y="1150"/>
                <a:chExt cx="446" cy="153"/>
              </a:xfrm>
            </p:grpSpPr>
            <p:sp>
              <p:nvSpPr>
                <p:cNvPr id="231" name="Freeform 268"/>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232" name="Freeform 269"/>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233" name="Freeform 270"/>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234" name="Freeform 271"/>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235" name="Freeform 272"/>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236" name="Freeform 273"/>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237" name="Freeform 274"/>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sp>
              <p:nvSpPr>
                <p:cNvPr id="238" name="Freeform 275"/>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grpSp>
        </p:grpSp>
      </p:grpSp>
      <p:sp>
        <p:nvSpPr>
          <p:cNvPr id="299" name="Freeform 5"/>
          <p:cNvSpPr>
            <a:spLocks/>
          </p:cNvSpPr>
          <p:nvPr/>
        </p:nvSpPr>
        <p:spPr bwMode="auto">
          <a:xfrm>
            <a:off x="3295970" y="4531129"/>
            <a:ext cx="1282766" cy="1138400"/>
          </a:xfrm>
          <a:custGeom>
            <a:avLst/>
            <a:gdLst/>
            <a:ahLst/>
            <a:cxnLst>
              <a:cxn ang="0">
                <a:pos x="1262" y="498"/>
              </a:cxn>
              <a:cxn ang="0">
                <a:pos x="1076" y="659"/>
              </a:cxn>
              <a:cxn ang="0">
                <a:pos x="941" y="637"/>
              </a:cxn>
              <a:cxn ang="0">
                <a:pos x="941" y="637"/>
              </a:cxn>
              <a:cxn ang="0">
                <a:pos x="713" y="679"/>
              </a:cxn>
              <a:cxn ang="0">
                <a:pos x="674" y="659"/>
              </a:cxn>
              <a:cxn ang="0">
                <a:pos x="674" y="659"/>
              </a:cxn>
              <a:cxn ang="0">
                <a:pos x="489" y="697"/>
              </a:cxn>
              <a:cxn ang="0">
                <a:pos x="442" y="668"/>
              </a:cxn>
              <a:cxn ang="0">
                <a:pos x="442" y="668"/>
              </a:cxn>
              <a:cxn ang="0">
                <a:pos x="227" y="675"/>
              </a:cxn>
              <a:cxn ang="0">
                <a:pos x="177" y="612"/>
              </a:cxn>
              <a:cxn ang="0">
                <a:pos x="177" y="612"/>
              </a:cxn>
              <a:cxn ang="0">
                <a:pos x="62" y="466"/>
              </a:cxn>
              <a:cxn ang="0">
                <a:pos x="70" y="450"/>
              </a:cxn>
              <a:cxn ang="0">
                <a:pos x="70" y="450"/>
              </a:cxn>
              <a:cxn ang="0">
                <a:pos x="115" y="244"/>
              </a:cxn>
              <a:cxn ang="0">
                <a:pos x="215" y="217"/>
              </a:cxn>
              <a:cxn ang="0">
                <a:pos x="215" y="217"/>
              </a:cxn>
              <a:cxn ang="0">
                <a:pos x="402" y="97"/>
              </a:cxn>
              <a:cxn ang="0">
                <a:pos x="496" y="118"/>
              </a:cxn>
              <a:cxn ang="0">
                <a:pos x="496" y="118"/>
              </a:cxn>
              <a:cxn ang="0">
                <a:pos x="763" y="26"/>
              </a:cxn>
              <a:cxn ang="0">
                <a:pos x="877" y="88"/>
              </a:cxn>
              <a:cxn ang="0">
                <a:pos x="877" y="88"/>
              </a:cxn>
              <a:cxn ang="0">
                <a:pos x="1208" y="155"/>
              </a:cxn>
              <a:cxn ang="0">
                <a:pos x="1211" y="158"/>
              </a:cxn>
              <a:cxn ang="0">
                <a:pos x="1211" y="158"/>
              </a:cxn>
              <a:cxn ang="0">
                <a:pos x="1361" y="245"/>
              </a:cxn>
              <a:cxn ang="0">
                <a:pos x="1323" y="320"/>
              </a:cxn>
              <a:cxn ang="0">
                <a:pos x="1323" y="320"/>
              </a:cxn>
              <a:cxn ang="0">
                <a:pos x="1368" y="451"/>
              </a:cxn>
              <a:cxn ang="0">
                <a:pos x="1263" y="496"/>
              </a:cxn>
              <a:cxn ang="0">
                <a:pos x="1262" y="498"/>
              </a:cxn>
            </a:cxnLst>
            <a:rect l="0" t="0" r="r" b="b"/>
            <a:pathLst>
              <a:path w="1408" h="722">
                <a:moveTo>
                  <a:pt x="1262" y="498"/>
                </a:moveTo>
                <a:cubicBezTo>
                  <a:pt x="1276" y="579"/>
                  <a:pt x="1193" y="651"/>
                  <a:pt x="1076" y="659"/>
                </a:cubicBezTo>
                <a:cubicBezTo>
                  <a:pt x="1029" y="662"/>
                  <a:pt x="981" y="655"/>
                  <a:pt x="941" y="637"/>
                </a:cubicBezTo>
                <a:cubicBezTo>
                  <a:pt x="941" y="637"/>
                  <a:pt x="941" y="637"/>
                  <a:pt x="941" y="637"/>
                </a:cubicBezTo>
                <a:cubicBezTo>
                  <a:pt x="896" y="693"/>
                  <a:pt x="794" y="712"/>
                  <a:pt x="713" y="679"/>
                </a:cubicBezTo>
                <a:cubicBezTo>
                  <a:pt x="699" y="674"/>
                  <a:pt x="686" y="667"/>
                  <a:pt x="674" y="659"/>
                </a:cubicBezTo>
                <a:cubicBezTo>
                  <a:pt x="674" y="659"/>
                  <a:pt x="674" y="659"/>
                  <a:pt x="674" y="659"/>
                </a:cubicBezTo>
                <a:cubicBezTo>
                  <a:pt x="639" y="705"/>
                  <a:pt x="556" y="722"/>
                  <a:pt x="489" y="697"/>
                </a:cubicBezTo>
                <a:cubicBezTo>
                  <a:pt x="471" y="690"/>
                  <a:pt x="454" y="680"/>
                  <a:pt x="442" y="668"/>
                </a:cubicBezTo>
                <a:cubicBezTo>
                  <a:pt x="442" y="668"/>
                  <a:pt x="442" y="668"/>
                  <a:pt x="442" y="668"/>
                </a:cubicBezTo>
                <a:cubicBezTo>
                  <a:pt x="386" y="711"/>
                  <a:pt x="290" y="714"/>
                  <a:pt x="227" y="675"/>
                </a:cubicBezTo>
                <a:cubicBezTo>
                  <a:pt x="200" y="658"/>
                  <a:pt x="182" y="636"/>
                  <a:pt x="177" y="612"/>
                </a:cubicBezTo>
                <a:cubicBezTo>
                  <a:pt x="177" y="612"/>
                  <a:pt x="177" y="612"/>
                  <a:pt x="177" y="612"/>
                </a:cubicBezTo>
                <a:cubicBezTo>
                  <a:pt x="88" y="593"/>
                  <a:pt x="37" y="527"/>
                  <a:pt x="62" y="466"/>
                </a:cubicBezTo>
                <a:cubicBezTo>
                  <a:pt x="65" y="460"/>
                  <a:pt x="67" y="455"/>
                  <a:pt x="70" y="450"/>
                </a:cubicBezTo>
                <a:cubicBezTo>
                  <a:pt x="70" y="450"/>
                  <a:pt x="70" y="450"/>
                  <a:pt x="70" y="450"/>
                </a:cubicBezTo>
                <a:cubicBezTo>
                  <a:pt x="0" y="384"/>
                  <a:pt x="20" y="291"/>
                  <a:pt x="115" y="244"/>
                </a:cubicBezTo>
                <a:cubicBezTo>
                  <a:pt x="144" y="229"/>
                  <a:pt x="179" y="220"/>
                  <a:pt x="215" y="217"/>
                </a:cubicBezTo>
                <a:cubicBezTo>
                  <a:pt x="215" y="217"/>
                  <a:pt x="215" y="217"/>
                  <a:pt x="215" y="217"/>
                </a:cubicBezTo>
                <a:cubicBezTo>
                  <a:pt x="218" y="148"/>
                  <a:pt x="301" y="94"/>
                  <a:pt x="402" y="97"/>
                </a:cubicBezTo>
                <a:cubicBezTo>
                  <a:pt x="435" y="98"/>
                  <a:pt x="468" y="105"/>
                  <a:pt x="496" y="118"/>
                </a:cubicBezTo>
                <a:cubicBezTo>
                  <a:pt x="496" y="118"/>
                  <a:pt x="496" y="118"/>
                  <a:pt x="496" y="118"/>
                </a:cubicBezTo>
                <a:cubicBezTo>
                  <a:pt x="532" y="41"/>
                  <a:pt x="651" y="0"/>
                  <a:pt x="763" y="26"/>
                </a:cubicBezTo>
                <a:cubicBezTo>
                  <a:pt x="810" y="37"/>
                  <a:pt x="850" y="59"/>
                  <a:pt x="877" y="88"/>
                </a:cubicBezTo>
                <a:cubicBezTo>
                  <a:pt x="877" y="88"/>
                  <a:pt x="877" y="88"/>
                  <a:pt x="877" y="88"/>
                </a:cubicBezTo>
                <a:cubicBezTo>
                  <a:pt x="993" y="43"/>
                  <a:pt x="1141" y="73"/>
                  <a:pt x="1208" y="155"/>
                </a:cubicBezTo>
                <a:cubicBezTo>
                  <a:pt x="1209" y="156"/>
                  <a:pt x="1210" y="157"/>
                  <a:pt x="1211" y="158"/>
                </a:cubicBezTo>
                <a:cubicBezTo>
                  <a:pt x="1211" y="158"/>
                  <a:pt x="1211" y="158"/>
                  <a:pt x="1211" y="158"/>
                </a:cubicBezTo>
                <a:cubicBezTo>
                  <a:pt x="1286" y="153"/>
                  <a:pt x="1353" y="192"/>
                  <a:pt x="1361" y="245"/>
                </a:cubicBezTo>
                <a:cubicBezTo>
                  <a:pt x="1365" y="273"/>
                  <a:pt x="1351" y="300"/>
                  <a:pt x="1323" y="320"/>
                </a:cubicBezTo>
                <a:cubicBezTo>
                  <a:pt x="1323" y="320"/>
                  <a:pt x="1323" y="320"/>
                  <a:pt x="1323" y="320"/>
                </a:cubicBezTo>
                <a:cubicBezTo>
                  <a:pt x="1387" y="348"/>
                  <a:pt x="1408" y="407"/>
                  <a:pt x="1368" y="451"/>
                </a:cubicBezTo>
                <a:cubicBezTo>
                  <a:pt x="1346" y="477"/>
                  <a:pt x="1307" y="494"/>
                  <a:pt x="1263" y="496"/>
                </a:cubicBezTo>
                <a:lnTo>
                  <a:pt x="1262" y="498"/>
                </a:lnTo>
                <a:close/>
              </a:path>
            </a:pathLst>
          </a:custGeom>
          <a:gradFill>
            <a:gsLst>
              <a:gs pos="47000">
                <a:schemeClr val="bg2">
                  <a:lumMod val="40000"/>
                  <a:lumOff val="60000"/>
                </a:schemeClr>
              </a:gs>
              <a:gs pos="0">
                <a:schemeClr val="bg2">
                  <a:lumMod val="40000"/>
                  <a:lumOff val="60000"/>
                </a:schemeClr>
              </a:gs>
              <a:gs pos="61000">
                <a:srgbClr val="FF6633"/>
              </a:gs>
              <a:gs pos="76000">
                <a:srgbClr val="FFFF00"/>
              </a:gs>
              <a:gs pos="89000">
                <a:srgbClr val="01A78F"/>
              </a:gs>
              <a:gs pos="100000">
                <a:srgbClr val="3366FF"/>
              </a:gs>
            </a:gsLst>
            <a:lin ang="5400000" scaled="1"/>
          </a:gradFill>
          <a:ln w="9525">
            <a:noFill/>
            <a:round/>
            <a:headEnd/>
            <a:tailEnd/>
          </a:ln>
          <a:effectLst>
            <a:outerShdw blurRad="317500" dist="508000" dir="5400000" sx="78000" sy="78000" algn="t" rotWithShape="0">
              <a:prstClr val="black">
                <a:alpha val="27000"/>
              </a:prstClr>
            </a:outerShdw>
          </a:effectLst>
          <a:scene3d>
            <a:camera prst="orthographicFront">
              <a:rot lat="19199996" lon="0" rev="0"/>
            </a:camera>
            <a:lightRig rig="chilly" dir="t"/>
          </a:scene3d>
          <a:sp3d>
            <a:bevelT w="12700" h="38100"/>
          </a:sp3d>
        </p:spPr>
        <p:txBody>
          <a:bodyPr vert="horz" wrap="square" lIns="91440" tIns="45720" rIns="91440" bIns="45720" numCol="1" anchor="t" anchorCtr="0" compatLnSpc="1">
            <a:prstTxWarp prst="textNoShape">
              <a:avLst/>
            </a:prstTxWarp>
          </a:bodyPr>
          <a:lstStyle/>
          <a:p>
            <a:endParaRPr lang="en-US" dirty="0">
              <a:solidFill>
                <a:srgbClr val="2A313D"/>
              </a:solidFill>
            </a:endParaRPr>
          </a:p>
        </p:txBody>
      </p:sp>
      <p:grpSp>
        <p:nvGrpSpPr>
          <p:cNvPr id="300" name="Group 299"/>
          <p:cNvGrpSpPr/>
          <p:nvPr/>
        </p:nvGrpSpPr>
        <p:grpSpPr>
          <a:xfrm>
            <a:off x="3453679" y="4809238"/>
            <a:ext cx="970562" cy="520503"/>
            <a:chOff x="6533775" y="4368200"/>
            <a:chExt cx="1340717" cy="650629"/>
          </a:xfrm>
          <a:effectLst>
            <a:outerShdw blurRad="76200" dist="38100" dir="5400000" algn="t" rotWithShape="0">
              <a:prstClr val="black">
                <a:alpha val="21000"/>
              </a:prstClr>
            </a:outerShdw>
          </a:effectLst>
          <a:scene3d>
            <a:camera prst="orthographicFront">
              <a:rot lat="19200000" lon="0" rev="0"/>
            </a:camera>
            <a:lightRig rig="threePt" dir="t">
              <a:rot lat="0" lon="0" rev="4800000"/>
            </a:lightRig>
          </a:scene3d>
        </p:grpSpPr>
        <p:sp>
          <p:nvSpPr>
            <p:cNvPr id="301" name="AutoShape 3"/>
            <p:cNvSpPr>
              <a:spLocks noChangeAspect="1" noChangeArrowheads="1"/>
            </p:cNvSpPr>
            <p:nvPr/>
          </p:nvSpPr>
          <p:spPr bwMode="auto">
            <a:xfrm>
              <a:off x="6533775" y="4414170"/>
              <a:ext cx="1340717" cy="604659"/>
            </a:xfrm>
            <a:prstGeom prst="roundRect">
              <a:avLst>
                <a:gd name="adj" fmla="val 16667"/>
              </a:avLst>
            </a:prstGeom>
            <a:noFill/>
            <a:ln w="57150">
              <a:solidFill>
                <a:schemeClr val="accent5"/>
              </a:solidFill>
              <a:round/>
              <a:headEnd/>
              <a:tailEnd/>
            </a:ln>
            <a:sp3d prstMaterial="matte">
              <a:bevelT w="25400" h="25400"/>
              <a:bevelB w="25400" h="25400"/>
            </a:sp3d>
          </p:spPr>
          <p:txBody>
            <a:bodyPr wrap="none" anchor="ctr"/>
            <a:lstStyle/>
            <a:p>
              <a:endParaRPr lang="en-US" dirty="0"/>
            </a:p>
          </p:txBody>
        </p:sp>
        <p:cxnSp>
          <p:nvCxnSpPr>
            <p:cNvPr id="302" name="Straight Connector 301"/>
            <p:cNvCxnSpPr/>
            <p:nvPr/>
          </p:nvCxnSpPr>
          <p:spPr>
            <a:xfrm flipH="1" flipV="1">
              <a:off x="6858000" y="4368200"/>
              <a:ext cx="304800" cy="609600"/>
            </a:xfrm>
            <a:prstGeom prst="line">
              <a:avLst/>
            </a:prstGeom>
            <a:noFill/>
            <a:ln w="57150">
              <a:solidFill>
                <a:schemeClr val="accent5"/>
              </a:solidFill>
              <a:round/>
              <a:headEnd/>
              <a:tailEnd/>
            </a:ln>
            <a:sp3d prstMaterial="matte">
              <a:bevelT w="25400" h="25400"/>
              <a:bevelB w="25400" h="25400"/>
            </a:sp3d>
          </p:spPr>
        </p:cxnSp>
        <p:cxnSp>
          <p:nvCxnSpPr>
            <p:cNvPr id="303" name="Straight Connector 302"/>
            <p:cNvCxnSpPr/>
            <p:nvPr/>
          </p:nvCxnSpPr>
          <p:spPr>
            <a:xfrm flipV="1">
              <a:off x="7162800" y="4368200"/>
              <a:ext cx="304800" cy="609600"/>
            </a:xfrm>
            <a:prstGeom prst="line">
              <a:avLst/>
            </a:prstGeom>
            <a:noFill/>
            <a:ln w="57150">
              <a:solidFill>
                <a:schemeClr val="accent5"/>
              </a:solidFill>
              <a:round/>
              <a:headEnd/>
              <a:tailEnd/>
            </a:ln>
            <a:sp3d prstMaterial="matte">
              <a:bevelT w="25400" h="25400"/>
              <a:bevelB w="25400" h="25400"/>
            </a:sp3d>
          </p:spPr>
        </p:cxnSp>
      </p:grpSp>
      <p:grpSp>
        <p:nvGrpSpPr>
          <p:cNvPr id="304" name="Group 303"/>
          <p:cNvGrpSpPr/>
          <p:nvPr/>
        </p:nvGrpSpPr>
        <p:grpSpPr>
          <a:xfrm>
            <a:off x="3551469" y="4809238"/>
            <a:ext cx="283210" cy="285750"/>
            <a:chOff x="787400" y="1922463"/>
            <a:chExt cx="476250" cy="446087"/>
          </a:xfrm>
        </p:grpSpPr>
        <p:sp>
          <p:nvSpPr>
            <p:cNvPr id="305" name="AutoShape 10"/>
            <p:cNvSpPr>
              <a:spLocks noChangeAspect="1" noChangeArrowheads="1" noTextEdit="1"/>
            </p:cNvSpPr>
            <p:nvPr/>
          </p:nvSpPr>
          <p:spPr bwMode="auto">
            <a:xfrm>
              <a:off x="787400" y="1922463"/>
              <a:ext cx="476250" cy="44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6" name="Rectangle 12"/>
            <p:cNvSpPr>
              <a:spLocks noChangeArrowheads="1"/>
            </p:cNvSpPr>
            <p:nvPr/>
          </p:nvSpPr>
          <p:spPr bwMode="auto">
            <a:xfrm>
              <a:off x="787400" y="1985963"/>
              <a:ext cx="381000" cy="382587"/>
            </a:xfrm>
            <a:prstGeom prst="rect">
              <a:avLst/>
            </a:prstGeom>
            <a:solidFill>
              <a:srgbClr val="3164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 name="Freeform 14"/>
            <p:cNvSpPr>
              <a:spLocks/>
            </p:cNvSpPr>
            <p:nvPr/>
          </p:nvSpPr>
          <p:spPr bwMode="auto">
            <a:xfrm>
              <a:off x="1168400" y="1922463"/>
              <a:ext cx="95250" cy="446087"/>
            </a:xfrm>
            <a:custGeom>
              <a:avLst/>
              <a:gdLst/>
              <a:ahLst/>
              <a:cxnLst>
                <a:cxn ang="0">
                  <a:pos x="60" y="232"/>
                </a:cxn>
                <a:cxn ang="0">
                  <a:pos x="0" y="281"/>
                </a:cxn>
                <a:cxn ang="0">
                  <a:pos x="0" y="40"/>
                </a:cxn>
                <a:cxn ang="0">
                  <a:pos x="60" y="0"/>
                </a:cxn>
                <a:cxn ang="0">
                  <a:pos x="60" y="232"/>
                </a:cxn>
              </a:cxnLst>
              <a:rect l="0" t="0" r="r" b="b"/>
              <a:pathLst>
                <a:path w="60" h="281">
                  <a:moveTo>
                    <a:pt x="60" y="232"/>
                  </a:moveTo>
                  <a:lnTo>
                    <a:pt x="0" y="281"/>
                  </a:lnTo>
                  <a:lnTo>
                    <a:pt x="0" y="40"/>
                  </a:lnTo>
                  <a:lnTo>
                    <a:pt x="60" y="0"/>
                  </a:lnTo>
                  <a:lnTo>
                    <a:pt x="60" y="232"/>
                  </a:lnTo>
                  <a:close/>
                </a:path>
              </a:pathLst>
            </a:custGeom>
            <a:solidFill>
              <a:srgbClr val="1D305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 name="Freeform 15"/>
            <p:cNvSpPr>
              <a:spLocks noEditPoints="1"/>
            </p:cNvSpPr>
            <p:nvPr/>
          </p:nvSpPr>
          <p:spPr bwMode="auto">
            <a:xfrm>
              <a:off x="809625" y="2011363"/>
              <a:ext cx="331788" cy="331787"/>
            </a:xfrm>
            <a:custGeom>
              <a:avLst/>
              <a:gdLst/>
              <a:ahLst/>
              <a:cxnLst>
                <a:cxn ang="0">
                  <a:pos x="209" y="105"/>
                </a:cxn>
                <a:cxn ang="0">
                  <a:pos x="180" y="78"/>
                </a:cxn>
                <a:cxn ang="0">
                  <a:pos x="180" y="94"/>
                </a:cxn>
                <a:cxn ang="0">
                  <a:pos x="156" y="94"/>
                </a:cxn>
                <a:cxn ang="0">
                  <a:pos x="156" y="53"/>
                </a:cxn>
                <a:cxn ang="0">
                  <a:pos x="116" y="53"/>
                </a:cxn>
                <a:cxn ang="0">
                  <a:pos x="116" y="30"/>
                </a:cxn>
                <a:cxn ang="0">
                  <a:pos x="131" y="30"/>
                </a:cxn>
                <a:cxn ang="0">
                  <a:pos x="105" y="0"/>
                </a:cxn>
                <a:cxn ang="0">
                  <a:pos x="80" y="30"/>
                </a:cxn>
                <a:cxn ang="0">
                  <a:pos x="95" y="30"/>
                </a:cxn>
                <a:cxn ang="0">
                  <a:pos x="95" y="53"/>
                </a:cxn>
                <a:cxn ang="0">
                  <a:pos x="54" y="53"/>
                </a:cxn>
                <a:cxn ang="0">
                  <a:pos x="54" y="94"/>
                </a:cxn>
                <a:cxn ang="0">
                  <a:pos x="31" y="94"/>
                </a:cxn>
                <a:cxn ang="0">
                  <a:pos x="31" y="78"/>
                </a:cxn>
                <a:cxn ang="0">
                  <a:pos x="0" y="105"/>
                </a:cxn>
                <a:cxn ang="0">
                  <a:pos x="31" y="131"/>
                </a:cxn>
                <a:cxn ang="0">
                  <a:pos x="31" y="116"/>
                </a:cxn>
                <a:cxn ang="0">
                  <a:pos x="54" y="116"/>
                </a:cxn>
                <a:cxn ang="0">
                  <a:pos x="54" y="156"/>
                </a:cxn>
                <a:cxn ang="0">
                  <a:pos x="95" y="156"/>
                </a:cxn>
                <a:cxn ang="0">
                  <a:pos x="95" y="179"/>
                </a:cxn>
                <a:cxn ang="0">
                  <a:pos x="80" y="179"/>
                </a:cxn>
                <a:cxn ang="0">
                  <a:pos x="105" y="209"/>
                </a:cxn>
                <a:cxn ang="0">
                  <a:pos x="131" y="179"/>
                </a:cxn>
                <a:cxn ang="0">
                  <a:pos x="116" y="179"/>
                </a:cxn>
                <a:cxn ang="0">
                  <a:pos x="116" y="156"/>
                </a:cxn>
                <a:cxn ang="0">
                  <a:pos x="156" y="156"/>
                </a:cxn>
                <a:cxn ang="0">
                  <a:pos x="156" y="144"/>
                </a:cxn>
                <a:cxn ang="0">
                  <a:pos x="156" y="116"/>
                </a:cxn>
                <a:cxn ang="0">
                  <a:pos x="180" y="116"/>
                </a:cxn>
                <a:cxn ang="0">
                  <a:pos x="180" y="131"/>
                </a:cxn>
                <a:cxn ang="0">
                  <a:pos x="209" y="105"/>
                </a:cxn>
                <a:cxn ang="0">
                  <a:pos x="133" y="133"/>
                </a:cxn>
                <a:cxn ang="0">
                  <a:pos x="78" y="133"/>
                </a:cxn>
                <a:cxn ang="0">
                  <a:pos x="78" y="77"/>
                </a:cxn>
                <a:cxn ang="0">
                  <a:pos x="133" y="77"/>
                </a:cxn>
                <a:cxn ang="0">
                  <a:pos x="133" y="133"/>
                </a:cxn>
              </a:cxnLst>
              <a:rect l="0" t="0" r="r" b="b"/>
              <a:pathLst>
                <a:path w="209" h="209">
                  <a:moveTo>
                    <a:pt x="209" y="105"/>
                  </a:moveTo>
                  <a:lnTo>
                    <a:pt x="180" y="78"/>
                  </a:lnTo>
                  <a:lnTo>
                    <a:pt x="180" y="94"/>
                  </a:lnTo>
                  <a:lnTo>
                    <a:pt x="156" y="94"/>
                  </a:lnTo>
                  <a:lnTo>
                    <a:pt x="156" y="53"/>
                  </a:lnTo>
                  <a:lnTo>
                    <a:pt x="116" y="53"/>
                  </a:lnTo>
                  <a:lnTo>
                    <a:pt x="116" y="30"/>
                  </a:lnTo>
                  <a:lnTo>
                    <a:pt x="131" y="30"/>
                  </a:lnTo>
                  <a:lnTo>
                    <a:pt x="105" y="0"/>
                  </a:lnTo>
                  <a:lnTo>
                    <a:pt x="80" y="30"/>
                  </a:lnTo>
                  <a:lnTo>
                    <a:pt x="95" y="30"/>
                  </a:lnTo>
                  <a:lnTo>
                    <a:pt x="95" y="53"/>
                  </a:lnTo>
                  <a:lnTo>
                    <a:pt x="54" y="53"/>
                  </a:lnTo>
                  <a:lnTo>
                    <a:pt x="54" y="94"/>
                  </a:lnTo>
                  <a:lnTo>
                    <a:pt x="31" y="94"/>
                  </a:lnTo>
                  <a:lnTo>
                    <a:pt x="31" y="78"/>
                  </a:lnTo>
                  <a:lnTo>
                    <a:pt x="0" y="105"/>
                  </a:lnTo>
                  <a:lnTo>
                    <a:pt x="31" y="131"/>
                  </a:lnTo>
                  <a:lnTo>
                    <a:pt x="31" y="116"/>
                  </a:lnTo>
                  <a:lnTo>
                    <a:pt x="54" y="116"/>
                  </a:lnTo>
                  <a:lnTo>
                    <a:pt x="54" y="156"/>
                  </a:lnTo>
                  <a:lnTo>
                    <a:pt x="95" y="156"/>
                  </a:lnTo>
                  <a:lnTo>
                    <a:pt x="95" y="179"/>
                  </a:lnTo>
                  <a:lnTo>
                    <a:pt x="80" y="179"/>
                  </a:lnTo>
                  <a:lnTo>
                    <a:pt x="105" y="209"/>
                  </a:lnTo>
                  <a:lnTo>
                    <a:pt x="131" y="179"/>
                  </a:lnTo>
                  <a:lnTo>
                    <a:pt x="116" y="179"/>
                  </a:lnTo>
                  <a:lnTo>
                    <a:pt x="116" y="156"/>
                  </a:lnTo>
                  <a:lnTo>
                    <a:pt x="156" y="156"/>
                  </a:lnTo>
                  <a:lnTo>
                    <a:pt x="156" y="144"/>
                  </a:lnTo>
                  <a:lnTo>
                    <a:pt x="156" y="116"/>
                  </a:lnTo>
                  <a:lnTo>
                    <a:pt x="180" y="116"/>
                  </a:lnTo>
                  <a:lnTo>
                    <a:pt x="180" y="131"/>
                  </a:lnTo>
                  <a:lnTo>
                    <a:pt x="209" y="105"/>
                  </a:lnTo>
                  <a:close/>
                  <a:moveTo>
                    <a:pt x="133" y="133"/>
                  </a:moveTo>
                  <a:lnTo>
                    <a:pt x="78" y="133"/>
                  </a:lnTo>
                  <a:lnTo>
                    <a:pt x="78" y="77"/>
                  </a:lnTo>
                  <a:lnTo>
                    <a:pt x="133" y="77"/>
                  </a:lnTo>
                  <a:lnTo>
                    <a:pt x="133" y="1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 name="Freeform 13"/>
            <p:cNvSpPr>
              <a:spLocks/>
            </p:cNvSpPr>
            <p:nvPr/>
          </p:nvSpPr>
          <p:spPr bwMode="auto">
            <a:xfrm>
              <a:off x="787400" y="1922463"/>
              <a:ext cx="476250" cy="63500"/>
            </a:xfrm>
            <a:custGeom>
              <a:avLst/>
              <a:gdLst/>
              <a:ahLst/>
              <a:cxnLst>
                <a:cxn ang="0">
                  <a:pos x="240" y="40"/>
                </a:cxn>
                <a:cxn ang="0">
                  <a:pos x="0" y="40"/>
                </a:cxn>
                <a:cxn ang="0">
                  <a:pos x="83" y="0"/>
                </a:cxn>
                <a:cxn ang="0">
                  <a:pos x="300" y="0"/>
                </a:cxn>
                <a:cxn ang="0">
                  <a:pos x="240" y="40"/>
                </a:cxn>
              </a:cxnLst>
              <a:rect l="0" t="0" r="r" b="b"/>
              <a:pathLst>
                <a:path w="300" h="40">
                  <a:moveTo>
                    <a:pt x="240" y="40"/>
                  </a:moveTo>
                  <a:lnTo>
                    <a:pt x="0" y="40"/>
                  </a:lnTo>
                  <a:lnTo>
                    <a:pt x="83" y="0"/>
                  </a:lnTo>
                  <a:lnTo>
                    <a:pt x="300" y="0"/>
                  </a:lnTo>
                  <a:lnTo>
                    <a:pt x="240" y="40"/>
                  </a:lnTo>
                  <a:close/>
                </a:path>
              </a:pathLst>
            </a:custGeom>
            <a:solidFill>
              <a:srgbClr val="7F9CD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10" name="Group 309"/>
          <p:cNvGrpSpPr/>
          <p:nvPr/>
        </p:nvGrpSpPr>
        <p:grpSpPr>
          <a:xfrm>
            <a:off x="4008669" y="4809238"/>
            <a:ext cx="283210" cy="285750"/>
            <a:chOff x="787400" y="1922463"/>
            <a:chExt cx="476250" cy="446087"/>
          </a:xfrm>
        </p:grpSpPr>
        <p:sp>
          <p:nvSpPr>
            <p:cNvPr id="311" name="AutoShape 10"/>
            <p:cNvSpPr>
              <a:spLocks noChangeAspect="1" noChangeArrowheads="1" noTextEdit="1"/>
            </p:cNvSpPr>
            <p:nvPr/>
          </p:nvSpPr>
          <p:spPr bwMode="auto">
            <a:xfrm>
              <a:off x="787400" y="1922463"/>
              <a:ext cx="476250" cy="44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2" name="Rectangle 12"/>
            <p:cNvSpPr>
              <a:spLocks noChangeArrowheads="1"/>
            </p:cNvSpPr>
            <p:nvPr/>
          </p:nvSpPr>
          <p:spPr bwMode="auto">
            <a:xfrm>
              <a:off x="787400" y="1985963"/>
              <a:ext cx="381000" cy="382587"/>
            </a:xfrm>
            <a:prstGeom prst="rect">
              <a:avLst/>
            </a:prstGeom>
            <a:solidFill>
              <a:srgbClr val="3164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3" name="Freeform 14"/>
            <p:cNvSpPr>
              <a:spLocks/>
            </p:cNvSpPr>
            <p:nvPr/>
          </p:nvSpPr>
          <p:spPr bwMode="auto">
            <a:xfrm>
              <a:off x="1168400" y="1922463"/>
              <a:ext cx="95250" cy="446087"/>
            </a:xfrm>
            <a:custGeom>
              <a:avLst/>
              <a:gdLst/>
              <a:ahLst/>
              <a:cxnLst>
                <a:cxn ang="0">
                  <a:pos x="60" y="232"/>
                </a:cxn>
                <a:cxn ang="0">
                  <a:pos x="0" y="281"/>
                </a:cxn>
                <a:cxn ang="0">
                  <a:pos x="0" y="40"/>
                </a:cxn>
                <a:cxn ang="0">
                  <a:pos x="60" y="0"/>
                </a:cxn>
                <a:cxn ang="0">
                  <a:pos x="60" y="232"/>
                </a:cxn>
              </a:cxnLst>
              <a:rect l="0" t="0" r="r" b="b"/>
              <a:pathLst>
                <a:path w="60" h="281">
                  <a:moveTo>
                    <a:pt x="60" y="232"/>
                  </a:moveTo>
                  <a:lnTo>
                    <a:pt x="0" y="281"/>
                  </a:lnTo>
                  <a:lnTo>
                    <a:pt x="0" y="40"/>
                  </a:lnTo>
                  <a:lnTo>
                    <a:pt x="60" y="0"/>
                  </a:lnTo>
                  <a:lnTo>
                    <a:pt x="60" y="232"/>
                  </a:lnTo>
                  <a:close/>
                </a:path>
              </a:pathLst>
            </a:custGeom>
            <a:solidFill>
              <a:srgbClr val="1D305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 name="Freeform 15"/>
            <p:cNvSpPr>
              <a:spLocks noEditPoints="1"/>
            </p:cNvSpPr>
            <p:nvPr/>
          </p:nvSpPr>
          <p:spPr bwMode="auto">
            <a:xfrm>
              <a:off x="809625" y="2011363"/>
              <a:ext cx="331788" cy="331787"/>
            </a:xfrm>
            <a:custGeom>
              <a:avLst/>
              <a:gdLst/>
              <a:ahLst/>
              <a:cxnLst>
                <a:cxn ang="0">
                  <a:pos x="209" y="105"/>
                </a:cxn>
                <a:cxn ang="0">
                  <a:pos x="180" y="78"/>
                </a:cxn>
                <a:cxn ang="0">
                  <a:pos x="180" y="94"/>
                </a:cxn>
                <a:cxn ang="0">
                  <a:pos x="156" y="94"/>
                </a:cxn>
                <a:cxn ang="0">
                  <a:pos x="156" y="53"/>
                </a:cxn>
                <a:cxn ang="0">
                  <a:pos x="116" y="53"/>
                </a:cxn>
                <a:cxn ang="0">
                  <a:pos x="116" y="30"/>
                </a:cxn>
                <a:cxn ang="0">
                  <a:pos x="131" y="30"/>
                </a:cxn>
                <a:cxn ang="0">
                  <a:pos x="105" y="0"/>
                </a:cxn>
                <a:cxn ang="0">
                  <a:pos x="80" y="30"/>
                </a:cxn>
                <a:cxn ang="0">
                  <a:pos x="95" y="30"/>
                </a:cxn>
                <a:cxn ang="0">
                  <a:pos x="95" y="53"/>
                </a:cxn>
                <a:cxn ang="0">
                  <a:pos x="54" y="53"/>
                </a:cxn>
                <a:cxn ang="0">
                  <a:pos x="54" y="94"/>
                </a:cxn>
                <a:cxn ang="0">
                  <a:pos x="31" y="94"/>
                </a:cxn>
                <a:cxn ang="0">
                  <a:pos x="31" y="78"/>
                </a:cxn>
                <a:cxn ang="0">
                  <a:pos x="0" y="105"/>
                </a:cxn>
                <a:cxn ang="0">
                  <a:pos x="31" y="131"/>
                </a:cxn>
                <a:cxn ang="0">
                  <a:pos x="31" y="116"/>
                </a:cxn>
                <a:cxn ang="0">
                  <a:pos x="54" y="116"/>
                </a:cxn>
                <a:cxn ang="0">
                  <a:pos x="54" y="156"/>
                </a:cxn>
                <a:cxn ang="0">
                  <a:pos x="95" y="156"/>
                </a:cxn>
                <a:cxn ang="0">
                  <a:pos x="95" y="179"/>
                </a:cxn>
                <a:cxn ang="0">
                  <a:pos x="80" y="179"/>
                </a:cxn>
                <a:cxn ang="0">
                  <a:pos x="105" y="209"/>
                </a:cxn>
                <a:cxn ang="0">
                  <a:pos x="131" y="179"/>
                </a:cxn>
                <a:cxn ang="0">
                  <a:pos x="116" y="179"/>
                </a:cxn>
                <a:cxn ang="0">
                  <a:pos x="116" y="156"/>
                </a:cxn>
                <a:cxn ang="0">
                  <a:pos x="156" y="156"/>
                </a:cxn>
                <a:cxn ang="0">
                  <a:pos x="156" y="144"/>
                </a:cxn>
                <a:cxn ang="0">
                  <a:pos x="156" y="116"/>
                </a:cxn>
                <a:cxn ang="0">
                  <a:pos x="180" y="116"/>
                </a:cxn>
                <a:cxn ang="0">
                  <a:pos x="180" y="131"/>
                </a:cxn>
                <a:cxn ang="0">
                  <a:pos x="209" y="105"/>
                </a:cxn>
                <a:cxn ang="0">
                  <a:pos x="133" y="133"/>
                </a:cxn>
                <a:cxn ang="0">
                  <a:pos x="78" y="133"/>
                </a:cxn>
                <a:cxn ang="0">
                  <a:pos x="78" y="77"/>
                </a:cxn>
                <a:cxn ang="0">
                  <a:pos x="133" y="77"/>
                </a:cxn>
                <a:cxn ang="0">
                  <a:pos x="133" y="133"/>
                </a:cxn>
              </a:cxnLst>
              <a:rect l="0" t="0" r="r" b="b"/>
              <a:pathLst>
                <a:path w="209" h="209">
                  <a:moveTo>
                    <a:pt x="209" y="105"/>
                  </a:moveTo>
                  <a:lnTo>
                    <a:pt x="180" y="78"/>
                  </a:lnTo>
                  <a:lnTo>
                    <a:pt x="180" y="94"/>
                  </a:lnTo>
                  <a:lnTo>
                    <a:pt x="156" y="94"/>
                  </a:lnTo>
                  <a:lnTo>
                    <a:pt x="156" y="53"/>
                  </a:lnTo>
                  <a:lnTo>
                    <a:pt x="116" y="53"/>
                  </a:lnTo>
                  <a:lnTo>
                    <a:pt x="116" y="30"/>
                  </a:lnTo>
                  <a:lnTo>
                    <a:pt x="131" y="30"/>
                  </a:lnTo>
                  <a:lnTo>
                    <a:pt x="105" y="0"/>
                  </a:lnTo>
                  <a:lnTo>
                    <a:pt x="80" y="30"/>
                  </a:lnTo>
                  <a:lnTo>
                    <a:pt x="95" y="30"/>
                  </a:lnTo>
                  <a:lnTo>
                    <a:pt x="95" y="53"/>
                  </a:lnTo>
                  <a:lnTo>
                    <a:pt x="54" y="53"/>
                  </a:lnTo>
                  <a:lnTo>
                    <a:pt x="54" y="94"/>
                  </a:lnTo>
                  <a:lnTo>
                    <a:pt x="31" y="94"/>
                  </a:lnTo>
                  <a:lnTo>
                    <a:pt x="31" y="78"/>
                  </a:lnTo>
                  <a:lnTo>
                    <a:pt x="0" y="105"/>
                  </a:lnTo>
                  <a:lnTo>
                    <a:pt x="31" y="131"/>
                  </a:lnTo>
                  <a:lnTo>
                    <a:pt x="31" y="116"/>
                  </a:lnTo>
                  <a:lnTo>
                    <a:pt x="54" y="116"/>
                  </a:lnTo>
                  <a:lnTo>
                    <a:pt x="54" y="156"/>
                  </a:lnTo>
                  <a:lnTo>
                    <a:pt x="95" y="156"/>
                  </a:lnTo>
                  <a:lnTo>
                    <a:pt x="95" y="179"/>
                  </a:lnTo>
                  <a:lnTo>
                    <a:pt x="80" y="179"/>
                  </a:lnTo>
                  <a:lnTo>
                    <a:pt x="105" y="209"/>
                  </a:lnTo>
                  <a:lnTo>
                    <a:pt x="131" y="179"/>
                  </a:lnTo>
                  <a:lnTo>
                    <a:pt x="116" y="179"/>
                  </a:lnTo>
                  <a:lnTo>
                    <a:pt x="116" y="156"/>
                  </a:lnTo>
                  <a:lnTo>
                    <a:pt x="156" y="156"/>
                  </a:lnTo>
                  <a:lnTo>
                    <a:pt x="156" y="144"/>
                  </a:lnTo>
                  <a:lnTo>
                    <a:pt x="156" y="116"/>
                  </a:lnTo>
                  <a:lnTo>
                    <a:pt x="180" y="116"/>
                  </a:lnTo>
                  <a:lnTo>
                    <a:pt x="180" y="131"/>
                  </a:lnTo>
                  <a:lnTo>
                    <a:pt x="209" y="105"/>
                  </a:lnTo>
                  <a:close/>
                  <a:moveTo>
                    <a:pt x="133" y="133"/>
                  </a:moveTo>
                  <a:lnTo>
                    <a:pt x="78" y="133"/>
                  </a:lnTo>
                  <a:lnTo>
                    <a:pt x="78" y="77"/>
                  </a:lnTo>
                  <a:lnTo>
                    <a:pt x="133" y="77"/>
                  </a:lnTo>
                  <a:lnTo>
                    <a:pt x="133" y="1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 name="Freeform 13"/>
            <p:cNvSpPr>
              <a:spLocks/>
            </p:cNvSpPr>
            <p:nvPr/>
          </p:nvSpPr>
          <p:spPr bwMode="auto">
            <a:xfrm>
              <a:off x="787400" y="1922463"/>
              <a:ext cx="476250" cy="63500"/>
            </a:xfrm>
            <a:custGeom>
              <a:avLst/>
              <a:gdLst/>
              <a:ahLst/>
              <a:cxnLst>
                <a:cxn ang="0">
                  <a:pos x="240" y="40"/>
                </a:cxn>
                <a:cxn ang="0">
                  <a:pos x="0" y="40"/>
                </a:cxn>
                <a:cxn ang="0">
                  <a:pos x="83" y="0"/>
                </a:cxn>
                <a:cxn ang="0">
                  <a:pos x="300" y="0"/>
                </a:cxn>
                <a:cxn ang="0">
                  <a:pos x="240" y="40"/>
                </a:cxn>
              </a:cxnLst>
              <a:rect l="0" t="0" r="r" b="b"/>
              <a:pathLst>
                <a:path w="300" h="40">
                  <a:moveTo>
                    <a:pt x="240" y="40"/>
                  </a:moveTo>
                  <a:lnTo>
                    <a:pt x="0" y="40"/>
                  </a:lnTo>
                  <a:lnTo>
                    <a:pt x="83" y="0"/>
                  </a:lnTo>
                  <a:lnTo>
                    <a:pt x="300" y="0"/>
                  </a:lnTo>
                  <a:lnTo>
                    <a:pt x="240" y="40"/>
                  </a:lnTo>
                  <a:close/>
                </a:path>
              </a:pathLst>
            </a:custGeom>
            <a:solidFill>
              <a:srgbClr val="7F9CD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16" name="Group 315"/>
          <p:cNvGrpSpPr/>
          <p:nvPr/>
        </p:nvGrpSpPr>
        <p:grpSpPr>
          <a:xfrm>
            <a:off x="3780069" y="5126738"/>
            <a:ext cx="283210" cy="285750"/>
            <a:chOff x="787400" y="1922463"/>
            <a:chExt cx="476250" cy="446087"/>
          </a:xfrm>
        </p:grpSpPr>
        <p:sp>
          <p:nvSpPr>
            <p:cNvPr id="317" name="AutoShape 10"/>
            <p:cNvSpPr>
              <a:spLocks noChangeAspect="1" noChangeArrowheads="1" noTextEdit="1"/>
            </p:cNvSpPr>
            <p:nvPr/>
          </p:nvSpPr>
          <p:spPr bwMode="auto">
            <a:xfrm>
              <a:off x="787400" y="1922463"/>
              <a:ext cx="476250" cy="44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8" name="Rectangle 12"/>
            <p:cNvSpPr>
              <a:spLocks noChangeArrowheads="1"/>
            </p:cNvSpPr>
            <p:nvPr/>
          </p:nvSpPr>
          <p:spPr bwMode="auto">
            <a:xfrm>
              <a:off x="787400" y="1985963"/>
              <a:ext cx="381000" cy="382587"/>
            </a:xfrm>
            <a:prstGeom prst="rect">
              <a:avLst/>
            </a:prstGeom>
            <a:solidFill>
              <a:srgbClr val="3164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9" name="Freeform 14"/>
            <p:cNvSpPr>
              <a:spLocks/>
            </p:cNvSpPr>
            <p:nvPr/>
          </p:nvSpPr>
          <p:spPr bwMode="auto">
            <a:xfrm>
              <a:off x="1168400" y="1922463"/>
              <a:ext cx="95250" cy="446087"/>
            </a:xfrm>
            <a:custGeom>
              <a:avLst/>
              <a:gdLst/>
              <a:ahLst/>
              <a:cxnLst>
                <a:cxn ang="0">
                  <a:pos x="60" y="232"/>
                </a:cxn>
                <a:cxn ang="0">
                  <a:pos x="0" y="281"/>
                </a:cxn>
                <a:cxn ang="0">
                  <a:pos x="0" y="40"/>
                </a:cxn>
                <a:cxn ang="0">
                  <a:pos x="60" y="0"/>
                </a:cxn>
                <a:cxn ang="0">
                  <a:pos x="60" y="232"/>
                </a:cxn>
              </a:cxnLst>
              <a:rect l="0" t="0" r="r" b="b"/>
              <a:pathLst>
                <a:path w="60" h="281">
                  <a:moveTo>
                    <a:pt x="60" y="232"/>
                  </a:moveTo>
                  <a:lnTo>
                    <a:pt x="0" y="281"/>
                  </a:lnTo>
                  <a:lnTo>
                    <a:pt x="0" y="40"/>
                  </a:lnTo>
                  <a:lnTo>
                    <a:pt x="60" y="0"/>
                  </a:lnTo>
                  <a:lnTo>
                    <a:pt x="60" y="232"/>
                  </a:lnTo>
                  <a:close/>
                </a:path>
              </a:pathLst>
            </a:custGeom>
            <a:solidFill>
              <a:srgbClr val="1D305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0" name="Freeform 15"/>
            <p:cNvSpPr>
              <a:spLocks noEditPoints="1"/>
            </p:cNvSpPr>
            <p:nvPr/>
          </p:nvSpPr>
          <p:spPr bwMode="auto">
            <a:xfrm>
              <a:off x="809625" y="2011363"/>
              <a:ext cx="331788" cy="331787"/>
            </a:xfrm>
            <a:custGeom>
              <a:avLst/>
              <a:gdLst/>
              <a:ahLst/>
              <a:cxnLst>
                <a:cxn ang="0">
                  <a:pos x="209" y="105"/>
                </a:cxn>
                <a:cxn ang="0">
                  <a:pos x="180" y="78"/>
                </a:cxn>
                <a:cxn ang="0">
                  <a:pos x="180" y="94"/>
                </a:cxn>
                <a:cxn ang="0">
                  <a:pos x="156" y="94"/>
                </a:cxn>
                <a:cxn ang="0">
                  <a:pos x="156" y="53"/>
                </a:cxn>
                <a:cxn ang="0">
                  <a:pos x="116" y="53"/>
                </a:cxn>
                <a:cxn ang="0">
                  <a:pos x="116" y="30"/>
                </a:cxn>
                <a:cxn ang="0">
                  <a:pos x="131" y="30"/>
                </a:cxn>
                <a:cxn ang="0">
                  <a:pos x="105" y="0"/>
                </a:cxn>
                <a:cxn ang="0">
                  <a:pos x="80" y="30"/>
                </a:cxn>
                <a:cxn ang="0">
                  <a:pos x="95" y="30"/>
                </a:cxn>
                <a:cxn ang="0">
                  <a:pos x="95" y="53"/>
                </a:cxn>
                <a:cxn ang="0">
                  <a:pos x="54" y="53"/>
                </a:cxn>
                <a:cxn ang="0">
                  <a:pos x="54" y="94"/>
                </a:cxn>
                <a:cxn ang="0">
                  <a:pos x="31" y="94"/>
                </a:cxn>
                <a:cxn ang="0">
                  <a:pos x="31" y="78"/>
                </a:cxn>
                <a:cxn ang="0">
                  <a:pos x="0" y="105"/>
                </a:cxn>
                <a:cxn ang="0">
                  <a:pos x="31" y="131"/>
                </a:cxn>
                <a:cxn ang="0">
                  <a:pos x="31" y="116"/>
                </a:cxn>
                <a:cxn ang="0">
                  <a:pos x="54" y="116"/>
                </a:cxn>
                <a:cxn ang="0">
                  <a:pos x="54" y="156"/>
                </a:cxn>
                <a:cxn ang="0">
                  <a:pos x="95" y="156"/>
                </a:cxn>
                <a:cxn ang="0">
                  <a:pos x="95" y="179"/>
                </a:cxn>
                <a:cxn ang="0">
                  <a:pos x="80" y="179"/>
                </a:cxn>
                <a:cxn ang="0">
                  <a:pos x="105" y="209"/>
                </a:cxn>
                <a:cxn ang="0">
                  <a:pos x="131" y="179"/>
                </a:cxn>
                <a:cxn ang="0">
                  <a:pos x="116" y="179"/>
                </a:cxn>
                <a:cxn ang="0">
                  <a:pos x="116" y="156"/>
                </a:cxn>
                <a:cxn ang="0">
                  <a:pos x="156" y="156"/>
                </a:cxn>
                <a:cxn ang="0">
                  <a:pos x="156" y="144"/>
                </a:cxn>
                <a:cxn ang="0">
                  <a:pos x="156" y="116"/>
                </a:cxn>
                <a:cxn ang="0">
                  <a:pos x="180" y="116"/>
                </a:cxn>
                <a:cxn ang="0">
                  <a:pos x="180" y="131"/>
                </a:cxn>
                <a:cxn ang="0">
                  <a:pos x="209" y="105"/>
                </a:cxn>
                <a:cxn ang="0">
                  <a:pos x="133" y="133"/>
                </a:cxn>
                <a:cxn ang="0">
                  <a:pos x="78" y="133"/>
                </a:cxn>
                <a:cxn ang="0">
                  <a:pos x="78" y="77"/>
                </a:cxn>
                <a:cxn ang="0">
                  <a:pos x="133" y="77"/>
                </a:cxn>
                <a:cxn ang="0">
                  <a:pos x="133" y="133"/>
                </a:cxn>
              </a:cxnLst>
              <a:rect l="0" t="0" r="r" b="b"/>
              <a:pathLst>
                <a:path w="209" h="209">
                  <a:moveTo>
                    <a:pt x="209" y="105"/>
                  </a:moveTo>
                  <a:lnTo>
                    <a:pt x="180" y="78"/>
                  </a:lnTo>
                  <a:lnTo>
                    <a:pt x="180" y="94"/>
                  </a:lnTo>
                  <a:lnTo>
                    <a:pt x="156" y="94"/>
                  </a:lnTo>
                  <a:lnTo>
                    <a:pt x="156" y="53"/>
                  </a:lnTo>
                  <a:lnTo>
                    <a:pt x="116" y="53"/>
                  </a:lnTo>
                  <a:lnTo>
                    <a:pt x="116" y="30"/>
                  </a:lnTo>
                  <a:lnTo>
                    <a:pt x="131" y="30"/>
                  </a:lnTo>
                  <a:lnTo>
                    <a:pt x="105" y="0"/>
                  </a:lnTo>
                  <a:lnTo>
                    <a:pt x="80" y="30"/>
                  </a:lnTo>
                  <a:lnTo>
                    <a:pt x="95" y="30"/>
                  </a:lnTo>
                  <a:lnTo>
                    <a:pt x="95" y="53"/>
                  </a:lnTo>
                  <a:lnTo>
                    <a:pt x="54" y="53"/>
                  </a:lnTo>
                  <a:lnTo>
                    <a:pt x="54" y="94"/>
                  </a:lnTo>
                  <a:lnTo>
                    <a:pt x="31" y="94"/>
                  </a:lnTo>
                  <a:lnTo>
                    <a:pt x="31" y="78"/>
                  </a:lnTo>
                  <a:lnTo>
                    <a:pt x="0" y="105"/>
                  </a:lnTo>
                  <a:lnTo>
                    <a:pt x="31" y="131"/>
                  </a:lnTo>
                  <a:lnTo>
                    <a:pt x="31" y="116"/>
                  </a:lnTo>
                  <a:lnTo>
                    <a:pt x="54" y="116"/>
                  </a:lnTo>
                  <a:lnTo>
                    <a:pt x="54" y="156"/>
                  </a:lnTo>
                  <a:lnTo>
                    <a:pt x="95" y="156"/>
                  </a:lnTo>
                  <a:lnTo>
                    <a:pt x="95" y="179"/>
                  </a:lnTo>
                  <a:lnTo>
                    <a:pt x="80" y="179"/>
                  </a:lnTo>
                  <a:lnTo>
                    <a:pt x="105" y="209"/>
                  </a:lnTo>
                  <a:lnTo>
                    <a:pt x="131" y="179"/>
                  </a:lnTo>
                  <a:lnTo>
                    <a:pt x="116" y="179"/>
                  </a:lnTo>
                  <a:lnTo>
                    <a:pt x="116" y="156"/>
                  </a:lnTo>
                  <a:lnTo>
                    <a:pt x="156" y="156"/>
                  </a:lnTo>
                  <a:lnTo>
                    <a:pt x="156" y="144"/>
                  </a:lnTo>
                  <a:lnTo>
                    <a:pt x="156" y="116"/>
                  </a:lnTo>
                  <a:lnTo>
                    <a:pt x="180" y="116"/>
                  </a:lnTo>
                  <a:lnTo>
                    <a:pt x="180" y="131"/>
                  </a:lnTo>
                  <a:lnTo>
                    <a:pt x="209" y="105"/>
                  </a:lnTo>
                  <a:close/>
                  <a:moveTo>
                    <a:pt x="133" y="133"/>
                  </a:moveTo>
                  <a:lnTo>
                    <a:pt x="78" y="133"/>
                  </a:lnTo>
                  <a:lnTo>
                    <a:pt x="78" y="77"/>
                  </a:lnTo>
                  <a:lnTo>
                    <a:pt x="133" y="77"/>
                  </a:lnTo>
                  <a:lnTo>
                    <a:pt x="133" y="1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13"/>
            <p:cNvSpPr>
              <a:spLocks/>
            </p:cNvSpPr>
            <p:nvPr/>
          </p:nvSpPr>
          <p:spPr bwMode="auto">
            <a:xfrm>
              <a:off x="787400" y="1922463"/>
              <a:ext cx="476250" cy="63500"/>
            </a:xfrm>
            <a:custGeom>
              <a:avLst/>
              <a:gdLst/>
              <a:ahLst/>
              <a:cxnLst>
                <a:cxn ang="0">
                  <a:pos x="240" y="40"/>
                </a:cxn>
                <a:cxn ang="0">
                  <a:pos x="0" y="40"/>
                </a:cxn>
                <a:cxn ang="0">
                  <a:pos x="83" y="0"/>
                </a:cxn>
                <a:cxn ang="0">
                  <a:pos x="300" y="0"/>
                </a:cxn>
                <a:cxn ang="0">
                  <a:pos x="240" y="40"/>
                </a:cxn>
              </a:cxnLst>
              <a:rect l="0" t="0" r="r" b="b"/>
              <a:pathLst>
                <a:path w="300" h="40">
                  <a:moveTo>
                    <a:pt x="240" y="40"/>
                  </a:moveTo>
                  <a:lnTo>
                    <a:pt x="0" y="40"/>
                  </a:lnTo>
                  <a:lnTo>
                    <a:pt x="83" y="0"/>
                  </a:lnTo>
                  <a:lnTo>
                    <a:pt x="300" y="0"/>
                  </a:lnTo>
                  <a:lnTo>
                    <a:pt x="240" y="40"/>
                  </a:lnTo>
                  <a:close/>
                </a:path>
              </a:pathLst>
            </a:custGeom>
            <a:solidFill>
              <a:srgbClr val="7F9CD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22" name="Group 321"/>
          <p:cNvGrpSpPr/>
          <p:nvPr/>
        </p:nvGrpSpPr>
        <p:grpSpPr>
          <a:xfrm>
            <a:off x="4161069" y="5126738"/>
            <a:ext cx="283210" cy="285750"/>
            <a:chOff x="787400" y="1922463"/>
            <a:chExt cx="476250" cy="446087"/>
          </a:xfrm>
        </p:grpSpPr>
        <p:sp>
          <p:nvSpPr>
            <p:cNvPr id="323" name="AutoShape 10"/>
            <p:cNvSpPr>
              <a:spLocks noChangeAspect="1" noChangeArrowheads="1" noTextEdit="1"/>
            </p:cNvSpPr>
            <p:nvPr/>
          </p:nvSpPr>
          <p:spPr bwMode="auto">
            <a:xfrm>
              <a:off x="787400" y="1922463"/>
              <a:ext cx="476250" cy="44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4" name="Rectangle 12"/>
            <p:cNvSpPr>
              <a:spLocks noChangeArrowheads="1"/>
            </p:cNvSpPr>
            <p:nvPr/>
          </p:nvSpPr>
          <p:spPr bwMode="auto">
            <a:xfrm>
              <a:off x="787400" y="1985963"/>
              <a:ext cx="381000" cy="382587"/>
            </a:xfrm>
            <a:prstGeom prst="rect">
              <a:avLst/>
            </a:prstGeom>
            <a:solidFill>
              <a:srgbClr val="3164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5" name="Freeform 14"/>
            <p:cNvSpPr>
              <a:spLocks/>
            </p:cNvSpPr>
            <p:nvPr/>
          </p:nvSpPr>
          <p:spPr bwMode="auto">
            <a:xfrm>
              <a:off x="1168400" y="1922463"/>
              <a:ext cx="95250" cy="446087"/>
            </a:xfrm>
            <a:custGeom>
              <a:avLst/>
              <a:gdLst/>
              <a:ahLst/>
              <a:cxnLst>
                <a:cxn ang="0">
                  <a:pos x="60" y="232"/>
                </a:cxn>
                <a:cxn ang="0">
                  <a:pos x="0" y="281"/>
                </a:cxn>
                <a:cxn ang="0">
                  <a:pos x="0" y="40"/>
                </a:cxn>
                <a:cxn ang="0">
                  <a:pos x="60" y="0"/>
                </a:cxn>
                <a:cxn ang="0">
                  <a:pos x="60" y="232"/>
                </a:cxn>
              </a:cxnLst>
              <a:rect l="0" t="0" r="r" b="b"/>
              <a:pathLst>
                <a:path w="60" h="281">
                  <a:moveTo>
                    <a:pt x="60" y="232"/>
                  </a:moveTo>
                  <a:lnTo>
                    <a:pt x="0" y="281"/>
                  </a:lnTo>
                  <a:lnTo>
                    <a:pt x="0" y="40"/>
                  </a:lnTo>
                  <a:lnTo>
                    <a:pt x="60" y="0"/>
                  </a:lnTo>
                  <a:lnTo>
                    <a:pt x="60" y="232"/>
                  </a:lnTo>
                  <a:close/>
                </a:path>
              </a:pathLst>
            </a:custGeom>
            <a:solidFill>
              <a:srgbClr val="1D305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6" name="Freeform 15"/>
            <p:cNvSpPr>
              <a:spLocks noEditPoints="1"/>
            </p:cNvSpPr>
            <p:nvPr/>
          </p:nvSpPr>
          <p:spPr bwMode="auto">
            <a:xfrm>
              <a:off x="809625" y="2011363"/>
              <a:ext cx="331788" cy="331787"/>
            </a:xfrm>
            <a:custGeom>
              <a:avLst/>
              <a:gdLst/>
              <a:ahLst/>
              <a:cxnLst>
                <a:cxn ang="0">
                  <a:pos x="209" y="105"/>
                </a:cxn>
                <a:cxn ang="0">
                  <a:pos x="180" y="78"/>
                </a:cxn>
                <a:cxn ang="0">
                  <a:pos x="180" y="94"/>
                </a:cxn>
                <a:cxn ang="0">
                  <a:pos x="156" y="94"/>
                </a:cxn>
                <a:cxn ang="0">
                  <a:pos x="156" y="53"/>
                </a:cxn>
                <a:cxn ang="0">
                  <a:pos x="116" y="53"/>
                </a:cxn>
                <a:cxn ang="0">
                  <a:pos x="116" y="30"/>
                </a:cxn>
                <a:cxn ang="0">
                  <a:pos x="131" y="30"/>
                </a:cxn>
                <a:cxn ang="0">
                  <a:pos x="105" y="0"/>
                </a:cxn>
                <a:cxn ang="0">
                  <a:pos x="80" y="30"/>
                </a:cxn>
                <a:cxn ang="0">
                  <a:pos x="95" y="30"/>
                </a:cxn>
                <a:cxn ang="0">
                  <a:pos x="95" y="53"/>
                </a:cxn>
                <a:cxn ang="0">
                  <a:pos x="54" y="53"/>
                </a:cxn>
                <a:cxn ang="0">
                  <a:pos x="54" y="94"/>
                </a:cxn>
                <a:cxn ang="0">
                  <a:pos x="31" y="94"/>
                </a:cxn>
                <a:cxn ang="0">
                  <a:pos x="31" y="78"/>
                </a:cxn>
                <a:cxn ang="0">
                  <a:pos x="0" y="105"/>
                </a:cxn>
                <a:cxn ang="0">
                  <a:pos x="31" y="131"/>
                </a:cxn>
                <a:cxn ang="0">
                  <a:pos x="31" y="116"/>
                </a:cxn>
                <a:cxn ang="0">
                  <a:pos x="54" y="116"/>
                </a:cxn>
                <a:cxn ang="0">
                  <a:pos x="54" y="156"/>
                </a:cxn>
                <a:cxn ang="0">
                  <a:pos x="95" y="156"/>
                </a:cxn>
                <a:cxn ang="0">
                  <a:pos x="95" y="179"/>
                </a:cxn>
                <a:cxn ang="0">
                  <a:pos x="80" y="179"/>
                </a:cxn>
                <a:cxn ang="0">
                  <a:pos x="105" y="209"/>
                </a:cxn>
                <a:cxn ang="0">
                  <a:pos x="131" y="179"/>
                </a:cxn>
                <a:cxn ang="0">
                  <a:pos x="116" y="179"/>
                </a:cxn>
                <a:cxn ang="0">
                  <a:pos x="116" y="156"/>
                </a:cxn>
                <a:cxn ang="0">
                  <a:pos x="156" y="156"/>
                </a:cxn>
                <a:cxn ang="0">
                  <a:pos x="156" y="144"/>
                </a:cxn>
                <a:cxn ang="0">
                  <a:pos x="156" y="116"/>
                </a:cxn>
                <a:cxn ang="0">
                  <a:pos x="180" y="116"/>
                </a:cxn>
                <a:cxn ang="0">
                  <a:pos x="180" y="131"/>
                </a:cxn>
                <a:cxn ang="0">
                  <a:pos x="209" y="105"/>
                </a:cxn>
                <a:cxn ang="0">
                  <a:pos x="133" y="133"/>
                </a:cxn>
                <a:cxn ang="0">
                  <a:pos x="78" y="133"/>
                </a:cxn>
                <a:cxn ang="0">
                  <a:pos x="78" y="77"/>
                </a:cxn>
                <a:cxn ang="0">
                  <a:pos x="133" y="77"/>
                </a:cxn>
                <a:cxn ang="0">
                  <a:pos x="133" y="133"/>
                </a:cxn>
              </a:cxnLst>
              <a:rect l="0" t="0" r="r" b="b"/>
              <a:pathLst>
                <a:path w="209" h="209">
                  <a:moveTo>
                    <a:pt x="209" y="105"/>
                  </a:moveTo>
                  <a:lnTo>
                    <a:pt x="180" y="78"/>
                  </a:lnTo>
                  <a:lnTo>
                    <a:pt x="180" y="94"/>
                  </a:lnTo>
                  <a:lnTo>
                    <a:pt x="156" y="94"/>
                  </a:lnTo>
                  <a:lnTo>
                    <a:pt x="156" y="53"/>
                  </a:lnTo>
                  <a:lnTo>
                    <a:pt x="116" y="53"/>
                  </a:lnTo>
                  <a:lnTo>
                    <a:pt x="116" y="30"/>
                  </a:lnTo>
                  <a:lnTo>
                    <a:pt x="131" y="30"/>
                  </a:lnTo>
                  <a:lnTo>
                    <a:pt x="105" y="0"/>
                  </a:lnTo>
                  <a:lnTo>
                    <a:pt x="80" y="30"/>
                  </a:lnTo>
                  <a:lnTo>
                    <a:pt x="95" y="30"/>
                  </a:lnTo>
                  <a:lnTo>
                    <a:pt x="95" y="53"/>
                  </a:lnTo>
                  <a:lnTo>
                    <a:pt x="54" y="53"/>
                  </a:lnTo>
                  <a:lnTo>
                    <a:pt x="54" y="94"/>
                  </a:lnTo>
                  <a:lnTo>
                    <a:pt x="31" y="94"/>
                  </a:lnTo>
                  <a:lnTo>
                    <a:pt x="31" y="78"/>
                  </a:lnTo>
                  <a:lnTo>
                    <a:pt x="0" y="105"/>
                  </a:lnTo>
                  <a:lnTo>
                    <a:pt x="31" y="131"/>
                  </a:lnTo>
                  <a:lnTo>
                    <a:pt x="31" y="116"/>
                  </a:lnTo>
                  <a:lnTo>
                    <a:pt x="54" y="116"/>
                  </a:lnTo>
                  <a:lnTo>
                    <a:pt x="54" y="156"/>
                  </a:lnTo>
                  <a:lnTo>
                    <a:pt x="95" y="156"/>
                  </a:lnTo>
                  <a:lnTo>
                    <a:pt x="95" y="179"/>
                  </a:lnTo>
                  <a:lnTo>
                    <a:pt x="80" y="179"/>
                  </a:lnTo>
                  <a:lnTo>
                    <a:pt x="105" y="209"/>
                  </a:lnTo>
                  <a:lnTo>
                    <a:pt x="131" y="179"/>
                  </a:lnTo>
                  <a:lnTo>
                    <a:pt x="116" y="179"/>
                  </a:lnTo>
                  <a:lnTo>
                    <a:pt x="116" y="156"/>
                  </a:lnTo>
                  <a:lnTo>
                    <a:pt x="156" y="156"/>
                  </a:lnTo>
                  <a:lnTo>
                    <a:pt x="156" y="144"/>
                  </a:lnTo>
                  <a:lnTo>
                    <a:pt x="156" y="116"/>
                  </a:lnTo>
                  <a:lnTo>
                    <a:pt x="180" y="116"/>
                  </a:lnTo>
                  <a:lnTo>
                    <a:pt x="180" y="131"/>
                  </a:lnTo>
                  <a:lnTo>
                    <a:pt x="209" y="105"/>
                  </a:lnTo>
                  <a:close/>
                  <a:moveTo>
                    <a:pt x="133" y="133"/>
                  </a:moveTo>
                  <a:lnTo>
                    <a:pt x="78" y="133"/>
                  </a:lnTo>
                  <a:lnTo>
                    <a:pt x="78" y="77"/>
                  </a:lnTo>
                  <a:lnTo>
                    <a:pt x="133" y="77"/>
                  </a:lnTo>
                  <a:lnTo>
                    <a:pt x="133" y="1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 name="Freeform 13"/>
            <p:cNvSpPr>
              <a:spLocks/>
            </p:cNvSpPr>
            <p:nvPr/>
          </p:nvSpPr>
          <p:spPr bwMode="auto">
            <a:xfrm>
              <a:off x="787400" y="1922463"/>
              <a:ext cx="476250" cy="63500"/>
            </a:xfrm>
            <a:custGeom>
              <a:avLst/>
              <a:gdLst/>
              <a:ahLst/>
              <a:cxnLst>
                <a:cxn ang="0">
                  <a:pos x="240" y="40"/>
                </a:cxn>
                <a:cxn ang="0">
                  <a:pos x="0" y="40"/>
                </a:cxn>
                <a:cxn ang="0">
                  <a:pos x="83" y="0"/>
                </a:cxn>
                <a:cxn ang="0">
                  <a:pos x="300" y="0"/>
                </a:cxn>
                <a:cxn ang="0">
                  <a:pos x="240" y="40"/>
                </a:cxn>
              </a:cxnLst>
              <a:rect l="0" t="0" r="r" b="b"/>
              <a:pathLst>
                <a:path w="300" h="40">
                  <a:moveTo>
                    <a:pt x="240" y="40"/>
                  </a:moveTo>
                  <a:lnTo>
                    <a:pt x="0" y="40"/>
                  </a:lnTo>
                  <a:lnTo>
                    <a:pt x="83" y="0"/>
                  </a:lnTo>
                  <a:lnTo>
                    <a:pt x="300" y="0"/>
                  </a:lnTo>
                  <a:lnTo>
                    <a:pt x="240" y="40"/>
                  </a:lnTo>
                  <a:close/>
                </a:path>
              </a:pathLst>
            </a:custGeom>
            <a:solidFill>
              <a:srgbClr val="7F9CD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28" name="Group 327"/>
          <p:cNvGrpSpPr/>
          <p:nvPr/>
        </p:nvGrpSpPr>
        <p:grpSpPr>
          <a:xfrm>
            <a:off x="3322869" y="5126738"/>
            <a:ext cx="283210" cy="285750"/>
            <a:chOff x="787400" y="1922463"/>
            <a:chExt cx="476250" cy="446087"/>
          </a:xfrm>
        </p:grpSpPr>
        <p:sp>
          <p:nvSpPr>
            <p:cNvPr id="329" name="AutoShape 10"/>
            <p:cNvSpPr>
              <a:spLocks noChangeAspect="1" noChangeArrowheads="1" noTextEdit="1"/>
            </p:cNvSpPr>
            <p:nvPr/>
          </p:nvSpPr>
          <p:spPr bwMode="auto">
            <a:xfrm>
              <a:off x="787400" y="1922463"/>
              <a:ext cx="476250" cy="44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0" name="Rectangle 12"/>
            <p:cNvSpPr>
              <a:spLocks noChangeArrowheads="1"/>
            </p:cNvSpPr>
            <p:nvPr/>
          </p:nvSpPr>
          <p:spPr bwMode="auto">
            <a:xfrm>
              <a:off x="787400" y="1985963"/>
              <a:ext cx="381000" cy="382587"/>
            </a:xfrm>
            <a:prstGeom prst="rect">
              <a:avLst/>
            </a:prstGeom>
            <a:solidFill>
              <a:srgbClr val="3164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1" name="Freeform 14"/>
            <p:cNvSpPr>
              <a:spLocks/>
            </p:cNvSpPr>
            <p:nvPr/>
          </p:nvSpPr>
          <p:spPr bwMode="auto">
            <a:xfrm>
              <a:off x="1168400" y="1922463"/>
              <a:ext cx="95250" cy="446087"/>
            </a:xfrm>
            <a:custGeom>
              <a:avLst/>
              <a:gdLst/>
              <a:ahLst/>
              <a:cxnLst>
                <a:cxn ang="0">
                  <a:pos x="60" y="232"/>
                </a:cxn>
                <a:cxn ang="0">
                  <a:pos x="0" y="281"/>
                </a:cxn>
                <a:cxn ang="0">
                  <a:pos x="0" y="40"/>
                </a:cxn>
                <a:cxn ang="0">
                  <a:pos x="60" y="0"/>
                </a:cxn>
                <a:cxn ang="0">
                  <a:pos x="60" y="232"/>
                </a:cxn>
              </a:cxnLst>
              <a:rect l="0" t="0" r="r" b="b"/>
              <a:pathLst>
                <a:path w="60" h="281">
                  <a:moveTo>
                    <a:pt x="60" y="232"/>
                  </a:moveTo>
                  <a:lnTo>
                    <a:pt x="0" y="281"/>
                  </a:lnTo>
                  <a:lnTo>
                    <a:pt x="0" y="40"/>
                  </a:lnTo>
                  <a:lnTo>
                    <a:pt x="60" y="0"/>
                  </a:lnTo>
                  <a:lnTo>
                    <a:pt x="60" y="232"/>
                  </a:lnTo>
                  <a:close/>
                </a:path>
              </a:pathLst>
            </a:custGeom>
            <a:solidFill>
              <a:srgbClr val="1D305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2" name="Freeform 15"/>
            <p:cNvSpPr>
              <a:spLocks noEditPoints="1"/>
            </p:cNvSpPr>
            <p:nvPr/>
          </p:nvSpPr>
          <p:spPr bwMode="auto">
            <a:xfrm>
              <a:off x="809625" y="2011363"/>
              <a:ext cx="331788" cy="331787"/>
            </a:xfrm>
            <a:custGeom>
              <a:avLst/>
              <a:gdLst/>
              <a:ahLst/>
              <a:cxnLst>
                <a:cxn ang="0">
                  <a:pos x="209" y="105"/>
                </a:cxn>
                <a:cxn ang="0">
                  <a:pos x="180" y="78"/>
                </a:cxn>
                <a:cxn ang="0">
                  <a:pos x="180" y="94"/>
                </a:cxn>
                <a:cxn ang="0">
                  <a:pos x="156" y="94"/>
                </a:cxn>
                <a:cxn ang="0">
                  <a:pos x="156" y="53"/>
                </a:cxn>
                <a:cxn ang="0">
                  <a:pos x="116" y="53"/>
                </a:cxn>
                <a:cxn ang="0">
                  <a:pos x="116" y="30"/>
                </a:cxn>
                <a:cxn ang="0">
                  <a:pos x="131" y="30"/>
                </a:cxn>
                <a:cxn ang="0">
                  <a:pos x="105" y="0"/>
                </a:cxn>
                <a:cxn ang="0">
                  <a:pos x="80" y="30"/>
                </a:cxn>
                <a:cxn ang="0">
                  <a:pos x="95" y="30"/>
                </a:cxn>
                <a:cxn ang="0">
                  <a:pos x="95" y="53"/>
                </a:cxn>
                <a:cxn ang="0">
                  <a:pos x="54" y="53"/>
                </a:cxn>
                <a:cxn ang="0">
                  <a:pos x="54" y="94"/>
                </a:cxn>
                <a:cxn ang="0">
                  <a:pos x="31" y="94"/>
                </a:cxn>
                <a:cxn ang="0">
                  <a:pos x="31" y="78"/>
                </a:cxn>
                <a:cxn ang="0">
                  <a:pos x="0" y="105"/>
                </a:cxn>
                <a:cxn ang="0">
                  <a:pos x="31" y="131"/>
                </a:cxn>
                <a:cxn ang="0">
                  <a:pos x="31" y="116"/>
                </a:cxn>
                <a:cxn ang="0">
                  <a:pos x="54" y="116"/>
                </a:cxn>
                <a:cxn ang="0">
                  <a:pos x="54" y="156"/>
                </a:cxn>
                <a:cxn ang="0">
                  <a:pos x="95" y="156"/>
                </a:cxn>
                <a:cxn ang="0">
                  <a:pos x="95" y="179"/>
                </a:cxn>
                <a:cxn ang="0">
                  <a:pos x="80" y="179"/>
                </a:cxn>
                <a:cxn ang="0">
                  <a:pos x="105" y="209"/>
                </a:cxn>
                <a:cxn ang="0">
                  <a:pos x="131" y="179"/>
                </a:cxn>
                <a:cxn ang="0">
                  <a:pos x="116" y="179"/>
                </a:cxn>
                <a:cxn ang="0">
                  <a:pos x="116" y="156"/>
                </a:cxn>
                <a:cxn ang="0">
                  <a:pos x="156" y="156"/>
                </a:cxn>
                <a:cxn ang="0">
                  <a:pos x="156" y="144"/>
                </a:cxn>
                <a:cxn ang="0">
                  <a:pos x="156" y="116"/>
                </a:cxn>
                <a:cxn ang="0">
                  <a:pos x="180" y="116"/>
                </a:cxn>
                <a:cxn ang="0">
                  <a:pos x="180" y="131"/>
                </a:cxn>
                <a:cxn ang="0">
                  <a:pos x="209" y="105"/>
                </a:cxn>
                <a:cxn ang="0">
                  <a:pos x="133" y="133"/>
                </a:cxn>
                <a:cxn ang="0">
                  <a:pos x="78" y="133"/>
                </a:cxn>
                <a:cxn ang="0">
                  <a:pos x="78" y="77"/>
                </a:cxn>
                <a:cxn ang="0">
                  <a:pos x="133" y="77"/>
                </a:cxn>
                <a:cxn ang="0">
                  <a:pos x="133" y="133"/>
                </a:cxn>
              </a:cxnLst>
              <a:rect l="0" t="0" r="r" b="b"/>
              <a:pathLst>
                <a:path w="209" h="209">
                  <a:moveTo>
                    <a:pt x="209" y="105"/>
                  </a:moveTo>
                  <a:lnTo>
                    <a:pt x="180" y="78"/>
                  </a:lnTo>
                  <a:lnTo>
                    <a:pt x="180" y="94"/>
                  </a:lnTo>
                  <a:lnTo>
                    <a:pt x="156" y="94"/>
                  </a:lnTo>
                  <a:lnTo>
                    <a:pt x="156" y="53"/>
                  </a:lnTo>
                  <a:lnTo>
                    <a:pt x="116" y="53"/>
                  </a:lnTo>
                  <a:lnTo>
                    <a:pt x="116" y="30"/>
                  </a:lnTo>
                  <a:lnTo>
                    <a:pt x="131" y="30"/>
                  </a:lnTo>
                  <a:lnTo>
                    <a:pt x="105" y="0"/>
                  </a:lnTo>
                  <a:lnTo>
                    <a:pt x="80" y="30"/>
                  </a:lnTo>
                  <a:lnTo>
                    <a:pt x="95" y="30"/>
                  </a:lnTo>
                  <a:lnTo>
                    <a:pt x="95" y="53"/>
                  </a:lnTo>
                  <a:lnTo>
                    <a:pt x="54" y="53"/>
                  </a:lnTo>
                  <a:lnTo>
                    <a:pt x="54" y="94"/>
                  </a:lnTo>
                  <a:lnTo>
                    <a:pt x="31" y="94"/>
                  </a:lnTo>
                  <a:lnTo>
                    <a:pt x="31" y="78"/>
                  </a:lnTo>
                  <a:lnTo>
                    <a:pt x="0" y="105"/>
                  </a:lnTo>
                  <a:lnTo>
                    <a:pt x="31" y="131"/>
                  </a:lnTo>
                  <a:lnTo>
                    <a:pt x="31" y="116"/>
                  </a:lnTo>
                  <a:lnTo>
                    <a:pt x="54" y="116"/>
                  </a:lnTo>
                  <a:lnTo>
                    <a:pt x="54" y="156"/>
                  </a:lnTo>
                  <a:lnTo>
                    <a:pt x="95" y="156"/>
                  </a:lnTo>
                  <a:lnTo>
                    <a:pt x="95" y="179"/>
                  </a:lnTo>
                  <a:lnTo>
                    <a:pt x="80" y="179"/>
                  </a:lnTo>
                  <a:lnTo>
                    <a:pt x="105" y="209"/>
                  </a:lnTo>
                  <a:lnTo>
                    <a:pt x="131" y="179"/>
                  </a:lnTo>
                  <a:lnTo>
                    <a:pt x="116" y="179"/>
                  </a:lnTo>
                  <a:lnTo>
                    <a:pt x="116" y="156"/>
                  </a:lnTo>
                  <a:lnTo>
                    <a:pt x="156" y="156"/>
                  </a:lnTo>
                  <a:lnTo>
                    <a:pt x="156" y="144"/>
                  </a:lnTo>
                  <a:lnTo>
                    <a:pt x="156" y="116"/>
                  </a:lnTo>
                  <a:lnTo>
                    <a:pt x="180" y="116"/>
                  </a:lnTo>
                  <a:lnTo>
                    <a:pt x="180" y="131"/>
                  </a:lnTo>
                  <a:lnTo>
                    <a:pt x="209" y="105"/>
                  </a:lnTo>
                  <a:close/>
                  <a:moveTo>
                    <a:pt x="133" y="133"/>
                  </a:moveTo>
                  <a:lnTo>
                    <a:pt x="78" y="133"/>
                  </a:lnTo>
                  <a:lnTo>
                    <a:pt x="78" y="77"/>
                  </a:lnTo>
                  <a:lnTo>
                    <a:pt x="133" y="77"/>
                  </a:lnTo>
                  <a:lnTo>
                    <a:pt x="133" y="1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3" name="Freeform 13"/>
            <p:cNvSpPr>
              <a:spLocks/>
            </p:cNvSpPr>
            <p:nvPr/>
          </p:nvSpPr>
          <p:spPr bwMode="auto">
            <a:xfrm>
              <a:off x="787400" y="1922463"/>
              <a:ext cx="476250" cy="63500"/>
            </a:xfrm>
            <a:custGeom>
              <a:avLst/>
              <a:gdLst/>
              <a:ahLst/>
              <a:cxnLst>
                <a:cxn ang="0">
                  <a:pos x="240" y="40"/>
                </a:cxn>
                <a:cxn ang="0">
                  <a:pos x="0" y="40"/>
                </a:cxn>
                <a:cxn ang="0">
                  <a:pos x="83" y="0"/>
                </a:cxn>
                <a:cxn ang="0">
                  <a:pos x="300" y="0"/>
                </a:cxn>
                <a:cxn ang="0">
                  <a:pos x="240" y="40"/>
                </a:cxn>
              </a:cxnLst>
              <a:rect l="0" t="0" r="r" b="b"/>
              <a:pathLst>
                <a:path w="300" h="40">
                  <a:moveTo>
                    <a:pt x="240" y="40"/>
                  </a:moveTo>
                  <a:lnTo>
                    <a:pt x="0" y="40"/>
                  </a:lnTo>
                  <a:lnTo>
                    <a:pt x="83" y="0"/>
                  </a:lnTo>
                  <a:lnTo>
                    <a:pt x="300" y="0"/>
                  </a:lnTo>
                  <a:lnTo>
                    <a:pt x="240" y="40"/>
                  </a:lnTo>
                  <a:close/>
                </a:path>
              </a:pathLst>
            </a:custGeom>
            <a:solidFill>
              <a:srgbClr val="7F9CD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34" name="Rounded Rectangle 333"/>
          <p:cNvSpPr/>
          <p:nvPr/>
        </p:nvSpPr>
        <p:spPr>
          <a:xfrm>
            <a:off x="2767879" y="2133600"/>
            <a:ext cx="2185121" cy="4082895"/>
          </a:xfrm>
          <a:prstGeom prst="roundRect">
            <a:avLst>
              <a:gd name="adj" fmla="val 9559"/>
            </a:avLst>
          </a:prstGeom>
          <a:noFill/>
          <a:ln w="28575">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TextBox 52"/>
          <p:cNvSpPr txBox="1"/>
          <p:nvPr/>
        </p:nvSpPr>
        <p:spPr>
          <a:xfrm>
            <a:off x="609371" y="2633246"/>
            <a:ext cx="341760" cy="338554"/>
          </a:xfrm>
          <a:prstGeom prst="rect">
            <a:avLst/>
          </a:prstGeom>
          <a:noFill/>
        </p:spPr>
        <p:txBody>
          <a:bodyPr wrap="none" rtlCol="0">
            <a:spAutoFit/>
          </a:bodyPr>
          <a:lstStyle/>
          <a:p>
            <a:r>
              <a:rPr lang="en-US" sz="1600" dirty="0" smtClean="0"/>
              <a:t>IP</a:t>
            </a:r>
            <a:endParaRPr lang="en-US" sz="1600" dirty="0"/>
          </a:p>
        </p:txBody>
      </p:sp>
      <p:sp>
        <p:nvSpPr>
          <p:cNvPr id="12" name="TextBox 11"/>
          <p:cNvSpPr txBox="1"/>
          <p:nvPr/>
        </p:nvSpPr>
        <p:spPr>
          <a:xfrm>
            <a:off x="381000" y="3657600"/>
            <a:ext cx="646331" cy="338554"/>
          </a:xfrm>
          <a:prstGeom prst="rect">
            <a:avLst/>
          </a:prstGeom>
          <a:noFill/>
        </p:spPr>
        <p:txBody>
          <a:bodyPr wrap="none" rtlCol="0">
            <a:spAutoFit/>
          </a:bodyPr>
          <a:lstStyle/>
          <a:p>
            <a:r>
              <a:rPr lang="en-US" sz="1600" dirty="0" smtClean="0"/>
              <a:t>MPLS</a:t>
            </a:r>
            <a:endParaRPr lang="en-US" sz="1600" dirty="0"/>
          </a:p>
        </p:txBody>
      </p:sp>
      <p:sp>
        <p:nvSpPr>
          <p:cNvPr id="96" name="TextBox 95"/>
          <p:cNvSpPr txBox="1"/>
          <p:nvPr/>
        </p:nvSpPr>
        <p:spPr>
          <a:xfrm>
            <a:off x="838200" y="5562600"/>
            <a:ext cx="1367875" cy="646331"/>
          </a:xfrm>
          <a:prstGeom prst="rect">
            <a:avLst/>
          </a:prstGeom>
          <a:noFill/>
        </p:spPr>
        <p:txBody>
          <a:bodyPr wrap="none" rtlCol="0">
            <a:spAutoFit/>
          </a:bodyPr>
          <a:lstStyle/>
          <a:p>
            <a:pPr algn="ctr"/>
            <a:r>
              <a:rPr lang="en-US" dirty="0" smtClean="0"/>
              <a:t>Converged</a:t>
            </a:r>
          </a:p>
          <a:p>
            <a:pPr algn="ctr"/>
            <a:r>
              <a:rPr lang="en-US" dirty="0" smtClean="0"/>
              <a:t>OTN/DWDM</a:t>
            </a:r>
            <a:endParaRPr lang="en-US" dirty="0"/>
          </a:p>
        </p:txBody>
      </p:sp>
      <p:grpSp>
        <p:nvGrpSpPr>
          <p:cNvPr id="133" name="Group 132"/>
          <p:cNvGrpSpPr/>
          <p:nvPr/>
        </p:nvGrpSpPr>
        <p:grpSpPr>
          <a:xfrm>
            <a:off x="882863" y="2438400"/>
            <a:ext cx="1369640" cy="2140696"/>
            <a:chOff x="1226664" y="2013105"/>
            <a:chExt cx="1712050" cy="2675870"/>
          </a:xfrm>
        </p:grpSpPr>
        <p:sp>
          <p:nvSpPr>
            <p:cNvPr id="52" name="Freeform 5"/>
            <p:cNvSpPr>
              <a:spLocks/>
            </p:cNvSpPr>
            <p:nvPr/>
          </p:nvSpPr>
          <p:spPr bwMode="auto">
            <a:xfrm>
              <a:off x="1226664" y="2013105"/>
              <a:ext cx="1711069" cy="1423000"/>
            </a:xfrm>
            <a:custGeom>
              <a:avLst/>
              <a:gdLst/>
              <a:ahLst/>
              <a:cxnLst>
                <a:cxn ang="0">
                  <a:pos x="1262" y="498"/>
                </a:cxn>
                <a:cxn ang="0">
                  <a:pos x="1076" y="659"/>
                </a:cxn>
                <a:cxn ang="0">
                  <a:pos x="941" y="637"/>
                </a:cxn>
                <a:cxn ang="0">
                  <a:pos x="941" y="637"/>
                </a:cxn>
                <a:cxn ang="0">
                  <a:pos x="713" y="679"/>
                </a:cxn>
                <a:cxn ang="0">
                  <a:pos x="674" y="659"/>
                </a:cxn>
                <a:cxn ang="0">
                  <a:pos x="674" y="659"/>
                </a:cxn>
                <a:cxn ang="0">
                  <a:pos x="489" y="697"/>
                </a:cxn>
                <a:cxn ang="0">
                  <a:pos x="442" y="668"/>
                </a:cxn>
                <a:cxn ang="0">
                  <a:pos x="442" y="668"/>
                </a:cxn>
                <a:cxn ang="0">
                  <a:pos x="227" y="675"/>
                </a:cxn>
                <a:cxn ang="0">
                  <a:pos x="177" y="612"/>
                </a:cxn>
                <a:cxn ang="0">
                  <a:pos x="177" y="612"/>
                </a:cxn>
                <a:cxn ang="0">
                  <a:pos x="62" y="466"/>
                </a:cxn>
                <a:cxn ang="0">
                  <a:pos x="70" y="450"/>
                </a:cxn>
                <a:cxn ang="0">
                  <a:pos x="70" y="450"/>
                </a:cxn>
                <a:cxn ang="0">
                  <a:pos x="115" y="244"/>
                </a:cxn>
                <a:cxn ang="0">
                  <a:pos x="215" y="217"/>
                </a:cxn>
                <a:cxn ang="0">
                  <a:pos x="215" y="217"/>
                </a:cxn>
                <a:cxn ang="0">
                  <a:pos x="402" y="97"/>
                </a:cxn>
                <a:cxn ang="0">
                  <a:pos x="496" y="118"/>
                </a:cxn>
                <a:cxn ang="0">
                  <a:pos x="496" y="118"/>
                </a:cxn>
                <a:cxn ang="0">
                  <a:pos x="763" y="26"/>
                </a:cxn>
                <a:cxn ang="0">
                  <a:pos x="877" y="88"/>
                </a:cxn>
                <a:cxn ang="0">
                  <a:pos x="877" y="88"/>
                </a:cxn>
                <a:cxn ang="0">
                  <a:pos x="1208" y="155"/>
                </a:cxn>
                <a:cxn ang="0">
                  <a:pos x="1211" y="158"/>
                </a:cxn>
                <a:cxn ang="0">
                  <a:pos x="1211" y="158"/>
                </a:cxn>
                <a:cxn ang="0">
                  <a:pos x="1361" y="245"/>
                </a:cxn>
                <a:cxn ang="0">
                  <a:pos x="1323" y="320"/>
                </a:cxn>
                <a:cxn ang="0">
                  <a:pos x="1323" y="320"/>
                </a:cxn>
                <a:cxn ang="0">
                  <a:pos x="1368" y="451"/>
                </a:cxn>
                <a:cxn ang="0">
                  <a:pos x="1263" y="496"/>
                </a:cxn>
                <a:cxn ang="0">
                  <a:pos x="1262" y="498"/>
                </a:cxn>
              </a:cxnLst>
              <a:rect l="0" t="0" r="r" b="b"/>
              <a:pathLst>
                <a:path w="1408" h="722">
                  <a:moveTo>
                    <a:pt x="1262" y="498"/>
                  </a:moveTo>
                  <a:cubicBezTo>
                    <a:pt x="1276" y="579"/>
                    <a:pt x="1193" y="651"/>
                    <a:pt x="1076" y="659"/>
                  </a:cubicBezTo>
                  <a:cubicBezTo>
                    <a:pt x="1029" y="662"/>
                    <a:pt x="981" y="655"/>
                    <a:pt x="941" y="637"/>
                  </a:cubicBezTo>
                  <a:cubicBezTo>
                    <a:pt x="941" y="637"/>
                    <a:pt x="941" y="637"/>
                    <a:pt x="941" y="637"/>
                  </a:cubicBezTo>
                  <a:cubicBezTo>
                    <a:pt x="896" y="693"/>
                    <a:pt x="794" y="712"/>
                    <a:pt x="713" y="679"/>
                  </a:cubicBezTo>
                  <a:cubicBezTo>
                    <a:pt x="699" y="674"/>
                    <a:pt x="686" y="667"/>
                    <a:pt x="674" y="659"/>
                  </a:cubicBezTo>
                  <a:cubicBezTo>
                    <a:pt x="674" y="659"/>
                    <a:pt x="674" y="659"/>
                    <a:pt x="674" y="659"/>
                  </a:cubicBezTo>
                  <a:cubicBezTo>
                    <a:pt x="639" y="705"/>
                    <a:pt x="556" y="722"/>
                    <a:pt x="489" y="697"/>
                  </a:cubicBezTo>
                  <a:cubicBezTo>
                    <a:pt x="471" y="690"/>
                    <a:pt x="454" y="680"/>
                    <a:pt x="442" y="668"/>
                  </a:cubicBezTo>
                  <a:cubicBezTo>
                    <a:pt x="442" y="668"/>
                    <a:pt x="442" y="668"/>
                    <a:pt x="442" y="668"/>
                  </a:cubicBezTo>
                  <a:cubicBezTo>
                    <a:pt x="386" y="711"/>
                    <a:pt x="290" y="714"/>
                    <a:pt x="227" y="675"/>
                  </a:cubicBezTo>
                  <a:cubicBezTo>
                    <a:pt x="200" y="658"/>
                    <a:pt x="182" y="636"/>
                    <a:pt x="177" y="612"/>
                  </a:cubicBezTo>
                  <a:cubicBezTo>
                    <a:pt x="177" y="612"/>
                    <a:pt x="177" y="612"/>
                    <a:pt x="177" y="612"/>
                  </a:cubicBezTo>
                  <a:cubicBezTo>
                    <a:pt x="88" y="593"/>
                    <a:pt x="37" y="527"/>
                    <a:pt x="62" y="466"/>
                  </a:cubicBezTo>
                  <a:cubicBezTo>
                    <a:pt x="65" y="460"/>
                    <a:pt x="67" y="455"/>
                    <a:pt x="70" y="450"/>
                  </a:cubicBezTo>
                  <a:cubicBezTo>
                    <a:pt x="70" y="450"/>
                    <a:pt x="70" y="450"/>
                    <a:pt x="70" y="450"/>
                  </a:cubicBezTo>
                  <a:cubicBezTo>
                    <a:pt x="0" y="384"/>
                    <a:pt x="20" y="291"/>
                    <a:pt x="115" y="244"/>
                  </a:cubicBezTo>
                  <a:cubicBezTo>
                    <a:pt x="144" y="229"/>
                    <a:pt x="179" y="220"/>
                    <a:pt x="215" y="217"/>
                  </a:cubicBezTo>
                  <a:cubicBezTo>
                    <a:pt x="215" y="217"/>
                    <a:pt x="215" y="217"/>
                    <a:pt x="215" y="217"/>
                  </a:cubicBezTo>
                  <a:cubicBezTo>
                    <a:pt x="218" y="148"/>
                    <a:pt x="301" y="94"/>
                    <a:pt x="402" y="97"/>
                  </a:cubicBezTo>
                  <a:cubicBezTo>
                    <a:pt x="435" y="98"/>
                    <a:pt x="468" y="105"/>
                    <a:pt x="496" y="118"/>
                  </a:cubicBezTo>
                  <a:cubicBezTo>
                    <a:pt x="496" y="118"/>
                    <a:pt x="496" y="118"/>
                    <a:pt x="496" y="118"/>
                  </a:cubicBezTo>
                  <a:cubicBezTo>
                    <a:pt x="532" y="41"/>
                    <a:pt x="651" y="0"/>
                    <a:pt x="763" y="26"/>
                  </a:cubicBezTo>
                  <a:cubicBezTo>
                    <a:pt x="810" y="37"/>
                    <a:pt x="850" y="59"/>
                    <a:pt x="877" y="88"/>
                  </a:cubicBezTo>
                  <a:cubicBezTo>
                    <a:pt x="877" y="88"/>
                    <a:pt x="877" y="88"/>
                    <a:pt x="877" y="88"/>
                  </a:cubicBezTo>
                  <a:cubicBezTo>
                    <a:pt x="993" y="43"/>
                    <a:pt x="1141" y="73"/>
                    <a:pt x="1208" y="155"/>
                  </a:cubicBezTo>
                  <a:cubicBezTo>
                    <a:pt x="1209" y="156"/>
                    <a:pt x="1210" y="157"/>
                    <a:pt x="1211" y="158"/>
                  </a:cubicBezTo>
                  <a:cubicBezTo>
                    <a:pt x="1211" y="158"/>
                    <a:pt x="1211" y="158"/>
                    <a:pt x="1211" y="158"/>
                  </a:cubicBezTo>
                  <a:cubicBezTo>
                    <a:pt x="1286" y="153"/>
                    <a:pt x="1353" y="192"/>
                    <a:pt x="1361" y="245"/>
                  </a:cubicBezTo>
                  <a:cubicBezTo>
                    <a:pt x="1365" y="273"/>
                    <a:pt x="1351" y="300"/>
                    <a:pt x="1323" y="320"/>
                  </a:cubicBezTo>
                  <a:cubicBezTo>
                    <a:pt x="1323" y="320"/>
                    <a:pt x="1323" y="320"/>
                    <a:pt x="1323" y="320"/>
                  </a:cubicBezTo>
                  <a:cubicBezTo>
                    <a:pt x="1387" y="348"/>
                    <a:pt x="1408" y="407"/>
                    <a:pt x="1368" y="451"/>
                  </a:cubicBezTo>
                  <a:cubicBezTo>
                    <a:pt x="1346" y="477"/>
                    <a:pt x="1307" y="494"/>
                    <a:pt x="1263" y="496"/>
                  </a:cubicBezTo>
                  <a:lnTo>
                    <a:pt x="1262" y="498"/>
                  </a:lnTo>
                  <a:close/>
                </a:path>
              </a:pathLst>
            </a:custGeom>
            <a:solidFill>
              <a:schemeClr val="accent3">
                <a:lumMod val="40000"/>
                <a:lumOff val="60000"/>
              </a:schemeClr>
            </a:solidFill>
            <a:ln w="9525">
              <a:noFill/>
              <a:round/>
              <a:headEnd/>
              <a:tailEnd/>
            </a:ln>
            <a:effectLst>
              <a:outerShdw blurRad="317500" dist="508000" dir="5400000" sx="78000" sy="78000" algn="t" rotWithShape="0">
                <a:prstClr val="black">
                  <a:alpha val="27000"/>
                </a:prstClr>
              </a:outerShdw>
            </a:effectLst>
            <a:scene3d>
              <a:camera prst="orthographicFront">
                <a:rot lat="19199996" lon="0" rev="0"/>
              </a:camera>
              <a:lightRig rig="chilly" dir="t"/>
            </a:scene3d>
            <a:sp3d>
              <a:bevelT w="12700" h="38100"/>
            </a:sp3d>
          </p:spPr>
          <p:txBody>
            <a:bodyPr vert="horz" wrap="square" lIns="91440" tIns="45720" rIns="91440" bIns="45720" numCol="1" anchor="t" anchorCtr="0" compatLnSpc="1">
              <a:prstTxWarp prst="textNoShape">
                <a:avLst/>
              </a:prstTxWarp>
            </a:bodyPr>
            <a:lstStyle/>
            <a:p>
              <a:endParaRPr lang="en-US" dirty="0">
                <a:solidFill>
                  <a:srgbClr val="2A313D"/>
                </a:solidFill>
              </a:endParaRPr>
            </a:p>
          </p:txBody>
        </p:sp>
        <p:grpSp>
          <p:nvGrpSpPr>
            <p:cNvPr id="54" name="Group 53"/>
            <p:cNvGrpSpPr/>
            <p:nvPr/>
          </p:nvGrpSpPr>
          <p:grpSpPr>
            <a:xfrm>
              <a:off x="1793697" y="2284397"/>
              <a:ext cx="520638" cy="352298"/>
              <a:chOff x="586154" y="3911067"/>
              <a:chExt cx="2915956" cy="1973131"/>
            </a:xfrm>
          </p:grpSpPr>
          <p:sp>
            <p:nvSpPr>
              <p:cNvPr id="81" name="Oval 253"/>
              <p:cNvSpPr>
                <a:spLocks noChangeArrowheads="1"/>
              </p:cNvSpPr>
              <p:nvPr/>
            </p:nvSpPr>
            <p:spPr bwMode="auto">
              <a:xfrm>
                <a:off x="586154" y="4742926"/>
                <a:ext cx="2915956" cy="1141272"/>
              </a:xfrm>
              <a:prstGeom prst="ellipse">
                <a:avLst/>
              </a:prstGeom>
              <a:gradFill rotWithShape="1">
                <a:gsLst>
                  <a:gs pos="0">
                    <a:srgbClr val="373737"/>
                  </a:gs>
                  <a:gs pos="100000">
                    <a:srgbClr val="777777"/>
                  </a:gs>
                </a:gsLst>
                <a:lin ang="0" scaled="1"/>
              </a:gradFill>
              <a:ln w="6350">
                <a:noFill/>
                <a:round/>
                <a:headEnd/>
                <a:tailEnd/>
              </a:ln>
            </p:spPr>
            <p:txBody>
              <a:bodyPr/>
              <a:lstStyle/>
              <a:p>
                <a:endParaRPr lang="en-US"/>
              </a:p>
            </p:txBody>
          </p:sp>
          <p:sp>
            <p:nvSpPr>
              <p:cNvPr id="82" name="Rectangle 255"/>
              <p:cNvSpPr>
                <a:spLocks noChangeArrowheads="1"/>
              </p:cNvSpPr>
              <p:nvPr/>
            </p:nvSpPr>
            <p:spPr bwMode="auto">
              <a:xfrm>
                <a:off x="586154" y="4490054"/>
                <a:ext cx="2915956" cy="812808"/>
              </a:xfrm>
              <a:prstGeom prst="rect">
                <a:avLst/>
              </a:prstGeom>
              <a:gradFill rotWithShape="1">
                <a:gsLst>
                  <a:gs pos="0">
                    <a:srgbClr val="373737"/>
                  </a:gs>
                  <a:gs pos="100000">
                    <a:srgbClr val="777777"/>
                  </a:gs>
                </a:gsLst>
                <a:lin ang="0" scaled="1"/>
              </a:gradFill>
              <a:ln w="9525">
                <a:noFill/>
                <a:miter lim="800000"/>
                <a:headEnd/>
                <a:tailEnd/>
              </a:ln>
            </p:spPr>
            <p:txBody>
              <a:bodyPr/>
              <a:lstStyle/>
              <a:p>
                <a:endParaRPr lang="en-US"/>
              </a:p>
            </p:txBody>
          </p:sp>
          <p:sp>
            <p:nvSpPr>
              <p:cNvPr id="83" name="Oval 256"/>
              <p:cNvSpPr>
                <a:spLocks noChangeArrowheads="1"/>
              </p:cNvSpPr>
              <p:nvPr/>
            </p:nvSpPr>
            <p:spPr bwMode="auto">
              <a:xfrm>
                <a:off x="586154" y="3911067"/>
                <a:ext cx="2915956" cy="1141272"/>
              </a:xfrm>
              <a:prstGeom prst="ellipse">
                <a:avLst/>
              </a:prstGeom>
              <a:solidFill>
                <a:srgbClr val="B2B2B2"/>
              </a:solidFill>
              <a:ln w="6350">
                <a:noFill/>
                <a:round/>
                <a:headEnd/>
                <a:tailEnd/>
              </a:ln>
            </p:spPr>
            <p:txBody>
              <a:bodyPr/>
              <a:lstStyle/>
              <a:p>
                <a:endParaRPr lang="en-US"/>
              </a:p>
            </p:txBody>
          </p:sp>
          <p:grpSp>
            <p:nvGrpSpPr>
              <p:cNvPr id="84" name="Group 267"/>
              <p:cNvGrpSpPr>
                <a:grpSpLocks/>
              </p:cNvGrpSpPr>
              <p:nvPr/>
            </p:nvGrpSpPr>
            <p:grpSpPr bwMode="auto">
              <a:xfrm>
                <a:off x="1045410" y="4066949"/>
                <a:ext cx="2006970" cy="851778"/>
                <a:chOff x="4314" y="1150"/>
                <a:chExt cx="446" cy="153"/>
              </a:xfrm>
            </p:grpSpPr>
            <p:sp>
              <p:nvSpPr>
                <p:cNvPr id="85" name="Freeform 268"/>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86" name="Freeform 269"/>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87" name="Freeform 270"/>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88" name="Freeform 271"/>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89" name="Freeform 272"/>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90" name="Freeform 273"/>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91" name="Freeform 274"/>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sp>
              <p:nvSpPr>
                <p:cNvPr id="92" name="Freeform 275"/>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grpSp>
        </p:grpSp>
        <p:grpSp>
          <p:nvGrpSpPr>
            <p:cNvPr id="55" name="Group 54"/>
            <p:cNvGrpSpPr/>
            <p:nvPr/>
          </p:nvGrpSpPr>
          <p:grpSpPr>
            <a:xfrm>
              <a:off x="2417095" y="2684285"/>
              <a:ext cx="520638" cy="352298"/>
              <a:chOff x="586154" y="3911067"/>
              <a:chExt cx="2915956" cy="1973131"/>
            </a:xfrm>
          </p:grpSpPr>
          <p:sp>
            <p:nvSpPr>
              <p:cNvPr id="69" name="Oval 253"/>
              <p:cNvSpPr>
                <a:spLocks noChangeArrowheads="1"/>
              </p:cNvSpPr>
              <p:nvPr/>
            </p:nvSpPr>
            <p:spPr bwMode="auto">
              <a:xfrm>
                <a:off x="586154" y="4742926"/>
                <a:ext cx="2915956" cy="1141272"/>
              </a:xfrm>
              <a:prstGeom prst="ellipse">
                <a:avLst/>
              </a:prstGeom>
              <a:gradFill rotWithShape="1">
                <a:gsLst>
                  <a:gs pos="0">
                    <a:srgbClr val="373737"/>
                  </a:gs>
                  <a:gs pos="100000">
                    <a:srgbClr val="777777"/>
                  </a:gs>
                </a:gsLst>
                <a:lin ang="0" scaled="1"/>
              </a:gradFill>
              <a:ln w="6350">
                <a:noFill/>
                <a:round/>
                <a:headEnd/>
                <a:tailEnd/>
              </a:ln>
            </p:spPr>
            <p:txBody>
              <a:bodyPr/>
              <a:lstStyle/>
              <a:p>
                <a:endParaRPr lang="en-US"/>
              </a:p>
            </p:txBody>
          </p:sp>
          <p:sp>
            <p:nvSpPr>
              <p:cNvPr id="70" name="Rectangle 255"/>
              <p:cNvSpPr>
                <a:spLocks noChangeArrowheads="1"/>
              </p:cNvSpPr>
              <p:nvPr/>
            </p:nvSpPr>
            <p:spPr bwMode="auto">
              <a:xfrm>
                <a:off x="586154" y="4490054"/>
                <a:ext cx="2915956" cy="812808"/>
              </a:xfrm>
              <a:prstGeom prst="rect">
                <a:avLst/>
              </a:prstGeom>
              <a:gradFill rotWithShape="1">
                <a:gsLst>
                  <a:gs pos="0">
                    <a:srgbClr val="373737"/>
                  </a:gs>
                  <a:gs pos="100000">
                    <a:srgbClr val="777777"/>
                  </a:gs>
                </a:gsLst>
                <a:lin ang="0" scaled="1"/>
              </a:gradFill>
              <a:ln w="9525">
                <a:noFill/>
                <a:miter lim="800000"/>
                <a:headEnd/>
                <a:tailEnd/>
              </a:ln>
            </p:spPr>
            <p:txBody>
              <a:bodyPr/>
              <a:lstStyle/>
              <a:p>
                <a:endParaRPr lang="en-US"/>
              </a:p>
            </p:txBody>
          </p:sp>
          <p:sp>
            <p:nvSpPr>
              <p:cNvPr id="71" name="Oval 256"/>
              <p:cNvSpPr>
                <a:spLocks noChangeArrowheads="1"/>
              </p:cNvSpPr>
              <p:nvPr/>
            </p:nvSpPr>
            <p:spPr bwMode="auto">
              <a:xfrm>
                <a:off x="586154" y="3911067"/>
                <a:ext cx="2915956" cy="1141272"/>
              </a:xfrm>
              <a:prstGeom prst="ellipse">
                <a:avLst/>
              </a:prstGeom>
              <a:solidFill>
                <a:srgbClr val="B2B2B2"/>
              </a:solidFill>
              <a:ln w="6350">
                <a:noFill/>
                <a:round/>
                <a:headEnd/>
                <a:tailEnd/>
              </a:ln>
            </p:spPr>
            <p:txBody>
              <a:bodyPr/>
              <a:lstStyle/>
              <a:p>
                <a:endParaRPr lang="en-US"/>
              </a:p>
            </p:txBody>
          </p:sp>
          <p:grpSp>
            <p:nvGrpSpPr>
              <p:cNvPr id="72" name="Group 267"/>
              <p:cNvGrpSpPr>
                <a:grpSpLocks/>
              </p:cNvGrpSpPr>
              <p:nvPr/>
            </p:nvGrpSpPr>
            <p:grpSpPr bwMode="auto">
              <a:xfrm>
                <a:off x="1045410" y="4066949"/>
                <a:ext cx="2006970" cy="851778"/>
                <a:chOff x="4314" y="1150"/>
                <a:chExt cx="446" cy="153"/>
              </a:xfrm>
            </p:grpSpPr>
            <p:sp>
              <p:nvSpPr>
                <p:cNvPr id="73" name="Freeform 268"/>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74" name="Freeform 269"/>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75" name="Freeform 270"/>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76" name="Freeform 271"/>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77" name="Freeform 272"/>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78" name="Freeform 273"/>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79" name="Freeform 274"/>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sp>
              <p:nvSpPr>
                <p:cNvPr id="80" name="Freeform 275"/>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grpSp>
        </p:grpSp>
        <p:grpSp>
          <p:nvGrpSpPr>
            <p:cNvPr id="56" name="Group 55"/>
            <p:cNvGrpSpPr/>
            <p:nvPr/>
          </p:nvGrpSpPr>
          <p:grpSpPr>
            <a:xfrm>
              <a:off x="1226664" y="2684285"/>
              <a:ext cx="520638" cy="352298"/>
              <a:chOff x="586154" y="3911067"/>
              <a:chExt cx="2915956" cy="1973131"/>
            </a:xfrm>
          </p:grpSpPr>
          <p:sp>
            <p:nvSpPr>
              <p:cNvPr id="57" name="Oval 253"/>
              <p:cNvSpPr>
                <a:spLocks noChangeArrowheads="1"/>
              </p:cNvSpPr>
              <p:nvPr/>
            </p:nvSpPr>
            <p:spPr bwMode="auto">
              <a:xfrm>
                <a:off x="586154" y="4742926"/>
                <a:ext cx="2915956" cy="1141272"/>
              </a:xfrm>
              <a:prstGeom prst="ellipse">
                <a:avLst/>
              </a:prstGeom>
              <a:gradFill rotWithShape="1">
                <a:gsLst>
                  <a:gs pos="0">
                    <a:srgbClr val="373737"/>
                  </a:gs>
                  <a:gs pos="100000">
                    <a:srgbClr val="777777"/>
                  </a:gs>
                </a:gsLst>
                <a:lin ang="0" scaled="1"/>
              </a:gradFill>
              <a:ln w="6350">
                <a:noFill/>
                <a:round/>
                <a:headEnd/>
                <a:tailEnd/>
              </a:ln>
            </p:spPr>
            <p:txBody>
              <a:bodyPr/>
              <a:lstStyle/>
              <a:p>
                <a:endParaRPr lang="en-US"/>
              </a:p>
            </p:txBody>
          </p:sp>
          <p:sp>
            <p:nvSpPr>
              <p:cNvPr id="58" name="Rectangle 255"/>
              <p:cNvSpPr>
                <a:spLocks noChangeArrowheads="1"/>
              </p:cNvSpPr>
              <p:nvPr/>
            </p:nvSpPr>
            <p:spPr bwMode="auto">
              <a:xfrm>
                <a:off x="586154" y="4490054"/>
                <a:ext cx="2915956" cy="812808"/>
              </a:xfrm>
              <a:prstGeom prst="rect">
                <a:avLst/>
              </a:prstGeom>
              <a:gradFill rotWithShape="1">
                <a:gsLst>
                  <a:gs pos="0">
                    <a:srgbClr val="373737"/>
                  </a:gs>
                  <a:gs pos="100000">
                    <a:srgbClr val="777777"/>
                  </a:gs>
                </a:gsLst>
                <a:lin ang="0" scaled="1"/>
              </a:gradFill>
              <a:ln w="9525">
                <a:noFill/>
                <a:miter lim="800000"/>
                <a:headEnd/>
                <a:tailEnd/>
              </a:ln>
            </p:spPr>
            <p:txBody>
              <a:bodyPr/>
              <a:lstStyle/>
              <a:p>
                <a:endParaRPr lang="en-US"/>
              </a:p>
            </p:txBody>
          </p:sp>
          <p:sp>
            <p:nvSpPr>
              <p:cNvPr id="59" name="Oval 256"/>
              <p:cNvSpPr>
                <a:spLocks noChangeArrowheads="1"/>
              </p:cNvSpPr>
              <p:nvPr/>
            </p:nvSpPr>
            <p:spPr bwMode="auto">
              <a:xfrm>
                <a:off x="586154" y="3911067"/>
                <a:ext cx="2915956" cy="1141272"/>
              </a:xfrm>
              <a:prstGeom prst="ellipse">
                <a:avLst/>
              </a:prstGeom>
              <a:solidFill>
                <a:srgbClr val="B2B2B2"/>
              </a:solidFill>
              <a:ln w="6350">
                <a:noFill/>
                <a:round/>
                <a:headEnd/>
                <a:tailEnd/>
              </a:ln>
            </p:spPr>
            <p:txBody>
              <a:bodyPr/>
              <a:lstStyle/>
              <a:p>
                <a:endParaRPr lang="en-US"/>
              </a:p>
            </p:txBody>
          </p:sp>
          <p:grpSp>
            <p:nvGrpSpPr>
              <p:cNvPr id="60" name="Group 267"/>
              <p:cNvGrpSpPr>
                <a:grpSpLocks/>
              </p:cNvGrpSpPr>
              <p:nvPr/>
            </p:nvGrpSpPr>
            <p:grpSpPr bwMode="auto">
              <a:xfrm>
                <a:off x="1045410" y="4066949"/>
                <a:ext cx="2006970" cy="851778"/>
                <a:chOff x="4314" y="1150"/>
                <a:chExt cx="446" cy="153"/>
              </a:xfrm>
            </p:grpSpPr>
            <p:sp>
              <p:nvSpPr>
                <p:cNvPr id="61" name="Freeform 268"/>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62" name="Freeform 269"/>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63" name="Freeform 270"/>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64" name="Freeform 271"/>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65" name="Freeform 272"/>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66" name="Freeform 273"/>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67" name="Freeform 274"/>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sp>
              <p:nvSpPr>
                <p:cNvPr id="68" name="Freeform 275"/>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grpSp>
        </p:grpSp>
        <p:sp>
          <p:nvSpPr>
            <p:cNvPr id="11" name="Freeform 5"/>
            <p:cNvSpPr>
              <a:spLocks/>
            </p:cNvSpPr>
            <p:nvPr/>
          </p:nvSpPr>
          <p:spPr bwMode="auto">
            <a:xfrm>
              <a:off x="1226664" y="3265975"/>
              <a:ext cx="1711069" cy="1423000"/>
            </a:xfrm>
            <a:custGeom>
              <a:avLst/>
              <a:gdLst/>
              <a:ahLst/>
              <a:cxnLst>
                <a:cxn ang="0">
                  <a:pos x="1262" y="498"/>
                </a:cxn>
                <a:cxn ang="0">
                  <a:pos x="1076" y="659"/>
                </a:cxn>
                <a:cxn ang="0">
                  <a:pos x="941" y="637"/>
                </a:cxn>
                <a:cxn ang="0">
                  <a:pos x="941" y="637"/>
                </a:cxn>
                <a:cxn ang="0">
                  <a:pos x="713" y="679"/>
                </a:cxn>
                <a:cxn ang="0">
                  <a:pos x="674" y="659"/>
                </a:cxn>
                <a:cxn ang="0">
                  <a:pos x="674" y="659"/>
                </a:cxn>
                <a:cxn ang="0">
                  <a:pos x="489" y="697"/>
                </a:cxn>
                <a:cxn ang="0">
                  <a:pos x="442" y="668"/>
                </a:cxn>
                <a:cxn ang="0">
                  <a:pos x="442" y="668"/>
                </a:cxn>
                <a:cxn ang="0">
                  <a:pos x="227" y="675"/>
                </a:cxn>
                <a:cxn ang="0">
                  <a:pos x="177" y="612"/>
                </a:cxn>
                <a:cxn ang="0">
                  <a:pos x="177" y="612"/>
                </a:cxn>
                <a:cxn ang="0">
                  <a:pos x="62" y="466"/>
                </a:cxn>
                <a:cxn ang="0">
                  <a:pos x="70" y="450"/>
                </a:cxn>
                <a:cxn ang="0">
                  <a:pos x="70" y="450"/>
                </a:cxn>
                <a:cxn ang="0">
                  <a:pos x="115" y="244"/>
                </a:cxn>
                <a:cxn ang="0">
                  <a:pos x="215" y="217"/>
                </a:cxn>
                <a:cxn ang="0">
                  <a:pos x="215" y="217"/>
                </a:cxn>
                <a:cxn ang="0">
                  <a:pos x="402" y="97"/>
                </a:cxn>
                <a:cxn ang="0">
                  <a:pos x="496" y="118"/>
                </a:cxn>
                <a:cxn ang="0">
                  <a:pos x="496" y="118"/>
                </a:cxn>
                <a:cxn ang="0">
                  <a:pos x="763" y="26"/>
                </a:cxn>
                <a:cxn ang="0">
                  <a:pos x="877" y="88"/>
                </a:cxn>
                <a:cxn ang="0">
                  <a:pos x="877" y="88"/>
                </a:cxn>
                <a:cxn ang="0">
                  <a:pos x="1208" y="155"/>
                </a:cxn>
                <a:cxn ang="0">
                  <a:pos x="1211" y="158"/>
                </a:cxn>
                <a:cxn ang="0">
                  <a:pos x="1211" y="158"/>
                </a:cxn>
                <a:cxn ang="0">
                  <a:pos x="1361" y="245"/>
                </a:cxn>
                <a:cxn ang="0">
                  <a:pos x="1323" y="320"/>
                </a:cxn>
                <a:cxn ang="0">
                  <a:pos x="1323" y="320"/>
                </a:cxn>
                <a:cxn ang="0">
                  <a:pos x="1368" y="451"/>
                </a:cxn>
                <a:cxn ang="0">
                  <a:pos x="1263" y="496"/>
                </a:cxn>
                <a:cxn ang="0">
                  <a:pos x="1262" y="498"/>
                </a:cxn>
              </a:cxnLst>
              <a:rect l="0" t="0" r="r" b="b"/>
              <a:pathLst>
                <a:path w="1408" h="722">
                  <a:moveTo>
                    <a:pt x="1262" y="498"/>
                  </a:moveTo>
                  <a:cubicBezTo>
                    <a:pt x="1276" y="579"/>
                    <a:pt x="1193" y="651"/>
                    <a:pt x="1076" y="659"/>
                  </a:cubicBezTo>
                  <a:cubicBezTo>
                    <a:pt x="1029" y="662"/>
                    <a:pt x="981" y="655"/>
                    <a:pt x="941" y="637"/>
                  </a:cubicBezTo>
                  <a:cubicBezTo>
                    <a:pt x="941" y="637"/>
                    <a:pt x="941" y="637"/>
                    <a:pt x="941" y="637"/>
                  </a:cubicBezTo>
                  <a:cubicBezTo>
                    <a:pt x="896" y="693"/>
                    <a:pt x="794" y="712"/>
                    <a:pt x="713" y="679"/>
                  </a:cubicBezTo>
                  <a:cubicBezTo>
                    <a:pt x="699" y="674"/>
                    <a:pt x="686" y="667"/>
                    <a:pt x="674" y="659"/>
                  </a:cubicBezTo>
                  <a:cubicBezTo>
                    <a:pt x="674" y="659"/>
                    <a:pt x="674" y="659"/>
                    <a:pt x="674" y="659"/>
                  </a:cubicBezTo>
                  <a:cubicBezTo>
                    <a:pt x="639" y="705"/>
                    <a:pt x="556" y="722"/>
                    <a:pt x="489" y="697"/>
                  </a:cubicBezTo>
                  <a:cubicBezTo>
                    <a:pt x="471" y="690"/>
                    <a:pt x="454" y="680"/>
                    <a:pt x="442" y="668"/>
                  </a:cubicBezTo>
                  <a:cubicBezTo>
                    <a:pt x="442" y="668"/>
                    <a:pt x="442" y="668"/>
                    <a:pt x="442" y="668"/>
                  </a:cubicBezTo>
                  <a:cubicBezTo>
                    <a:pt x="386" y="711"/>
                    <a:pt x="290" y="714"/>
                    <a:pt x="227" y="675"/>
                  </a:cubicBezTo>
                  <a:cubicBezTo>
                    <a:pt x="200" y="658"/>
                    <a:pt x="182" y="636"/>
                    <a:pt x="177" y="612"/>
                  </a:cubicBezTo>
                  <a:cubicBezTo>
                    <a:pt x="177" y="612"/>
                    <a:pt x="177" y="612"/>
                    <a:pt x="177" y="612"/>
                  </a:cubicBezTo>
                  <a:cubicBezTo>
                    <a:pt x="88" y="593"/>
                    <a:pt x="37" y="527"/>
                    <a:pt x="62" y="466"/>
                  </a:cubicBezTo>
                  <a:cubicBezTo>
                    <a:pt x="65" y="460"/>
                    <a:pt x="67" y="455"/>
                    <a:pt x="70" y="450"/>
                  </a:cubicBezTo>
                  <a:cubicBezTo>
                    <a:pt x="70" y="450"/>
                    <a:pt x="70" y="450"/>
                    <a:pt x="70" y="450"/>
                  </a:cubicBezTo>
                  <a:cubicBezTo>
                    <a:pt x="0" y="384"/>
                    <a:pt x="20" y="291"/>
                    <a:pt x="115" y="244"/>
                  </a:cubicBezTo>
                  <a:cubicBezTo>
                    <a:pt x="144" y="229"/>
                    <a:pt x="179" y="220"/>
                    <a:pt x="215" y="217"/>
                  </a:cubicBezTo>
                  <a:cubicBezTo>
                    <a:pt x="215" y="217"/>
                    <a:pt x="215" y="217"/>
                    <a:pt x="215" y="217"/>
                  </a:cubicBezTo>
                  <a:cubicBezTo>
                    <a:pt x="218" y="148"/>
                    <a:pt x="301" y="94"/>
                    <a:pt x="402" y="97"/>
                  </a:cubicBezTo>
                  <a:cubicBezTo>
                    <a:pt x="435" y="98"/>
                    <a:pt x="468" y="105"/>
                    <a:pt x="496" y="118"/>
                  </a:cubicBezTo>
                  <a:cubicBezTo>
                    <a:pt x="496" y="118"/>
                    <a:pt x="496" y="118"/>
                    <a:pt x="496" y="118"/>
                  </a:cubicBezTo>
                  <a:cubicBezTo>
                    <a:pt x="532" y="41"/>
                    <a:pt x="651" y="0"/>
                    <a:pt x="763" y="26"/>
                  </a:cubicBezTo>
                  <a:cubicBezTo>
                    <a:pt x="810" y="37"/>
                    <a:pt x="850" y="59"/>
                    <a:pt x="877" y="88"/>
                  </a:cubicBezTo>
                  <a:cubicBezTo>
                    <a:pt x="877" y="88"/>
                    <a:pt x="877" y="88"/>
                    <a:pt x="877" y="88"/>
                  </a:cubicBezTo>
                  <a:cubicBezTo>
                    <a:pt x="993" y="43"/>
                    <a:pt x="1141" y="73"/>
                    <a:pt x="1208" y="155"/>
                  </a:cubicBezTo>
                  <a:cubicBezTo>
                    <a:pt x="1209" y="156"/>
                    <a:pt x="1210" y="157"/>
                    <a:pt x="1211" y="158"/>
                  </a:cubicBezTo>
                  <a:cubicBezTo>
                    <a:pt x="1211" y="158"/>
                    <a:pt x="1211" y="158"/>
                    <a:pt x="1211" y="158"/>
                  </a:cubicBezTo>
                  <a:cubicBezTo>
                    <a:pt x="1286" y="153"/>
                    <a:pt x="1353" y="192"/>
                    <a:pt x="1361" y="245"/>
                  </a:cubicBezTo>
                  <a:cubicBezTo>
                    <a:pt x="1365" y="273"/>
                    <a:pt x="1351" y="300"/>
                    <a:pt x="1323" y="320"/>
                  </a:cubicBezTo>
                  <a:cubicBezTo>
                    <a:pt x="1323" y="320"/>
                    <a:pt x="1323" y="320"/>
                    <a:pt x="1323" y="320"/>
                  </a:cubicBezTo>
                  <a:cubicBezTo>
                    <a:pt x="1387" y="348"/>
                    <a:pt x="1408" y="407"/>
                    <a:pt x="1368" y="451"/>
                  </a:cubicBezTo>
                  <a:cubicBezTo>
                    <a:pt x="1346" y="477"/>
                    <a:pt x="1307" y="494"/>
                    <a:pt x="1263" y="496"/>
                  </a:cubicBezTo>
                  <a:lnTo>
                    <a:pt x="1262" y="498"/>
                  </a:lnTo>
                  <a:close/>
                </a:path>
              </a:pathLst>
            </a:custGeom>
            <a:solidFill>
              <a:schemeClr val="accent3">
                <a:lumMod val="40000"/>
                <a:lumOff val="60000"/>
              </a:schemeClr>
            </a:solidFill>
            <a:ln w="9525">
              <a:noFill/>
              <a:round/>
              <a:headEnd/>
              <a:tailEnd/>
            </a:ln>
            <a:effectLst>
              <a:outerShdw blurRad="317500" dist="508000" dir="5400000" sx="78000" sy="78000" algn="t" rotWithShape="0">
                <a:prstClr val="black">
                  <a:alpha val="27000"/>
                </a:prstClr>
              </a:outerShdw>
            </a:effectLst>
            <a:scene3d>
              <a:camera prst="orthographicFront">
                <a:rot lat="19199996" lon="0" rev="0"/>
              </a:camera>
              <a:lightRig rig="chilly" dir="t"/>
            </a:scene3d>
            <a:sp3d>
              <a:bevelT w="12700" h="38100"/>
            </a:sp3d>
          </p:spPr>
          <p:txBody>
            <a:bodyPr vert="horz" wrap="square" lIns="91440" tIns="45720" rIns="91440" bIns="45720" numCol="1" anchor="t" anchorCtr="0" compatLnSpc="1">
              <a:prstTxWarp prst="textNoShape">
                <a:avLst/>
              </a:prstTxWarp>
            </a:bodyPr>
            <a:lstStyle/>
            <a:p>
              <a:endParaRPr lang="en-US" dirty="0">
                <a:solidFill>
                  <a:srgbClr val="2A313D"/>
                </a:solidFill>
              </a:endParaRPr>
            </a:p>
          </p:txBody>
        </p:sp>
        <p:grpSp>
          <p:nvGrpSpPr>
            <p:cNvPr id="13" name="Group 12"/>
            <p:cNvGrpSpPr/>
            <p:nvPr/>
          </p:nvGrpSpPr>
          <p:grpSpPr>
            <a:xfrm>
              <a:off x="1794678" y="3537267"/>
              <a:ext cx="520638" cy="352298"/>
              <a:chOff x="586154" y="3911067"/>
              <a:chExt cx="2915956" cy="1973131"/>
            </a:xfrm>
          </p:grpSpPr>
          <p:sp>
            <p:nvSpPr>
              <p:cNvPr id="40" name="Oval 253"/>
              <p:cNvSpPr>
                <a:spLocks noChangeArrowheads="1"/>
              </p:cNvSpPr>
              <p:nvPr/>
            </p:nvSpPr>
            <p:spPr bwMode="auto">
              <a:xfrm>
                <a:off x="586154" y="4742926"/>
                <a:ext cx="2915956" cy="1141272"/>
              </a:xfrm>
              <a:prstGeom prst="ellipse">
                <a:avLst/>
              </a:prstGeom>
              <a:gradFill rotWithShape="1">
                <a:gsLst>
                  <a:gs pos="0">
                    <a:srgbClr val="373737"/>
                  </a:gs>
                  <a:gs pos="100000">
                    <a:srgbClr val="777777"/>
                  </a:gs>
                </a:gsLst>
                <a:lin ang="0" scaled="1"/>
              </a:gradFill>
              <a:ln w="6350">
                <a:noFill/>
                <a:round/>
                <a:headEnd/>
                <a:tailEnd/>
              </a:ln>
            </p:spPr>
            <p:txBody>
              <a:bodyPr/>
              <a:lstStyle/>
              <a:p>
                <a:endParaRPr lang="en-US"/>
              </a:p>
            </p:txBody>
          </p:sp>
          <p:sp>
            <p:nvSpPr>
              <p:cNvPr id="41" name="Rectangle 255"/>
              <p:cNvSpPr>
                <a:spLocks noChangeArrowheads="1"/>
              </p:cNvSpPr>
              <p:nvPr/>
            </p:nvSpPr>
            <p:spPr bwMode="auto">
              <a:xfrm>
                <a:off x="586154" y="4490054"/>
                <a:ext cx="2915956" cy="812808"/>
              </a:xfrm>
              <a:prstGeom prst="rect">
                <a:avLst/>
              </a:prstGeom>
              <a:gradFill rotWithShape="1">
                <a:gsLst>
                  <a:gs pos="0">
                    <a:srgbClr val="373737"/>
                  </a:gs>
                  <a:gs pos="100000">
                    <a:srgbClr val="777777"/>
                  </a:gs>
                </a:gsLst>
                <a:lin ang="0" scaled="1"/>
              </a:gradFill>
              <a:ln w="9525">
                <a:noFill/>
                <a:miter lim="800000"/>
                <a:headEnd/>
                <a:tailEnd/>
              </a:ln>
            </p:spPr>
            <p:txBody>
              <a:bodyPr/>
              <a:lstStyle/>
              <a:p>
                <a:endParaRPr lang="en-US"/>
              </a:p>
            </p:txBody>
          </p:sp>
          <p:sp>
            <p:nvSpPr>
              <p:cNvPr id="42" name="Oval 256"/>
              <p:cNvSpPr>
                <a:spLocks noChangeArrowheads="1"/>
              </p:cNvSpPr>
              <p:nvPr/>
            </p:nvSpPr>
            <p:spPr bwMode="auto">
              <a:xfrm>
                <a:off x="586154" y="3911067"/>
                <a:ext cx="2915956" cy="1141272"/>
              </a:xfrm>
              <a:prstGeom prst="ellipse">
                <a:avLst/>
              </a:prstGeom>
              <a:solidFill>
                <a:srgbClr val="B2B2B2"/>
              </a:solidFill>
              <a:ln w="6350">
                <a:noFill/>
                <a:round/>
                <a:headEnd/>
                <a:tailEnd/>
              </a:ln>
            </p:spPr>
            <p:txBody>
              <a:bodyPr/>
              <a:lstStyle/>
              <a:p>
                <a:endParaRPr lang="en-US"/>
              </a:p>
            </p:txBody>
          </p:sp>
          <p:grpSp>
            <p:nvGrpSpPr>
              <p:cNvPr id="43" name="Group 267"/>
              <p:cNvGrpSpPr>
                <a:grpSpLocks/>
              </p:cNvGrpSpPr>
              <p:nvPr/>
            </p:nvGrpSpPr>
            <p:grpSpPr bwMode="auto">
              <a:xfrm>
                <a:off x="1045410" y="4066949"/>
                <a:ext cx="2006970" cy="851778"/>
                <a:chOff x="4314" y="1150"/>
                <a:chExt cx="446" cy="153"/>
              </a:xfrm>
            </p:grpSpPr>
            <p:sp>
              <p:nvSpPr>
                <p:cNvPr id="44" name="Freeform 268"/>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45" name="Freeform 269"/>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46" name="Freeform 270"/>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47" name="Freeform 271"/>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48" name="Freeform 272"/>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49" name="Freeform 273"/>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50" name="Freeform 274"/>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sp>
              <p:nvSpPr>
                <p:cNvPr id="51" name="Freeform 275"/>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grpSp>
        </p:grpSp>
        <p:grpSp>
          <p:nvGrpSpPr>
            <p:cNvPr id="14" name="Group 13"/>
            <p:cNvGrpSpPr/>
            <p:nvPr/>
          </p:nvGrpSpPr>
          <p:grpSpPr>
            <a:xfrm>
              <a:off x="2418076" y="3937155"/>
              <a:ext cx="520638" cy="352298"/>
              <a:chOff x="586154" y="3911067"/>
              <a:chExt cx="2915956" cy="1973131"/>
            </a:xfrm>
          </p:grpSpPr>
          <p:sp>
            <p:nvSpPr>
              <p:cNvPr id="28" name="Oval 253"/>
              <p:cNvSpPr>
                <a:spLocks noChangeArrowheads="1"/>
              </p:cNvSpPr>
              <p:nvPr/>
            </p:nvSpPr>
            <p:spPr bwMode="auto">
              <a:xfrm>
                <a:off x="586154" y="4742926"/>
                <a:ext cx="2915956" cy="1141272"/>
              </a:xfrm>
              <a:prstGeom prst="ellipse">
                <a:avLst/>
              </a:prstGeom>
              <a:gradFill rotWithShape="1">
                <a:gsLst>
                  <a:gs pos="0">
                    <a:srgbClr val="373737"/>
                  </a:gs>
                  <a:gs pos="100000">
                    <a:srgbClr val="777777"/>
                  </a:gs>
                </a:gsLst>
                <a:lin ang="0" scaled="1"/>
              </a:gradFill>
              <a:ln w="6350">
                <a:noFill/>
                <a:round/>
                <a:headEnd/>
                <a:tailEnd/>
              </a:ln>
            </p:spPr>
            <p:txBody>
              <a:bodyPr/>
              <a:lstStyle/>
              <a:p>
                <a:endParaRPr lang="en-US"/>
              </a:p>
            </p:txBody>
          </p:sp>
          <p:sp>
            <p:nvSpPr>
              <p:cNvPr id="29" name="Rectangle 255"/>
              <p:cNvSpPr>
                <a:spLocks noChangeArrowheads="1"/>
              </p:cNvSpPr>
              <p:nvPr/>
            </p:nvSpPr>
            <p:spPr bwMode="auto">
              <a:xfrm>
                <a:off x="586154" y="4490054"/>
                <a:ext cx="2915956" cy="812808"/>
              </a:xfrm>
              <a:prstGeom prst="rect">
                <a:avLst/>
              </a:prstGeom>
              <a:gradFill rotWithShape="1">
                <a:gsLst>
                  <a:gs pos="0">
                    <a:srgbClr val="373737"/>
                  </a:gs>
                  <a:gs pos="100000">
                    <a:srgbClr val="777777"/>
                  </a:gs>
                </a:gsLst>
                <a:lin ang="0" scaled="1"/>
              </a:gradFill>
              <a:ln w="9525">
                <a:noFill/>
                <a:miter lim="800000"/>
                <a:headEnd/>
                <a:tailEnd/>
              </a:ln>
            </p:spPr>
            <p:txBody>
              <a:bodyPr/>
              <a:lstStyle/>
              <a:p>
                <a:endParaRPr lang="en-US"/>
              </a:p>
            </p:txBody>
          </p:sp>
          <p:sp>
            <p:nvSpPr>
              <p:cNvPr id="30" name="Oval 256"/>
              <p:cNvSpPr>
                <a:spLocks noChangeArrowheads="1"/>
              </p:cNvSpPr>
              <p:nvPr/>
            </p:nvSpPr>
            <p:spPr bwMode="auto">
              <a:xfrm>
                <a:off x="586154" y="3911067"/>
                <a:ext cx="2915956" cy="1141272"/>
              </a:xfrm>
              <a:prstGeom prst="ellipse">
                <a:avLst/>
              </a:prstGeom>
              <a:solidFill>
                <a:srgbClr val="B2B2B2"/>
              </a:solidFill>
              <a:ln w="6350">
                <a:noFill/>
                <a:round/>
                <a:headEnd/>
                <a:tailEnd/>
              </a:ln>
            </p:spPr>
            <p:txBody>
              <a:bodyPr/>
              <a:lstStyle/>
              <a:p>
                <a:endParaRPr lang="en-US"/>
              </a:p>
            </p:txBody>
          </p:sp>
          <p:grpSp>
            <p:nvGrpSpPr>
              <p:cNvPr id="31" name="Group 267"/>
              <p:cNvGrpSpPr>
                <a:grpSpLocks/>
              </p:cNvGrpSpPr>
              <p:nvPr/>
            </p:nvGrpSpPr>
            <p:grpSpPr bwMode="auto">
              <a:xfrm>
                <a:off x="1045410" y="4066949"/>
                <a:ext cx="2006970" cy="851778"/>
                <a:chOff x="4314" y="1150"/>
                <a:chExt cx="446" cy="153"/>
              </a:xfrm>
            </p:grpSpPr>
            <p:sp>
              <p:nvSpPr>
                <p:cNvPr id="32" name="Freeform 268"/>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33" name="Freeform 269"/>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34" name="Freeform 270"/>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35" name="Freeform 271"/>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36" name="Freeform 272"/>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37" name="Freeform 273"/>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38" name="Freeform 274"/>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sp>
              <p:nvSpPr>
                <p:cNvPr id="39" name="Freeform 275"/>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grpSp>
        </p:grpSp>
        <p:grpSp>
          <p:nvGrpSpPr>
            <p:cNvPr id="15" name="Group 14"/>
            <p:cNvGrpSpPr/>
            <p:nvPr/>
          </p:nvGrpSpPr>
          <p:grpSpPr>
            <a:xfrm>
              <a:off x="1227645" y="3937155"/>
              <a:ext cx="520638" cy="352298"/>
              <a:chOff x="586154" y="3911067"/>
              <a:chExt cx="2915956" cy="1973131"/>
            </a:xfrm>
          </p:grpSpPr>
          <p:sp>
            <p:nvSpPr>
              <p:cNvPr id="16" name="Oval 253"/>
              <p:cNvSpPr>
                <a:spLocks noChangeArrowheads="1"/>
              </p:cNvSpPr>
              <p:nvPr/>
            </p:nvSpPr>
            <p:spPr bwMode="auto">
              <a:xfrm>
                <a:off x="586154" y="4742926"/>
                <a:ext cx="2915956" cy="1141272"/>
              </a:xfrm>
              <a:prstGeom prst="ellipse">
                <a:avLst/>
              </a:prstGeom>
              <a:gradFill rotWithShape="1">
                <a:gsLst>
                  <a:gs pos="0">
                    <a:srgbClr val="373737"/>
                  </a:gs>
                  <a:gs pos="100000">
                    <a:srgbClr val="777777"/>
                  </a:gs>
                </a:gsLst>
                <a:lin ang="0" scaled="1"/>
              </a:gradFill>
              <a:ln w="6350">
                <a:noFill/>
                <a:round/>
                <a:headEnd/>
                <a:tailEnd/>
              </a:ln>
            </p:spPr>
            <p:txBody>
              <a:bodyPr/>
              <a:lstStyle/>
              <a:p>
                <a:endParaRPr lang="en-US"/>
              </a:p>
            </p:txBody>
          </p:sp>
          <p:sp>
            <p:nvSpPr>
              <p:cNvPr id="17" name="Rectangle 255"/>
              <p:cNvSpPr>
                <a:spLocks noChangeArrowheads="1"/>
              </p:cNvSpPr>
              <p:nvPr/>
            </p:nvSpPr>
            <p:spPr bwMode="auto">
              <a:xfrm>
                <a:off x="586154" y="4490054"/>
                <a:ext cx="2915956" cy="812808"/>
              </a:xfrm>
              <a:prstGeom prst="rect">
                <a:avLst/>
              </a:prstGeom>
              <a:gradFill rotWithShape="1">
                <a:gsLst>
                  <a:gs pos="0">
                    <a:srgbClr val="373737"/>
                  </a:gs>
                  <a:gs pos="100000">
                    <a:srgbClr val="777777"/>
                  </a:gs>
                </a:gsLst>
                <a:lin ang="0" scaled="1"/>
              </a:gradFill>
              <a:ln w="9525">
                <a:noFill/>
                <a:miter lim="800000"/>
                <a:headEnd/>
                <a:tailEnd/>
              </a:ln>
            </p:spPr>
            <p:txBody>
              <a:bodyPr/>
              <a:lstStyle/>
              <a:p>
                <a:endParaRPr lang="en-US"/>
              </a:p>
            </p:txBody>
          </p:sp>
          <p:sp>
            <p:nvSpPr>
              <p:cNvPr id="18" name="Oval 256"/>
              <p:cNvSpPr>
                <a:spLocks noChangeArrowheads="1"/>
              </p:cNvSpPr>
              <p:nvPr/>
            </p:nvSpPr>
            <p:spPr bwMode="auto">
              <a:xfrm>
                <a:off x="586154" y="3911067"/>
                <a:ext cx="2915956" cy="1141272"/>
              </a:xfrm>
              <a:prstGeom prst="ellipse">
                <a:avLst/>
              </a:prstGeom>
              <a:solidFill>
                <a:srgbClr val="B2B2B2"/>
              </a:solidFill>
              <a:ln w="6350">
                <a:noFill/>
                <a:round/>
                <a:headEnd/>
                <a:tailEnd/>
              </a:ln>
            </p:spPr>
            <p:txBody>
              <a:bodyPr/>
              <a:lstStyle/>
              <a:p>
                <a:endParaRPr lang="en-US"/>
              </a:p>
            </p:txBody>
          </p:sp>
          <p:grpSp>
            <p:nvGrpSpPr>
              <p:cNvPr id="19" name="Group 267"/>
              <p:cNvGrpSpPr>
                <a:grpSpLocks/>
              </p:cNvGrpSpPr>
              <p:nvPr/>
            </p:nvGrpSpPr>
            <p:grpSpPr bwMode="auto">
              <a:xfrm>
                <a:off x="1045410" y="4066949"/>
                <a:ext cx="2006970" cy="851778"/>
                <a:chOff x="4314" y="1150"/>
                <a:chExt cx="446" cy="153"/>
              </a:xfrm>
            </p:grpSpPr>
            <p:sp>
              <p:nvSpPr>
                <p:cNvPr id="20" name="Freeform 268"/>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21" name="Freeform 269"/>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22" name="Freeform 270"/>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23" name="Freeform 271"/>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24" name="Freeform 272"/>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25" name="Freeform 273"/>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26" name="Freeform 274"/>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sp>
              <p:nvSpPr>
                <p:cNvPr id="27" name="Freeform 275"/>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grpSp>
        </p:grpSp>
      </p:grpSp>
      <p:sp>
        <p:nvSpPr>
          <p:cNvPr id="94" name="Freeform 5"/>
          <p:cNvSpPr>
            <a:spLocks/>
          </p:cNvSpPr>
          <p:nvPr/>
        </p:nvSpPr>
        <p:spPr bwMode="auto">
          <a:xfrm>
            <a:off x="909091" y="4531129"/>
            <a:ext cx="1282766" cy="1138400"/>
          </a:xfrm>
          <a:custGeom>
            <a:avLst/>
            <a:gdLst/>
            <a:ahLst/>
            <a:cxnLst>
              <a:cxn ang="0">
                <a:pos x="1262" y="498"/>
              </a:cxn>
              <a:cxn ang="0">
                <a:pos x="1076" y="659"/>
              </a:cxn>
              <a:cxn ang="0">
                <a:pos x="941" y="637"/>
              </a:cxn>
              <a:cxn ang="0">
                <a:pos x="941" y="637"/>
              </a:cxn>
              <a:cxn ang="0">
                <a:pos x="713" y="679"/>
              </a:cxn>
              <a:cxn ang="0">
                <a:pos x="674" y="659"/>
              </a:cxn>
              <a:cxn ang="0">
                <a:pos x="674" y="659"/>
              </a:cxn>
              <a:cxn ang="0">
                <a:pos x="489" y="697"/>
              </a:cxn>
              <a:cxn ang="0">
                <a:pos x="442" y="668"/>
              </a:cxn>
              <a:cxn ang="0">
                <a:pos x="442" y="668"/>
              </a:cxn>
              <a:cxn ang="0">
                <a:pos x="227" y="675"/>
              </a:cxn>
              <a:cxn ang="0">
                <a:pos x="177" y="612"/>
              </a:cxn>
              <a:cxn ang="0">
                <a:pos x="177" y="612"/>
              </a:cxn>
              <a:cxn ang="0">
                <a:pos x="62" y="466"/>
              </a:cxn>
              <a:cxn ang="0">
                <a:pos x="70" y="450"/>
              </a:cxn>
              <a:cxn ang="0">
                <a:pos x="70" y="450"/>
              </a:cxn>
              <a:cxn ang="0">
                <a:pos x="115" y="244"/>
              </a:cxn>
              <a:cxn ang="0">
                <a:pos x="215" y="217"/>
              </a:cxn>
              <a:cxn ang="0">
                <a:pos x="215" y="217"/>
              </a:cxn>
              <a:cxn ang="0">
                <a:pos x="402" y="97"/>
              </a:cxn>
              <a:cxn ang="0">
                <a:pos x="496" y="118"/>
              </a:cxn>
              <a:cxn ang="0">
                <a:pos x="496" y="118"/>
              </a:cxn>
              <a:cxn ang="0">
                <a:pos x="763" y="26"/>
              </a:cxn>
              <a:cxn ang="0">
                <a:pos x="877" y="88"/>
              </a:cxn>
              <a:cxn ang="0">
                <a:pos x="877" y="88"/>
              </a:cxn>
              <a:cxn ang="0">
                <a:pos x="1208" y="155"/>
              </a:cxn>
              <a:cxn ang="0">
                <a:pos x="1211" y="158"/>
              </a:cxn>
              <a:cxn ang="0">
                <a:pos x="1211" y="158"/>
              </a:cxn>
              <a:cxn ang="0">
                <a:pos x="1361" y="245"/>
              </a:cxn>
              <a:cxn ang="0">
                <a:pos x="1323" y="320"/>
              </a:cxn>
              <a:cxn ang="0">
                <a:pos x="1323" y="320"/>
              </a:cxn>
              <a:cxn ang="0">
                <a:pos x="1368" y="451"/>
              </a:cxn>
              <a:cxn ang="0">
                <a:pos x="1263" y="496"/>
              </a:cxn>
              <a:cxn ang="0">
                <a:pos x="1262" y="498"/>
              </a:cxn>
            </a:cxnLst>
            <a:rect l="0" t="0" r="r" b="b"/>
            <a:pathLst>
              <a:path w="1408" h="722">
                <a:moveTo>
                  <a:pt x="1262" y="498"/>
                </a:moveTo>
                <a:cubicBezTo>
                  <a:pt x="1276" y="579"/>
                  <a:pt x="1193" y="651"/>
                  <a:pt x="1076" y="659"/>
                </a:cubicBezTo>
                <a:cubicBezTo>
                  <a:pt x="1029" y="662"/>
                  <a:pt x="981" y="655"/>
                  <a:pt x="941" y="637"/>
                </a:cubicBezTo>
                <a:cubicBezTo>
                  <a:pt x="941" y="637"/>
                  <a:pt x="941" y="637"/>
                  <a:pt x="941" y="637"/>
                </a:cubicBezTo>
                <a:cubicBezTo>
                  <a:pt x="896" y="693"/>
                  <a:pt x="794" y="712"/>
                  <a:pt x="713" y="679"/>
                </a:cubicBezTo>
                <a:cubicBezTo>
                  <a:pt x="699" y="674"/>
                  <a:pt x="686" y="667"/>
                  <a:pt x="674" y="659"/>
                </a:cubicBezTo>
                <a:cubicBezTo>
                  <a:pt x="674" y="659"/>
                  <a:pt x="674" y="659"/>
                  <a:pt x="674" y="659"/>
                </a:cubicBezTo>
                <a:cubicBezTo>
                  <a:pt x="639" y="705"/>
                  <a:pt x="556" y="722"/>
                  <a:pt x="489" y="697"/>
                </a:cubicBezTo>
                <a:cubicBezTo>
                  <a:pt x="471" y="690"/>
                  <a:pt x="454" y="680"/>
                  <a:pt x="442" y="668"/>
                </a:cubicBezTo>
                <a:cubicBezTo>
                  <a:pt x="442" y="668"/>
                  <a:pt x="442" y="668"/>
                  <a:pt x="442" y="668"/>
                </a:cubicBezTo>
                <a:cubicBezTo>
                  <a:pt x="386" y="711"/>
                  <a:pt x="290" y="714"/>
                  <a:pt x="227" y="675"/>
                </a:cubicBezTo>
                <a:cubicBezTo>
                  <a:pt x="200" y="658"/>
                  <a:pt x="182" y="636"/>
                  <a:pt x="177" y="612"/>
                </a:cubicBezTo>
                <a:cubicBezTo>
                  <a:pt x="177" y="612"/>
                  <a:pt x="177" y="612"/>
                  <a:pt x="177" y="612"/>
                </a:cubicBezTo>
                <a:cubicBezTo>
                  <a:pt x="88" y="593"/>
                  <a:pt x="37" y="527"/>
                  <a:pt x="62" y="466"/>
                </a:cubicBezTo>
                <a:cubicBezTo>
                  <a:pt x="65" y="460"/>
                  <a:pt x="67" y="455"/>
                  <a:pt x="70" y="450"/>
                </a:cubicBezTo>
                <a:cubicBezTo>
                  <a:pt x="70" y="450"/>
                  <a:pt x="70" y="450"/>
                  <a:pt x="70" y="450"/>
                </a:cubicBezTo>
                <a:cubicBezTo>
                  <a:pt x="0" y="384"/>
                  <a:pt x="20" y="291"/>
                  <a:pt x="115" y="244"/>
                </a:cubicBezTo>
                <a:cubicBezTo>
                  <a:pt x="144" y="229"/>
                  <a:pt x="179" y="220"/>
                  <a:pt x="215" y="217"/>
                </a:cubicBezTo>
                <a:cubicBezTo>
                  <a:pt x="215" y="217"/>
                  <a:pt x="215" y="217"/>
                  <a:pt x="215" y="217"/>
                </a:cubicBezTo>
                <a:cubicBezTo>
                  <a:pt x="218" y="148"/>
                  <a:pt x="301" y="94"/>
                  <a:pt x="402" y="97"/>
                </a:cubicBezTo>
                <a:cubicBezTo>
                  <a:pt x="435" y="98"/>
                  <a:pt x="468" y="105"/>
                  <a:pt x="496" y="118"/>
                </a:cubicBezTo>
                <a:cubicBezTo>
                  <a:pt x="496" y="118"/>
                  <a:pt x="496" y="118"/>
                  <a:pt x="496" y="118"/>
                </a:cubicBezTo>
                <a:cubicBezTo>
                  <a:pt x="532" y="41"/>
                  <a:pt x="651" y="0"/>
                  <a:pt x="763" y="26"/>
                </a:cubicBezTo>
                <a:cubicBezTo>
                  <a:pt x="810" y="37"/>
                  <a:pt x="850" y="59"/>
                  <a:pt x="877" y="88"/>
                </a:cubicBezTo>
                <a:cubicBezTo>
                  <a:pt x="877" y="88"/>
                  <a:pt x="877" y="88"/>
                  <a:pt x="877" y="88"/>
                </a:cubicBezTo>
                <a:cubicBezTo>
                  <a:pt x="993" y="43"/>
                  <a:pt x="1141" y="73"/>
                  <a:pt x="1208" y="155"/>
                </a:cubicBezTo>
                <a:cubicBezTo>
                  <a:pt x="1209" y="156"/>
                  <a:pt x="1210" y="157"/>
                  <a:pt x="1211" y="158"/>
                </a:cubicBezTo>
                <a:cubicBezTo>
                  <a:pt x="1211" y="158"/>
                  <a:pt x="1211" y="158"/>
                  <a:pt x="1211" y="158"/>
                </a:cubicBezTo>
                <a:cubicBezTo>
                  <a:pt x="1286" y="153"/>
                  <a:pt x="1353" y="192"/>
                  <a:pt x="1361" y="245"/>
                </a:cubicBezTo>
                <a:cubicBezTo>
                  <a:pt x="1365" y="273"/>
                  <a:pt x="1351" y="300"/>
                  <a:pt x="1323" y="320"/>
                </a:cubicBezTo>
                <a:cubicBezTo>
                  <a:pt x="1323" y="320"/>
                  <a:pt x="1323" y="320"/>
                  <a:pt x="1323" y="320"/>
                </a:cubicBezTo>
                <a:cubicBezTo>
                  <a:pt x="1387" y="348"/>
                  <a:pt x="1408" y="407"/>
                  <a:pt x="1368" y="451"/>
                </a:cubicBezTo>
                <a:cubicBezTo>
                  <a:pt x="1346" y="477"/>
                  <a:pt x="1307" y="494"/>
                  <a:pt x="1263" y="496"/>
                </a:cubicBezTo>
                <a:lnTo>
                  <a:pt x="1262" y="498"/>
                </a:lnTo>
                <a:close/>
              </a:path>
            </a:pathLst>
          </a:custGeom>
          <a:gradFill>
            <a:gsLst>
              <a:gs pos="47000">
                <a:schemeClr val="bg2">
                  <a:lumMod val="40000"/>
                  <a:lumOff val="60000"/>
                </a:schemeClr>
              </a:gs>
              <a:gs pos="0">
                <a:schemeClr val="bg2">
                  <a:lumMod val="40000"/>
                  <a:lumOff val="60000"/>
                </a:schemeClr>
              </a:gs>
              <a:gs pos="61000">
                <a:srgbClr val="FF6633"/>
              </a:gs>
              <a:gs pos="76000">
                <a:srgbClr val="FFFF00"/>
              </a:gs>
              <a:gs pos="89000">
                <a:srgbClr val="01A78F"/>
              </a:gs>
              <a:gs pos="100000">
                <a:srgbClr val="3366FF"/>
              </a:gs>
            </a:gsLst>
            <a:lin ang="5400000" scaled="1"/>
          </a:gradFill>
          <a:ln w="9525">
            <a:noFill/>
            <a:round/>
            <a:headEnd/>
            <a:tailEnd/>
          </a:ln>
          <a:effectLst>
            <a:outerShdw blurRad="317500" dist="508000" dir="5400000" sx="78000" sy="78000" algn="t" rotWithShape="0">
              <a:prstClr val="black">
                <a:alpha val="27000"/>
              </a:prstClr>
            </a:outerShdw>
          </a:effectLst>
          <a:scene3d>
            <a:camera prst="orthographicFront">
              <a:rot lat="19199996" lon="0" rev="0"/>
            </a:camera>
            <a:lightRig rig="chilly" dir="t"/>
          </a:scene3d>
          <a:sp3d>
            <a:bevelT w="12700" h="38100"/>
          </a:sp3d>
        </p:spPr>
        <p:txBody>
          <a:bodyPr vert="horz" wrap="square" lIns="91440" tIns="45720" rIns="91440" bIns="45720" numCol="1" anchor="t" anchorCtr="0" compatLnSpc="1">
            <a:prstTxWarp prst="textNoShape">
              <a:avLst/>
            </a:prstTxWarp>
          </a:bodyPr>
          <a:lstStyle/>
          <a:p>
            <a:endParaRPr lang="en-US" dirty="0">
              <a:solidFill>
                <a:srgbClr val="2A313D"/>
              </a:solidFill>
            </a:endParaRPr>
          </a:p>
        </p:txBody>
      </p:sp>
      <p:grpSp>
        <p:nvGrpSpPr>
          <p:cNvPr id="95" name="Group 94"/>
          <p:cNvGrpSpPr/>
          <p:nvPr/>
        </p:nvGrpSpPr>
        <p:grpSpPr>
          <a:xfrm>
            <a:off x="1066800" y="4809238"/>
            <a:ext cx="970562" cy="520503"/>
            <a:chOff x="6533775" y="4368200"/>
            <a:chExt cx="1340717" cy="650629"/>
          </a:xfrm>
          <a:effectLst>
            <a:outerShdw blurRad="76200" dist="38100" dir="5400000" algn="t" rotWithShape="0">
              <a:prstClr val="black">
                <a:alpha val="21000"/>
              </a:prstClr>
            </a:outerShdw>
          </a:effectLst>
          <a:scene3d>
            <a:camera prst="orthographicFront">
              <a:rot lat="19200000" lon="0" rev="0"/>
            </a:camera>
            <a:lightRig rig="threePt" dir="t">
              <a:rot lat="0" lon="0" rev="4800000"/>
            </a:lightRig>
          </a:scene3d>
        </p:grpSpPr>
        <p:sp>
          <p:nvSpPr>
            <p:cNvPr id="130" name="AutoShape 3"/>
            <p:cNvSpPr>
              <a:spLocks noChangeAspect="1" noChangeArrowheads="1"/>
            </p:cNvSpPr>
            <p:nvPr/>
          </p:nvSpPr>
          <p:spPr bwMode="auto">
            <a:xfrm>
              <a:off x="6533775" y="4414170"/>
              <a:ext cx="1340717" cy="604659"/>
            </a:xfrm>
            <a:prstGeom prst="roundRect">
              <a:avLst>
                <a:gd name="adj" fmla="val 16667"/>
              </a:avLst>
            </a:prstGeom>
            <a:noFill/>
            <a:ln w="57150">
              <a:solidFill>
                <a:schemeClr val="accent5"/>
              </a:solidFill>
              <a:round/>
              <a:headEnd/>
              <a:tailEnd/>
            </a:ln>
            <a:sp3d prstMaterial="matte">
              <a:bevelT w="25400" h="25400"/>
              <a:bevelB w="25400" h="25400"/>
            </a:sp3d>
          </p:spPr>
          <p:txBody>
            <a:bodyPr wrap="none" anchor="ctr"/>
            <a:lstStyle/>
            <a:p>
              <a:endParaRPr lang="en-US" dirty="0"/>
            </a:p>
          </p:txBody>
        </p:sp>
        <p:cxnSp>
          <p:nvCxnSpPr>
            <p:cNvPr id="131" name="Straight Connector 130"/>
            <p:cNvCxnSpPr/>
            <p:nvPr/>
          </p:nvCxnSpPr>
          <p:spPr>
            <a:xfrm flipH="1" flipV="1">
              <a:off x="6858000" y="4368200"/>
              <a:ext cx="304800" cy="609600"/>
            </a:xfrm>
            <a:prstGeom prst="line">
              <a:avLst/>
            </a:prstGeom>
            <a:noFill/>
            <a:ln w="57150">
              <a:solidFill>
                <a:schemeClr val="accent5"/>
              </a:solidFill>
              <a:round/>
              <a:headEnd/>
              <a:tailEnd/>
            </a:ln>
            <a:sp3d prstMaterial="matte">
              <a:bevelT w="25400" h="25400"/>
              <a:bevelB w="25400" h="25400"/>
            </a:sp3d>
          </p:spPr>
        </p:cxnSp>
        <p:cxnSp>
          <p:nvCxnSpPr>
            <p:cNvPr id="132" name="Straight Connector 131"/>
            <p:cNvCxnSpPr/>
            <p:nvPr/>
          </p:nvCxnSpPr>
          <p:spPr>
            <a:xfrm flipV="1">
              <a:off x="7162800" y="4368200"/>
              <a:ext cx="304800" cy="609600"/>
            </a:xfrm>
            <a:prstGeom prst="line">
              <a:avLst/>
            </a:prstGeom>
            <a:noFill/>
            <a:ln w="57150">
              <a:solidFill>
                <a:schemeClr val="accent5"/>
              </a:solidFill>
              <a:round/>
              <a:headEnd/>
              <a:tailEnd/>
            </a:ln>
            <a:sp3d prstMaterial="matte">
              <a:bevelT w="25400" h="25400"/>
              <a:bevelB w="25400" h="25400"/>
            </a:sp3d>
          </p:spPr>
        </p:cxnSp>
      </p:grpSp>
      <p:grpSp>
        <p:nvGrpSpPr>
          <p:cNvPr id="100" name="Group 99"/>
          <p:cNvGrpSpPr/>
          <p:nvPr/>
        </p:nvGrpSpPr>
        <p:grpSpPr>
          <a:xfrm>
            <a:off x="1164590" y="4809238"/>
            <a:ext cx="283210" cy="285750"/>
            <a:chOff x="787400" y="1922463"/>
            <a:chExt cx="476250" cy="446087"/>
          </a:xfrm>
        </p:grpSpPr>
        <p:sp>
          <p:nvSpPr>
            <p:cNvPr id="125" name="AutoShape 10"/>
            <p:cNvSpPr>
              <a:spLocks noChangeAspect="1" noChangeArrowheads="1" noTextEdit="1"/>
            </p:cNvSpPr>
            <p:nvPr/>
          </p:nvSpPr>
          <p:spPr bwMode="auto">
            <a:xfrm>
              <a:off x="787400" y="1922463"/>
              <a:ext cx="476250" cy="44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6" name="Rectangle 12"/>
            <p:cNvSpPr>
              <a:spLocks noChangeArrowheads="1"/>
            </p:cNvSpPr>
            <p:nvPr/>
          </p:nvSpPr>
          <p:spPr bwMode="auto">
            <a:xfrm>
              <a:off x="787400" y="1985963"/>
              <a:ext cx="381000" cy="382587"/>
            </a:xfrm>
            <a:prstGeom prst="rect">
              <a:avLst/>
            </a:prstGeom>
            <a:solidFill>
              <a:srgbClr val="3164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14"/>
            <p:cNvSpPr>
              <a:spLocks/>
            </p:cNvSpPr>
            <p:nvPr/>
          </p:nvSpPr>
          <p:spPr bwMode="auto">
            <a:xfrm>
              <a:off x="1168400" y="1922463"/>
              <a:ext cx="95250" cy="446087"/>
            </a:xfrm>
            <a:custGeom>
              <a:avLst/>
              <a:gdLst/>
              <a:ahLst/>
              <a:cxnLst>
                <a:cxn ang="0">
                  <a:pos x="60" y="232"/>
                </a:cxn>
                <a:cxn ang="0">
                  <a:pos x="0" y="281"/>
                </a:cxn>
                <a:cxn ang="0">
                  <a:pos x="0" y="40"/>
                </a:cxn>
                <a:cxn ang="0">
                  <a:pos x="60" y="0"/>
                </a:cxn>
                <a:cxn ang="0">
                  <a:pos x="60" y="232"/>
                </a:cxn>
              </a:cxnLst>
              <a:rect l="0" t="0" r="r" b="b"/>
              <a:pathLst>
                <a:path w="60" h="281">
                  <a:moveTo>
                    <a:pt x="60" y="232"/>
                  </a:moveTo>
                  <a:lnTo>
                    <a:pt x="0" y="281"/>
                  </a:lnTo>
                  <a:lnTo>
                    <a:pt x="0" y="40"/>
                  </a:lnTo>
                  <a:lnTo>
                    <a:pt x="60" y="0"/>
                  </a:lnTo>
                  <a:lnTo>
                    <a:pt x="60" y="232"/>
                  </a:lnTo>
                  <a:close/>
                </a:path>
              </a:pathLst>
            </a:custGeom>
            <a:solidFill>
              <a:srgbClr val="1D305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15"/>
            <p:cNvSpPr>
              <a:spLocks noEditPoints="1"/>
            </p:cNvSpPr>
            <p:nvPr/>
          </p:nvSpPr>
          <p:spPr bwMode="auto">
            <a:xfrm>
              <a:off x="809625" y="2011363"/>
              <a:ext cx="331788" cy="331787"/>
            </a:xfrm>
            <a:custGeom>
              <a:avLst/>
              <a:gdLst/>
              <a:ahLst/>
              <a:cxnLst>
                <a:cxn ang="0">
                  <a:pos x="209" y="105"/>
                </a:cxn>
                <a:cxn ang="0">
                  <a:pos x="180" y="78"/>
                </a:cxn>
                <a:cxn ang="0">
                  <a:pos x="180" y="94"/>
                </a:cxn>
                <a:cxn ang="0">
                  <a:pos x="156" y="94"/>
                </a:cxn>
                <a:cxn ang="0">
                  <a:pos x="156" y="53"/>
                </a:cxn>
                <a:cxn ang="0">
                  <a:pos x="116" y="53"/>
                </a:cxn>
                <a:cxn ang="0">
                  <a:pos x="116" y="30"/>
                </a:cxn>
                <a:cxn ang="0">
                  <a:pos x="131" y="30"/>
                </a:cxn>
                <a:cxn ang="0">
                  <a:pos x="105" y="0"/>
                </a:cxn>
                <a:cxn ang="0">
                  <a:pos x="80" y="30"/>
                </a:cxn>
                <a:cxn ang="0">
                  <a:pos x="95" y="30"/>
                </a:cxn>
                <a:cxn ang="0">
                  <a:pos x="95" y="53"/>
                </a:cxn>
                <a:cxn ang="0">
                  <a:pos x="54" y="53"/>
                </a:cxn>
                <a:cxn ang="0">
                  <a:pos x="54" y="94"/>
                </a:cxn>
                <a:cxn ang="0">
                  <a:pos x="31" y="94"/>
                </a:cxn>
                <a:cxn ang="0">
                  <a:pos x="31" y="78"/>
                </a:cxn>
                <a:cxn ang="0">
                  <a:pos x="0" y="105"/>
                </a:cxn>
                <a:cxn ang="0">
                  <a:pos x="31" y="131"/>
                </a:cxn>
                <a:cxn ang="0">
                  <a:pos x="31" y="116"/>
                </a:cxn>
                <a:cxn ang="0">
                  <a:pos x="54" y="116"/>
                </a:cxn>
                <a:cxn ang="0">
                  <a:pos x="54" y="156"/>
                </a:cxn>
                <a:cxn ang="0">
                  <a:pos x="95" y="156"/>
                </a:cxn>
                <a:cxn ang="0">
                  <a:pos x="95" y="179"/>
                </a:cxn>
                <a:cxn ang="0">
                  <a:pos x="80" y="179"/>
                </a:cxn>
                <a:cxn ang="0">
                  <a:pos x="105" y="209"/>
                </a:cxn>
                <a:cxn ang="0">
                  <a:pos x="131" y="179"/>
                </a:cxn>
                <a:cxn ang="0">
                  <a:pos x="116" y="179"/>
                </a:cxn>
                <a:cxn ang="0">
                  <a:pos x="116" y="156"/>
                </a:cxn>
                <a:cxn ang="0">
                  <a:pos x="156" y="156"/>
                </a:cxn>
                <a:cxn ang="0">
                  <a:pos x="156" y="144"/>
                </a:cxn>
                <a:cxn ang="0">
                  <a:pos x="156" y="116"/>
                </a:cxn>
                <a:cxn ang="0">
                  <a:pos x="180" y="116"/>
                </a:cxn>
                <a:cxn ang="0">
                  <a:pos x="180" y="131"/>
                </a:cxn>
                <a:cxn ang="0">
                  <a:pos x="209" y="105"/>
                </a:cxn>
                <a:cxn ang="0">
                  <a:pos x="133" y="133"/>
                </a:cxn>
                <a:cxn ang="0">
                  <a:pos x="78" y="133"/>
                </a:cxn>
                <a:cxn ang="0">
                  <a:pos x="78" y="77"/>
                </a:cxn>
                <a:cxn ang="0">
                  <a:pos x="133" y="77"/>
                </a:cxn>
                <a:cxn ang="0">
                  <a:pos x="133" y="133"/>
                </a:cxn>
              </a:cxnLst>
              <a:rect l="0" t="0" r="r" b="b"/>
              <a:pathLst>
                <a:path w="209" h="209">
                  <a:moveTo>
                    <a:pt x="209" y="105"/>
                  </a:moveTo>
                  <a:lnTo>
                    <a:pt x="180" y="78"/>
                  </a:lnTo>
                  <a:lnTo>
                    <a:pt x="180" y="94"/>
                  </a:lnTo>
                  <a:lnTo>
                    <a:pt x="156" y="94"/>
                  </a:lnTo>
                  <a:lnTo>
                    <a:pt x="156" y="53"/>
                  </a:lnTo>
                  <a:lnTo>
                    <a:pt x="116" y="53"/>
                  </a:lnTo>
                  <a:lnTo>
                    <a:pt x="116" y="30"/>
                  </a:lnTo>
                  <a:lnTo>
                    <a:pt x="131" y="30"/>
                  </a:lnTo>
                  <a:lnTo>
                    <a:pt x="105" y="0"/>
                  </a:lnTo>
                  <a:lnTo>
                    <a:pt x="80" y="30"/>
                  </a:lnTo>
                  <a:lnTo>
                    <a:pt x="95" y="30"/>
                  </a:lnTo>
                  <a:lnTo>
                    <a:pt x="95" y="53"/>
                  </a:lnTo>
                  <a:lnTo>
                    <a:pt x="54" y="53"/>
                  </a:lnTo>
                  <a:lnTo>
                    <a:pt x="54" y="94"/>
                  </a:lnTo>
                  <a:lnTo>
                    <a:pt x="31" y="94"/>
                  </a:lnTo>
                  <a:lnTo>
                    <a:pt x="31" y="78"/>
                  </a:lnTo>
                  <a:lnTo>
                    <a:pt x="0" y="105"/>
                  </a:lnTo>
                  <a:lnTo>
                    <a:pt x="31" y="131"/>
                  </a:lnTo>
                  <a:lnTo>
                    <a:pt x="31" y="116"/>
                  </a:lnTo>
                  <a:lnTo>
                    <a:pt x="54" y="116"/>
                  </a:lnTo>
                  <a:lnTo>
                    <a:pt x="54" y="156"/>
                  </a:lnTo>
                  <a:lnTo>
                    <a:pt x="95" y="156"/>
                  </a:lnTo>
                  <a:lnTo>
                    <a:pt x="95" y="179"/>
                  </a:lnTo>
                  <a:lnTo>
                    <a:pt x="80" y="179"/>
                  </a:lnTo>
                  <a:lnTo>
                    <a:pt x="105" y="209"/>
                  </a:lnTo>
                  <a:lnTo>
                    <a:pt x="131" y="179"/>
                  </a:lnTo>
                  <a:lnTo>
                    <a:pt x="116" y="179"/>
                  </a:lnTo>
                  <a:lnTo>
                    <a:pt x="116" y="156"/>
                  </a:lnTo>
                  <a:lnTo>
                    <a:pt x="156" y="156"/>
                  </a:lnTo>
                  <a:lnTo>
                    <a:pt x="156" y="144"/>
                  </a:lnTo>
                  <a:lnTo>
                    <a:pt x="156" y="116"/>
                  </a:lnTo>
                  <a:lnTo>
                    <a:pt x="180" y="116"/>
                  </a:lnTo>
                  <a:lnTo>
                    <a:pt x="180" y="131"/>
                  </a:lnTo>
                  <a:lnTo>
                    <a:pt x="209" y="105"/>
                  </a:lnTo>
                  <a:close/>
                  <a:moveTo>
                    <a:pt x="133" y="133"/>
                  </a:moveTo>
                  <a:lnTo>
                    <a:pt x="78" y="133"/>
                  </a:lnTo>
                  <a:lnTo>
                    <a:pt x="78" y="77"/>
                  </a:lnTo>
                  <a:lnTo>
                    <a:pt x="133" y="77"/>
                  </a:lnTo>
                  <a:lnTo>
                    <a:pt x="133" y="1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13"/>
            <p:cNvSpPr>
              <a:spLocks/>
            </p:cNvSpPr>
            <p:nvPr/>
          </p:nvSpPr>
          <p:spPr bwMode="auto">
            <a:xfrm>
              <a:off x="787400" y="1922463"/>
              <a:ext cx="476250" cy="63500"/>
            </a:xfrm>
            <a:custGeom>
              <a:avLst/>
              <a:gdLst/>
              <a:ahLst/>
              <a:cxnLst>
                <a:cxn ang="0">
                  <a:pos x="240" y="40"/>
                </a:cxn>
                <a:cxn ang="0">
                  <a:pos x="0" y="40"/>
                </a:cxn>
                <a:cxn ang="0">
                  <a:pos x="83" y="0"/>
                </a:cxn>
                <a:cxn ang="0">
                  <a:pos x="300" y="0"/>
                </a:cxn>
                <a:cxn ang="0">
                  <a:pos x="240" y="40"/>
                </a:cxn>
              </a:cxnLst>
              <a:rect l="0" t="0" r="r" b="b"/>
              <a:pathLst>
                <a:path w="300" h="40">
                  <a:moveTo>
                    <a:pt x="240" y="40"/>
                  </a:moveTo>
                  <a:lnTo>
                    <a:pt x="0" y="40"/>
                  </a:lnTo>
                  <a:lnTo>
                    <a:pt x="83" y="0"/>
                  </a:lnTo>
                  <a:lnTo>
                    <a:pt x="300" y="0"/>
                  </a:lnTo>
                  <a:lnTo>
                    <a:pt x="240" y="40"/>
                  </a:lnTo>
                  <a:close/>
                </a:path>
              </a:pathLst>
            </a:custGeom>
            <a:solidFill>
              <a:srgbClr val="7F9CD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1" name="Group 100"/>
          <p:cNvGrpSpPr/>
          <p:nvPr/>
        </p:nvGrpSpPr>
        <p:grpSpPr>
          <a:xfrm>
            <a:off x="1621790" y="4809238"/>
            <a:ext cx="283210" cy="285750"/>
            <a:chOff x="787400" y="1922463"/>
            <a:chExt cx="476250" cy="446087"/>
          </a:xfrm>
        </p:grpSpPr>
        <p:sp>
          <p:nvSpPr>
            <p:cNvPr id="120" name="AutoShape 10"/>
            <p:cNvSpPr>
              <a:spLocks noChangeAspect="1" noChangeArrowheads="1" noTextEdit="1"/>
            </p:cNvSpPr>
            <p:nvPr/>
          </p:nvSpPr>
          <p:spPr bwMode="auto">
            <a:xfrm>
              <a:off x="787400" y="1922463"/>
              <a:ext cx="476250" cy="44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 name="Rectangle 12"/>
            <p:cNvSpPr>
              <a:spLocks noChangeArrowheads="1"/>
            </p:cNvSpPr>
            <p:nvPr/>
          </p:nvSpPr>
          <p:spPr bwMode="auto">
            <a:xfrm>
              <a:off x="787400" y="1985963"/>
              <a:ext cx="381000" cy="382587"/>
            </a:xfrm>
            <a:prstGeom prst="rect">
              <a:avLst/>
            </a:prstGeom>
            <a:solidFill>
              <a:srgbClr val="3164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14"/>
            <p:cNvSpPr>
              <a:spLocks/>
            </p:cNvSpPr>
            <p:nvPr/>
          </p:nvSpPr>
          <p:spPr bwMode="auto">
            <a:xfrm>
              <a:off x="1168400" y="1922463"/>
              <a:ext cx="95250" cy="446087"/>
            </a:xfrm>
            <a:custGeom>
              <a:avLst/>
              <a:gdLst/>
              <a:ahLst/>
              <a:cxnLst>
                <a:cxn ang="0">
                  <a:pos x="60" y="232"/>
                </a:cxn>
                <a:cxn ang="0">
                  <a:pos x="0" y="281"/>
                </a:cxn>
                <a:cxn ang="0">
                  <a:pos x="0" y="40"/>
                </a:cxn>
                <a:cxn ang="0">
                  <a:pos x="60" y="0"/>
                </a:cxn>
                <a:cxn ang="0">
                  <a:pos x="60" y="232"/>
                </a:cxn>
              </a:cxnLst>
              <a:rect l="0" t="0" r="r" b="b"/>
              <a:pathLst>
                <a:path w="60" h="281">
                  <a:moveTo>
                    <a:pt x="60" y="232"/>
                  </a:moveTo>
                  <a:lnTo>
                    <a:pt x="0" y="281"/>
                  </a:lnTo>
                  <a:lnTo>
                    <a:pt x="0" y="40"/>
                  </a:lnTo>
                  <a:lnTo>
                    <a:pt x="60" y="0"/>
                  </a:lnTo>
                  <a:lnTo>
                    <a:pt x="60" y="232"/>
                  </a:lnTo>
                  <a:close/>
                </a:path>
              </a:pathLst>
            </a:custGeom>
            <a:solidFill>
              <a:srgbClr val="1D305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15"/>
            <p:cNvSpPr>
              <a:spLocks noEditPoints="1"/>
            </p:cNvSpPr>
            <p:nvPr/>
          </p:nvSpPr>
          <p:spPr bwMode="auto">
            <a:xfrm>
              <a:off x="809625" y="2011363"/>
              <a:ext cx="331788" cy="331787"/>
            </a:xfrm>
            <a:custGeom>
              <a:avLst/>
              <a:gdLst/>
              <a:ahLst/>
              <a:cxnLst>
                <a:cxn ang="0">
                  <a:pos x="209" y="105"/>
                </a:cxn>
                <a:cxn ang="0">
                  <a:pos x="180" y="78"/>
                </a:cxn>
                <a:cxn ang="0">
                  <a:pos x="180" y="94"/>
                </a:cxn>
                <a:cxn ang="0">
                  <a:pos x="156" y="94"/>
                </a:cxn>
                <a:cxn ang="0">
                  <a:pos x="156" y="53"/>
                </a:cxn>
                <a:cxn ang="0">
                  <a:pos x="116" y="53"/>
                </a:cxn>
                <a:cxn ang="0">
                  <a:pos x="116" y="30"/>
                </a:cxn>
                <a:cxn ang="0">
                  <a:pos x="131" y="30"/>
                </a:cxn>
                <a:cxn ang="0">
                  <a:pos x="105" y="0"/>
                </a:cxn>
                <a:cxn ang="0">
                  <a:pos x="80" y="30"/>
                </a:cxn>
                <a:cxn ang="0">
                  <a:pos x="95" y="30"/>
                </a:cxn>
                <a:cxn ang="0">
                  <a:pos x="95" y="53"/>
                </a:cxn>
                <a:cxn ang="0">
                  <a:pos x="54" y="53"/>
                </a:cxn>
                <a:cxn ang="0">
                  <a:pos x="54" y="94"/>
                </a:cxn>
                <a:cxn ang="0">
                  <a:pos x="31" y="94"/>
                </a:cxn>
                <a:cxn ang="0">
                  <a:pos x="31" y="78"/>
                </a:cxn>
                <a:cxn ang="0">
                  <a:pos x="0" y="105"/>
                </a:cxn>
                <a:cxn ang="0">
                  <a:pos x="31" y="131"/>
                </a:cxn>
                <a:cxn ang="0">
                  <a:pos x="31" y="116"/>
                </a:cxn>
                <a:cxn ang="0">
                  <a:pos x="54" y="116"/>
                </a:cxn>
                <a:cxn ang="0">
                  <a:pos x="54" y="156"/>
                </a:cxn>
                <a:cxn ang="0">
                  <a:pos x="95" y="156"/>
                </a:cxn>
                <a:cxn ang="0">
                  <a:pos x="95" y="179"/>
                </a:cxn>
                <a:cxn ang="0">
                  <a:pos x="80" y="179"/>
                </a:cxn>
                <a:cxn ang="0">
                  <a:pos x="105" y="209"/>
                </a:cxn>
                <a:cxn ang="0">
                  <a:pos x="131" y="179"/>
                </a:cxn>
                <a:cxn ang="0">
                  <a:pos x="116" y="179"/>
                </a:cxn>
                <a:cxn ang="0">
                  <a:pos x="116" y="156"/>
                </a:cxn>
                <a:cxn ang="0">
                  <a:pos x="156" y="156"/>
                </a:cxn>
                <a:cxn ang="0">
                  <a:pos x="156" y="144"/>
                </a:cxn>
                <a:cxn ang="0">
                  <a:pos x="156" y="116"/>
                </a:cxn>
                <a:cxn ang="0">
                  <a:pos x="180" y="116"/>
                </a:cxn>
                <a:cxn ang="0">
                  <a:pos x="180" y="131"/>
                </a:cxn>
                <a:cxn ang="0">
                  <a:pos x="209" y="105"/>
                </a:cxn>
                <a:cxn ang="0">
                  <a:pos x="133" y="133"/>
                </a:cxn>
                <a:cxn ang="0">
                  <a:pos x="78" y="133"/>
                </a:cxn>
                <a:cxn ang="0">
                  <a:pos x="78" y="77"/>
                </a:cxn>
                <a:cxn ang="0">
                  <a:pos x="133" y="77"/>
                </a:cxn>
                <a:cxn ang="0">
                  <a:pos x="133" y="133"/>
                </a:cxn>
              </a:cxnLst>
              <a:rect l="0" t="0" r="r" b="b"/>
              <a:pathLst>
                <a:path w="209" h="209">
                  <a:moveTo>
                    <a:pt x="209" y="105"/>
                  </a:moveTo>
                  <a:lnTo>
                    <a:pt x="180" y="78"/>
                  </a:lnTo>
                  <a:lnTo>
                    <a:pt x="180" y="94"/>
                  </a:lnTo>
                  <a:lnTo>
                    <a:pt x="156" y="94"/>
                  </a:lnTo>
                  <a:lnTo>
                    <a:pt x="156" y="53"/>
                  </a:lnTo>
                  <a:lnTo>
                    <a:pt x="116" y="53"/>
                  </a:lnTo>
                  <a:lnTo>
                    <a:pt x="116" y="30"/>
                  </a:lnTo>
                  <a:lnTo>
                    <a:pt x="131" y="30"/>
                  </a:lnTo>
                  <a:lnTo>
                    <a:pt x="105" y="0"/>
                  </a:lnTo>
                  <a:lnTo>
                    <a:pt x="80" y="30"/>
                  </a:lnTo>
                  <a:lnTo>
                    <a:pt x="95" y="30"/>
                  </a:lnTo>
                  <a:lnTo>
                    <a:pt x="95" y="53"/>
                  </a:lnTo>
                  <a:lnTo>
                    <a:pt x="54" y="53"/>
                  </a:lnTo>
                  <a:lnTo>
                    <a:pt x="54" y="94"/>
                  </a:lnTo>
                  <a:lnTo>
                    <a:pt x="31" y="94"/>
                  </a:lnTo>
                  <a:lnTo>
                    <a:pt x="31" y="78"/>
                  </a:lnTo>
                  <a:lnTo>
                    <a:pt x="0" y="105"/>
                  </a:lnTo>
                  <a:lnTo>
                    <a:pt x="31" y="131"/>
                  </a:lnTo>
                  <a:lnTo>
                    <a:pt x="31" y="116"/>
                  </a:lnTo>
                  <a:lnTo>
                    <a:pt x="54" y="116"/>
                  </a:lnTo>
                  <a:lnTo>
                    <a:pt x="54" y="156"/>
                  </a:lnTo>
                  <a:lnTo>
                    <a:pt x="95" y="156"/>
                  </a:lnTo>
                  <a:lnTo>
                    <a:pt x="95" y="179"/>
                  </a:lnTo>
                  <a:lnTo>
                    <a:pt x="80" y="179"/>
                  </a:lnTo>
                  <a:lnTo>
                    <a:pt x="105" y="209"/>
                  </a:lnTo>
                  <a:lnTo>
                    <a:pt x="131" y="179"/>
                  </a:lnTo>
                  <a:lnTo>
                    <a:pt x="116" y="179"/>
                  </a:lnTo>
                  <a:lnTo>
                    <a:pt x="116" y="156"/>
                  </a:lnTo>
                  <a:lnTo>
                    <a:pt x="156" y="156"/>
                  </a:lnTo>
                  <a:lnTo>
                    <a:pt x="156" y="144"/>
                  </a:lnTo>
                  <a:lnTo>
                    <a:pt x="156" y="116"/>
                  </a:lnTo>
                  <a:lnTo>
                    <a:pt x="180" y="116"/>
                  </a:lnTo>
                  <a:lnTo>
                    <a:pt x="180" y="131"/>
                  </a:lnTo>
                  <a:lnTo>
                    <a:pt x="209" y="105"/>
                  </a:lnTo>
                  <a:close/>
                  <a:moveTo>
                    <a:pt x="133" y="133"/>
                  </a:moveTo>
                  <a:lnTo>
                    <a:pt x="78" y="133"/>
                  </a:lnTo>
                  <a:lnTo>
                    <a:pt x="78" y="77"/>
                  </a:lnTo>
                  <a:lnTo>
                    <a:pt x="133" y="77"/>
                  </a:lnTo>
                  <a:lnTo>
                    <a:pt x="133" y="1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13"/>
            <p:cNvSpPr>
              <a:spLocks/>
            </p:cNvSpPr>
            <p:nvPr/>
          </p:nvSpPr>
          <p:spPr bwMode="auto">
            <a:xfrm>
              <a:off x="787400" y="1922463"/>
              <a:ext cx="476250" cy="63500"/>
            </a:xfrm>
            <a:custGeom>
              <a:avLst/>
              <a:gdLst/>
              <a:ahLst/>
              <a:cxnLst>
                <a:cxn ang="0">
                  <a:pos x="240" y="40"/>
                </a:cxn>
                <a:cxn ang="0">
                  <a:pos x="0" y="40"/>
                </a:cxn>
                <a:cxn ang="0">
                  <a:pos x="83" y="0"/>
                </a:cxn>
                <a:cxn ang="0">
                  <a:pos x="300" y="0"/>
                </a:cxn>
                <a:cxn ang="0">
                  <a:pos x="240" y="40"/>
                </a:cxn>
              </a:cxnLst>
              <a:rect l="0" t="0" r="r" b="b"/>
              <a:pathLst>
                <a:path w="300" h="40">
                  <a:moveTo>
                    <a:pt x="240" y="40"/>
                  </a:moveTo>
                  <a:lnTo>
                    <a:pt x="0" y="40"/>
                  </a:lnTo>
                  <a:lnTo>
                    <a:pt x="83" y="0"/>
                  </a:lnTo>
                  <a:lnTo>
                    <a:pt x="300" y="0"/>
                  </a:lnTo>
                  <a:lnTo>
                    <a:pt x="240" y="40"/>
                  </a:lnTo>
                  <a:close/>
                </a:path>
              </a:pathLst>
            </a:custGeom>
            <a:solidFill>
              <a:srgbClr val="7F9CD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2" name="Group 101"/>
          <p:cNvGrpSpPr/>
          <p:nvPr/>
        </p:nvGrpSpPr>
        <p:grpSpPr>
          <a:xfrm>
            <a:off x="1393190" y="5126738"/>
            <a:ext cx="283210" cy="285750"/>
            <a:chOff x="787400" y="1922463"/>
            <a:chExt cx="476250" cy="446087"/>
          </a:xfrm>
        </p:grpSpPr>
        <p:sp>
          <p:nvSpPr>
            <p:cNvPr id="115" name="AutoShape 10"/>
            <p:cNvSpPr>
              <a:spLocks noChangeAspect="1" noChangeArrowheads="1" noTextEdit="1"/>
            </p:cNvSpPr>
            <p:nvPr/>
          </p:nvSpPr>
          <p:spPr bwMode="auto">
            <a:xfrm>
              <a:off x="787400" y="1922463"/>
              <a:ext cx="476250" cy="44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 name="Rectangle 12"/>
            <p:cNvSpPr>
              <a:spLocks noChangeArrowheads="1"/>
            </p:cNvSpPr>
            <p:nvPr/>
          </p:nvSpPr>
          <p:spPr bwMode="auto">
            <a:xfrm>
              <a:off x="787400" y="1985963"/>
              <a:ext cx="381000" cy="382587"/>
            </a:xfrm>
            <a:prstGeom prst="rect">
              <a:avLst/>
            </a:prstGeom>
            <a:solidFill>
              <a:srgbClr val="3164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14"/>
            <p:cNvSpPr>
              <a:spLocks/>
            </p:cNvSpPr>
            <p:nvPr/>
          </p:nvSpPr>
          <p:spPr bwMode="auto">
            <a:xfrm>
              <a:off x="1168400" y="1922463"/>
              <a:ext cx="95250" cy="446087"/>
            </a:xfrm>
            <a:custGeom>
              <a:avLst/>
              <a:gdLst/>
              <a:ahLst/>
              <a:cxnLst>
                <a:cxn ang="0">
                  <a:pos x="60" y="232"/>
                </a:cxn>
                <a:cxn ang="0">
                  <a:pos x="0" y="281"/>
                </a:cxn>
                <a:cxn ang="0">
                  <a:pos x="0" y="40"/>
                </a:cxn>
                <a:cxn ang="0">
                  <a:pos x="60" y="0"/>
                </a:cxn>
                <a:cxn ang="0">
                  <a:pos x="60" y="232"/>
                </a:cxn>
              </a:cxnLst>
              <a:rect l="0" t="0" r="r" b="b"/>
              <a:pathLst>
                <a:path w="60" h="281">
                  <a:moveTo>
                    <a:pt x="60" y="232"/>
                  </a:moveTo>
                  <a:lnTo>
                    <a:pt x="0" y="281"/>
                  </a:lnTo>
                  <a:lnTo>
                    <a:pt x="0" y="40"/>
                  </a:lnTo>
                  <a:lnTo>
                    <a:pt x="60" y="0"/>
                  </a:lnTo>
                  <a:lnTo>
                    <a:pt x="60" y="232"/>
                  </a:lnTo>
                  <a:close/>
                </a:path>
              </a:pathLst>
            </a:custGeom>
            <a:solidFill>
              <a:srgbClr val="1D305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15"/>
            <p:cNvSpPr>
              <a:spLocks noEditPoints="1"/>
            </p:cNvSpPr>
            <p:nvPr/>
          </p:nvSpPr>
          <p:spPr bwMode="auto">
            <a:xfrm>
              <a:off x="809625" y="2011363"/>
              <a:ext cx="331788" cy="331787"/>
            </a:xfrm>
            <a:custGeom>
              <a:avLst/>
              <a:gdLst/>
              <a:ahLst/>
              <a:cxnLst>
                <a:cxn ang="0">
                  <a:pos x="209" y="105"/>
                </a:cxn>
                <a:cxn ang="0">
                  <a:pos x="180" y="78"/>
                </a:cxn>
                <a:cxn ang="0">
                  <a:pos x="180" y="94"/>
                </a:cxn>
                <a:cxn ang="0">
                  <a:pos x="156" y="94"/>
                </a:cxn>
                <a:cxn ang="0">
                  <a:pos x="156" y="53"/>
                </a:cxn>
                <a:cxn ang="0">
                  <a:pos x="116" y="53"/>
                </a:cxn>
                <a:cxn ang="0">
                  <a:pos x="116" y="30"/>
                </a:cxn>
                <a:cxn ang="0">
                  <a:pos x="131" y="30"/>
                </a:cxn>
                <a:cxn ang="0">
                  <a:pos x="105" y="0"/>
                </a:cxn>
                <a:cxn ang="0">
                  <a:pos x="80" y="30"/>
                </a:cxn>
                <a:cxn ang="0">
                  <a:pos x="95" y="30"/>
                </a:cxn>
                <a:cxn ang="0">
                  <a:pos x="95" y="53"/>
                </a:cxn>
                <a:cxn ang="0">
                  <a:pos x="54" y="53"/>
                </a:cxn>
                <a:cxn ang="0">
                  <a:pos x="54" y="94"/>
                </a:cxn>
                <a:cxn ang="0">
                  <a:pos x="31" y="94"/>
                </a:cxn>
                <a:cxn ang="0">
                  <a:pos x="31" y="78"/>
                </a:cxn>
                <a:cxn ang="0">
                  <a:pos x="0" y="105"/>
                </a:cxn>
                <a:cxn ang="0">
                  <a:pos x="31" y="131"/>
                </a:cxn>
                <a:cxn ang="0">
                  <a:pos x="31" y="116"/>
                </a:cxn>
                <a:cxn ang="0">
                  <a:pos x="54" y="116"/>
                </a:cxn>
                <a:cxn ang="0">
                  <a:pos x="54" y="156"/>
                </a:cxn>
                <a:cxn ang="0">
                  <a:pos x="95" y="156"/>
                </a:cxn>
                <a:cxn ang="0">
                  <a:pos x="95" y="179"/>
                </a:cxn>
                <a:cxn ang="0">
                  <a:pos x="80" y="179"/>
                </a:cxn>
                <a:cxn ang="0">
                  <a:pos x="105" y="209"/>
                </a:cxn>
                <a:cxn ang="0">
                  <a:pos x="131" y="179"/>
                </a:cxn>
                <a:cxn ang="0">
                  <a:pos x="116" y="179"/>
                </a:cxn>
                <a:cxn ang="0">
                  <a:pos x="116" y="156"/>
                </a:cxn>
                <a:cxn ang="0">
                  <a:pos x="156" y="156"/>
                </a:cxn>
                <a:cxn ang="0">
                  <a:pos x="156" y="144"/>
                </a:cxn>
                <a:cxn ang="0">
                  <a:pos x="156" y="116"/>
                </a:cxn>
                <a:cxn ang="0">
                  <a:pos x="180" y="116"/>
                </a:cxn>
                <a:cxn ang="0">
                  <a:pos x="180" y="131"/>
                </a:cxn>
                <a:cxn ang="0">
                  <a:pos x="209" y="105"/>
                </a:cxn>
                <a:cxn ang="0">
                  <a:pos x="133" y="133"/>
                </a:cxn>
                <a:cxn ang="0">
                  <a:pos x="78" y="133"/>
                </a:cxn>
                <a:cxn ang="0">
                  <a:pos x="78" y="77"/>
                </a:cxn>
                <a:cxn ang="0">
                  <a:pos x="133" y="77"/>
                </a:cxn>
                <a:cxn ang="0">
                  <a:pos x="133" y="133"/>
                </a:cxn>
              </a:cxnLst>
              <a:rect l="0" t="0" r="r" b="b"/>
              <a:pathLst>
                <a:path w="209" h="209">
                  <a:moveTo>
                    <a:pt x="209" y="105"/>
                  </a:moveTo>
                  <a:lnTo>
                    <a:pt x="180" y="78"/>
                  </a:lnTo>
                  <a:lnTo>
                    <a:pt x="180" y="94"/>
                  </a:lnTo>
                  <a:lnTo>
                    <a:pt x="156" y="94"/>
                  </a:lnTo>
                  <a:lnTo>
                    <a:pt x="156" y="53"/>
                  </a:lnTo>
                  <a:lnTo>
                    <a:pt x="116" y="53"/>
                  </a:lnTo>
                  <a:lnTo>
                    <a:pt x="116" y="30"/>
                  </a:lnTo>
                  <a:lnTo>
                    <a:pt x="131" y="30"/>
                  </a:lnTo>
                  <a:lnTo>
                    <a:pt x="105" y="0"/>
                  </a:lnTo>
                  <a:lnTo>
                    <a:pt x="80" y="30"/>
                  </a:lnTo>
                  <a:lnTo>
                    <a:pt x="95" y="30"/>
                  </a:lnTo>
                  <a:lnTo>
                    <a:pt x="95" y="53"/>
                  </a:lnTo>
                  <a:lnTo>
                    <a:pt x="54" y="53"/>
                  </a:lnTo>
                  <a:lnTo>
                    <a:pt x="54" y="94"/>
                  </a:lnTo>
                  <a:lnTo>
                    <a:pt x="31" y="94"/>
                  </a:lnTo>
                  <a:lnTo>
                    <a:pt x="31" y="78"/>
                  </a:lnTo>
                  <a:lnTo>
                    <a:pt x="0" y="105"/>
                  </a:lnTo>
                  <a:lnTo>
                    <a:pt x="31" y="131"/>
                  </a:lnTo>
                  <a:lnTo>
                    <a:pt x="31" y="116"/>
                  </a:lnTo>
                  <a:lnTo>
                    <a:pt x="54" y="116"/>
                  </a:lnTo>
                  <a:lnTo>
                    <a:pt x="54" y="156"/>
                  </a:lnTo>
                  <a:lnTo>
                    <a:pt x="95" y="156"/>
                  </a:lnTo>
                  <a:lnTo>
                    <a:pt x="95" y="179"/>
                  </a:lnTo>
                  <a:lnTo>
                    <a:pt x="80" y="179"/>
                  </a:lnTo>
                  <a:lnTo>
                    <a:pt x="105" y="209"/>
                  </a:lnTo>
                  <a:lnTo>
                    <a:pt x="131" y="179"/>
                  </a:lnTo>
                  <a:lnTo>
                    <a:pt x="116" y="179"/>
                  </a:lnTo>
                  <a:lnTo>
                    <a:pt x="116" y="156"/>
                  </a:lnTo>
                  <a:lnTo>
                    <a:pt x="156" y="156"/>
                  </a:lnTo>
                  <a:lnTo>
                    <a:pt x="156" y="144"/>
                  </a:lnTo>
                  <a:lnTo>
                    <a:pt x="156" y="116"/>
                  </a:lnTo>
                  <a:lnTo>
                    <a:pt x="180" y="116"/>
                  </a:lnTo>
                  <a:lnTo>
                    <a:pt x="180" y="131"/>
                  </a:lnTo>
                  <a:lnTo>
                    <a:pt x="209" y="105"/>
                  </a:lnTo>
                  <a:close/>
                  <a:moveTo>
                    <a:pt x="133" y="133"/>
                  </a:moveTo>
                  <a:lnTo>
                    <a:pt x="78" y="133"/>
                  </a:lnTo>
                  <a:lnTo>
                    <a:pt x="78" y="77"/>
                  </a:lnTo>
                  <a:lnTo>
                    <a:pt x="133" y="77"/>
                  </a:lnTo>
                  <a:lnTo>
                    <a:pt x="133" y="1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3"/>
            <p:cNvSpPr>
              <a:spLocks/>
            </p:cNvSpPr>
            <p:nvPr/>
          </p:nvSpPr>
          <p:spPr bwMode="auto">
            <a:xfrm>
              <a:off x="787400" y="1922463"/>
              <a:ext cx="476250" cy="63500"/>
            </a:xfrm>
            <a:custGeom>
              <a:avLst/>
              <a:gdLst/>
              <a:ahLst/>
              <a:cxnLst>
                <a:cxn ang="0">
                  <a:pos x="240" y="40"/>
                </a:cxn>
                <a:cxn ang="0">
                  <a:pos x="0" y="40"/>
                </a:cxn>
                <a:cxn ang="0">
                  <a:pos x="83" y="0"/>
                </a:cxn>
                <a:cxn ang="0">
                  <a:pos x="300" y="0"/>
                </a:cxn>
                <a:cxn ang="0">
                  <a:pos x="240" y="40"/>
                </a:cxn>
              </a:cxnLst>
              <a:rect l="0" t="0" r="r" b="b"/>
              <a:pathLst>
                <a:path w="300" h="40">
                  <a:moveTo>
                    <a:pt x="240" y="40"/>
                  </a:moveTo>
                  <a:lnTo>
                    <a:pt x="0" y="40"/>
                  </a:lnTo>
                  <a:lnTo>
                    <a:pt x="83" y="0"/>
                  </a:lnTo>
                  <a:lnTo>
                    <a:pt x="300" y="0"/>
                  </a:lnTo>
                  <a:lnTo>
                    <a:pt x="240" y="40"/>
                  </a:lnTo>
                  <a:close/>
                </a:path>
              </a:pathLst>
            </a:custGeom>
            <a:solidFill>
              <a:srgbClr val="7F9CD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3" name="Group 102"/>
          <p:cNvGrpSpPr/>
          <p:nvPr/>
        </p:nvGrpSpPr>
        <p:grpSpPr>
          <a:xfrm>
            <a:off x="1774190" y="5126738"/>
            <a:ext cx="283210" cy="285750"/>
            <a:chOff x="787400" y="1922463"/>
            <a:chExt cx="476250" cy="446087"/>
          </a:xfrm>
        </p:grpSpPr>
        <p:sp>
          <p:nvSpPr>
            <p:cNvPr id="110" name="AutoShape 10"/>
            <p:cNvSpPr>
              <a:spLocks noChangeAspect="1" noChangeArrowheads="1" noTextEdit="1"/>
            </p:cNvSpPr>
            <p:nvPr/>
          </p:nvSpPr>
          <p:spPr bwMode="auto">
            <a:xfrm>
              <a:off x="787400" y="1922463"/>
              <a:ext cx="476250" cy="44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 name="Rectangle 12"/>
            <p:cNvSpPr>
              <a:spLocks noChangeArrowheads="1"/>
            </p:cNvSpPr>
            <p:nvPr/>
          </p:nvSpPr>
          <p:spPr bwMode="auto">
            <a:xfrm>
              <a:off x="787400" y="1985963"/>
              <a:ext cx="381000" cy="382587"/>
            </a:xfrm>
            <a:prstGeom prst="rect">
              <a:avLst/>
            </a:prstGeom>
            <a:solidFill>
              <a:srgbClr val="3164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4"/>
            <p:cNvSpPr>
              <a:spLocks/>
            </p:cNvSpPr>
            <p:nvPr/>
          </p:nvSpPr>
          <p:spPr bwMode="auto">
            <a:xfrm>
              <a:off x="1168400" y="1922463"/>
              <a:ext cx="95250" cy="446087"/>
            </a:xfrm>
            <a:custGeom>
              <a:avLst/>
              <a:gdLst/>
              <a:ahLst/>
              <a:cxnLst>
                <a:cxn ang="0">
                  <a:pos x="60" y="232"/>
                </a:cxn>
                <a:cxn ang="0">
                  <a:pos x="0" y="281"/>
                </a:cxn>
                <a:cxn ang="0">
                  <a:pos x="0" y="40"/>
                </a:cxn>
                <a:cxn ang="0">
                  <a:pos x="60" y="0"/>
                </a:cxn>
                <a:cxn ang="0">
                  <a:pos x="60" y="232"/>
                </a:cxn>
              </a:cxnLst>
              <a:rect l="0" t="0" r="r" b="b"/>
              <a:pathLst>
                <a:path w="60" h="281">
                  <a:moveTo>
                    <a:pt x="60" y="232"/>
                  </a:moveTo>
                  <a:lnTo>
                    <a:pt x="0" y="281"/>
                  </a:lnTo>
                  <a:lnTo>
                    <a:pt x="0" y="40"/>
                  </a:lnTo>
                  <a:lnTo>
                    <a:pt x="60" y="0"/>
                  </a:lnTo>
                  <a:lnTo>
                    <a:pt x="60" y="232"/>
                  </a:lnTo>
                  <a:close/>
                </a:path>
              </a:pathLst>
            </a:custGeom>
            <a:solidFill>
              <a:srgbClr val="1D305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5"/>
            <p:cNvSpPr>
              <a:spLocks noEditPoints="1"/>
            </p:cNvSpPr>
            <p:nvPr/>
          </p:nvSpPr>
          <p:spPr bwMode="auto">
            <a:xfrm>
              <a:off x="809625" y="2011363"/>
              <a:ext cx="331788" cy="331787"/>
            </a:xfrm>
            <a:custGeom>
              <a:avLst/>
              <a:gdLst/>
              <a:ahLst/>
              <a:cxnLst>
                <a:cxn ang="0">
                  <a:pos x="209" y="105"/>
                </a:cxn>
                <a:cxn ang="0">
                  <a:pos x="180" y="78"/>
                </a:cxn>
                <a:cxn ang="0">
                  <a:pos x="180" y="94"/>
                </a:cxn>
                <a:cxn ang="0">
                  <a:pos x="156" y="94"/>
                </a:cxn>
                <a:cxn ang="0">
                  <a:pos x="156" y="53"/>
                </a:cxn>
                <a:cxn ang="0">
                  <a:pos x="116" y="53"/>
                </a:cxn>
                <a:cxn ang="0">
                  <a:pos x="116" y="30"/>
                </a:cxn>
                <a:cxn ang="0">
                  <a:pos x="131" y="30"/>
                </a:cxn>
                <a:cxn ang="0">
                  <a:pos x="105" y="0"/>
                </a:cxn>
                <a:cxn ang="0">
                  <a:pos x="80" y="30"/>
                </a:cxn>
                <a:cxn ang="0">
                  <a:pos x="95" y="30"/>
                </a:cxn>
                <a:cxn ang="0">
                  <a:pos x="95" y="53"/>
                </a:cxn>
                <a:cxn ang="0">
                  <a:pos x="54" y="53"/>
                </a:cxn>
                <a:cxn ang="0">
                  <a:pos x="54" y="94"/>
                </a:cxn>
                <a:cxn ang="0">
                  <a:pos x="31" y="94"/>
                </a:cxn>
                <a:cxn ang="0">
                  <a:pos x="31" y="78"/>
                </a:cxn>
                <a:cxn ang="0">
                  <a:pos x="0" y="105"/>
                </a:cxn>
                <a:cxn ang="0">
                  <a:pos x="31" y="131"/>
                </a:cxn>
                <a:cxn ang="0">
                  <a:pos x="31" y="116"/>
                </a:cxn>
                <a:cxn ang="0">
                  <a:pos x="54" y="116"/>
                </a:cxn>
                <a:cxn ang="0">
                  <a:pos x="54" y="156"/>
                </a:cxn>
                <a:cxn ang="0">
                  <a:pos x="95" y="156"/>
                </a:cxn>
                <a:cxn ang="0">
                  <a:pos x="95" y="179"/>
                </a:cxn>
                <a:cxn ang="0">
                  <a:pos x="80" y="179"/>
                </a:cxn>
                <a:cxn ang="0">
                  <a:pos x="105" y="209"/>
                </a:cxn>
                <a:cxn ang="0">
                  <a:pos x="131" y="179"/>
                </a:cxn>
                <a:cxn ang="0">
                  <a:pos x="116" y="179"/>
                </a:cxn>
                <a:cxn ang="0">
                  <a:pos x="116" y="156"/>
                </a:cxn>
                <a:cxn ang="0">
                  <a:pos x="156" y="156"/>
                </a:cxn>
                <a:cxn ang="0">
                  <a:pos x="156" y="144"/>
                </a:cxn>
                <a:cxn ang="0">
                  <a:pos x="156" y="116"/>
                </a:cxn>
                <a:cxn ang="0">
                  <a:pos x="180" y="116"/>
                </a:cxn>
                <a:cxn ang="0">
                  <a:pos x="180" y="131"/>
                </a:cxn>
                <a:cxn ang="0">
                  <a:pos x="209" y="105"/>
                </a:cxn>
                <a:cxn ang="0">
                  <a:pos x="133" y="133"/>
                </a:cxn>
                <a:cxn ang="0">
                  <a:pos x="78" y="133"/>
                </a:cxn>
                <a:cxn ang="0">
                  <a:pos x="78" y="77"/>
                </a:cxn>
                <a:cxn ang="0">
                  <a:pos x="133" y="77"/>
                </a:cxn>
                <a:cxn ang="0">
                  <a:pos x="133" y="133"/>
                </a:cxn>
              </a:cxnLst>
              <a:rect l="0" t="0" r="r" b="b"/>
              <a:pathLst>
                <a:path w="209" h="209">
                  <a:moveTo>
                    <a:pt x="209" y="105"/>
                  </a:moveTo>
                  <a:lnTo>
                    <a:pt x="180" y="78"/>
                  </a:lnTo>
                  <a:lnTo>
                    <a:pt x="180" y="94"/>
                  </a:lnTo>
                  <a:lnTo>
                    <a:pt x="156" y="94"/>
                  </a:lnTo>
                  <a:lnTo>
                    <a:pt x="156" y="53"/>
                  </a:lnTo>
                  <a:lnTo>
                    <a:pt x="116" y="53"/>
                  </a:lnTo>
                  <a:lnTo>
                    <a:pt x="116" y="30"/>
                  </a:lnTo>
                  <a:lnTo>
                    <a:pt x="131" y="30"/>
                  </a:lnTo>
                  <a:lnTo>
                    <a:pt x="105" y="0"/>
                  </a:lnTo>
                  <a:lnTo>
                    <a:pt x="80" y="30"/>
                  </a:lnTo>
                  <a:lnTo>
                    <a:pt x="95" y="30"/>
                  </a:lnTo>
                  <a:lnTo>
                    <a:pt x="95" y="53"/>
                  </a:lnTo>
                  <a:lnTo>
                    <a:pt x="54" y="53"/>
                  </a:lnTo>
                  <a:lnTo>
                    <a:pt x="54" y="94"/>
                  </a:lnTo>
                  <a:lnTo>
                    <a:pt x="31" y="94"/>
                  </a:lnTo>
                  <a:lnTo>
                    <a:pt x="31" y="78"/>
                  </a:lnTo>
                  <a:lnTo>
                    <a:pt x="0" y="105"/>
                  </a:lnTo>
                  <a:lnTo>
                    <a:pt x="31" y="131"/>
                  </a:lnTo>
                  <a:lnTo>
                    <a:pt x="31" y="116"/>
                  </a:lnTo>
                  <a:lnTo>
                    <a:pt x="54" y="116"/>
                  </a:lnTo>
                  <a:lnTo>
                    <a:pt x="54" y="156"/>
                  </a:lnTo>
                  <a:lnTo>
                    <a:pt x="95" y="156"/>
                  </a:lnTo>
                  <a:lnTo>
                    <a:pt x="95" y="179"/>
                  </a:lnTo>
                  <a:lnTo>
                    <a:pt x="80" y="179"/>
                  </a:lnTo>
                  <a:lnTo>
                    <a:pt x="105" y="209"/>
                  </a:lnTo>
                  <a:lnTo>
                    <a:pt x="131" y="179"/>
                  </a:lnTo>
                  <a:lnTo>
                    <a:pt x="116" y="179"/>
                  </a:lnTo>
                  <a:lnTo>
                    <a:pt x="116" y="156"/>
                  </a:lnTo>
                  <a:lnTo>
                    <a:pt x="156" y="156"/>
                  </a:lnTo>
                  <a:lnTo>
                    <a:pt x="156" y="144"/>
                  </a:lnTo>
                  <a:lnTo>
                    <a:pt x="156" y="116"/>
                  </a:lnTo>
                  <a:lnTo>
                    <a:pt x="180" y="116"/>
                  </a:lnTo>
                  <a:lnTo>
                    <a:pt x="180" y="131"/>
                  </a:lnTo>
                  <a:lnTo>
                    <a:pt x="209" y="105"/>
                  </a:lnTo>
                  <a:close/>
                  <a:moveTo>
                    <a:pt x="133" y="133"/>
                  </a:moveTo>
                  <a:lnTo>
                    <a:pt x="78" y="133"/>
                  </a:lnTo>
                  <a:lnTo>
                    <a:pt x="78" y="77"/>
                  </a:lnTo>
                  <a:lnTo>
                    <a:pt x="133" y="77"/>
                  </a:lnTo>
                  <a:lnTo>
                    <a:pt x="133" y="1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3"/>
            <p:cNvSpPr>
              <a:spLocks/>
            </p:cNvSpPr>
            <p:nvPr/>
          </p:nvSpPr>
          <p:spPr bwMode="auto">
            <a:xfrm>
              <a:off x="787400" y="1922463"/>
              <a:ext cx="476250" cy="63500"/>
            </a:xfrm>
            <a:custGeom>
              <a:avLst/>
              <a:gdLst/>
              <a:ahLst/>
              <a:cxnLst>
                <a:cxn ang="0">
                  <a:pos x="240" y="40"/>
                </a:cxn>
                <a:cxn ang="0">
                  <a:pos x="0" y="40"/>
                </a:cxn>
                <a:cxn ang="0">
                  <a:pos x="83" y="0"/>
                </a:cxn>
                <a:cxn ang="0">
                  <a:pos x="300" y="0"/>
                </a:cxn>
                <a:cxn ang="0">
                  <a:pos x="240" y="40"/>
                </a:cxn>
              </a:cxnLst>
              <a:rect l="0" t="0" r="r" b="b"/>
              <a:pathLst>
                <a:path w="300" h="40">
                  <a:moveTo>
                    <a:pt x="240" y="40"/>
                  </a:moveTo>
                  <a:lnTo>
                    <a:pt x="0" y="40"/>
                  </a:lnTo>
                  <a:lnTo>
                    <a:pt x="83" y="0"/>
                  </a:lnTo>
                  <a:lnTo>
                    <a:pt x="300" y="0"/>
                  </a:lnTo>
                  <a:lnTo>
                    <a:pt x="240" y="40"/>
                  </a:lnTo>
                  <a:close/>
                </a:path>
              </a:pathLst>
            </a:custGeom>
            <a:solidFill>
              <a:srgbClr val="7F9CD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4" name="Group 103"/>
          <p:cNvGrpSpPr/>
          <p:nvPr/>
        </p:nvGrpSpPr>
        <p:grpSpPr>
          <a:xfrm>
            <a:off x="935990" y="5126738"/>
            <a:ext cx="283210" cy="285750"/>
            <a:chOff x="787400" y="1922463"/>
            <a:chExt cx="476250" cy="446087"/>
          </a:xfrm>
        </p:grpSpPr>
        <p:sp>
          <p:nvSpPr>
            <p:cNvPr id="105" name="AutoShape 10"/>
            <p:cNvSpPr>
              <a:spLocks noChangeAspect="1" noChangeArrowheads="1" noTextEdit="1"/>
            </p:cNvSpPr>
            <p:nvPr/>
          </p:nvSpPr>
          <p:spPr bwMode="auto">
            <a:xfrm>
              <a:off x="787400" y="1922463"/>
              <a:ext cx="476250" cy="44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 name="Rectangle 12"/>
            <p:cNvSpPr>
              <a:spLocks noChangeArrowheads="1"/>
            </p:cNvSpPr>
            <p:nvPr/>
          </p:nvSpPr>
          <p:spPr bwMode="auto">
            <a:xfrm>
              <a:off x="787400" y="1985963"/>
              <a:ext cx="381000" cy="382587"/>
            </a:xfrm>
            <a:prstGeom prst="rect">
              <a:avLst/>
            </a:prstGeom>
            <a:solidFill>
              <a:srgbClr val="3164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4"/>
            <p:cNvSpPr>
              <a:spLocks/>
            </p:cNvSpPr>
            <p:nvPr/>
          </p:nvSpPr>
          <p:spPr bwMode="auto">
            <a:xfrm>
              <a:off x="1168400" y="1922463"/>
              <a:ext cx="95250" cy="446087"/>
            </a:xfrm>
            <a:custGeom>
              <a:avLst/>
              <a:gdLst/>
              <a:ahLst/>
              <a:cxnLst>
                <a:cxn ang="0">
                  <a:pos x="60" y="232"/>
                </a:cxn>
                <a:cxn ang="0">
                  <a:pos x="0" y="281"/>
                </a:cxn>
                <a:cxn ang="0">
                  <a:pos x="0" y="40"/>
                </a:cxn>
                <a:cxn ang="0">
                  <a:pos x="60" y="0"/>
                </a:cxn>
                <a:cxn ang="0">
                  <a:pos x="60" y="232"/>
                </a:cxn>
              </a:cxnLst>
              <a:rect l="0" t="0" r="r" b="b"/>
              <a:pathLst>
                <a:path w="60" h="281">
                  <a:moveTo>
                    <a:pt x="60" y="232"/>
                  </a:moveTo>
                  <a:lnTo>
                    <a:pt x="0" y="281"/>
                  </a:lnTo>
                  <a:lnTo>
                    <a:pt x="0" y="40"/>
                  </a:lnTo>
                  <a:lnTo>
                    <a:pt x="60" y="0"/>
                  </a:lnTo>
                  <a:lnTo>
                    <a:pt x="60" y="232"/>
                  </a:lnTo>
                  <a:close/>
                </a:path>
              </a:pathLst>
            </a:custGeom>
            <a:solidFill>
              <a:srgbClr val="1D305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15"/>
            <p:cNvSpPr>
              <a:spLocks noEditPoints="1"/>
            </p:cNvSpPr>
            <p:nvPr/>
          </p:nvSpPr>
          <p:spPr bwMode="auto">
            <a:xfrm>
              <a:off x="809625" y="2011363"/>
              <a:ext cx="331788" cy="331787"/>
            </a:xfrm>
            <a:custGeom>
              <a:avLst/>
              <a:gdLst/>
              <a:ahLst/>
              <a:cxnLst>
                <a:cxn ang="0">
                  <a:pos x="209" y="105"/>
                </a:cxn>
                <a:cxn ang="0">
                  <a:pos x="180" y="78"/>
                </a:cxn>
                <a:cxn ang="0">
                  <a:pos x="180" y="94"/>
                </a:cxn>
                <a:cxn ang="0">
                  <a:pos x="156" y="94"/>
                </a:cxn>
                <a:cxn ang="0">
                  <a:pos x="156" y="53"/>
                </a:cxn>
                <a:cxn ang="0">
                  <a:pos x="116" y="53"/>
                </a:cxn>
                <a:cxn ang="0">
                  <a:pos x="116" y="30"/>
                </a:cxn>
                <a:cxn ang="0">
                  <a:pos x="131" y="30"/>
                </a:cxn>
                <a:cxn ang="0">
                  <a:pos x="105" y="0"/>
                </a:cxn>
                <a:cxn ang="0">
                  <a:pos x="80" y="30"/>
                </a:cxn>
                <a:cxn ang="0">
                  <a:pos x="95" y="30"/>
                </a:cxn>
                <a:cxn ang="0">
                  <a:pos x="95" y="53"/>
                </a:cxn>
                <a:cxn ang="0">
                  <a:pos x="54" y="53"/>
                </a:cxn>
                <a:cxn ang="0">
                  <a:pos x="54" y="94"/>
                </a:cxn>
                <a:cxn ang="0">
                  <a:pos x="31" y="94"/>
                </a:cxn>
                <a:cxn ang="0">
                  <a:pos x="31" y="78"/>
                </a:cxn>
                <a:cxn ang="0">
                  <a:pos x="0" y="105"/>
                </a:cxn>
                <a:cxn ang="0">
                  <a:pos x="31" y="131"/>
                </a:cxn>
                <a:cxn ang="0">
                  <a:pos x="31" y="116"/>
                </a:cxn>
                <a:cxn ang="0">
                  <a:pos x="54" y="116"/>
                </a:cxn>
                <a:cxn ang="0">
                  <a:pos x="54" y="156"/>
                </a:cxn>
                <a:cxn ang="0">
                  <a:pos x="95" y="156"/>
                </a:cxn>
                <a:cxn ang="0">
                  <a:pos x="95" y="179"/>
                </a:cxn>
                <a:cxn ang="0">
                  <a:pos x="80" y="179"/>
                </a:cxn>
                <a:cxn ang="0">
                  <a:pos x="105" y="209"/>
                </a:cxn>
                <a:cxn ang="0">
                  <a:pos x="131" y="179"/>
                </a:cxn>
                <a:cxn ang="0">
                  <a:pos x="116" y="179"/>
                </a:cxn>
                <a:cxn ang="0">
                  <a:pos x="116" y="156"/>
                </a:cxn>
                <a:cxn ang="0">
                  <a:pos x="156" y="156"/>
                </a:cxn>
                <a:cxn ang="0">
                  <a:pos x="156" y="144"/>
                </a:cxn>
                <a:cxn ang="0">
                  <a:pos x="156" y="116"/>
                </a:cxn>
                <a:cxn ang="0">
                  <a:pos x="180" y="116"/>
                </a:cxn>
                <a:cxn ang="0">
                  <a:pos x="180" y="131"/>
                </a:cxn>
                <a:cxn ang="0">
                  <a:pos x="209" y="105"/>
                </a:cxn>
                <a:cxn ang="0">
                  <a:pos x="133" y="133"/>
                </a:cxn>
                <a:cxn ang="0">
                  <a:pos x="78" y="133"/>
                </a:cxn>
                <a:cxn ang="0">
                  <a:pos x="78" y="77"/>
                </a:cxn>
                <a:cxn ang="0">
                  <a:pos x="133" y="77"/>
                </a:cxn>
                <a:cxn ang="0">
                  <a:pos x="133" y="133"/>
                </a:cxn>
              </a:cxnLst>
              <a:rect l="0" t="0" r="r" b="b"/>
              <a:pathLst>
                <a:path w="209" h="209">
                  <a:moveTo>
                    <a:pt x="209" y="105"/>
                  </a:moveTo>
                  <a:lnTo>
                    <a:pt x="180" y="78"/>
                  </a:lnTo>
                  <a:lnTo>
                    <a:pt x="180" y="94"/>
                  </a:lnTo>
                  <a:lnTo>
                    <a:pt x="156" y="94"/>
                  </a:lnTo>
                  <a:lnTo>
                    <a:pt x="156" y="53"/>
                  </a:lnTo>
                  <a:lnTo>
                    <a:pt x="116" y="53"/>
                  </a:lnTo>
                  <a:lnTo>
                    <a:pt x="116" y="30"/>
                  </a:lnTo>
                  <a:lnTo>
                    <a:pt x="131" y="30"/>
                  </a:lnTo>
                  <a:lnTo>
                    <a:pt x="105" y="0"/>
                  </a:lnTo>
                  <a:lnTo>
                    <a:pt x="80" y="30"/>
                  </a:lnTo>
                  <a:lnTo>
                    <a:pt x="95" y="30"/>
                  </a:lnTo>
                  <a:lnTo>
                    <a:pt x="95" y="53"/>
                  </a:lnTo>
                  <a:lnTo>
                    <a:pt x="54" y="53"/>
                  </a:lnTo>
                  <a:lnTo>
                    <a:pt x="54" y="94"/>
                  </a:lnTo>
                  <a:lnTo>
                    <a:pt x="31" y="94"/>
                  </a:lnTo>
                  <a:lnTo>
                    <a:pt x="31" y="78"/>
                  </a:lnTo>
                  <a:lnTo>
                    <a:pt x="0" y="105"/>
                  </a:lnTo>
                  <a:lnTo>
                    <a:pt x="31" y="131"/>
                  </a:lnTo>
                  <a:lnTo>
                    <a:pt x="31" y="116"/>
                  </a:lnTo>
                  <a:lnTo>
                    <a:pt x="54" y="116"/>
                  </a:lnTo>
                  <a:lnTo>
                    <a:pt x="54" y="156"/>
                  </a:lnTo>
                  <a:lnTo>
                    <a:pt x="95" y="156"/>
                  </a:lnTo>
                  <a:lnTo>
                    <a:pt x="95" y="179"/>
                  </a:lnTo>
                  <a:lnTo>
                    <a:pt x="80" y="179"/>
                  </a:lnTo>
                  <a:lnTo>
                    <a:pt x="105" y="209"/>
                  </a:lnTo>
                  <a:lnTo>
                    <a:pt x="131" y="179"/>
                  </a:lnTo>
                  <a:lnTo>
                    <a:pt x="116" y="179"/>
                  </a:lnTo>
                  <a:lnTo>
                    <a:pt x="116" y="156"/>
                  </a:lnTo>
                  <a:lnTo>
                    <a:pt x="156" y="156"/>
                  </a:lnTo>
                  <a:lnTo>
                    <a:pt x="156" y="144"/>
                  </a:lnTo>
                  <a:lnTo>
                    <a:pt x="156" y="116"/>
                  </a:lnTo>
                  <a:lnTo>
                    <a:pt x="180" y="116"/>
                  </a:lnTo>
                  <a:lnTo>
                    <a:pt x="180" y="131"/>
                  </a:lnTo>
                  <a:lnTo>
                    <a:pt x="209" y="105"/>
                  </a:lnTo>
                  <a:close/>
                  <a:moveTo>
                    <a:pt x="133" y="133"/>
                  </a:moveTo>
                  <a:lnTo>
                    <a:pt x="78" y="133"/>
                  </a:lnTo>
                  <a:lnTo>
                    <a:pt x="78" y="77"/>
                  </a:lnTo>
                  <a:lnTo>
                    <a:pt x="133" y="77"/>
                  </a:lnTo>
                  <a:lnTo>
                    <a:pt x="133" y="1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3"/>
            <p:cNvSpPr>
              <a:spLocks/>
            </p:cNvSpPr>
            <p:nvPr/>
          </p:nvSpPr>
          <p:spPr bwMode="auto">
            <a:xfrm>
              <a:off x="787400" y="1922463"/>
              <a:ext cx="476250" cy="63500"/>
            </a:xfrm>
            <a:custGeom>
              <a:avLst/>
              <a:gdLst/>
              <a:ahLst/>
              <a:cxnLst>
                <a:cxn ang="0">
                  <a:pos x="240" y="40"/>
                </a:cxn>
                <a:cxn ang="0">
                  <a:pos x="0" y="40"/>
                </a:cxn>
                <a:cxn ang="0">
                  <a:pos x="83" y="0"/>
                </a:cxn>
                <a:cxn ang="0">
                  <a:pos x="300" y="0"/>
                </a:cxn>
                <a:cxn ang="0">
                  <a:pos x="240" y="40"/>
                </a:cxn>
              </a:cxnLst>
              <a:rect l="0" t="0" r="r" b="b"/>
              <a:pathLst>
                <a:path w="300" h="40">
                  <a:moveTo>
                    <a:pt x="240" y="40"/>
                  </a:moveTo>
                  <a:lnTo>
                    <a:pt x="0" y="40"/>
                  </a:lnTo>
                  <a:lnTo>
                    <a:pt x="83" y="0"/>
                  </a:lnTo>
                  <a:lnTo>
                    <a:pt x="300" y="0"/>
                  </a:lnTo>
                  <a:lnTo>
                    <a:pt x="240" y="40"/>
                  </a:lnTo>
                  <a:close/>
                </a:path>
              </a:pathLst>
            </a:custGeom>
            <a:solidFill>
              <a:srgbClr val="7F9CD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18" name="Rounded Rectangle 417"/>
          <p:cNvSpPr/>
          <p:nvPr/>
        </p:nvSpPr>
        <p:spPr>
          <a:xfrm>
            <a:off x="381000" y="2133600"/>
            <a:ext cx="2185121" cy="4082895"/>
          </a:xfrm>
          <a:prstGeom prst="roundRect">
            <a:avLst>
              <a:gd name="adj" fmla="val 9559"/>
            </a:avLst>
          </a:prstGeom>
          <a:noFill/>
          <a:ln w="28575">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9" name="TextBox 418"/>
          <p:cNvSpPr txBox="1"/>
          <p:nvPr/>
        </p:nvSpPr>
        <p:spPr>
          <a:xfrm>
            <a:off x="398367" y="2171000"/>
            <a:ext cx="1887633" cy="369332"/>
          </a:xfrm>
          <a:prstGeom prst="rect">
            <a:avLst/>
          </a:prstGeom>
          <a:noFill/>
        </p:spPr>
        <p:txBody>
          <a:bodyPr wrap="none" rtlCol="0">
            <a:spAutoFit/>
          </a:bodyPr>
          <a:lstStyle/>
          <a:p>
            <a:r>
              <a:rPr lang="en-US" dirty="0" smtClean="0"/>
              <a:t>Service Provider A</a:t>
            </a:r>
            <a:endParaRPr lang="en-US" dirty="0"/>
          </a:p>
        </p:txBody>
      </p:sp>
      <p:sp>
        <p:nvSpPr>
          <p:cNvPr id="421" name="TextBox 420"/>
          <p:cNvSpPr txBox="1"/>
          <p:nvPr/>
        </p:nvSpPr>
        <p:spPr>
          <a:xfrm>
            <a:off x="5105400" y="2035076"/>
            <a:ext cx="3886200" cy="4231928"/>
          </a:xfrm>
          <a:prstGeom prst="rect">
            <a:avLst/>
          </a:prstGeom>
          <a:noFill/>
        </p:spPr>
        <p:txBody>
          <a:bodyPr wrap="square" rtlCol="0">
            <a:spAutoFit/>
          </a:bodyPr>
          <a:lstStyle/>
          <a:p>
            <a:r>
              <a:rPr lang="en-US" sz="2400" b="1" u="sng" dirty="0" smtClean="0"/>
              <a:t>Use Case #2</a:t>
            </a:r>
            <a:endParaRPr lang="en-US" sz="2400" b="1" u="sng" dirty="0"/>
          </a:p>
          <a:p>
            <a:pPr marL="173038" indent="-173038">
              <a:spcBef>
                <a:spcPts val="1200"/>
              </a:spcBef>
              <a:spcAft>
                <a:spcPts val="600"/>
              </a:spcAft>
              <a:buFont typeface="Arial" pitchFamily="34" charset="0"/>
              <a:buChar char="•"/>
            </a:pPr>
            <a:r>
              <a:rPr lang="en-US" sz="2000" dirty="0" smtClean="0"/>
              <a:t>End to end service provisioning</a:t>
            </a:r>
          </a:p>
          <a:p>
            <a:pPr marL="173038" indent="-173038">
              <a:spcAft>
                <a:spcPts val="600"/>
              </a:spcAft>
              <a:buFont typeface="Arial" pitchFamily="34" charset="0"/>
              <a:buChar char="•"/>
            </a:pPr>
            <a:r>
              <a:rPr lang="en-US" sz="2000" dirty="0" smtClean="0"/>
              <a:t>Between service providers</a:t>
            </a:r>
          </a:p>
          <a:p>
            <a:pPr marL="173038" indent="-173038">
              <a:spcAft>
                <a:spcPts val="600"/>
              </a:spcAft>
              <a:buFont typeface="Arial" pitchFamily="34" charset="0"/>
              <a:buChar char="•"/>
            </a:pPr>
            <a:r>
              <a:rPr lang="en-US" sz="2000" dirty="0" smtClean="0"/>
              <a:t>Can be “horizontal only”</a:t>
            </a:r>
          </a:p>
          <a:p>
            <a:pPr marL="173038" indent="-173038">
              <a:spcAft>
                <a:spcPts val="600"/>
              </a:spcAft>
              <a:buFont typeface="Arial" pitchFamily="34" charset="0"/>
              <a:buChar char="•"/>
            </a:pPr>
            <a:r>
              <a:rPr lang="en-US" sz="2000" i="1" u="sng" dirty="0" smtClean="0"/>
              <a:t>Could</a:t>
            </a:r>
            <a:r>
              <a:rPr lang="en-US" sz="2000" dirty="0" smtClean="0"/>
              <a:t> be “vertical” also</a:t>
            </a:r>
          </a:p>
          <a:p>
            <a:pPr marL="173038" indent="-173038">
              <a:spcAft>
                <a:spcPts val="600"/>
              </a:spcAft>
              <a:buFont typeface="Arial" pitchFamily="34" charset="0"/>
              <a:buChar char="•"/>
            </a:pPr>
            <a:endParaRPr lang="en-US" sz="2000" dirty="0"/>
          </a:p>
          <a:p>
            <a:pPr marL="173038" indent="-173038">
              <a:spcAft>
                <a:spcPts val="600"/>
              </a:spcAft>
              <a:buFont typeface="Arial" pitchFamily="34" charset="0"/>
              <a:buChar char="•"/>
            </a:pPr>
            <a:r>
              <a:rPr lang="en-US" sz="2000" dirty="0" smtClean="0"/>
              <a:t>SDN Advantages </a:t>
            </a:r>
            <a:r>
              <a:rPr lang="en-US" sz="2000" dirty="0" err="1" smtClean="0"/>
              <a:t>vs</a:t>
            </a:r>
            <a:r>
              <a:rPr lang="en-US" sz="2000" dirty="0" smtClean="0"/>
              <a:t> </a:t>
            </a:r>
            <a:r>
              <a:rPr lang="en-US" sz="2000" dirty="0" smtClean="0"/>
              <a:t>Distributed:</a:t>
            </a:r>
            <a:endParaRPr lang="en-US" sz="2000" dirty="0" smtClean="0"/>
          </a:p>
          <a:p>
            <a:pPr lvl="1" indent="-173038">
              <a:spcAft>
                <a:spcPts val="600"/>
              </a:spcAft>
              <a:buFont typeface="Arial" pitchFamily="34" charset="0"/>
              <a:buChar char="•"/>
            </a:pPr>
            <a:r>
              <a:rPr lang="en-US" sz="2000" dirty="0" smtClean="0"/>
              <a:t>Internal detailed topology can be hidden between domains</a:t>
            </a:r>
          </a:p>
          <a:p>
            <a:pPr lvl="1" indent="-173038">
              <a:spcAft>
                <a:spcPts val="600"/>
              </a:spcAft>
              <a:buFont typeface="Arial" pitchFamily="34" charset="0"/>
              <a:buChar char="•"/>
            </a:pPr>
            <a:r>
              <a:rPr lang="en-US" sz="2000" dirty="0" smtClean="0"/>
              <a:t>Can combine with vertical provisioning within domain</a:t>
            </a:r>
            <a:endParaRPr lang="en-US" sz="2000" dirty="0"/>
          </a:p>
        </p:txBody>
      </p:sp>
      <p:cxnSp>
        <p:nvCxnSpPr>
          <p:cNvPr id="4" name="Straight Connector 3"/>
          <p:cNvCxnSpPr/>
          <p:nvPr/>
        </p:nvCxnSpPr>
        <p:spPr>
          <a:xfrm>
            <a:off x="1614843" y="3094165"/>
            <a:ext cx="2324117" cy="0"/>
          </a:xfrm>
          <a:prstGeom prst="line">
            <a:avLst/>
          </a:prstGeom>
          <a:noFill/>
          <a:ln w="57150">
            <a:solidFill>
              <a:srgbClr val="FF0000"/>
            </a:solidFill>
            <a:prstDash val="sysDash"/>
            <a:headEnd type="oval" w="med" len="med"/>
            <a:tailEnd type="arrow" w="med" len="med"/>
          </a:ln>
          <a:effectLst>
            <a:glow rad="101600">
              <a:schemeClr val="bg1">
                <a:alpha val="60000"/>
              </a:schemeClr>
            </a:glow>
          </a:effectLst>
        </p:spPr>
        <p:style>
          <a:lnRef idx="1">
            <a:schemeClr val="accent1"/>
          </a:lnRef>
          <a:fillRef idx="3">
            <a:schemeClr val="accent1"/>
          </a:fillRef>
          <a:effectRef idx="2">
            <a:schemeClr val="accent1"/>
          </a:effectRef>
          <a:fontRef idx="minor">
            <a:schemeClr val="lt1"/>
          </a:fontRef>
        </p:style>
      </p:cxnSp>
      <p:cxnSp>
        <p:nvCxnSpPr>
          <p:cNvPr id="335" name="Straight Connector 334"/>
          <p:cNvCxnSpPr/>
          <p:nvPr/>
        </p:nvCxnSpPr>
        <p:spPr>
          <a:xfrm>
            <a:off x="1614843" y="4114800"/>
            <a:ext cx="2324117" cy="0"/>
          </a:xfrm>
          <a:prstGeom prst="line">
            <a:avLst/>
          </a:prstGeom>
          <a:noFill/>
          <a:ln w="57150">
            <a:solidFill>
              <a:srgbClr val="FF0000"/>
            </a:solidFill>
            <a:prstDash val="sysDash"/>
            <a:headEnd type="oval" w="med" len="med"/>
            <a:tailEnd type="arrow" w="med" len="med"/>
          </a:ln>
          <a:effectLst>
            <a:glow rad="101600">
              <a:schemeClr val="bg1">
                <a:alpha val="60000"/>
              </a:schemeClr>
            </a:glow>
          </a:effectLst>
        </p:spPr>
        <p:style>
          <a:lnRef idx="1">
            <a:schemeClr val="accent1"/>
          </a:lnRef>
          <a:fillRef idx="3">
            <a:schemeClr val="accent1"/>
          </a:fillRef>
          <a:effectRef idx="2">
            <a:schemeClr val="accent1"/>
          </a:effectRef>
          <a:fontRef idx="minor">
            <a:schemeClr val="lt1"/>
          </a:fontRef>
        </p:style>
      </p:cxnSp>
      <p:cxnSp>
        <p:nvCxnSpPr>
          <p:cNvPr id="336" name="Straight Connector 335"/>
          <p:cNvCxnSpPr/>
          <p:nvPr/>
        </p:nvCxnSpPr>
        <p:spPr>
          <a:xfrm>
            <a:off x="1614843" y="5135435"/>
            <a:ext cx="2324117" cy="0"/>
          </a:xfrm>
          <a:prstGeom prst="line">
            <a:avLst/>
          </a:prstGeom>
          <a:noFill/>
          <a:ln w="57150">
            <a:solidFill>
              <a:srgbClr val="FF0000"/>
            </a:solidFill>
            <a:prstDash val="sysDash"/>
            <a:headEnd type="oval" w="med" len="med"/>
            <a:tailEnd type="arrow" w="med" len="med"/>
          </a:ln>
          <a:effectLst>
            <a:glow rad="101600">
              <a:schemeClr val="bg1">
                <a:alpha val="60000"/>
              </a:schemeClr>
            </a:glow>
          </a:effectLst>
        </p:spPr>
        <p:style>
          <a:lnRef idx="1">
            <a:schemeClr val="accent1"/>
          </a:lnRef>
          <a:fillRef idx="3">
            <a:schemeClr val="accent1"/>
          </a:fillRef>
          <a:effectRef idx="2">
            <a:schemeClr val="accent1"/>
          </a:effectRef>
          <a:fontRef idx="minor">
            <a:schemeClr val="lt1"/>
          </a:fontRef>
        </p:style>
      </p:cxnSp>
      <p:sp>
        <p:nvSpPr>
          <p:cNvPr id="337" name="TextBox 336"/>
          <p:cNvSpPr txBox="1"/>
          <p:nvPr/>
        </p:nvSpPr>
        <p:spPr>
          <a:xfrm>
            <a:off x="2769359" y="2171644"/>
            <a:ext cx="1879617" cy="369332"/>
          </a:xfrm>
          <a:prstGeom prst="rect">
            <a:avLst/>
          </a:prstGeom>
          <a:noFill/>
        </p:spPr>
        <p:txBody>
          <a:bodyPr wrap="none" rtlCol="0">
            <a:spAutoFit/>
          </a:bodyPr>
          <a:lstStyle/>
          <a:p>
            <a:r>
              <a:rPr lang="en-US" dirty="0" smtClean="0"/>
              <a:t>Service Provider B</a:t>
            </a:r>
            <a:endParaRPr lang="en-US" dirty="0"/>
          </a:p>
        </p:txBody>
      </p:sp>
      <p:sp>
        <p:nvSpPr>
          <p:cNvPr id="339" name="Rectangle 338"/>
          <p:cNvSpPr/>
          <p:nvPr/>
        </p:nvSpPr>
        <p:spPr>
          <a:xfrm>
            <a:off x="228600" y="1066800"/>
            <a:ext cx="8153400" cy="800219"/>
          </a:xfrm>
          <a:prstGeom prst="rect">
            <a:avLst/>
          </a:prstGeom>
        </p:spPr>
        <p:txBody>
          <a:bodyPr wrap="square">
            <a:spAutoFit/>
          </a:bodyPr>
          <a:lstStyle/>
          <a:p>
            <a:r>
              <a:rPr lang="en-US" sz="2800" dirty="0"/>
              <a:t>“SDN is </a:t>
            </a:r>
            <a:r>
              <a:rPr lang="en-US" sz="2800" dirty="0" smtClean="0"/>
              <a:t>not a technology, it’s a use case” </a:t>
            </a:r>
          </a:p>
          <a:p>
            <a:r>
              <a:rPr lang="en-US" i="1" dirty="0" smtClean="0"/>
              <a:t>Greg Ferro, Network Computing</a:t>
            </a:r>
          </a:p>
        </p:txBody>
      </p:sp>
      <p:sp>
        <p:nvSpPr>
          <p:cNvPr id="338" name="Title 2"/>
          <p:cNvSpPr>
            <a:spLocks noGrp="1"/>
          </p:cNvSpPr>
          <p:nvPr>
            <p:ph type="title"/>
          </p:nvPr>
        </p:nvSpPr>
        <p:spPr/>
        <p:txBody>
          <a:bodyPr>
            <a:normAutofit/>
          </a:bodyPr>
          <a:lstStyle/>
          <a:p>
            <a:r>
              <a:rPr lang="en-US" dirty="0" smtClean="0"/>
              <a:t>Use Case: </a:t>
            </a:r>
            <a:r>
              <a:rPr lang="en-US" i="1" dirty="0" smtClean="0">
                <a:solidFill>
                  <a:schemeClr val="bg2"/>
                </a:solidFill>
              </a:rPr>
              <a:t> Multi-Domain Provisioning</a:t>
            </a:r>
            <a:endParaRPr lang="en-US" i="1" dirty="0">
              <a:solidFill>
                <a:schemeClr val="bg2"/>
              </a:solidFill>
            </a:endParaRPr>
          </a:p>
        </p:txBody>
      </p:sp>
    </p:spTree>
    <p:extLst>
      <p:ext uri="{BB962C8B-B14F-4D97-AF65-F5344CB8AC3E}">
        <p14:creationId xmlns:p14="http://schemas.microsoft.com/office/powerpoint/2010/main" val="301274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p:txBody>
          <a:bodyPr>
            <a:normAutofit fontScale="92500" lnSpcReduction="10000"/>
          </a:bodyPr>
          <a:lstStyle/>
          <a:p>
            <a:r>
              <a:rPr lang="en-US" sz="7200" dirty="0" smtClean="0"/>
              <a:t>The Story of a Guinness World Record</a:t>
            </a:r>
            <a:endParaRPr lang="en-US" sz="7200" dirty="0"/>
          </a:p>
        </p:txBody>
      </p:sp>
    </p:spTree>
    <p:extLst>
      <p:ext uri="{BB962C8B-B14F-4D97-AF65-F5344CB8AC3E}">
        <p14:creationId xmlns:p14="http://schemas.microsoft.com/office/powerpoint/2010/main" val="3183788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August 13, 2013</a:t>
            </a:r>
            <a:br>
              <a:rPr lang="en-US" dirty="0" smtClean="0"/>
            </a:br>
            <a:r>
              <a:rPr lang="en-US" i="1" dirty="0" smtClean="0">
                <a:solidFill>
                  <a:schemeClr val="bg2"/>
                </a:solidFill>
              </a:rPr>
              <a:t>Super-Channel Guinness World Record</a:t>
            </a:r>
            <a:endParaRPr lang="en-US" i="1" dirty="0">
              <a:solidFill>
                <a:schemeClr val="bg2"/>
              </a:solidFill>
            </a:endParaRPr>
          </a:p>
        </p:txBody>
      </p:sp>
      <p:sp>
        <p:nvSpPr>
          <p:cNvPr id="8" name="Content Placeholder 1"/>
          <p:cNvSpPr>
            <a:spLocks noGrp="1"/>
          </p:cNvSpPr>
          <p:nvPr>
            <p:ph idx="1"/>
          </p:nvPr>
        </p:nvSpPr>
        <p:spPr>
          <a:xfrm>
            <a:off x="53840" y="1143000"/>
            <a:ext cx="6324600" cy="2895600"/>
          </a:xfrm>
        </p:spPr>
        <p:txBody>
          <a:bodyPr>
            <a:normAutofit/>
          </a:bodyPr>
          <a:lstStyle/>
          <a:p>
            <a:r>
              <a:rPr lang="en-US" sz="2000" dirty="0" smtClean="0"/>
              <a:t>Amsterdam to Hamburg (real network link)</a:t>
            </a:r>
          </a:p>
          <a:p>
            <a:r>
              <a:rPr lang="en-US" sz="2000" dirty="0" smtClean="0"/>
              <a:t>8Tb/s in 19min w/1 engineer</a:t>
            </a:r>
          </a:p>
          <a:p>
            <a:r>
              <a:rPr lang="en-US" sz="2000" dirty="0" smtClean="0"/>
              <a:t>Production equipment, production link</a:t>
            </a:r>
          </a:p>
          <a:p>
            <a:r>
              <a:rPr lang="en-US" sz="2000" dirty="0" smtClean="0"/>
              <a:t>Equivalent of entire internet in 2005</a:t>
            </a:r>
          </a:p>
          <a:p>
            <a:r>
              <a:rPr lang="en-US" sz="2000" dirty="0" smtClean="0"/>
              <a:t>Proves lower </a:t>
            </a:r>
            <a:r>
              <a:rPr lang="en-US" sz="2000" dirty="0" err="1" smtClean="0"/>
              <a:t>OpEx</a:t>
            </a:r>
            <a:r>
              <a:rPr lang="en-US" sz="2000" dirty="0" smtClean="0"/>
              <a:t> and </a:t>
            </a:r>
            <a:r>
              <a:rPr lang="en-US" sz="2000" b="1" i="1" dirty="0" smtClean="0"/>
              <a:t>Time as a Weapon</a:t>
            </a:r>
          </a:p>
          <a:p>
            <a:r>
              <a:rPr lang="en-US" sz="2000" b="1" i="1" dirty="0" smtClean="0">
                <a:solidFill>
                  <a:schemeClr val="accent1"/>
                </a:solidFill>
              </a:rPr>
              <a:t>Only 1 company is </a:t>
            </a:r>
            <a:r>
              <a:rPr lang="en-US" sz="2000" b="1" i="1" u="sng" dirty="0" smtClean="0">
                <a:solidFill>
                  <a:schemeClr val="accent1"/>
                </a:solidFill>
              </a:rPr>
              <a:t>shipping</a:t>
            </a:r>
            <a:r>
              <a:rPr lang="en-US" sz="2000" b="1" i="1" dirty="0" smtClean="0">
                <a:solidFill>
                  <a:schemeClr val="accent1"/>
                </a:solidFill>
              </a:rPr>
              <a:t> super-channels</a:t>
            </a:r>
          </a:p>
        </p:txBody>
      </p:sp>
      <p:grpSp>
        <p:nvGrpSpPr>
          <p:cNvPr id="1027" name="Group 1026"/>
          <p:cNvGrpSpPr/>
          <p:nvPr/>
        </p:nvGrpSpPr>
        <p:grpSpPr>
          <a:xfrm>
            <a:off x="5223972" y="3773269"/>
            <a:ext cx="3462828" cy="2359443"/>
            <a:chOff x="347172" y="3773269"/>
            <a:chExt cx="3462828" cy="2359443"/>
          </a:xfrm>
        </p:grpSpPr>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7172" y="4572000"/>
              <a:ext cx="3462828" cy="156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 name="TextBox 1023"/>
            <p:cNvSpPr txBox="1"/>
            <p:nvPr/>
          </p:nvSpPr>
          <p:spPr>
            <a:xfrm>
              <a:off x="736403" y="3773269"/>
              <a:ext cx="2692597" cy="646331"/>
            </a:xfrm>
            <a:prstGeom prst="rect">
              <a:avLst/>
            </a:prstGeom>
            <a:noFill/>
          </p:spPr>
          <p:txBody>
            <a:bodyPr wrap="none" rtlCol="0">
              <a:spAutoFit/>
            </a:bodyPr>
            <a:lstStyle/>
            <a:p>
              <a:r>
                <a:rPr lang="en-US" dirty="0" smtClean="0"/>
                <a:t>Infinera Super-Channels</a:t>
              </a:r>
            </a:p>
            <a:p>
              <a:r>
                <a:rPr lang="en-US" b="1" dirty="0" smtClean="0">
                  <a:solidFill>
                    <a:srgbClr val="FF0000"/>
                  </a:solidFill>
                </a:rPr>
                <a:t>32</a:t>
              </a:r>
              <a:r>
                <a:rPr lang="en-US" dirty="0" smtClean="0"/>
                <a:t> Line Modules, </a:t>
              </a:r>
              <a:r>
                <a:rPr lang="en-US" b="1" dirty="0" smtClean="0">
                  <a:solidFill>
                    <a:srgbClr val="FF0000"/>
                  </a:solidFill>
                </a:rPr>
                <a:t>32</a:t>
              </a:r>
              <a:r>
                <a:rPr lang="en-US" dirty="0" smtClean="0"/>
                <a:t> Fibers</a:t>
              </a:r>
              <a:endParaRPr lang="en-US" dirty="0"/>
            </a:p>
          </p:txBody>
        </p:sp>
      </p:grpSp>
      <p:grpSp>
        <p:nvGrpSpPr>
          <p:cNvPr id="1030" name="Group 1029"/>
          <p:cNvGrpSpPr/>
          <p:nvPr/>
        </p:nvGrpSpPr>
        <p:grpSpPr>
          <a:xfrm>
            <a:off x="228600" y="3778190"/>
            <a:ext cx="4160881" cy="2546562"/>
            <a:chOff x="4419600" y="3778190"/>
            <a:chExt cx="4160881" cy="2546562"/>
          </a:xfrm>
        </p:grpSpPr>
        <p:pic>
          <p:nvPicPr>
            <p:cNvPr id="1029"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19600" y="4572000"/>
              <a:ext cx="4160881" cy="1752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8" name="TextBox 417"/>
            <p:cNvSpPr txBox="1"/>
            <p:nvPr/>
          </p:nvSpPr>
          <p:spPr>
            <a:xfrm>
              <a:off x="5181600" y="3778190"/>
              <a:ext cx="2873031" cy="646331"/>
            </a:xfrm>
            <a:prstGeom prst="rect">
              <a:avLst/>
            </a:prstGeom>
            <a:noFill/>
          </p:spPr>
          <p:txBody>
            <a:bodyPr wrap="none" rtlCol="0">
              <a:spAutoFit/>
            </a:bodyPr>
            <a:lstStyle/>
            <a:p>
              <a:pPr algn="ctr"/>
              <a:r>
                <a:rPr lang="en-US" dirty="0" smtClean="0"/>
                <a:t>Conventional 100G</a:t>
              </a:r>
            </a:p>
            <a:p>
              <a:pPr algn="ctr"/>
              <a:r>
                <a:rPr lang="en-US" b="1" dirty="0" smtClean="0">
                  <a:solidFill>
                    <a:srgbClr val="FF0000"/>
                  </a:solidFill>
                </a:rPr>
                <a:t>160</a:t>
              </a:r>
              <a:r>
                <a:rPr lang="en-US" dirty="0" smtClean="0"/>
                <a:t> transponders, </a:t>
              </a:r>
              <a:r>
                <a:rPr lang="en-US" b="1" dirty="0" smtClean="0">
                  <a:solidFill>
                    <a:srgbClr val="FF0000"/>
                  </a:solidFill>
                </a:rPr>
                <a:t>160</a:t>
              </a:r>
              <a:r>
                <a:rPr lang="en-US" dirty="0" smtClean="0"/>
                <a:t> fibers</a:t>
              </a:r>
              <a:endParaRPr lang="en-US" dirty="0"/>
            </a:p>
          </p:txBody>
        </p:sp>
      </p:grpSp>
      <p:pic>
        <p:nvPicPr>
          <p:cNvPr id="3074" name="Picture 2" descr="C:\Users\gbennett\Documents\Infinera\2013 Projects\2013-07 GWR\Video and photos\Canon S95 Camera\The On-Site Team.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01027" y="1012658"/>
            <a:ext cx="1742974" cy="2324099"/>
          </a:xfrm>
          <a:prstGeom prst="rect">
            <a:avLst/>
          </a:prstGeom>
          <a:noFill/>
          <a:extLst>
            <a:ext uri="{909E8E84-426E-40DD-AFC4-6F175D3DCCD1}">
              <a14:hiddenFill xmlns:a14="http://schemas.microsoft.com/office/drawing/2010/main">
                <a:solidFill>
                  <a:srgbClr val="FFFFFF"/>
                </a:solidFill>
              </a14:hiddenFill>
            </a:ext>
          </a:extLst>
        </p:spPr>
      </p:pic>
      <p:grpSp>
        <p:nvGrpSpPr>
          <p:cNvPr id="1025" name="Group 1024"/>
          <p:cNvGrpSpPr/>
          <p:nvPr/>
        </p:nvGrpSpPr>
        <p:grpSpPr>
          <a:xfrm>
            <a:off x="5189622" y="1012659"/>
            <a:ext cx="2277978" cy="2324099"/>
            <a:chOff x="0" y="1012659"/>
            <a:chExt cx="2277978" cy="2324099"/>
          </a:xfrm>
        </p:grpSpPr>
        <p:pic>
          <p:nvPicPr>
            <p:cNvPr id="4" name="Picture 2"/>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0" y="1012659"/>
              <a:ext cx="2277978" cy="2324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reeform 1"/>
            <p:cNvSpPr/>
            <p:nvPr/>
          </p:nvSpPr>
          <p:spPr>
            <a:xfrm>
              <a:off x="898358" y="2269958"/>
              <a:ext cx="689810" cy="276741"/>
            </a:xfrm>
            <a:custGeom>
              <a:avLst/>
              <a:gdLst>
                <a:gd name="connsiteX0" fmla="*/ 0 w 689810"/>
                <a:gd name="connsiteY0" fmla="*/ 256674 h 276741"/>
                <a:gd name="connsiteX1" fmla="*/ 296779 w 689810"/>
                <a:gd name="connsiteY1" fmla="*/ 256674 h 276741"/>
                <a:gd name="connsiteX2" fmla="*/ 457200 w 689810"/>
                <a:gd name="connsiteY2" fmla="*/ 48126 h 276741"/>
                <a:gd name="connsiteX3" fmla="*/ 689810 w 689810"/>
                <a:gd name="connsiteY3" fmla="*/ 0 h 276741"/>
              </a:gdLst>
              <a:ahLst/>
              <a:cxnLst>
                <a:cxn ang="0">
                  <a:pos x="connsiteX0" y="connsiteY0"/>
                </a:cxn>
                <a:cxn ang="0">
                  <a:pos x="connsiteX1" y="connsiteY1"/>
                </a:cxn>
                <a:cxn ang="0">
                  <a:pos x="connsiteX2" y="connsiteY2"/>
                </a:cxn>
                <a:cxn ang="0">
                  <a:pos x="connsiteX3" y="connsiteY3"/>
                </a:cxn>
              </a:cxnLst>
              <a:rect l="l" t="t" r="r" b="b"/>
              <a:pathLst>
                <a:path w="689810" h="276741">
                  <a:moveTo>
                    <a:pt x="0" y="256674"/>
                  </a:moveTo>
                  <a:cubicBezTo>
                    <a:pt x="110289" y="274053"/>
                    <a:pt x="220579" y="291432"/>
                    <a:pt x="296779" y="256674"/>
                  </a:cubicBezTo>
                  <a:cubicBezTo>
                    <a:pt x="372979" y="221916"/>
                    <a:pt x="391695" y="90905"/>
                    <a:pt x="457200" y="48126"/>
                  </a:cubicBezTo>
                  <a:cubicBezTo>
                    <a:pt x="522705" y="5347"/>
                    <a:pt x="606257" y="2673"/>
                    <a:pt x="689810" y="0"/>
                  </a:cubicBezTo>
                </a:path>
              </a:pathLst>
            </a:custGeom>
            <a:noFill/>
            <a:ln w="57150">
              <a:solidFill>
                <a:srgbClr val="FF0000"/>
              </a:solidFill>
            </a:ln>
            <a:effectLst>
              <a:glow rad="101600">
                <a:schemeClr val="accent3">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1519989" y="2175711"/>
              <a:ext cx="152400" cy="152400"/>
            </a:xfrm>
            <a:prstGeom prst="ellipse">
              <a:avLst/>
            </a:prstGeom>
            <a:solidFill>
              <a:srgbClr val="FF0000"/>
            </a:solidFill>
            <a:ln>
              <a:noFill/>
            </a:ln>
            <a:effectLst>
              <a:glow rad="101600">
                <a:schemeClr val="accent3">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7" name="Oval 6"/>
            <p:cNvSpPr/>
            <p:nvPr/>
          </p:nvSpPr>
          <p:spPr>
            <a:xfrm>
              <a:off x="834189" y="2438400"/>
              <a:ext cx="152400" cy="152400"/>
            </a:xfrm>
            <a:prstGeom prst="ellipse">
              <a:avLst/>
            </a:prstGeom>
            <a:solidFill>
              <a:srgbClr val="FF0000"/>
            </a:solidFill>
            <a:ln>
              <a:noFill/>
            </a:ln>
            <a:effectLst>
              <a:glow rad="101600">
                <a:schemeClr val="accent3">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pic>
          <p:nvPicPr>
            <p:cNvPr id="9" name="Picture 2" descr="http://global.dante.net/upload/img_400/dante_large.gif">
              <a:hlinkClick r:id="rId7"/>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86717" y="1166436"/>
              <a:ext cx="753560" cy="476627"/>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 name="Picture 4" descr="http://www.geant.net/MediaCentreEvents/PressKit/PublishingImages/geant_logo_rgb_300dpi.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76451" y="1143000"/>
              <a:ext cx="1039475" cy="500063"/>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52400" y="2587823"/>
              <a:ext cx="1032719" cy="307777"/>
            </a:xfrm>
            <a:prstGeom prst="rect">
              <a:avLst/>
            </a:prstGeom>
            <a:noFill/>
          </p:spPr>
          <p:txBody>
            <a:bodyPr wrap="none" rtlCol="0">
              <a:spAutoFit/>
            </a:bodyPr>
            <a:lstStyle/>
            <a:p>
              <a:r>
                <a:rPr lang="en-US" sz="1400" dirty="0" smtClean="0">
                  <a:effectLst>
                    <a:glow rad="101600">
                      <a:schemeClr val="bg1">
                        <a:alpha val="60000"/>
                      </a:schemeClr>
                    </a:glow>
                  </a:effectLst>
                </a:rPr>
                <a:t>Amsterdam</a:t>
              </a:r>
              <a:endParaRPr lang="en-US" sz="1400" dirty="0">
                <a:effectLst>
                  <a:glow rad="101600">
                    <a:schemeClr val="bg1">
                      <a:alpha val="60000"/>
                    </a:schemeClr>
                  </a:glow>
                </a:effectLst>
              </a:endParaRPr>
            </a:p>
          </p:txBody>
        </p:sp>
        <p:sp>
          <p:nvSpPr>
            <p:cNvPr id="12" name="TextBox 11"/>
            <p:cNvSpPr txBox="1"/>
            <p:nvPr/>
          </p:nvSpPr>
          <p:spPr>
            <a:xfrm>
              <a:off x="1273300" y="1828800"/>
              <a:ext cx="860300" cy="307777"/>
            </a:xfrm>
            <a:prstGeom prst="rect">
              <a:avLst/>
            </a:prstGeom>
            <a:noFill/>
          </p:spPr>
          <p:txBody>
            <a:bodyPr wrap="none" rtlCol="0">
              <a:spAutoFit/>
            </a:bodyPr>
            <a:lstStyle/>
            <a:p>
              <a:r>
                <a:rPr lang="en-US" sz="1400" dirty="0" smtClean="0">
                  <a:effectLst>
                    <a:glow rad="101600">
                      <a:schemeClr val="bg1">
                        <a:alpha val="60000"/>
                      </a:schemeClr>
                    </a:glow>
                  </a:effectLst>
                </a:rPr>
                <a:t>Hamburg</a:t>
              </a:r>
              <a:endParaRPr lang="en-US" sz="1400" dirty="0">
                <a:effectLst>
                  <a:glow rad="101600">
                    <a:schemeClr val="bg1">
                      <a:alpha val="60000"/>
                    </a:schemeClr>
                  </a:glow>
                </a:effectLst>
              </a:endParaRPr>
            </a:p>
          </p:txBody>
        </p:sp>
      </p:grpSp>
    </p:spTree>
    <p:extLst>
      <p:ext uri="{BB962C8B-B14F-4D97-AF65-F5344CB8AC3E}">
        <p14:creationId xmlns:p14="http://schemas.microsoft.com/office/powerpoint/2010/main" val="333371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25"/>
                                        </p:tgtEl>
                                        <p:attrNameLst>
                                          <p:attrName>style.visibility</p:attrName>
                                        </p:attrNameLst>
                                      </p:cBhvr>
                                      <p:to>
                                        <p:strVal val="visible"/>
                                      </p:to>
                                    </p:set>
                                    <p:anim calcmode="lin" valueType="num">
                                      <p:cBhvr>
                                        <p:cTn id="11" dur="500" fill="hold"/>
                                        <p:tgtEl>
                                          <p:spTgt spid="1025"/>
                                        </p:tgtEl>
                                        <p:attrNameLst>
                                          <p:attrName>ppt_w</p:attrName>
                                        </p:attrNameLst>
                                      </p:cBhvr>
                                      <p:tavLst>
                                        <p:tav tm="0">
                                          <p:val>
                                            <p:fltVal val="0"/>
                                          </p:val>
                                        </p:tav>
                                        <p:tav tm="100000">
                                          <p:val>
                                            <p:strVal val="#ppt_w"/>
                                          </p:val>
                                        </p:tav>
                                      </p:tavLst>
                                    </p:anim>
                                    <p:anim calcmode="lin" valueType="num">
                                      <p:cBhvr>
                                        <p:cTn id="12" dur="500" fill="hold"/>
                                        <p:tgtEl>
                                          <p:spTgt spid="1025"/>
                                        </p:tgtEl>
                                        <p:attrNameLst>
                                          <p:attrName>ppt_h</p:attrName>
                                        </p:attrNameLst>
                                      </p:cBhvr>
                                      <p:tavLst>
                                        <p:tav tm="0">
                                          <p:val>
                                            <p:fltVal val="0"/>
                                          </p:val>
                                        </p:tav>
                                        <p:tav tm="100000">
                                          <p:val>
                                            <p:strVal val="#ppt_h"/>
                                          </p:val>
                                        </p:tav>
                                      </p:tavLst>
                                    </p:anim>
                                    <p:animEffect transition="in" filter="fade">
                                      <p:cBhvr>
                                        <p:cTn id="13" dur="500"/>
                                        <p:tgtEl>
                                          <p:spTgt spid="102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wipe(left)">
                                      <p:cBhvr>
                                        <p:cTn id="18" dur="500"/>
                                        <p:tgtEl>
                                          <p:spTgt spid="8">
                                            <p:txEl>
                                              <p:pRg st="1" end="1"/>
                                            </p:txEl>
                                          </p:spTgt>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3074"/>
                                        </p:tgtEl>
                                        <p:attrNameLst>
                                          <p:attrName>style.visibility</p:attrName>
                                        </p:attrNameLst>
                                      </p:cBhvr>
                                      <p:to>
                                        <p:strVal val="visible"/>
                                      </p:to>
                                    </p:set>
                                    <p:anim calcmode="lin" valueType="num">
                                      <p:cBhvr>
                                        <p:cTn id="22" dur="500" fill="hold"/>
                                        <p:tgtEl>
                                          <p:spTgt spid="3074"/>
                                        </p:tgtEl>
                                        <p:attrNameLst>
                                          <p:attrName>ppt_w</p:attrName>
                                        </p:attrNameLst>
                                      </p:cBhvr>
                                      <p:tavLst>
                                        <p:tav tm="0">
                                          <p:val>
                                            <p:fltVal val="0"/>
                                          </p:val>
                                        </p:tav>
                                        <p:tav tm="100000">
                                          <p:val>
                                            <p:strVal val="#ppt_w"/>
                                          </p:val>
                                        </p:tav>
                                      </p:tavLst>
                                    </p:anim>
                                    <p:anim calcmode="lin" valueType="num">
                                      <p:cBhvr>
                                        <p:cTn id="23" dur="500" fill="hold"/>
                                        <p:tgtEl>
                                          <p:spTgt spid="3074"/>
                                        </p:tgtEl>
                                        <p:attrNameLst>
                                          <p:attrName>ppt_h</p:attrName>
                                        </p:attrNameLst>
                                      </p:cBhvr>
                                      <p:tavLst>
                                        <p:tav tm="0">
                                          <p:val>
                                            <p:fltVal val="0"/>
                                          </p:val>
                                        </p:tav>
                                        <p:tav tm="100000">
                                          <p:val>
                                            <p:strVal val="#ppt_h"/>
                                          </p:val>
                                        </p:tav>
                                      </p:tavLst>
                                    </p:anim>
                                    <p:animEffect transition="in" filter="fade">
                                      <p:cBhvr>
                                        <p:cTn id="24" dur="500"/>
                                        <p:tgtEl>
                                          <p:spTgt spid="307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wipe(left)">
                                      <p:cBhvr>
                                        <p:cTn id="29" dur="500"/>
                                        <p:tgtEl>
                                          <p:spTgt spid="8">
                                            <p:txEl>
                                              <p:pRg st="2" end="2"/>
                                            </p:txEl>
                                          </p:spTgt>
                                        </p:tgtEl>
                                      </p:cBhvr>
                                    </p:animEffect>
                                  </p:childTnLst>
                                </p:cTn>
                              </p:par>
                              <p:par>
                                <p:cTn id="30" presetID="22" presetClass="entr" presetSubtype="8" fill="hold" nodeType="with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wipe(left)">
                                      <p:cBhvr>
                                        <p:cTn id="32" dur="500"/>
                                        <p:tgtEl>
                                          <p:spTgt spid="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Effect transition="in" filter="wipe(left)">
                                      <p:cBhvr>
                                        <p:cTn id="37" dur="500"/>
                                        <p:tgtEl>
                                          <p:spTgt spid="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030"/>
                                        </p:tgtEl>
                                        <p:attrNameLst>
                                          <p:attrName>style.visibility</p:attrName>
                                        </p:attrNameLst>
                                      </p:cBhvr>
                                      <p:to>
                                        <p:strVal val="visible"/>
                                      </p:to>
                                    </p:set>
                                    <p:anim calcmode="lin" valueType="num">
                                      <p:cBhvr>
                                        <p:cTn id="42" dur="500" fill="hold"/>
                                        <p:tgtEl>
                                          <p:spTgt spid="1030"/>
                                        </p:tgtEl>
                                        <p:attrNameLst>
                                          <p:attrName>ppt_w</p:attrName>
                                        </p:attrNameLst>
                                      </p:cBhvr>
                                      <p:tavLst>
                                        <p:tav tm="0">
                                          <p:val>
                                            <p:fltVal val="0"/>
                                          </p:val>
                                        </p:tav>
                                        <p:tav tm="100000">
                                          <p:val>
                                            <p:strVal val="#ppt_w"/>
                                          </p:val>
                                        </p:tav>
                                      </p:tavLst>
                                    </p:anim>
                                    <p:anim calcmode="lin" valueType="num">
                                      <p:cBhvr>
                                        <p:cTn id="43" dur="500" fill="hold"/>
                                        <p:tgtEl>
                                          <p:spTgt spid="1030"/>
                                        </p:tgtEl>
                                        <p:attrNameLst>
                                          <p:attrName>ppt_h</p:attrName>
                                        </p:attrNameLst>
                                      </p:cBhvr>
                                      <p:tavLst>
                                        <p:tav tm="0">
                                          <p:val>
                                            <p:fltVal val="0"/>
                                          </p:val>
                                        </p:tav>
                                        <p:tav tm="100000">
                                          <p:val>
                                            <p:strVal val="#ppt_h"/>
                                          </p:val>
                                        </p:tav>
                                      </p:tavLst>
                                    </p:anim>
                                    <p:animEffect transition="in" filter="fade">
                                      <p:cBhvr>
                                        <p:cTn id="44" dur="500"/>
                                        <p:tgtEl>
                                          <p:spTgt spid="103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027"/>
                                        </p:tgtEl>
                                        <p:attrNameLst>
                                          <p:attrName>style.visibility</p:attrName>
                                        </p:attrNameLst>
                                      </p:cBhvr>
                                      <p:to>
                                        <p:strVal val="visible"/>
                                      </p:to>
                                    </p:set>
                                    <p:anim calcmode="lin" valueType="num">
                                      <p:cBhvr>
                                        <p:cTn id="49" dur="500" fill="hold"/>
                                        <p:tgtEl>
                                          <p:spTgt spid="1027"/>
                                        </p:tgtEl>
                                        <p:attrNameLst>
                                          <p:attrName>ppt_w</p:attrName>
                                        </p:attrNameLst>
                                      </p:cBhvr>
                                      <p:tavLst>
                                        <p:tav tm="0">
                                          <p:val>
                                            <p:fltVal val="0"/>
                                          </p:val>
                                        </p:tav>
                                        <p:tav tm="100000">
                                          <p:val>
                                            <p:strVal val="#ppt_w"/>
                                          </p:val>
                                        </p:tav>
                                      </p:tavLst>
                                    </p:anim>
                                    <p:anim calcmode="lin" valueType="num">
                                      <p:cBhvr>
                                        <p:cTn id="50" dur="500" fill="hold"/>
                                        <p:tgtEl>
                                          <p:spTgt spid="1027"/>
                                        </p:tgtEl>
                                        <p:attrNameLst>
                                          <p:attrName>ppt_h</p:attrName>
                                        </p:attrNameLst>
                                      </p:cBhvr>
                                      <p:tavLst>
                                        <p:tav tm="0">
                                          <p:val>
                                            <p:fltVal val="0"/>
                                          </p:val>
                                        </p:tav>
                                        <p:tav tm="100000">
                                          <p:val>
                                            <p:strVal val="#ppt_h"/>
                                          </p:val>
                                        </p:tav>
                                      </p:tavLst>
                                    </p:anim>
                                    <p:animEffect transition="in" filter="fade">
                                      <p:cBhvr>
                                        <p:cTn id="51" dur="500"/>
                                        <p:tgtEl>
                                          <p:spTgt spid="102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8">
                                            <p:txEl>
                                              <p:pRg st="5" end="5"/>
                                            </p:txEl>
                                          </p:spTgt>
                                        </p:tgtEl>
                                        <p:attrNameLst>
                                          <p:attrName>style.visibility</p:attrName>
                                        </p:attrNameLst>
                                      </p:cBhvr>
                                      <p:to>
                                        <p:strVal val="visible"/>
                                      </p:to>
                                    </p:set>
                                    <p:animEffect transition="in" filter="wipe(left)">
                                      <p:cBhvr>
                                        <p:cTn id="56"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Content Placeholder 3" descr="world-map-background.jpg"/>
          <p:cNvPicPr>
            <a:picLocks noGrp="1" noChangeAspect="1"/>
          </p:cNvPicPr>
          <p:nvPr>
            <p:ph idx="1"/>
          </p:nvPr>
        </p:nvPicPr>
        <p:blipFill>
          <a:blip r:embed="rId3" cstate="screen">
            <a:lum bright="70000" contrast="-70000"/>
            <a:extLst>
              <a:ext uri="{BEBA8EAE-BF5A-486C-A8C5-ECC9F3942E4B}">
                <a14:imgProps xmlns:a14="http://schemas.microsoft.com/office/drawing/2010/main">
                  <a14:imgLayer r:embed="rId4">
                    <a14:imgEffect>
                      <a14:colorTemperature colorTemp="9275"/>
                    </a14:imgEffect>
                    <a14:imgEffect>
                      <a14:saturation sat="66000"/>
                    </a14:imgEffect>
                  </a14:imgLayer>
                </a14:imgProps>
              </a:ext>
            </a:extLst>
          </a:blip>
          <a:stretch>
            <a:fillRect/>
          </a:stretch>
        </p:blipFill>
        <p:spPr>
          <a:xfrm>
            <a:off x="623578" y="2214226"/>
            <a:ext cx="7534656" cy="464515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7" name="Isosceles Triangle 16"/>
          <p:cNvSpPr/>
          <p:nvPr/>
        </p:nvSpPr>
        <p:spPr>
          <a:xfrm>
            <a:off x="2742274" y="2240858"/>
            <a:ext cx="3631113" cy="2752725"/>
          </a:xfrm>
          <a:prstGeom prs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20" name="Group 19"/>
          <p:cNvGrpSpPr/>
          <p:nvPr/>
        </p:nvGrpSpPr>
        <p:grpSpPr>
          <a:xfrm>
            <a:off x="4567355" y="3898208"/>
            <a:ext cx="2976349" cy="1125793"/>
            <a:chOff x="4581525" y="4248150"/>
            <a:chExt cx="2976349" cy="1125793"/>
          </a:xfrm>
        </p:grpSpPr>
        <p:sp>
          <p:nvSpPr>
            <p:cNvPr id="22" name="Freeform 21"/>
            <p:cNvSpPr/>
            <p:nvPr/>
          </p:nvSpPr>
          <p:spPr>
            <a:xfrm>
              <a:off x="4581525" y="4248150"/>
              <a:ext cx="1266825" cy="1066800"/>
            </a:xfrm>
            <a:custGeom>
              <a:avLst/>
              <a:gdLst>
                <a:gd name="connsiteX0" fmla="*/ 0 w 1266825"/>
                <a:gd name="connsiteY0" fmla="*/ 0 h 1066800"/>
                <a:gd name="connsiteX1" fmla="*/ 1266825 w 1266825"/>
                <a:gd name="connsiteY1" fmla="*/ 180975 h 1066800"/>
                <a:gd name="connsiteX2" fmla="*/ 1038225 w 1266825"/>
                <a:gd name="connsiteY2" fmla="*/ 1066800 h 1066800"/>
                <a:gd name="connsiteX3" fmla="*/ 0 w 1266825"/>
                <a:gd name="connsiteY3" fmla="*/ 0 h 1066800"/>
              </a:gdLst>
              <a:ahLst/>
              <a:cxnLst>
                <a:cxn ang="0">
                  <a:pos x="connsiteX0" y="connsiteY0"/>
                </a:cxn>
                <a:cxn ang="0">
                  <a:pos x="connsiteX1" y="connsiteY1"/>
                </a:cxn>
                <a:cxn ang="0">
                  <a:pos x="connsiteX2" y="connsiteY2"/>
                </a:cxn>
                <a:cxn ang="0">
                  <a:pos x="connsiteX3" y="connsiteY3"/>
                </a:cxn>
              </a:cxnLst>
              <a:rect l="l" t="t" r="r" b="b"/>
              <a:pathLst>
                <a:path w="1266825" h="1066800">
                  <a:moveTo>
                    <a:pt x="0" y="0"/>
                  </a:moveTo>
                  <a:lnTo>
                    <a:pt x="1266825" y="180975"/>
                  </a:lnTo>
                  <a:lnTo>
                    <a:pt x="1038225" y="1066800"/>
                  </a:lnTo>
                  <a:lnTo>
                    <a:pt x="0" y="0"/>
                  </a:lnTo>
                  <a:close/>
                </a:path>
              </a:pathLst>
            </a:cu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24" name="Group 23"/>
            <p:cNvGrpSpPr/>
            <p:nvPr/>
          </p:nvGrpSpPr>
          <p:grpSpPr>
            <a:xfrm>
              <a:off x="5214937" y="4424287"/>
              <a:ext cx="2342937" cy="949656"/>
              <a:chOff x="5214937" y="4424287"/>
              <a:chExt cx="2342937" cy="949656"/>
            </a:xfrm>
          </p:grpSpPr>
          <p:sp>
            <p:nvSpPr>
              <p:cNvPr id="26" name="Rounded Rectangle 25"/>
              <p:cNvSpPr/>
              <p:nvPr/>
            </p:nvSpPr>
            <p:spPr>
              <a:xfrm>
                <a:off x="5214937" y="4424287"/>
                <a:ext cx="2342937" cy="949656"/>
              </a:xfrm>
              <a:prstGeom prst="roundRect">
                <a:avLst/>
              </a:prstGeom>
              <a:ln w="57150">
                <a:solidFill>
                  <a:schemeClr val="accent1"/>
                </a:solidFill>
              </a:ln>
              <a:effectLst>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8" name="TextBox 27"/>
              <p:cNvSpPr txBox="1"/>
              <p:nvPr/>
            </p:nvSpPr>
            <p:spPr>
              <a:xfrm>
                <a:off x="5239847" y="4637505"/>
                <a:ext cx="2293116" cy="523220"/>
              </a:xfrm>
              <a:prstGeom prst="rect">
                <a:avLst/>
              </a:prstGeom>
              <a:noFill/>
            </p:spPr>
            <p:txBody>
              <a:bodyPr wrap="square" rtlCol="0">
                <a:spAutoFit/>
              </a:bodyPr>
              <a:lstStyle/>
              <a:p>
                <a:pPr algn="ctr"/>
                <a:r>
                  <a:rPr lang="en-US" sz="2800" b="1" dirty="0" smtClean="0">
                    <a:solidFill>
                      <a:srgbClr val="0070C0"/>
                    </a:solidFill>
                  </a:rPr>
                  <a:t>Automation</a:t>
                </a:r>
                <a:endParaRPr lang="en-US" sz="2800" b="1" dirty="0">
                  <a:solidFill>
                    <a:srgbClr val="0070C0"/>
                  </a:solidFill>
                </a:endParaRPr>
              </a:p>
            </p:txBody>
          </p:sp>
        </p:grpSp>
      </p:grpSp>
      <p:grpSp>
        <p:nvGrpSpPr>
          <p:cNvPr id="29" name="Group 28"/>
          <p:cNvGrpSpPr/>
          <p:nvPr/>
        </p:nvGrpSpPr>
        <p:grpSpPr>
          <a:xfrm>
            <a:off x="1681316" y="3907733"/>
            <a:ext cx="2886039" cy="1132316"/>
            <a:chOff x="1695486" y="4257675"/>
            <a:chExt cx="2886039" cy="1132316"/>
          </a:xfrm>
        </p:grpSpPr>
        <p:sp>
          <p:nvSpPr>
            <p:cNvPr id="30" name="Freeform 29"/>
            <p:cNvSpPr/>
            <p:nvPr/>
          </p:nvSpPr>
          <p:spPr>
            <a:xfrm>
              <a:off x="3419475" y="4257675"/>
              <a:ext cx="1162050" cy="1038225"/>
            </a:xfrm>
            <a:custGeom>
              <a:avLst/>
              <a:gdLst>
                <a:gd name="connsiteX0" fmla="*/ 1162050 w 1162050"/>
                <a:gd name="connsiteY0" fmla="*/ 0 h 1038225"/>
                <a:gd name="connsiteX1" fmla="*/ 0 w 1162050"/>
                <a:gd name="connsiteY1" fmla="*/ 104775 h 1038225"/>
                <a:gd name="connsiteX2" fmla="*/ 257175 w 1162050"/>
                <a:gd name="connsiteY2" fmla="*/ 1038225 h 1038225"/>
                <a:gd name="connsiteX3" fmla="*/ 1162050 w 1162050"/>
                <a:gd name="connsiteY3" fmla="*/ 0 h 1038225"/>
              </a:gdLst>
              <a:ahLst/>
              <a:cxnLst>
                <a:cxn ang="0">
                  <a:pos x="connsiteX0" y="connsiteY0"/>
                </a:cxn>
                <a:cxn ang="0">
                  <a:pos x="connsiteX1" y="connsiteY1"/>
                </a:cxn>
                <a:cxn ang="0">
                  <a:pos x="connsiteX2" y="connsiteY2"/>
                </a:cxn>
                <a:cxn ang="0">
                  <a:pos x="connsiteX3" y="connsiteY3"/>
                </a:cxn>
              </a:cxnLst>
              <a:rect l="l" t="t" r="r" b="b"/>
              <a:pathLst>
                <a:path w="1162050" h="1038225">
                  <a:moveTo>
                    <a:pt x="1162050" y="0"/>
                  </a:moveTo>
                  <a:lnTo>
                    <a:pt x="0" y="104775"/>
                  </a:lnTo>
                  <a:lnTo>
                    <a:pt x="257175" y="1038225"/>
                  </a:lnTo>
                  <a:lnTo>
                    <a:pt x="1162050" y="0"/>
                  </a:lnTo>
                  <a:close/>
                </a:path>
              </a:pathLst>
            </a:cu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31" name="Group 30"/>
            <p:cNvGrpSpPr/>
            <p:nvPr/>
          </p:nvGrpSpPr>
          <p:grpSpPr>
            <a:xfrm>
              <a:off x="1695486" y="4424286"/>
              <a:ext cx="2311480" cy="965705"/>
              <a:chOff x="1695486" y="4424286"/>
              <a:chExt cx="2311480" cy="965705"/>
            </a:xfrm>
          </p:grpSpPr>
          <p:sp>
            <p:nvSpPr>
              <p:cNvPr id="32" name="Rounded Rectangle 31"/>
              <p:cNvSpPr/>
              <p:nvPr/>
            </p:nvSpPr>
            <p:spPr>
              <a:xfrm>
                <a:off x="1695486" y="4424286"/>
                <a:ext cx="2311480" cy="965705"/>
              </a:xfrm>
              <a:prstGeom prst="roundRect">
                <a:avLst/>
              </a:prstGeom>
              <a:ln w="57150">
                <a:solidFill>
                  <a:schemeClr val="accent1"/>
                </a:solidFill>
              </a:ln>
              <a:effectLst>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33" name="TextBox 32"/>
              <p:cNvSpPr txBox="1"/>
              <p:nvPr/>
            </p:nvSpPr>
            <p:spPr>
              <a:xfrm>
                <a:off x="1984280" y="4637505"/>
                <a:ext cx="1715708" cy="523220"/>
              </a:xfrm>
              <a:prstGeom prst="rect">
                <a:avLst/>
              </a:prstGeom>
              <a:noFill/>
            </p:spPr>
            <p:txBody>
              <a:bodyPr wrap="square" rtlCol="0">
                <a:spAutoFit/>
              </a:bodyPr>
              <a:lstStyle/>
              <a:p>
                <a:pPr algn="ctr"/>
                <a:r>
                  <a:rPr lang="en-US" sz="2800" b="1" dirty="0" smtClean="0">
                    <a:solidFill>
                      <a:srgbClr val="0070C0"/>
                    </a:solidFill>
                  </a:rPr>
                  <a:t>Scalability</a:t>
                </a:r>
                <a:endParaRPr lang="en-US" sz="2800" b="1" dirty="0">
                  <a:solidFill>
                    <a:srgbClr val="0070C0"/>
                  </a:solidFill>
                </a:endParaRPr>
              </a:p>
            </p:txBody>
          </p:sp>
        </p:grpSp>
      </p:grpSp>
      <p:sp>
        <p:nvSpPr>
          <p:cNvPr id="39" name="TextBox 38"/>
          <p:cNvSpPr txBox="1"/>
          <p:nvPr/>
        </p:nvSpPr>
        <p:spPr>
          <a:xfrm>
            <a:off x="3745349" y="3618900"/>
            <a:ext cx="1696825" cy="461665"/>
          </a:xfrm>
          <a:prstGeom prst="rect">
            <a:avLst/>
          </a:prstGeom>
          <a:noFill/>
        </p:spPr>
        <p:txBody>
          <a:bodyPr wrap="square" rtlCol="0">
            <a:spAutoFit/>
          </a:bodyPr>
          <a:lstStyle/>
          <a:p>
            <a:pPr algn="ctr"/>
            <a:r>
              <a:rPr lang="en-US" sz="2400" b="1" dirty="0" smtClean="0">
                <a:solidFill>
                  <a:schemeClr val="bg1"/>
                </a:solidFill>
              </a:rPr>
              <a:t>Innovation</a:t>
            </a:r>
            <a:endParaRPr lang="en-US" sz="2400" b="1" dirty="0">
              <a:solidFill>
                <a:schemeClr val="bg1"/>
              </a:solidFill>
            </a:endParaRPr>
          </a:p>
        </p:txBody>
      </p:sp>
      <p:grpSp>
        <p:nvGrpSpPr>
          <p:cNvPr id="40" name="Group 39"/>
          <p:cNvGrpSpPr/>
          <p:nvPr/>
        </p:nvGrpSpPr>
        <p:grpSpPr>
          <a:xfrm>
            <a:off x="3455445" y="2117298"/>
            <a:ext cx="2223819" cy="1756774"/>
            <a:chOff x="3248973" y="2457631"/>
            <a:chExt cx="2223819" cy="1756774"/>
          </a:xfrm>
        </p:grpSpPr>
        <p:sp>
          <p:nvSpPr>
            <p:cNvPr id="41" name="Freeform 40"/>
            <p:cNvSpPr/>
            <p:nvPr/>
          </p:nvSpPr>
          <p:spPr>
            <a:xfrm>
              <a:off x="3934023" y="3223805"/>
              <a:ext cx="819150" cy="990600"/>
            </a:xfrm>
            <a:custGeom>
              <a:avLst/>
              <a:gdLst>
                <a:gd name="connsiteX0" fmla="*/ 400050 w 819150"/>
                <a:gd name="connsiteY0" fmla="*/ 990600 h 990600"/>
                <a:gd name="connsiteX1" fmla="*/ 0 w 819150"/>
                <a:gd name="connsiteY1" fmla="*/ 0 h 990600"/>
                <a:gd name="connsiteX2" fmla="*/ 819150 w 819150"/>
                <a:gd name="connsiteY2" fmla="*/ 9525 h 990600"/>
                <a:gd name="connsiteX3" fmla="*/ 400050 w 819150"/>
                <a:gd name="connsiteY3" fmla="*/ 990600 h 990600"/>
              </a:gdLst>
              <a:ahLst/>
              <a:cxnLst>
                <a:cxn ang="0">
                  <a:pos x="connsiteX0" y="connsiteY0"/>
                </a:cxn>
                <a:cxn ang="0">
                  <a:pos x="connsiteX1" y="connsiteY1"/>
                </a:cxn>
                <a:cxn ang="0">
                  <a:pos x="connsiteX2" y="connsiteY2"/>
                </a:cxn>
                <a:cxn ang="0">
                  <a:pos x="connsiteX3" y="connsiteY3"/>
                </a:cxn>
              </a:cxnLst>
              <a:rect l="l" t="t" r="r" b="b"/>
              <a:pathLst>
                <a:path w="819150" h="990600">
                  <a:moveTo>
                    <a:pt x="400050" y="990600"/>
                  </a:moveTo>
                  <a:lnTo>
                    <a:pt x="0" y="0"/>
                  </a:lnTo>
                  <a:lnTo>
                    <a:pt x="819150" y="9525"/>
                  </a:lnTo>
                  <a:lnTo>
                    <a:pt x="400050" y="990600"/>
                  </a:lnTo>
                  <a:close/>
                </a:path>
              </a:pathLst>
            </a:cu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42" name="Group 41"/>
            <p:cNvGrpSpPr/>
            <p:nvPr/>
          </p:nvGrpSpPr>
          <p:grpSpPr>
            <a:xfrm>
              <a:off x="3248973" y="2457631"/>
              <a:ext cx="2223819" cy="889998"/>
              <a:chOff x="3248973" y="2457631"/>
              <a:chExt cx="2223819" cy="889998"/>
            </a:xfrm>
          </p:grpSpPr>
          <p:sp>
            <p:nvSpPr>
              <p:cNvPr id="43" name="Rounded Rectangle 42"/>
              <p:cNvSpPr/>
              <p:nvPr/>
            </p:nvSpPr>
            <p:spPr>
              <a:xfrm>
                <a:off x="3248973" y="2457631"/>
                <a:ext cx="2223819" cy="889998"/>
              </a:xfrm>
              <a:prstGeom prst="roundRect">
                <a:avLst/>
              </a:prstGeom>
              <a:ln w="57150">
                <a:solidFill>
                  <a:schemeClr val="accent1"/>
                </a:solidFill>
              </a:ln>
              <a:effectLst>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45" name="TextBox 44"/>
              <p:cNvSpPr txBox="1"/>
              <p:nvPr/>
            </p:nvSpPr>
            <p:spPr>
              <a:xfrm>
                <a:off x="3287441" y="2617232"/>
                <a:ext cx="2098203" cy="523220"/>
              </a:xfrm>
              <a:prstGeom prst="rect">
                <a:avLst/>
              </a:prstGeom>
              <a:noFill/>
              <a:ln>
                <a:noFill/>
              </a:ln>
            </p:spPr>
            <p:txBody>
              <a:bodyPr vert="horz" wrap="none" lIns="91440" tIns="45720" rIns="91440" bIns="45720" rtlCol="0">
                <a:spAutoFit/>
              </a:bodyPr>
              <a:lstStyle/>
              <a:p>
                <a:pPr marR="0" algn="ctr" defTabSz="914400" rtl="0" eaLnBrk="1" fontAlgn="auto" latinLnBrk="0" hangingPunct="1">
                  <a:lnSpc>
                    <a:spcPct val="100000"/>
                  </a:lnSpc>
                  <a:spcAft>
                    <a:spcPts val="0"/>
                  </a:spcAft>
                  <a:buClrTx/>
                  <a:buSzTx/>
                  <a:tabLst/>
                </a:pPr>
                <a:r>
                  <a:rPr lang="en-US" sz="2800" b="1" dirty="0" smtClean="0">
                    <a:solidFill>
                      <a:srgbClr val="0070C0"/>
                    </a:solidFill>
                    <a:latin typeface="Calibri" pitchFamily="34" charset="0"/>
                  </a:rPr>
                  <a:t>Convergence</a:t>
                </a:r>
                <a:endParaRPr kumimoji="0" lang="en-US" sz="2800" b="1" i="0" u="none" strike="noStrike" kern="1200" cap="none" spc="0" normalizeH="0" baseline="0" noProof="0" dirty="0" smtClean="0">
                  <a:ln>
                    <a:noFill/>
                  </a:ln>
                  <a:solidFill>
                    <a:srgbClr val="0070C0"/>
                  </a:solidFill>
                  <a:effectLst/>
                  <a:uLnTx/>
                  <a:uFillTx/>
                  <a:latin typeface="Calibri" pitchFamily="34" charset="0"/>
                </a:endParaRPr>
              </a:p>
            </p:txBody>
          </p:sp>
        </p:grpSp>
      </p:grpSp>
      <p:sp>
        <p:nvSpPr>
          <p:cNvPr id="27" name="TextBox 26"/>
          <p:cNvSpPr txBox="1"/>
          <p:nvPr/>
        </p:nvSpPr>
        <p:spPr>
          <a:xfrm>
            <a:off x="5348748" y="1390984"/>
            <a:ext cx="3256116" cy="523220"/>
          </a:xfrm>
          <a:prstGeom prst="rect">
            <a:avLst/>
          </a:prstGeom>
          <a:noFill/>
        </p:spPr>
        <p:txBody>
          <a:bodyPr wrap="square" rtlCol="0">
            <a:spAutoFit/>
          </a:bodyPr>
          <a:lstStyle/>
          <a:p>
            <a:pPr algn="r"/>
            <a:r>
              <a:rPr lang="en-US" sz="2800" b="1" dirty="0" smtClean="0"/>
              <a:t>Increase Efficiencies</a:t>
            </a:r>
            <a:endParaRPr lang="en-US" sz="2800" b="1" dirty="0"/>
          </a:p>
        </p:txBody>
      </p:sp>
      <p:sp>
        <p:nvSpPr>
          <p:cNvPr id="46" name="TextBox 45"/>
          <p:cNvSpPr txBox="1"/>
          <p:nvPr/>
        </p:nvSpPr>
        <p:spPr>
          <a:xfrm>
            <a:off x="446307" y="1390984"/>
            <a:ext cx="3239512" cy="523220"/>
          </a:xfrm>
          <a:prstGeom prst="rect">
            <a:avLst/>
          </a:prstGeom>
          <a:noFill/>
        </p:spPr>
        <p:txBody>
          <a:bodyPr wrap="square" rtlCol="0">
            <a:spAutoFit/>
          </a:bodyPr>
          <a:lstStyle/>
          <a:p>
            <a:r>
              <a:rPr lang="en-US" sz="2800" b="1" dirty="0" smtClean="0"/>
              <a:t>Monetize Networks</a:t>
            </a:r>
            <a:endParaRPr lang="en-US" sz="2800" b="1" dirty="0"/>
          </a:p>
        </p:txBody>
      </p:sp>
      <p:sp>
        <p:nvSpPr>
          <p:cNvPr id="47" name="TextBox 46"/>
          <p:cNvSpPr txBox="1"/>
          <p:nvPr/>
        </p:nvSpPr>
        <p:spPr>
          <a:xfrm>
            <a:off x="6257109" y="1828766"/>
            <a:ext cx="2317809" cy="553998"/>
          </a:xfrm>
          <a:prstGeom prst="rect">
            <a:avLst/>
          </a:prstGeom>
          <a:noFill/>
        </p:spPr>
        <p:txBody>
          <a:bodyPr wrap="square" rtlCol="0">
            <a:spAutoFit/>
          </a:bodyPr>
          <a:lstStyle/>
          <a:p>
            <a:pPr algn="r">
              <a:lnSpc>
                <a:spcPts val="1800"/>
              </a:lnSpc>
            </a:pPr>
            <a:r>
              <a:rPr lang="en-US" sz="2000" dirty="0" smtClean="0"/>
              <a:t>Protect Investments</a:t>
            </a:r>
          </a:p>
          <a:p>
            <a:pPr algn="r">
              <a:lnSpc>
                <a:spcPts val="1800"/>
              </a:lnSpc>
            </a:pPr>
            <a:r>
              <a:rPr lang="en-US" sz="2000" dirty="0" smtClean="0"/>
              <a:t>Lower capex, opex</a:t>
            </a:r>
            <a:endParaRPr lang="en-US" sz="2000" dirty="0"/>
          </a:p>
        </p:txBody>
      </p:sp>
      <p:sp>
        <p:nvSpPr>
          <p:cNvPr id="50" name="TextBox 49"/>
          <p:cNvSpPr txBox="1"/>
          <p:nvPr/>
        </p:nvSpPr>
        <p:spPr>
          <a:xfrm>
            <a:off x="443925" y="1828766"/>
            <a:ext cx="2177198" cy="564001"/>
          </a:xfrm>
          <a:prstGeom prst="rect">
            <a:avLst/>
          </a:prstGeom>
          <a:noFill/>
        </p:spPr>
        <p:txBody>
          <a:bodyPr wrap="square" rtlCol="0">
            <a:spAutoFit/>
          </a:bodyPr>
          <a:lstStyle>
            <a:defPPr>
              <a:defRPr lang="en-US"/>
            </a:defPPr>
            <a:lvl1pPr algn="r">
              <a:lnSpc>
                <a:spcPts val="1800"/>
              </a:lnSpc>
              <a:defRPr sz="2000"/>
            </a:lvl1pPr>
          </a:lstStyle>
          <a:p>
            <a:pPr algn="l"/>
            <a:r>
              <a:rPr lang="en-US" dirty="0"/>
              <a:t>Accelerate services</a:t>
            </a:r>
          </a:p>
          <a:p>
            <a:pPr algn="l"/>
            <a:r>
              <a:rPr lang="en-US" dirty="0"/>
              <a:t>Expand revenue</a:t>
            </a:r>
          </a:p>
        </p:txBody>
      </p:sp>
      <p:sp>
        <p:nvSpPr>
          <p:cNvPr id="52" name="Text Placeholder 6"/>
          <p:cNvSpPr txBox="1">
            <a:spLocks/>
          </p:cNvSpPr>
          <p:nvPr/>
        </p:nvSpPr>
        <p:spPr>
          <a:xfrm>
            <a:off x="588376" y="5425330"/>
            <a:ext cx="7985348" cy="926310"/>
          </a:xfrm>
          <a:prstGeom prst="rect">
            <a:avLst/>
          </a:prstGeom>
          <a:ln w="38100" cmpd="tri">
            <a:noFill/>
          </a:ln>
        </p:spPr>
        <p:txBody>
          <a:bodyPr>
            <a:noAutofit/>
          </a:bodyPr>
          <a:lstStyle>
            <a:lvl1pPr marL="342900" marR="0" indent="-285750"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accent1">
                    <a:lumMod val="75000"/>
                  </a:schemeClr>
                </a:solidFill>
                <a:latin typeface="+mn-lt"/>
                <a:ea typeface="+mn-ea"/>
                <a:cs typeface="Arial"/>
              </a:defRPr>
            </a:lvl1pPr>
            <a:lvl2pPr marL="628650" marR="0" indent="-22860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mn-lt"/>
                <a:ea typeface="+mn-ea"/>
                <a:cs typeface="Arial"/>
              </a:defRPr>
            </a:lvl2pPr>
            <a:lvl3pPr marL="914400" indent="-171450" algn="l" defTabSz="457200" rtl="0" eaLnBrk="1" latinLnBrk="0" hangingPunct="1">
              <a:lnSpc>
                <a:spcPct val="100000"/>
              </a:lnSpc>
              <a:spcBef>
                <a:spcPts val="480"/>
              </a:spcBef>
              <a:spcAft>
                <a:spcPts val="0"/>
              </a:spcAft>
              <a:buClrTx/>
              <a:buFont typeface="Arial" pitchFamily="34" charset="0"/>
              <a:buChar char="•"/>
              <a:defRPr sz="2000" b="0" i="0" kern="1200">
                <a:solidFill>
                  <a:schemeClr val="accent1"/>
                </a:solidFill>
                <a:latin typeface="+mn-lt"/>
                <a:ea typeface="+mn-ea"/>
                <a:cs typeface="Arial"/>
              </a:defRPr>
            </a:lvl3pPr>
            <a:lvl4pPr marL="1144588" indent="-173038" algn="l" defTabSz="457200" rtl="0" eaLnBrk="1" latinLnBrk="0" hangingPunct="1">
              <a:lnSpc>
                <a:spcPct val="100000"/>
              </a:lnSpc>
              <a:spcBef>
                <a:spcPts val="480"/>
              </a:spcBef>
              <a:spcAft>
                <a:spcPts val="0"/>
              </a:spcAft>
              <a:buClrTx/>
              <a:buFont typeface="Arial" pitchFamily="34" charset="0"/>
              <a:buChar char="•"/>
              <a:defRPr sz="2000" b="0" i="0" kern="1200">
                <a:solidFill>
                  <a:schemeClr val="accent1"/>
                </a:solidFill>
                <a:latin typeface="+mn-lt"/>
                <a:ea typeface="+mn-ea"/>
                <a:cs typeface="Arial"/>
              </a:defRPr>
            </a:lvl4pPr>
            <a:lvl5pPr marL="1316038" marR="0" indent="-1714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lgn="ctr">
              <a:spcBef>
                <a:spcPts val="0"/>
              </a:spcBef>
              <a:buNone/>
            </a:pPr>
            <a:r>
              <a:rPr lang="en-US" b="1" dirty="0" smtClean="0"/>
              <a:t>An Infinite Pool </a:t>
            </a:r>
            <a:r>
              <a:rPr lang="en-US" b="1" dirty="0"/>
              <a:t>of Intelligent </a:t>
            </a:r>
            <a:r>
              <a:rPr lang="en-US" b="1" dirty="0" smtClean="0"/>
              <a:t>Bandwidth </a:t>
            </a:r>
          </a:p>
          <a:p>
            <a:pPr marL="57150" indent="0" algn="ctr">
              <a:spcBef>
                <a:spcPts val="0"/>
              </a:spcBef>
              <a:buNone/>
            </a:pPr>
            <a:r>
              <a:rPr lang="en-US" b="1" i="1" dirty="0" smtClean="0"/>
              <a:t>For The Terabit Era</a:t>
            </a:r>
            <a:endParaRPr lang="en-US" b="1" dirty="0" smtClean="0"/>
          </a:p>
        </p:txBody>
      </p:sp>
      <p:sp>
        <p:nvSpPr>
          <p:cNvPr id="34" name="Title 2"/>
          <p:cNvSpPr>
            <a:spLocks noGrp="1"/>
          </p:cNvSpPr>
          <p:nvPr>
            <p:ph type="title"/>
          </p:nvPr>
        </p:nvSpPr>
        <p:spPr>
          <a:xfrm>
            <a:off x="304800" y="59816"/>
            <a:ext cx="8534400" cy="932372"/>
          </a:xfrm>
        </p:spPr>
        <p:txBody>
          <a:bodyPr/>
          <a:lstStyle/>
          <a:p>
            <a:r>
              <a:rPr lang="en-US" dirty="0" smtClean="0"/>
              <a:t>The Foundations of </a:t>
            </a:r>
            <a:r>
              <a:rPr lang="en-US" dirty="0"/>
              <a:t>I</a:t>
            </a:r>
            <a:r>
              <a:rPr lang="en-US" dirty="0" smtClean="0"/>
              <a:t>ntelligent Transport</a:t>
            </a:r>
            <a:endParaRPr lang="en-US" dirty="0"/>
          </a:p>
        </p:txBody>
      </p:sp>
    </p:spTree>
    <p:extLst>
      <p:ext uri="{BB962C8B-B14F-4D97-AF65-F5344CB8AC3E}">
        <p14:creationId xmlns:p14="http://schemas.microsoft.com/office/powerpoint/2010/main" val="16936226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right)">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000" fill="hold"/>
                                        <p:tgtEl>
                                          <p:spTgt spid="52"/>
                                        </p:tgtEl>
                                        <p:attrNameLst>
                                          <p:attrName>ppt_w</p:attrName>
                                        </p:attrNameLst>
                                      </p:cBhvr>
                                      <p:tavLst>
                                        <p:tav tm="0">
                                          <p:val>
                                            <p:fltVal val="0"/>
                                          </p:val>
                                        </p:tav>
                                        <p:tav tm="100000">
                                          <p:val>
                                            <p:strVal val="#ppt_w"/>
                                          </p:val>
                                        </p:tav>
                                      </p:tavLst>
                                    </p:anim>
                                    <p:anim calcmode="lin" valueType="num">
                                      <p:cBhvr>
                                        <p:cTn id="21" dur="1000" fill="hold"/>
                                        <p:tgtEl>
                                          <p:spTgt spid="52"/>
                                        </p:tgtEl>
                                        <p:attrNameLst>
                                          <p:attrName>ppt_h</p:attrName>
                                        </p:attrNameLst>
                                      </p:cBhvr>
                                      <p:tavLst>
                                        <p:tav tm="0">
                                          <p:val>
                                            <p:fltVal val="0"/>
                                          </p:val>
                                        </p:tav>
                                        <p:tav tm="100000">
                                          <p:val>
                                            <p:strVal val="#ppt_h"/>
                                          </p:val>
                                        </p:tav>
                                      </p:tavLst>
                                    </p:anim>
                                    <p:animEffect transition="in" filter="fade">
                                      <p:cBhvr>
                                        <p:cTn id="22"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Coherent super-channels are the key to scalability and spectral efficiency</a:t>
            </a:r>
          </a:p>
          <a:p>
            <a:pPr lvl="1"/>
            <a:r>
              <a:rPr lang="en-US" dirty="0" smtClean="0"/>
              <a:t>Photonic Integrated Circuits are the ideal approach</a:t>
            </a:r>
          </a:p>
          <a:p>
            <a:r>
              <a:rPr lang="en-US" dirty="0"/>
              <a:t>S</a:t>
            </a:r>
            <a:r>
              <a:rPr lang="en-US" dirty="0" smtClean="0"/>
              <a:t>ervice mix and DWDM line rate highly </a:t>
            </a:r>
            <a:r>
              <a:rPr lang="en-US" dirty="0" err="1" smtClean="0"/>
              <a:t>mis</a:t>
            </a:r>
            <a:r>
              <a:rPr lang="en-US" dirty="0" smtClean="0"/>
              <a:t>-matched</a:t>
            </a:r>
          </a:p>
          <a:p>
            <a:pPr lvl="1"/>
            <a:r>
              <a:rPr lang="en-US" dirty="0"/>
              <a:t>C</a:t>
            </a:r>
            <a:r>
              <a:rPr lang="en-US" dirty="0" smtClean="0"/>
              <a:t>onverged OTN switching is essential to maintain network efficiency</a:t>
            </a:r>
          </a:p>
          <a:p>
            <a:r>
              <a:rPr lang="en-US" dirty="0" smtClean="0"/>
              <a:t>Modern control planes, require specific properties of the underlying data plane</a:t>
            </a:r>
          </a:p>
          <a:p>
            <a:pPr lvl="1"/>
            <a:r>
              <a:rPr lang="en-US" dirty="0" smtClean="0"/>
              <a:t>True for distributed GMPLS and centralized SDN</a:t>
            </a:r>
          </a:p>
          <a:p>
            <a:pPr lvl="1"/>
            <a:r>
              <a:rPr lang="en-US" dirty="0" smtClean="0"/>
              <a:t>Requirements are: Service Ready Capacity &amp; Deterministic Switching</a:t>
            </a:r>
            <a:endParaRPr lang="en-US" dirty="0"/>
          </a:p>
        </p:txBody>
      </p:sp>
      <p:sp>
        <p:nvSpPr>
          <p:cNvPr id="3" name="Title 2"/>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58885829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p:txBody>
          <a:bodyPr>
            <a:normAutofit/>
          </a:bodyPr>
          <a:lstStyle/>
          <a:p>
            <a:r>
              <a:rPr lang="en-US" sz="7200" dirty="0" smtClean="0"/>
              <a:t>Scale</a:t>
            </a:r>
            <a:endParaRPr lang="en-US" sz="7200" dirty="0"/>
          </a:p>
        </p:txBody>
      </p:sp>
    </p:spTree>
    <p:extLst>
      <p:ext uri="{BB962C8B-B14F-4D97-AF65-F5344CB8AC3E}">
        <p14:creationId xmlns:p14="http://schemas.microsoft.com/office/powerpoint/2010/main" val="1851168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“miracle” of coherent transmission</a:t>
            </a:r>
            <a:endParaRPr lang="en-US" dirty="0"/>
          </a:p>
        </p:txBody>
      </p:sp>
      <p:sp>
        <p:nvSpPr>
          <p:cNvPr id="129" name="Rectangle 128"/>
          <p:cNvSpPr/>
          <p:nvPr/>
        </p:nvSpPr>
        <p:spPr>
          <a:xfrm>
            <a:off x="1042276" y="4150707"/>
            <a:ext cx="782322" cy="461200"/>
          </a:xfrm>
          <a:prstGeom prst="rect">
            <a:avLst/>
          </a:prstGeom>
          <a:solidFill>
            <a:schemeClr val="bg1">
              <a:lumMod val="50000"/>
            </a:schemeClr>
          </a:solidFill>
          <a:ln>
            <a:noFill/>
          </a:ln>
          <a:effectLst/>
          <a:scene3d>
            <a:camera prst="perspectiveRelaxedModerately" fov="0">
              <a:rot lat="0" lon="0" rev="0"/>
            </a:camera>
            <a:lightRig rig="threePt" dir="t"/>
          </a:scene3d>
          <a:sp3d extrusionH="76200" prstMaterial="dkEdge">
            <a:bevelT h="1016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smtClean="0">
                <a:effectLst>
                  <a:outerShdw blurRad="38100" dist="38100" dir="2700000" algn="tl">
                    <a:srgbClr val="000000">
                      <a:alpha val="43137"/>
                    </a:srgbClr>
                  </a:outerShdw>
                </a:effectLst>
              </a:rPr>
              <a:t>Laser</a:t>
            </a:r>
            <a:endParaRPr lang="en-US" sz="2000" dirty="0">
              <a:effectLst>
                <a:outerShdw blurRad="38100" dist="38100" dir="2700000" algn="tl">
                  <a:srgbClr val="000000">
                    <a:alpha val="43137"/>
                  </a:srgbClr>
                </a:outerShdw>
              </a:effectLst>
            </a:endParaRPr>
          </a:p>
        </p:txBody>
      </p:sp>
      <p:cxnSp>
        <p:nvCxnSpPr>
          <p:cNvPr id="130" name="Straight Connector 129"/>
          <p:cNvCxnSpPr/>
          <p:nvPr/>
        </p:nvCxnSpPr>
        <p:spPr>
          <a:xfrm>
            <a:off x="1805815" y="4379307"/>
            <a:ext cx="836661" cy="4628"/>
          </a:xfrm>
          <a:prstGeom prst="line">
            <a:avLst/>
          </a:prstGeom>
          <a:ln w="38100">
            <a:solidFill>
              <a:schemeClr val="accent5"/>
            </a:solidFill>
            <a:headEnd type="none" w="med" len="med"/>
            <a:tailEnd type="triangle" w="med" len="med"/>
          </a:ln>
          <a:effectLst/>
          <a:scene3d>
            <a:camera prst="orthographicFront"/>
            <a:lightRig rig="threePt" dir="t"/>
          </a:scene3d>
          <a:sp3d>
            <a:bevelT w="165100" prst="coolSlant"/>
          </a:sp3d>
        </p:spPr>
        <p:style>
          <a:lnRef idx="2">
            <a:schemeClr val="accent1"/>
          </a:lnRef>
          <a:fillRef idx="0">
            <a:schemeClr val="accent1"/>
          </a:fillRef>
          <a:effectRef idx="1">
            <a:schemeClr val="accent1"/>
          </a:effectRef>
          <a:fontRef idx="minor">
            <a:schemeClr val="tx1"/>
          </a:fontRef>
        </p:style>
      </p:cxnSp>
      <p:sp>
        <p:nvSpPr>
          <p:cNvPr id="131" name="Rectangle 130"/>
          <p:cNvSpPr/>
          <p:nvPr/>
        </p:nvSpPr>
        <p:spPr>
          <a:xfrm>
            <a:off x="1956676" y="4247832"/>
            <a:ext cx="380998" cy="272207"/>
          </a:xfrm>
          <a:prstGeom prst="rect">
            <a:avLst/>
          </a:prstGeom>
          <a:solidFill>
            <a:schemeClr val="accent4"/>
          </a:solidFill>
          <a:ln>
            <a:noFill/>
          </a:ln>
          <a:effectLst/>
          <a:scene3d>
            <a:camera prst="perspectiveRelaxedModerately" fov="0">
              <a:rot lat="0" lon="0" rev="0"/>
            </a:camera>
            <a:lightRig rig="threePt" dir="t"/>
          </a:scene3d>
          <a:sp3d extrusionH="76200" prstMaterial="dkEdge">
            <a:bevelT h="1016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baseline="-25000" dirty="0">
              <a:effectLst>
                <a:outerShdw blurRad="38100" dist="38100" dir="2700000" algn="tl">
                  <a:srgbClr val="000000">
                    <a:alpha val="43137"/>
                  </a:srgbClr>
                </a:outerShdw>
              </a:effectLst>
            </a:endParaRPr>
          </a:p>
        </p:txBody>
      </p:sp>
      <p:sp>
        <p:nvSpPr>
          <p:cNvPr id="132" name="TextBox 131"/>
          <p:cNvSpPr txBox="1"/>
          <p:nvPr/>
        </p:nvSpPr>
        <p:spPr>
          <a:xfrm>
            <a:off x="1804276" y="4635708"/>
            <a:ext cx="850233" cy="276999"/>
          </a:xfrm>
          <a:prstGeom prst="rect">
            <a:avLst/>
          </a:prstGeom>
          <a:noFill/>
        </p:spPr>
        <p:txBody>
          <a:bodyPr wrap="none" rtlCol="0">
            <a:spAutoFit/>
          </a:bodyPr>
          <a:lstStyle/>
          <a:p>
            <a:r>
              <a:rPr lang="en-US" sz="1200" dirty="0" smtClean="0"/>
              <a:t>Modulator</a:t>
            </a:r>
            <a:endParaRPr lang="en-US" sz="1200" dirty="0"/>
          </a:p>
        </p:txBody>
      </p:sp>
      <p:grpSp>
        <p:nvGrpSpPr>
          <p:cNvPr id="135" name="Group 134"/>
          <p:cNvGrpSpPr/>
          <p:nvPr/>
        </p:nvGrpSpPr>
        <p:grpSpPr>
          <a:xfrm>
            <a:off x="1194676" y="4988907"/>
            <a:ext cx="377850" cy="573693"/>
            <a:chOff x="3896747" y="1287474"/>
            <a:chExt cx="141254" cy="303549"/>
          </a:xfrm>
        </p:grpSpPr>
        <p:cxnSp>
          <p:nvCxnSpPr>
            <p:cNvPr id="136" name="Straight Arrow Connector 135"/>
            <p:cNvCxnSpPr/>
            <p:nvPr/>
          </p:nvCxnSpPr>
          <p:spPr>
            <a:xfrm rot="16200000" flipV="1">
              <a:off x="3810007" y="1438824"/>
              <a:ext cx="303549" cy="85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7" name="Isosceles Triangle 136"/>
            <p:cNvSpPr/>
            <p:nvPr/>
          </p:nvSpPr>
          <p:spPr>
            <a:xfrm>
              <a:off x="3908958" y="1400589"/>
              <a:ext cx="117661" cy="105604"/>
            </a:xfrm>
            <a:prstGeom prst="triangl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1100">
                  <a:effectLst/>
                  <a:ea typeface="Times New Roman"/>
                  <a:cs typeface="Times New Roman"/>
                </a:rPr>
                <a:t> </a:t>
              </a:r>
              <a:endParaRPr lang="en-US" sz="1100">
                <a:effectLst/>
                <a:ea typeface="Calibri"/>
                <a:cs typeface="Times New Roman"/>
              </a:endParaRPr>
            </a:p>
          </p:txBody>
        </p:sp>
        <p:cxnSp>
          <p:nvCxnSpPr>
            <p:cNvPr id="138" name="Straight Arrow Connector 137"/>
            <p:cNvCxnSpPr/>
            <p:nvPr/>
          </p:nvCxnSpPr>
          <p:spPr>
            <a:xfrm flipV="1">
              <a:off x="3896747" y="1384990"/>
              <a:ext cx="141254" cy="805"/>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39" name="TextBox 138"/>
          <p:cNvSpPr txBox="1"/>
          <p:nvPr/>
        </p:nvSpPr>
        <p:spPr>
          <a:xfrm>
            <a:off x="1804276" y="5169108"/>
            <a:ext cx="1091324" cy="276999"/>
          </a:xfrm>
          <a:prstGeom prst="rect">
            <a:avLst/>
          </a:prstGeom>
          <a:noFill/>
        </p:spPr>
        <p:txBody>
          <a:bodyPr wrap="none" rtlCol="0">
            <a:spAutoFit/>
          </a:bodyPr>
          <a:lstStyle/>
          <a:p>
            <a:r>
              <a:rPr lang="en-US" sz="1200" dirty="0" err="1" smtClean="0"/>
              <a:t>Photodetector</a:t>
            </a:r>
            <a:endParaRPr lang="en-US" sz="1200" dirty="0"/>
          </a:p>
        </p:txBody>
      </p:sp>
      <p:sp>
        <p:nvSpPr>
          <p:cNvPr id="1028" name="TextBox 1027"/>
          <p:cNvSpPr txBox="1"/>
          <p:nvPr/>
        </p:nvSpPr>
        <p:spPr>
          <a:xfrm>
            <a:off x="304800" y="2581870"/>
            <a:ext cx="3246612" cy="923330"/>
          </a:xfrm>
          <a:prstGeom prst="rect">
            <a:avLst/>
          </a:prstGeom>
          <a:noFill/>
        </p:spPr>
        <p:txBody>
          <a:bodyPr wrap="square" rtlCol="0">
            <a:spAutoFit/>
          </a:bodyPr>
          <a:lstStyle/>
          <a:p>
            <a:pPr algn="ctr"/>
            <a:r>
              <a:rPr lang="en-US" dirty="0" smtClean="0"/>
              <a:t>A simple transmitter, and even simpler detector with no significant signal processing</a:t>
            </a:r>
            <a:endParaRPr lang="en-US" dirty="0"/>
          </a:p>
        </p:txBody>
      </p:sp>
      <p:sp>
        <p:nvSpPr>
          <p:cNvPr id="1029" name="TextBox 1028"/>
          <p:cNvSpPr txBox="1"/>
          <p:nvPr/>
        </p:nvSpPr>
        <p:spPr>
          <a:xfrm>
            <a:off x="152400" y="1284982"/>
            <a:ext cx="3975960" cy="1077218"/>
          </a:xfrm>
          <a:prstGeom prst="rect">
            <a:avLst/>
          </a:prstGeom>
          <a:noFill/>
        </p:spPr>
        <p:txBody>
          <a:bodyPr wrap="none" rtlCol="0">
            <a:spAutoFit/>
          </a:bodyPr>
          <a:lstStyle/>
          <a:p>
            <a:r>
              <a:rPr lang="en-US" sz="3200" b="1" i="1" dirty="0" smtClean="0">
                <a:solidFill>
                  <a:srgbClr val="FF0000"/>
                </a:solidFill>
              </a:rPr>
              <a:t>10Gb/s</a:t>
            </a:r>
            <a:r>
              <a:rPr lang="en-US" sz="3200" dirty="0" smtClean="0"/>
              <a:t> per channel</a:t>
            </a:r>
          </a:p>
          <a:p>
            <a:r>
              <a:rPr lang="en-US" sz="3200" b="1" i="1" dirty="0" smtClean="0">
                <a:solidFill>
                  <a:srgbClr val="FF0000"/>
                </a:solidFill>
              </a:rPr>
              <a:t>80</a:t>
            </a:r>
            <a:r>
              <a:rPr lang="en-US" sz="3200" dirty="0" smtClean="0"/>
              <a:t> channels = </a:t>
            </a:r>
            <a:r>
              <a:rPr lang="en-US" sz="3200" b="1" i="1" dirty="0" smtClean="0">
                <a:solidFill>
                  <a:srgbClr val="FF0000"/>
                </a:solidFill>
              </a:rPr>
              <a:t>800Gb/s</a:t>
            </a:r>
            <a:endParaRPr lang="en-US" sz="3200" b="1" i="1" dirty="0">
              <a:solidFill>
                <a:srgbClr val="FF0000"/>
              </a:solidFill>
            </a:endParaRPr>
          </a:p>
        </p:txBody>
      </p:sp>
      <p:grpSp>
        <p:nvGrpSpPr>
          <p:cNvPr id="1030" name="Group 1029"/>
          <p:cNvGrpSpPr/>
          <p:nvPr/>
        </p:nvGrpSpPr>
        <p:grpSpPr>
          <a:xfrm>
            <a:off x="4953000" y="1284982"/>
            <a:ext cx="3787832" cy="5115818"/>
            <a:chOff x="4953000" y="1284982"/>
            <a:chExt cx="3787832" cy="5115818"/>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9647" y="3657600"/>
              <a:ext cx="324536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5535060"/>
              <a:ext cx="2819400" cy="865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0" name="TextBox 189"/>
            <p:cNvSpPr txBox="1"/>
            <p:nvPr/>
          </p:nvSpPr>
          <p:spPr>
            <a:xfrm>
              <a:off x="5067300" y="2581870"/>
              <a:ext cx="3238500" cy="923330"/>
            </a:xfrm>
            <a:prstGeom prst="rect">
              <a:avLst/>
            </a:prstGeom>
            <a:noFill/>
          </p:spPr>
          <p:txBody>
            <a:bodyPr wrap="square" rtlCol="0">
              <a:spAutoFit/>
            </a:bodyPr>
            <a:lstStyle/>
            <a:p>
              <a:pPr algn="ctr"/>
              <a:r>
                <a:rPr lang="en-US" dirty="0" smtClean="0"/>
                <a:t>A </a:t>
              </a:r>
              <a:r>
                <a:rPr lang="en-US" i="1" dirty="0" smtClean="0">
                  <a:solidFill>
                    <a:srgbClr val="FF0000"/>
                  </a:solidFill>
                </a:rPr>
                <a:t>complex</a:t>
              </a:r>
              <a:r>
                <a:rPr lang="en-US" dirty="0" smtClean="0"/>
                <a:t> transmitter, and even </a:t>
              </a:r>
              <a:r>
                <a:rPr lang="en-US" i="1" dirty="0" smtClean="0">
                  <a:solidFill>
                    <a:srgbClr val="FF0000"/>
                  </a:solidFill>
                </a:rPr>
                <a:t>more complex</a:t>
              </a:r>
              <a:r>
                <a:rPr lang="en-US" dirty="0" smtClean="0"/>
                <a:t> detector with </a:t>
              </a:r>
              <a:r>
                <a:rPr lang="en-US" i="1" dirty="0" smtClean="0">
                  <a:solidFill>
                    <a:srgbClr val="FF0000"/>
                  </a:solidFill>
                </a:rPr>
                <a:t>very significant</a:t>
              </a:r>
              <a:r>
                <a:rPr lang="en-US" dirty="0" smtClean="0"/>
                <a:t> signal processing</a:t>
              </a:r>
              <a:endParaRPr lang="en-US" dirty="0"/>
            </a:p>
          </p:txBody>
        </p:sp>
        <p:sp>
          <p:nvSpPr>
            <p:cNvPr id="191" name="TextBox 190"/>
            <p:cNvSpPr txBox="1"/>
            <p:nvPr/>
          </p:nvSpPr>
          <p:spPr>
            <a:xfrm>
              <a:off x="4953000" y="1284982"/>
              <a:ext cx="3787832" cy="1077218"/>
            </a:xfrm>
            <a:prstGeom prst="rect">
              <a:avLst/>
            </a:prstGeom>
            <a:noFill/>
          </p:spPr>
          <p:txBody>
            <a:bodyPr wrap="none" rtlCol="0">
              <a:spAutoFit/>
            </a:bodyPr>
            <a:lstStyle/>
            <a:p>
              <a:r>
                <a:rPr lang="en-US" sz="3200" b="1" i="1" dirty="0" smtClean="0">
                  <a:solidFill>
                    <a:srgbClr val="FF0000"/>
                  </a:solidFill>
                </a:rPr>
                <a:t>100Gb/s</a:t>
              </a:r>
              <a:r>
                <a:rPr lang="en-US" sz="3200" dirty="0" smtClean="0"/>
                <a:t> per channel</a:t>
              </a:r>
            </a:p>
            <a:p>
              <a:r>
                <a:rPr lang="en-US" sz="3200" b="1" i="1" dirty="0" smtClean="0">
                  <a:solidFill>
                    <a:srgbClr val="FF0000"/>
                  </a:solidFill>
                </a:rPr>
                <a:t>80</a:t>
              </a:r>
              <a:r>
                <a:rPr lang="en-US" sz="3200" dirty="0" smtClean="0"/>
                <a:t> channels = </a:t>
              </a:r>
              <a:r>
                <a:rPr lang="en-US" sz="3200" b="1" i="1" dirty="0" smtClean="0">
                  <a:solidFill>
                    <a:srgbClr val="FF0000"/>
                  </a:solidFill>
                </a:rPr>
                <a:t>8Tb/s</a:t>
              </a:r>
              <a:endParaRPr lang="en-US" sz="3200" b="1" i="1" dirty="0">
                <a:solidFill>
                  <a:srgbClr val="FF0000"/>
                </a:solidFill>
              </a:endParaRPr>
            </a:p>
          </p:txBody>
        </p:sp>
      </p:grpSp>
      <p:cxnSp>
        <p:nvCxnSpPr>
          <p:cNvPr id="1032" name="Straight Connector 1031"/>
          <p:cNvCxnSpPr/>
          <p:nvPr/>
        </p:nvCxnSpPr>
        <p:spPr>
          <a:xfrm>
            <a:off x="4495800" y="1284982"/>
            <a:ext cx="0" cy="5115818"/>
          </a:xfrm>
          <a:prstGeom prst="line">
            <a:avLst/>
          </a:prstGeom>
          <a:ln w="381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6848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barn(outHorizontal)">
                                      <p:cBhvr>
                                        <p:cTn id="7" dur="500"/>
                                        <p:tgtEl>
                                          <p:spTgt spid="1032"/>
                                        </p:tgtEl>
                                      </p:cBhvr>
                                    </p:animEffect>
                                  </p:childTnLst>
                                </p:cTn>
                              </p:par>
                              <p:par>
                                <p:cTn id="8" presetID="10" presetClass="entr" presetSubtype="0"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fade">
                                      <p:cBhvr>
                                        <p:cTn id="10"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5" name="Group 144"/>
          <p:cNvGrpSpPr/>
          <p:nvPr/>
        </p:nvGrpSpPr>
        <p:grpSpPr>
          <a:xfrm>
            <a:off x="309045" y="2514600"/>
            <a:ext cx="2568845" cy="2643019"/>
            <a:chOff x="6062601" y="3467404"/>
            <a:chExt cx="2568845" cy="2643019"/>
          </a:xfrm>
        </p:grpSpPr>
        <p:cxnSp>
          <p:nvCxnSpPr>
            <p:cNvPr id="139" name="Straight Arrow Connector 138"/>
            <p:cNvCxnSpPr/>
            <p:nvPr/>
          </p:nvCxnSpPr>
          <p:spPr>
            <a:xfrm>
              <a:off x="6131004" y="4412726"/>
              <a:ext cx="2232248"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40" name="TextBox 139"/>
            <p:cNvSpPr txBox="1"/>
            <p:nvPr/>
          </p:nvSpPr>
          <p:spPr>
            <a:xfrm>
              <a:off x="6769679" y="4505922"/>
              <a:ext cx="970137" cy="369332"/>
            </a:xfrm>
            <a:prstGeom prst="rect">
              <a:avLst/>
            </a:prstGeom>
            <a:solidFill>
              <a:srgbClr val="FFFFFF"/>
            </a:solidFill>
          </p:spPr>
          <p:txBody>
            <a:bodyPr wrap="none" rtlCol="0">
              <a:spAutoFit/>
            </a:bodyPr>
            <a:lstStyle/>
            <a:p>
              <a:r>
                <a:rPr lang="en-US" dirty="0" smtClean="0"/>
                <a:t>190 GHz</a:t>
              </a:r>
              <a:endParaRPr lang="en-US" dirty="0"/>
            </a:p>
          </p:txBody>
        </p:sp>
        <p:sp>
          <p:nvSpPr>
            <p:cNvPr id="141" name="Freeform 140"/>
            <p:cNvSpPr/>
            <p:nvPr/>
          </p:nvSpPr>
          <p:spPr>
            <a:xfrm>
              <a:off x="6138624" y="3467404"/>
              <a:ext cx="2232248" cy="903793"/>
            </a:xfrm>
            <a:custGeom>
              <a:avLst/>
              <a:gdLst>
                <a:gd name="connsiteX0" fmla="*/ 0 w 2878666"/>
                <a:gd name="connsiteY0" fmla="*/ 2255026 h 2266315"/>
                <a:gd name="connsiteX1" fmla="*/ 587022 w 2878666"/>
                <a:gd name="connsiteY1" fmla="*/ 256893 h 2266315"/>
                <a:gd name="connsiteX2" fmla="*/ 2314222 w 2878666"/>
                <a:gd name="connsiteY2" fmla="*/ 245604 h 2266315"/>
                <a:gd name="connsiteX3" fmla="*/ 2878666 w 2878666"/>
                <a:gd name="connsiteY3" fmla="*/ 2266315 h 2266315"/>
              </a:gdLst>
              <a:ahLst/>
              <a:cxnLst>
                <a:cxn ang="0">
                  <a:pos x="connsiteX0" y="connsiteY0"/>
                </a:cxn>
                <a:cxn ang="0">
                  <a:pos x="connsiteX1" y="connsiteY1"/>
                </a:cxn>
                <a:cxn ang="0">
                  <a:pos x="connsiteX2" y="connsiteY2"/>
                </a:cxn>
                <a:cxn ang="0">
                  <a:pos x="connsiteX3" y="connsiteY3"/>
                </a:cxn>
              </a:cxnLst>
              <a:rect l="l" t="t" r="r" b="b"/>
              <a:pathLst>
                <a:path w="2878666" h="2266315">
                  <a:moveTo>
                    <a:pt x="0" y="2255026"/>
                  </a:moveTo>
                  <a:cubicBezTo>
                    <a:pt x="100659" y="1423411"/>
                    <a:pt x="201318" y="591797"/>
                    <a:pt x="587022" y="256893"/>
                  </a:cubicBezTo>
                  <a:cubicBezTo>
                    <a:pt x="972726" y="-78011"/>
                    <a:pt x="1932281" y="-89300"/>
                    <a:pt x="2314222" y="245604"/>
                  </a:cubicBezTo>
                  <a:cubicBezTo>
                    <a:pt x="2696163" y="580508"/>
                    <a:pt x="2787414" y="1423411"/>
                    <a:pt x="2878666" y="2266315"/>
                  </a:cubicBezTo>
                </a:path>
              </a:pathLst>
            </a:custGeom>
            <a:ln>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2" name="TextBox 141"/>
            <p:cNvSpPr txBox="1"/>
            <p:nvPr/>
          </p:nvSpPr>
          <p:spPr>
            <a:xfrm>
              <a:off x="6062601" y="4910094"/>
              <a:ext cx="2568845" cy="1200329"/>
            </a:xfrm>
            <a:prstGeom prst="rect">
              <a:avLst/>
            </a:prstGeom>
            <a:noFill/>
          </p:spPr>
          <p:txBody>
            <a:bodyPr wrap="none" rtlCol="0">
              <a:spAutoFit/>
            </a:bodyPr>
            <a:lstStyle/>
            <a:p>
              <a:r>
                <a:rPr lang="en-US" dirty="0" smtClean="0"/>
                <a:t>1 Laser</a:t>
              </a:r>
            </a:p>
            <a:p>
              <a:r>
                <a:rPr lang="en-US" dirty="0" smtClean="0"/>
                <a:t>4 modulators</a:t>
              </a:r>
            </a:p>
            <a:p>
              <a:r>
                <a:rPr lang="en-US" b="1" dirty="0" smtClean="0">
                  <a:solidFill>
                    <a:srgbClr val="FF0000"/>
                  </a:solidFill>
                </a:rPr>
                <a:t>160</a:t>
              </a:r>
              <a:r>
                <a:rPr lang="en-US" dirty="0" smtClean="0"/>
                <a:t> </a:t>
              </a:r>
              <a:r>
                <a:rPr lang="en-US" dirty="0" err="1" smtClean="0"/>
                <a:t>Gbaud</a:t>
              </a:r>
              <a:r>
                <a:rPr lang="en-US" dirty="0" smtClean="0"/>
                <a:t> Electronics</a:t>
              </a:r>
            </a:p>
            <a:p>
              <a:r>
                <a:rPr lang="en-US" b="1" dirty="0" smtClean="0"/>
                <a:t>Time to Market: ~</a:t>
              </a:r>
              <a:r>
                <a:rPr lang="en-US" b="1" dirty="0"/>
                <a:t>7</a:t>
              </a:r>
              <a:r>
                <a:rPr lang="en-US" b="1" dirty="0" smtClean="0"/>
                <a:t> years</a:t>
              </a:r>
            </a:p>
          </p:txBody>
        </p:sp>
      </p:grpSp>
      <p:sp>
        <p:nvSpPr>
          <p:cNvPr id="144" name="Title 2"/>
          <p:cNvSpPr>
            <a:spLocks noGrp="1"/>
          </p:cNvSpPr>
          <p:nvPr>
            <p:ph type="title"/>
          </p:nvPr>
        </p:nvSpPr>
        <p:spPr>
          <a:xfrm>
            <a:off x="304800" y="59816"/>
            <a:ext cx="8534400" cy="932372"/>
          </a:xfrm>
        </p:spPr>
        <p:txBody>
          <a:bodyPr>
            <a:normAutofit/>
          </a:bodyPr>
          <a:lstStyle/>
          <a:p>
            <a:r>
              <a:rPr lang="en-US" dirty="0" smtClean="0"/>
              <a:t>Moving to </a:t>
            </a:r>
            <a:r>
              <a:rPr lang="en-US" i="1" dirty="0" smtClean="0">
                <a:solidFill>
                  <a:schemeClr val="bg2"/>
                </a:solidFill>
              </a:rPr>
              <a:t>multi-carrier</a:t>
            </a:r>
            <a:r>
              <a:rPr lang="en-US" dirty="0" smtClean="0"/>
              <a:t> super-channels</a:t>
            </a:r>
            <a:endParaRPr lang="en-US" dirty="0"/>
          </a:p>
        </p:txBody>
      </p:sp>
      <p:sp>
        <p:nvSpPr>
          <p:cNvPr id="147" name="Rectangle 146"/>
          <p:cNvSpPr/>
          <p:nvPr/>
        </p:nvSpPr>
        <p:spPr>
          <a:xfrm>
            <a:off x="0" y="5963730"/>
            <a:ext cx="9144000" cy="89427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smtClean="0"/>
              <a:t>Must be </a:t>
            </a:r>
            <a:r>
              <a:rPr lang="en-US" sz="2800" i="1" dirty="0" smtClean="0">
                <a:solidFill>
                  <a:schemeClr val="bg2"/>
                </a:solidFill>
              </a:rPr>
              <a:t>spectrally efficient</a:t>
            </a:r>
            <a:r>
              <a:rPr lang="en-US" sz="2800" dirty="0" smtClean="0"/>
              <a:t>, and </a:t>
            </a:r>
            <a:r>
              <a:rPr lang="en-US" sz="2800" i="1" dirty="0" smtClean="0">
                <a:solidFill>
                  <a:schemeClr val="bg2"/>
                </a:solidFill>
              </a:rPr>
              <a:t>possible to manufacture</a:t>
            </a:r>
            <a:endParaRPr lang="en-US" sz="2800" i="1" dirty="0">
              <a:solidFill>
                <a:schemeClr val="bg2"/>
              </a:solidFill>
            </a:endParaRPr>
          </a:p>
        </p:txBody>
      </p:sp>
      <p:sp>
        <p:nvSpPr>
          <p:cNvPr id="127" name="TextBox 126"/>
          <p:cNvSpPr txBox="1"/>
          <p:nvPr/>
        </p:nvSpPr>
        <p:spPr>
          <a:xfrm>
            <a:off x="838200" y="1792069"/>
            <a:ext cx="1370888" cy="646331"/>
          </a:xfrm>
          <a:prstGeom prst="rect">
            <a:avLst/>
          </a:prstGeom>
          <a:noFill/>
        </p:spPr>
        <p:txBody>
          <a:bodyPr wrap="none" rtlCol="0">
            <a:spAutoFit/>
          </a:bodyPr>
          <a:lstStyle/>
          <a:p>
            <a:pPr algn="ctr"/>
            <a:r>
              <a:rPr lang="en-US" dirty="0" smtClean="0"/>
              <a:t>500Gb/s</a:t>
            </a:r>
          </a:p>
          <a:p>
            <a:pPr algn="ctr"/>
            <a:r>
              <a:rPr lang="en-US" dirty="0" smtClean="0"/>
              <a:t>SC-PM-QPSK</a:t>
            </a:r>
            <a:endParaRPr lang="en-US" dirty="0"/>
          </a:p>
        </p:txBody>
      </p:sp>
      <p:sp>
        <p:nvSpPr>
          <p:cNvPr id="128" name="TextBox 127"/>
          <p:cNvSpPr txBox="1"/>
          <p:nvPr/>
        </p:nvSpPr>
        <p:spPr>
          <a:xfrm>
            <a:off x="533400" y="1295400"/>
            <a:ext cx="1890261" cy="461665"/>
          </a:xfrm>
          <a:prstGeom prst="rect">
            <a:avLst/>
          </a:prstGeom>
          <a:noFill/>
        </p:spPr>
        <p:txBody>
          <a:bodyPr wrap="none" rtlCol="0">
            <a:spAutoFit/>
          </a:bodyPr>
          <a:lstStyle/>
          <a:p>
            <a:r>
              <a:rPr lang="en-US" sz="2400" b="1" i="1" dirty="0" smtClean="0"/>
              <a:t>Single Carrier</a:t>
            </a:r>
            <a:endParaRPr lang="en-US" sz="2400" b="1" i="1" dirty="0"/>
          </a:p>
        </p:txBody>
      </p:sp>
      <p:grpSp>
        <p:nvGrpSpPr>
          <p:cNvPr id="2" name="Group 1"/>
          <p:cNvGrpSpPr/>
          <p:nvPr/>
        </p:nvGrpSpPr>
        <p:grpSpPr>
          <a:xfrm>
            <a:off x="3345527" y="1296400"/>
            <a:ext cx="2568845" cy="3861219"/>
            <a:chOff x="3345527" y="1296400"/>
            <a:chExt cx="2568845" cy="3861219"/>
          </a:xfrm>
        </p:grpSpPr>
        <p:grpSp>
          <p:nvGrpSpPr>
            <p:cNvPr id="146" name="Group 145"/>
            <p:cNvGrpSpPr/>
            <p:nvPr/>
          </p:nvGrpSpPr>
          <p:grpSpPr>
            <a:xfrm>
              <a:off x="3345527" y="2514600"/>
              <a:ext cx="2568845" cy="2643019"/>
              <a:chOff x="3155283" y="3467404"/>
              <a:chExt cx="2568845" cy="2643019"/>
            </a:xfrm>
          </p:grpSpPr>
          <p:cxnSp>
            <p:nvCxnSpPr>
              <p:cNvPr id="131" name="Straight Arrow Connector 130"/>
              <p:cNvCxnSpPr/>
              <p:nvPr/>
            </p:nvCxnSpPr>
            <p:spPr>
              <a:xfrm>
                <a:off x="3223686" y="4412726"/>
                <a:ext cx="2232248"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32" name="TextBox 131"/>
              <p:cNvSpPr txBox="1"/>
              <p:nvPr/>
            </p:nvSpPr>
            <p:spPr>
              <a:xfrm>
                <a:off x="3862361" y="4443206"/>
                <a:ext cx="970137" cy="369332"/>
              </a:xfrm>
              <a:prstGeom prst="rect">
                <a:avLst/>
              </a:prstGeom>
              <a:solidFill>
                <a:srgbClr val="FFFFFF"/>
              </a:solidFill>
            </p:spPr>
            <p:txBody>
              <a:bodyPr wrap="none" rtlCol="0">
                <a:spAutoFit/>
              </a:bodyPr>
              <a:lstStyle/>
              <a:p>
                <a:r>
                  <a:rPr lang="en-US" dirty="0" smtClean="0"/>
                  <a:t>190 GHz</a:t>
                </a:r>
                <a:endParaRPr lang="en-US" dirty="0"/>
              </a:p>
            </p:txBody>
          </p:sp>
          <p:sp>
            <p:nvSpPr>
              <p:cNvPr id="133" name="TextBox 132"/>
              <p:cNvSpPr txBox="1"/>
              <p:nvPr/>
            </p:nvSpPr>
            <p:spPr>
              <a:xfrm>
                <a:off x="3155283" y="4910094"/>
                <a:ext cx="2568845" cy="1200329"/>
              </a:xfrm>
              <a:prstGeom prst="rect">
                <a:avLst/>
              </a:prstGeom>
              <a:noFill/>
            </p:spPr>
            <p:txBody>
              <a:bodyPr wrap="none" rtlCol="0">
                <a:spAutoFit/>
              </a:bodyPr>
              <a:lstStyle/>
              <a:p>
                <a:r>
                  <a:rPr lang="en-US" dirty="0"/>
                  <a:t>2</a:t>
                </a:r>
                <a:r>
                  <a:rPr lang="en-US" dirty="0" smtClean="0"/>
                  <a:t> Lasers</a:t>
                </a:r>
              </a:p>
              <a:p>
                <a:r>
                  <a:rPr lang="en-US" dirty="0"/>
                  <a:t>8</a:t>
                </a:r>
                <a:r>
                  <a:rPr lang="en-US" dirty="0" smtClean="0"/>
                  <a:t> modulators</a:t>
                </a:r>
              </a:p>
              <a:p>
                <a:r>
                  <a:rPr lang="en-US" b="1" dirty="0" smtClean="0">
                    <a:solidFill>
                      <a:srgbClr val="FF0000"/>
                    </a:solidFill>
                  </a:rPr>
                  <a:t>80</a:t>
                </a:r>
                <a:r>
                  <a:rPr lang="en-US" dirty="0" smtClean="0"/>
                  <a:t> </a:t>
                </a:r>
                <a:r>
                  <a:rPr lang="en-US" dirty="0" err="1" smtClean="0"/>
                  <a:t>Gbaud</a:t>
                </a:r>
                <a:r>
                  <a:rPr lang="en-US" dirty="0" smtClean="0"/>
                  <a:t> Electronics</a:t>
                </a:r>
                <a:endParaRPr lang="en-US" baseline="30000" dirty="0" smtClean="0"/>
              </a:p>
              <a:p>
                <a:r>
                  <a:rPr lang="en-US" b="1" dirty="0" smtClean="0"/>
                  <a:t>Time to Market: ~</a:t>
                </a:r>
                <a:r>
                  <a:rPr lang="en-US" b="1" dirty="0"/>
                  <a:t>5</a:t>
                </a:r>
                <a:r>
                  <a:rPr lang="en-US" b="1" dirty="0" smtClean="0"/>
                  <a:t> years</a:t>
                </a:r>
              </a:p>
            </p:txBody>
          </p:sp>
          <p:sp>
            <p:nvSpPr>
              <p:cNvPr id="134" name="Freeform 133"/>
              <p:cNvSpPr/>
              <p:nvPr/>
            </p:nvSpPr>
            <p:spPr>
              <a:xfrm>
                <a:off x="3227291" y="3467404"/>
                <a:ext cx="1080120" cy="903794"/>
              </a:xfrm>
              <a:custGeom>
                <a:avLst/>
                <a:gdLst>
                  <a:gd name="connsiteX0" fmla="*/ 0 w 2878666"/>
                  <a:gd name="connsiteY0" fmla="*/ 2255026 h 2266315"/>
                  <a:gd name="connsiteX1" fmla="*/ 587022 w 2878666"/>
                  <a:gd name="connsiteY1" fmla="*/ 256893 h 2266315"/>
                  <a:gd name="connsiteX2" fmla="*/ 2314222 w 2878666"/>
                  <a:gd name="connsiteY2" fmla="*/ 245604 h 2266315"/>
                  <a:gd name="connsiteX3" fmla="*/ 2878666 w 2878666"/>
                  <a:gd name="connsiteY3" fmla="*/ 2266315 h 2266315"/>
                </a:gdLst>
                <a:ahLst/>
                <a:cxnLst>
                  <a:cxn ang="0">
                    <a:pos x="connsiteX0" y="connsiteY0"/>
                  </a:cxn>
                  <a:cxn ang="0">
                    <a:pos x="connsiteX1" y="connsiteY1"/>
                  </a:cxn>
                  <a:cxn ang="0">
                    <a:pos x="connsiteX2" y="connsiteY2"/>
                  </a:cxn>
                  <a:cxn ang="0">
                    <a:pos x="connsiteX3" y="connsiteY3"/>
                  </a:cxn>
                </a:cxnLst>
                <a:rect l="l" t="t" r="r" b="b"/>
                <a:pathLst>
                  <a:path w="2878666" h="2266315">
                    <a:moveTo>
                      <a:pt x="0" y="2255026"/>
                    </a:moveTo>
                    <a:cubicBezTo>
                      <a:pt x="100659" y="1423411"/>
                      <a:pt x="201318" y="591797"/>
                      <a:pt x="587022" y="256893"/>
                    </a:cubicBezTo>
                    <a:cubicBezTo>
                      <a:pt x="972726" y="-78011"/>
                      <a:pt x="1932281" y="-89300"/>
                      <a:pt x="2314222" y="245604"/>
                    </a:cubicBezTo>
                    <a:cubicBezTo>
                      <a:pt x="2696163" y="580508"/>
                      <a:pt x="2787414" y="1423411"/>
                      <a:pt x="2878666" y="2266315"/>
                    </a:cubicBezTo>
                  </a:path>
                </a:pathLst>
              </a:custGeom>
              <a:ln>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5" name="Freeform 134"/>
              <p:cNvSpPr/>
              <p:nvPr/>
            </p:nvSpPr>
            <p:spPr>
              <a:xfrm>
                <a:off x="4379419" y="3467404"/>
                <a:ext cx="1080120" cy="903794"/>
              </a:xfrm>
              <a:custGeom>
                <a:avLst/>
                <a:gdLst>
                  <a:gd name="connsiteX0" fmla="*/ 0 w 2878666"/>
                  <a:gd name="connsiteY0" fmla="*/ 2255026 h 2266315"/>
                  <a:gd name="connsiteX1" fmla="*/ 587022 w 2878666"/>
                  <a:gd name="connsiteY1" fmla="*/ 256893 h 2266315"/>
                  <a:gd name="connsiteX2" fmla="*/ 2314222 w 2878666"/>
                  <a:gd name="connsiteY2" fmla="*/ 245604 h 2266315"/>
                  <a:gd name="connsiteX3" fmla="*/ 2878666 w 2878666"/>
                  <a:gd name="connsiteY3" fmla="*/ 2266315 h 2266315"/>
                </a:gdLst>
                <a:ahLst/>
                <a:cxnLst>
                  <a:cxn ang="0">
                    <a:pos x="connsiteX0" y="connsiteY0"/>
                  </a:cxn>
                  <a:cxn ang="0">
                    <a:pos x="connsiteX1" y="connsiteY1"/>
                  </a:cxn>
                  <a:cxn ang="0">
                    <a:pos x="connsiteX2" y="connsiteY2"/>
                  </a:cxn>
                  <a:cxn ang="0">
                    <a:pos x="connsiteX3" y="connsiteY3"/>
                  </a:cxn>
                </a:cxnLst>
                <a:rect l="l" t="t" r="r" b="b"/>
                <a:pathLst>
                  <a:path w="2878666" h="2266315">
                    <a:moveTo>
                      <a:pt x="0" y="2255026"/>
                    </a:moveTo>
                    <a:cubicBezTo>
                      <a:pt x="100659" y="1423411"/>
                      <a:pt x="201318" y="591797"/>
                      <a:pt x="587022" y="256893"/>
                    </a:cubicBezTo>
                    <a:cubicBezTo>
                      <a:pt x="972726" y="-78011"/>
                      <a:pt x="1932281" y="-89300"/>
                      <a:pt x="2314222" y="245604"/>
                    </a:cubicBezTo>
                    <a:cubicBezTo>
                      <a:pt x="2696163" y="580508"/>
                      <a:pt x="2787414" y="1423411"/>
                      <a:pt x="2878666" y="2266315"/>
                    </a:cubicBezTo>
                  </a:path>
                </a:pathLst>
              </a:custGeom>
              <a:ln>
                <a:solidFill>
                  <a:schemeClr val="accent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50" name="TextBox 149"/>
            <p:cNvSpPr txBox="1"/>
            <p:nvPr/>
          </p:nvSpPr>
          <p:spPr>
            <a:xfrm>
              <a:off x="3635755" y="1296400"/>
              <a:ext cx="1713931" cy="461665"/>
            </a:xfrm>
            <a:prstGeom prst="rect">
              <a:avLst/>
            </a:prstGeom>
            <a:noFill/>
          </p:spPr>
          <p:txBody>
            <a:bodyPr wrap="none" rtlCol="0">
              <a:spAutoFit/>
            </a:bodyPr>
            <a:lstStyle/>
            <a:p>
              <a:r>
                <a:rPr lang="en-US" sz="2400" b="1" i="1" dirty="0" smtClean="0"/>
                <a:t>Dual Carrier</a:t>
              </a:r>
              <a:endParaRPr lang="en-US" sz="2400" b="1" i="1" dirty="0"/>
            </a:p>
          </p:txBody>
        </p:sp>
        <p:sp>
          <p:nvSpPr>
            <p:cNvPr id="152" name="TextBox 151"/>
            <p:cNvSpPr txBox="1"/>
            <p:nvPr/>
          </p:nvSpPr>
          <p:spPr>
            <a:xfrm>
              <a:off x="3791565" y="1792705"/>
              <a:ext cx="1407758" cy="646331"/>
            </a:xfrm>
            <a:prstGeom prst="rect">
              <a:avLst/>
            </a:prstGeom>
            <a:noFill/>
          </p:spPr>
          <p:txBody>
            <a:bodyPr wrap="none" rtlCol="0">
              <a:spAutoFit/>
            </a:bodyPr>
            <a:lstStyle/>
            <a:p>
              <a:pPr algn="ctr"/>
              <a:r>
                <a:rPr lang="en-US" dirty="0" smtClean="0"/>
                <a:t>500Gb/s</a:t>
              </a:r>
            </a:p>
            <a:p>
              <a:pPr algn="ctr"/>
              <a:r>
                <a:rPr lang="en-US" dirty="0"/>
                <a:t>D</a:t>
              </a:r>
              <a:r>
                <a:rPr lang="en-US" dirty="0" smtClean="0"/>
                <a:t>C-PM-QPSK</a:t>
              </a:r>
              <a:endParaRPr lang="en-US" dirty="0"/>
            </a:p>
          </p:txBody>
        </p:sp>
      </p:grpSp>
      <p:grpSp>
        <p:nvGrpSpPr>
          <p:cNvPr id="3" name="Group 2"/>
          <p:cNvGrpSpPr/>
          <p:nvPr/>
        </p:nvGrpSpPr>
        <p:grpSpPr>
          <a:xfrm>
            <a:off x="6264307" y="1297400"/>
            <a:ext cx="2432100" cy="3897387"/>
            <a:chOff x="6264307" y="1297400"/>
            <a:chExt cx="2432100" cy="3897387"/>
          </a:xfrm>
        </p:grpSpPr>
        <p:grpSp>
          <p:nvGrpSpPr>
            <p:cNvPr id="4" name="Group 3"/>
            <p:cNvGrpSpPr/>
            <p:nvPr/>
          </p:nvGrpSpPr>
          <p:grpSpPr>
            <a:xfrm>
              <a:off x="6264307" y="2514600"/>
              <a:ext cx="2432100" cy="2680187"/>
              <a:chOff x="6069860" y="3811906"/>
              <a:chExt cx="2432100" cy="2680187"/>
            </a:xfrm>
          </p:grpSpPr>
          <p:sp>
            <p:nvSpPr>
              <p:cNvPr id="5" name="TextBox 4"/>
              <p:cNvSpPr txBox="1"/>
              <p:nvPr/>
            </p:nvSpPr>
            <p:spPr>
              <a:xfrm>
                <a:off x="6069860" y="5291764"/>
                <a:ext cx="2292487" cy="1200329"/>
              </a:xfrm>
              <a:prstGeom prst="rect">
                <a:avLst/>
              </a:prstGeom>
              <a:noFill/>
            </p:spPr>
            <p:txBody>
              <a:bodyPr wrap="none" rtlCol="0">
                <a:spAutoFit/>
              </a:bodyPr>
              <a:lstStyle/>
              <a:p>
                <a:r>
                  <a:rPr lang="en-US" dirty="0" smtClean="0"/>
                  <a:t>10 Lasers</a:t>
                </a:r>
              </a:p>
              <a:p>
                <a:r>
                  <a:rPr lang="en-US" dirty="0" smtClean="0"/>
                  <a:t>40 Modulators</a:t>
                </a:r>
              </a:p>
              <a:p>
                <a:r>
                  <a:rPr lang="en-US" b="1" dirty="0" smtClean="0">
                    <a:solidFill>
                      <a:srgbClr val="FF0000"/>
                    </a:solidFill>
                  </a:rPr>
                  <a:t>16</a:t>
                </a:r>
                <a:r>
                  <a:rPr lang="en-US" dirty="0" smtClean="0"/>
                  <a:t> </a:t>
                </a:r>
                <a:r>
                  <a:rPr lang="en-US" dirty="0" err="1" smtClean="0"/>
                  <a:t>GBaud</a:t>
                </a:r>
                <a:r>
                  <a:rPr lang="en-US" dirty="0" smtClean="0"/>
                  <a:t> electronics</a:t>
                </a:r>
              </a:p>
              <a:p>
                <a:r>
                  <a:rPr lang="en-US" b="1" dirty="0" smtClean="0"/>
                  <a:t>Time to Market: NOW</a:t>
                </a:r>
              </a:p>
            </p:txBody>
          </p:sp>
          <p:grpSp>
            <p:nvGrpSpPr>
              <p:cNvPr id="6" name="Group 5"/>
              <p:cNvGrpSpPr/>
              <p:nvPr/>
            </p:nvGrpSpPr>
            <p:grpSpPr>
              <a:xfrm>
                <a:off x="6228184" y="3811906"/>
                <a:ext cx="2244080" cy="929347"/>
                <a:chOff x="6228184" y="4177998"/>
                <a:chExt cx="2244080" cy="1106365"/>
              </a:xfrm>
            </p:grpSpPr>
            <p:sp>
              <p:nvSpPr>
                <p:cNvPr id="10" name="Freeform 9"/>
                <p:cNvSpPr/>
                <p:nvPr/>
              </p:nvSpPr>
              <p:spPr>
                <a:xfrm>
                  <a:off x="6228184" y="4177998"/>
                  <a:ext cx="224408" cy="1106365"/>
                </a:xfrm>
                <a:custGeom>
                  <a:avLst/>
                  <a:gdLst>
                    <a:gd name="connsiteX0" fmla="*/ 0 w 2878666"/>
                    <a:gd name="connsiteY0" fmla="*/ 2255026 h 2266315"/>
                    <a:gd name="connsiteX1" fmla="*/ 587022 w 2878666"/>
                    <a:gd name="connsiteY1" fmla="*/ 256893 h 2266315"/>
                    <a:gd name="connsiteX2" fmla="*/ 2314222 w 2878666"/>
                    <a:gd name="connsiteY2" fmla="*/ 245604 h 2266315"/>
                    <a:gd name="connsiteX3" fmla="*/ 2878666 w 2878666"/>
                    <a:gd name="connsiteY3" fmla="*/ 2266315 h 2266315"/>
                  </a:gdLst>
                  <a:ahLst/>
                  <a:cxnLst>
                    <a:cxn ang="0">
                      <a:pos x="connsiteX0" y="connsiteY0"/>
                    </a:cxn>
                    <a:cxn ang="0">
                      <a:pos x="connsiteX1" y="connsiteY1"/>
                    </a:cxn>
                    <a:cxn ang="0">
                      <a:pos x="connsiteX2" y="connsiteY2"/>
                    </a:cxn>
                    <a:cxn ang="0">
                      <a:pos x="connsiteX3" y="connsiteY3"/>
                    </a:cxn>
                  </a:cxnLst>
                  <a:rect l="l" t="t" r="r" b="b"/>
                  <a:pathLst>
                    <a:path w="2878666" h="2266315">
                      <a:moveTo>
                        <a:pt x="0" y="2255026"/>
                      </a:moveTo>
                      <a:cubicBezTo>
                        <a:pt x="100659" y="1423411"/>
                        <a:pt x="201318" y="591797"/>
                        <a:pt x="587022" y="256893"/>
                      </a:cubicBezTo>
                      <a:cubicBezTo>
                        <a:pt x="972726" y="-78011"/>
                        <a:pt x="1932281" y="-89300"/>
                        <a:pt x="2314222" y="245604"/>
                      </a:cubicBezTo>
                      <a:cubicBezTo>
                        <a:pt x="2696163" y="580508"/>
                        <a:pt x="2787414" y="1423411"/>
                        <a:pt x="2878666" y="2266315"/>
                      </a:cubicBezTo>
                    </a:path>
                  </a:pathLst>
                </a:cu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6452592" y="4177998"/>
                  <a:ext cx="224408" cy="1106365"/>
                </a:xfrm>
                <a:custGeom>
                  <a:avLst/>
                  <a:gdLst>
                    <a:gd name="connsiteX0" fmla="*/ 0 w 2878666"/>
                    <a:gd name="connsiteY0" fmla="*/ 2255026 h 2266315"/>
                    <a:gd name="connsiteX1" fmla="*/ 587022 w 2878666"/>
                    <a:gd name="connsiteY1" fmla="*/ 256893 h 2266315"/>
                    <a:gd name="connsiteX2" fmla="*/ 2314222 w 2878666"/>
                    <a:gd name="connsiteY2" fmla="*/ 245604 h 2266315"/>
                    <a:gd name="connsiteX3" fmla="*/ 2878666 w 2878666"/>
                    <a:gd name="connsiteY3" fmla="*/ 2266315 h 2266315"/>
                  </a:gdLst>
                  <a:ahLst/>
                  <a:cxnLst>
                    <a:cxn ang="0">
                      <a:pos x="connsiteX0" y="connsiteY0"/>
                    </a:cxn>
                    <a:cxn ang="0">
                      <a:pos x="connsiteX1" y="connsiteY1"/>
                    </a:cxn>
                    <a:cxn ang="0">
                      <a:pos x="connsiteX2" y="connsiteY2"/>
                    </a:cxn>
                    <a:cxn ang="0">
                      <a:pos x="connsiteX3" y="connsiteY3"/>
                    </a:cxn>
                  </a:cxnLst>
                  <a:rect l="l" t="t" r="r" b="b"/>
                  <a:pathLst>
                    <a:path w="2878666" h="2266315">
                      <a:moveTo>
                        <a:pt x="0" y="2255026"/>
                      </a:moveTo>
                      <a:cubicBezTo>
                        <a:pt x="100659" y="1423411"/>
                        <a:pt x="201318" y="591797"/>
                        <a:pt x="587022" y="256893"/>
                      </a:cubicBezTo>
                      <a:cubicBezTo>
                        <a:pt x="972726" y="-78011"/>
                        <a:pt x="1932281" y="-89300"/>
                        <a:pt x="2314222" y="245604"/>
                      </a:cubicBezTo>
                      <a:cubicBezTo>
                        <a:pt x="2696163" y="580508"/>
                        <a:pt x="2787414" y="1423411"/>
                        <a:pt x="2878666" y="2266315"/>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6677000" y="4177998"/>
                  <a:ext cx="224408" cy="1106365"/>
                </a:xfrm>
                <a:custGeom>
                  <a:avLst/>
                  <a:gdLst>
                    <a:gd name="connsiteX0" fmla="*/ 0 w 2878666"/>
                    <a:gd name="connsiteY0" fmla="*/ 2255026 h 2266315"/>
                    <a:gd name="connsiteX1" fmla="*/ 587022 w 2878666"/>
                    <a:gd name="connsiteY1" fmla="*/ 256893 h 2266315"/>
                    <a:gd name="connsiteX2" fmla="*/ 2314222 w 2878666"/>
                    <a:gd name="connsiteY2" fmla="*/ 245604 h 2266315"/>
                    <a:gd name="connsiteX3" fmla="*/ 2878666 w 2878666"/>
                    <a:gd name="connsiteY3" fmla="*/ 2266315 h 2266315"/>
                  </a:gdLst>
                  <a:ahLst/>
                  <a:cxnLst>
                    <a:cxn ang="0">
                      <a:pos x="connsiteX0" y="connsiteY0"/>
                    </a:cxn>
                    <a:cxn ang="0">
                      <a:pos x="connsiteX1" y="connsiteY1"/>
                    </a:cxn>
                    <a:cxn ang="0">
                      <a:pos x="connsiteX2" y="connsiteY2"/>
                    </a:cxn>
                    <a:cxn ang="0">
                      <a:pos x="connsiteX3" y="connsiteY3"/>
                    </a:cxn>
                  </a:cxnLst>
                  <a:rect l="l" t="t" r="r" b="b"/>
                  <a:pathLst>
                    <a:path w="2878666" h="2266315">
                      <a:moveTo>
                        <a:pt x="0" y="2255026"/>
                      </a:moveTo>
                      <a:cubicBezTo>
                        <a:pt x="100659" y="1423411"/>
                        <a:pt x="201318" y="591797"/>
                        <a:pt x="587022" y="256893"/>
                      </a:cubicBezTo>
                      <a:cubicBezTo>
                        <a:pt x="972726" y="-78011"/>
                        <a:pt x="1932281" y="-89300"/>
                        <a:pt x="2314222" y="245604"/>
                      </a:cubicBezTo>
                      <a:cubicBezTo>
                        <a:pt x="2696163" y="580508"/>
                        <a:pt x="2787414" y="1423411"/>
                        <a:pt x="2878666" y="2266315"/>
                      </a:cubicBezTo>
                    </a:path>
                  </a:pathLst>
                </a:custGeom>
                <a:ln>
                  <a:solidFill>
                    <a:schemeClr val="accent5">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6901408" y="4177998"/>
                  <a:ext cx="224408" cy="1106365"/>
                </a:xfrm>
                <a:custGeom>
                  <a:avLst/>
                  <a:gdLst>
                    <a:gd name="connsiteX0" fmla="*/ 0 w 2878666"/>
                    <a:gd name="connsiteY0" fmla="*/ 2255026 h 2266315"/>
                    <a:gd name="connsiteX1" fmla="*/ 587022 w 2878666"/>
                    <a:gd name="connsiteY1" fmla="*/ 256893 h 2266315"/>
                    <a:gd name="connsiteX2" fmla="*/ 2314222 w 2878666"/>
                    <a:gd name="connsiteY2" fmla="*/ 245604 h 2266315"/>
                    <a:gd name="connsiteX3" fmla="*/ 2878666 w 2878666"/>
                    <a:gd name="connsiteY3" fmla="*/ 2266315 h 2266315"/>
                  </a:gdLst>
                  <a:ahLst/>
                  <a:cxnLst>
                    <a:cxn ang="0">
                      <a:pos x="connsiteX0" y="connsiteY0"/>
                    </a:cxn>
                    <a:cxn ang="0">
                      <a:pos x="connsiteX1" y="connsiteY1"/>
                    </a:cxn>
                    <a:cxn ang="0">
                      <a:pos x="connsiteX2" y="connsiteY2"/>
                    </a:cxn>
                    <a:cxn ang="0">
                      <a:pos x="connsiteX3" y="connsiteY3"/>
                    </a:cxn>
                  </a:cxnLst>
                  <a:rect l="l" t="t" r="r" b="b"/>
                  <a:pathLst>
                    <a:path w="2878666" h="2266315">
                      <a:moveTo>
                        <a:pt x="0" y="2255026"/>
                      </a:moveTo>
                      <a:cubicBezTo>
                        <a:pt x="100659" y="1423411"/>
                        <a:pt x="201318" y="591797"/>
                        <a:pt x="587022" y="256893"/>
                      </a:cubicBezTo>
                      <a:cubicBezTo>
                        <a:pt x="972726" y="-78011"/>
                        <a:pt x="1932281" y="-89300"/>
                        <a:pt x="2314222" y="245604"/>
                      </a:cubicBezTo>
                      <a:cubicBezTo>
                        <a:pt x="2696163" y="580508"/>
                        <a:pt x="2787414" y="1423411"/>
                        <a:pt x="2878666" y="2266315"/>
                      </a:cubicBezTo>
                    </a:path>
                  </a:pathLst>
                </a:custGeom>
                <a:ln>
                  <a:solidFill>
                    <a:schemeClr val="accent5"/>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7125816" y="4177998"/>
                  <a:ext cx="224408" cy="1106365"/>
                </a:xfrm>
                <a:custGeom>
                  <a:avLst/>
                  <a:gdLst>
                    <a:gd name="connsiteX0" fmla="*/ 0 w 2878666"/>
                    <a:gd name="connsiteY0" fmla="*/ 2255026 h 2266315"/>
                    <a:gd name="connsiteX1" fmla="*/ 587022 w 2878666"/>
                    <a:gd name="connsiteY1" fmla="*/ 256893 h 2266315"/>
                    <a:gd name="connsiteX2" fmla="*/ 2314222 w 2878666"/>
                    <a:gd name="connsiteY2" fmla="*/ 245604 h 2266315"/>
                    <a:gd name="connsiteX3" fmla="*/ 2878666 w 2878666"/>
                    <a:gd name="connsiteY3" fmla="*/ 2266315 h 2266315"/>
                  </a:gdLst>
                  <a:ahLst/>
                  <a:cxnLst>
                    <a:cxn ang="0">
                      <a:pos x="connsiteX0" y="connsiteY0"/>
                    </a:cxn>
                    <a:cxn ang="0">
                      <a:pos x="connsiteX1" y="connsiteY1"/>
                    </a:cxn>
                    <a:cxn ang="0">
                      <a:pos x="connsiteX2" y="connsiteY2"/>
                    </a:cxn>
                    <a:cxn ang="0">
                      <a:pos x="connsiteX3" y="connsiteY3"/>
                    </a:cxn>
                  </a:cxnLst>
                  <a:rect l="l" t="t" r="r" b="b"/>
                  <a:pathLst>
                    <a:path w="2878666" h="2266315">
                      <a:moveTo>
                        <a:pt x="0" y="2255026"/>
                      </a:moveTo>
                      <a:cubicBezTo>
                        <a:pt x="100659" y="1423411"/>
                        <a:pt x="201318" y="591797"/>
                        <a:pt x="587022" y="256893"/>
                      </a:cubicBezTo>
                      <a:cubicBezTo>
                        <a:pt x="972726" y="-78011"/>
                        <a:pt x="1932281" y="-89300"/>
                        <a:pt x="2314222" y="245604"/>
                      </a:cubicBezTo>
                      <a:cubicBezTo>
                        <a:pt x="2696163" y="580508"/>
                        <a:pt x="2787414" y="1423411"/>
                        <a:pt x="2878666" y="2266315"/>
                      </a:cubicBezTo>
                    </a:path>
                  </a:pathLst>
                </a:cu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a:off x="7350224" y="4177998"/>
                  <a:ext cx="224408" cy="1106365"/>
                </a:xfrm>
                <a:custGeom>
                  <a:avLst/>
                  <a:gdLst>
                    <a:gd name="connsiteX0" fmla="*/ 0 w 2878666"/>
                    <a:gd name="connsiteY0" fmla="*/ 2255026 h 2266315"/>
                    <a:gd name="connsiteX1" fmla="*/ 587022 w 2878666"/>
                    <a:gd name="connsiteY1" fmla="*/ 256893 h 2266315"/>
                    <a:gd name="connsiteX2" fmla="*/ 2314222 w 2878666"/>
                    <a:gd name="connsiteY2" fmla="*/ 245604 h 2266315"/>
                    <a:gd name="connsiteX3" fmla="*/ 2878666 w 2878666"/>
                    <a:gd name="connsiteY3" fmla="*/ 2266315 h 2266315"/>
                  </a:gdLst>
                  <a:ahLst/>
                  <a:cxnLst>
                    <a:cxn ang="0">
                      <a:pos x="connsiteX0" y="connsiteY0"/>
                    </a:cxn>
                    <a:cxn ang="0">
                      <a:pos x="connsiteX1" y="connsiteY1"/>
                    </a:cxn>
                    <a:cxn ang="0">
                      <a:pos x="connsiteX2" y="connsiteY2"/>
                    </a:cxn>
                    <a:cxn ang="0">
                      <a:pos x="connsiteX3" y="connsiteY3"/>
                    </a:cxn>
                  </a:cxnLst>
                  <a:rect l="l" t="t" r="r" b="b"/>
                  <a:pathLst>
                    <a:path w="2878666" h="2266315">
                      <a:moveTo>
                        <a:pt x="0" y="2255026"/>
                      </a:moveTo>
                      <a:cubicBezTo>
                        <a:pt x="100659" y="1423411"/>
                        <a:pt x="201318" y="591797"/>
                        <a:pt x="587022" y="256893"/>
                      </a:cubicBezTo>
                      <a:cubicBezTo>
                        <a:pt x="972726" y="-78011"/>
                        <a:pt x="1932281" y="-89300"/>
                        <a:pt x="2314222" y="245604"/>
                      </a:cubicBezTo>
                      <a:cubicBezTo>
                        <a:pt x="2696163" y="580508"/>
                        <a:pt x="2787414" y="1423411"/>
                        <a:pt x="2878666" y="2266315"/>
                      </a:cubicBezTo>
                    </a:path>
                  </a:pathLst>
                </a:custGeom>
                <a:ln>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a:off x="7574632" y="4177998"/>
                  <a:ext cx="224408" cy="1106365"/>
                </a:xfrm>
                <a:custGeom>
                  <a:avLst/>
                  <a:gdLst>
                    <a:gd name="connsiteX0" fmla="*/ 0 w 2878666"/>
                    <a:gd name="connsiteY0" fmla="*/ 2255026 h 2266315"/>
                    <a:gd name="connsiteX1" fmla="*/ 587022 w 2878666"/>
                    <a:gd name="connsiteY1" fmla="*/ 256893 h 2266315"/>
                    <a:gd name="connsiteX2" fmla="*/ 2314222 w 2878666"/>
                    <a:gd name="connsiteY2" fmla="*/ 245604 h 2266315"/>
                    <a:gd name="connsiteX3" fmla="*/ 2878666 w 2878666"/>
                    <a:gd name="connsiteY3" fmla="*/ 2266315 h 2266315"/>
                  </a:gdLst>
                  <a:ahLst/>
                  <a:cxnLst>
                    <a:cxn ang="0">
                      <a:pos x="connsiteX0" y="connsiteY0"/>
                    </a:cxn>
                    <a:cxn ang="0">
                      <a:pos x="connsiteX1" y="connsiteY1"/>
                    </a:cxn>
                    <a:cxn ang="0">
                      <a:pos x="connsiteX2" y="connsiteY2"/>
                    </a:cxn>
                    <a:cxn ang="0">
                      <a:pos x="connsiteX3" y="connsiteY3"/>
                    </a:cxn>
                  </a:cxnLst>
                  <a:rect l="l" t="t" r="r" b="b"/>
                  <a:pathLst>
                    <a:path w="2878666" h="2266315">
                      <a:moveTo>
                        <a:pt x="0" y="2255026"/>
                      </a:moveTo>
                      <a:cubicBezTo>
                        <a:pt x="100659" y="1423411"/>
                        <a:pt x="201318" y="591797"/>
                        <a:pt x="587022" y="256893"/>
                      </a:cubicBezTo>
                      <a:cubicBezTo>
                        <a:pt x="972726" y="-78011"/>
                        <a:pt x="1932281" y="-89300"/>
                        <a:pt x="2314222" y="245604"/>
                      </a:cubicBezTo>
                      <a:cubicBezTo>
                        <a:pt x="2696163" y="580508"/>
                        <a:pt x="2787414" y="1423411"/>
                        <a:pt x="2878666" y="2266315"/>
                      </a:cubicBezTo>
                    </a:path>
                  </a:pathLst>
                </a:custGeom>
                <a:ln>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7799040" y="4177998"/>
                  <a:ext cx="224408" cy="1106365"/>
                </a:xfrm>
                <a:custGeom>
                  <a:avLst/>
                  <a:gdLst>
                    <a:gd name="connsiteX0" fmla="*/ 0 w 2878666"/>
                    <a:gd name="connsiteY0" fmla="*/ 2255026 h 2266315"/>
                    <a:gd name="connsiteX1" fmla="*/ 587022 w 2878666"/>
                    <a:gd name="connsiteY1" fmla="*/ 256893 h 2266315"/>
                    <a:gd name="connsiteX2" fmla="*/ 2314222 w 2878666"/>
                    <a:gd name="connsiteY2" fmla="*/ 245604 h 2266315"/>
                    <a:gd name="connsiteX3" fmla="*/ 2878666 w 2878666"/>
                    <a:gd name="connsiteY3" fmla="*/ 2266315 h 2266315"/>
                  </a:gdLst>
                  <a:ahLst/>
                  <a:cxnLst>
                    <a:cxn ang="0">
                      <a:pos x="connsiteX0" y="connsiteY0"/>
                    </a:cxn>
                    <a:cxn ang="0">
                      <a:pos x="connsiteX1" y="connsiteY1"/>
                    </a:cxn>
                    <a:cxn ang="0">
                      <a:pos x="connsiteX2" y="connsiteY2"/>
                    </a:cxn>
                    <a:cxn ang="0">
                      <a:pos x="connsiteX3" y="connsiteY3"/>
                    </a:cxn>
                  </a:cxnLst>
                  <a:rect l="l" t="t" r="r" b="b"/>
                  <a:pathLst>
                    <a:path w="2878666" h="2266315">
                      <a:moveTo>
                        <a:pt x="0" y="2255026"/>
                      </a:moveTo>
                      <a:cubicBezTo>
                        <a:pt x="100659" y="1423411"/>
                        <a:pt x="201318" y="591797"/>
                        <a:pt x="587022" y="256893"/>
                      </a:cubicBezTo>
                      <a:cubicBezTo>
                        <a:pt x="972726" y="-78011"/>
                        <a:pt x="1932281" y="-89300"/>
                        <a:pt x="2314222" y="245604"/>
                      </a:cubicBezTo>
                      <a:cubicBezTo>
                        <a:pt x="2696163" y="580508"/>
                        <a:pt x="2787414" y="1423411"/>
                        <a:pt x="2878666" y="2266315"/>
                      </a:cubicBezTo>
                    </a:path>
                  </a:pathLst>
                </a:custGeom>
                <a:ln>
                  <a:solidFill>
                    <a:srgbClr val="00B0F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8023448" y="4177998"/>
                  <a:ext cx="224408" cy="1106365"/>
                </a:xfrm>
                <a:custGeom>
                  <a:avLst/>
                  <a:gdLst>
                    <a:gd name="connsiteX0" fmla="*/ 0 w 2878666"/>
                    <a:gd name="connsiteY0" fmla="*/ 2255026 h 2266315"/>
                    <a:gd name="connsiteX1" fmla="*/ 587022 w 2878666"/>
                    <a:gd name="connsiteY1" fmla="*/ 256893 h 2266315"/>
                    <a:gd name="connsiteX2" fmla="*/ 2314222 w 2878666"/>
                    <a:gd name="connsiteY2" fmla="*/ 245604 h 2266315"/>
                    <a:gd name="connsiteX3" fmla="*/ 2878666 w 2878666"/>
                    <a:gd name="connsiteY3" fmla="*/ 2266315 h 2266315"/>
                  </a:gdLst>
                  <a:ahLst/>
                  <a:cxnLst>
                    <a:cxn ang="0">
                      <a:pos x="connsiteX0" y="connsiteY0"/>
                    </a:cxn>
                    <a:cxn ang="0">
                      <a:pos x="connsiteX1" y="connsiteY1"/>
                    </a:cxn>
                    <a:cxn ang="0">
                      <a:pos x="connsiteX2" y="connsiteY2"/>
                    </a:cxn>
                    <a:cxn ang="0">
                      <a:pos x="connsiteX3" y="connsiteY3"/>
                    </a:cxn>
                  </a:cxnLst>
                  <a:rect l="l" t="t" r="r" b="b"/>
                  <a:pathLst>
                    <a:path w="2878666" h="2266315">
                      <a:moveTo>
                        <a:pt x="0" y="2255026"/>
                      </a:moveTo>
                      <a:cubicBezTo>
                        <a:pt x="100659" y="1423411"/>
                        <a:pt x="201318" y="591797"/>
                        <a:pt x="587022" y="256893"/>
                      </a:cubicBezTo>
                      <a:cubicBezTo>
                        <a:pt x="972726" y="-78011"/>
                        <a:pt x="1932281" y="-89300"/>
                        <a:pt x="2314222" y="245604"/>
                      </a:cubicBezTo>
                      <a:cubicBezTo>
                        <a:pt x="2696163" y="580508"/>
                        <a:pt x="2787414" y="1423411"/>
                        <a:pt x="2878666" y="2266315"/>
                      </a:cubicBezTo>
                    </a:path>
                  </a:pathLst>
                </a:custGeom>
                <a:ln>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8247856" y="4177998"/>
                  <a:ext cx="224408" cy="1106365"/>
                </a:xfrm>
                <a:custGeom>
                  <a:avLst/>
                  <a:gdLst>
                    <a:gd name="connsiteX0" fmla="*/ 0 w 2878666"/>
                    <a:gd name="connsiteY0" fmla="*/ 2255026 h 2266315"/>
                    <a:gd name="connsiteX1" fmla="*/ 587022 w 2878666"/>
                    <a:gd name="connsiteY1" fmla="*/ 256893 h 2266315"/>
                    <a:gd name="connsiteX2" fmla="*/ 2314222 w 2878666"/>
                    <a:gd name="connsiteY2" fmla="*/ 245604 h 2266315"/>
                    <a:gd name="connsiteX3" fmla="*/ 2878666 w 2878666"/>
                    <a:gd name="connsiteY3" fmla="*/ 2266315 h 2266315"/>
                  </a:gdLst>
                  <a:ahLst/>
                  <a:cxnLst>
                    <a:cxn ang="0">
                      <a:pos x="connsiteX0" y="connsiteY0"/>
                    </a:cxn>
                    <a:cxn ang="0">
                      <a:pos x="connsiteX1" y="connsiteY1"/>
                    </a:cxn>
                    <a:cxn ang="0">
                      <a:pos x="connsiteX2" y="connsiteY2"/>
                    </a:cxn>
                    <a:cxn ang="0">
                      <a:pos x="connsiteX3" y="connsiteY3"/>
                    </a:cxn>
                  </a:cxnLst>
                  <a:rect l="l" t="t" r="r" b="b"/>
                  <a:pathLst>
                    <a:path w="2878666" h="2266315">
                      <a:moveTo>
                        <a:pt x="0" y="2255026"/>
                      </a:moveTo>
                      <a:cubicBezTo>
                        <a:pt x="100659" y="1423411"/>
                        <a:pt x="201318" y="591797"/>
                        <a:pt x="587022" y="256893"/>
                      </a:cubicBezTo>
                      <a:cubicBezTo>
                        <a:pt x="972726" y="-78011"/>
                        <a:pt x="1932281" y="-89300"/>
                        <a:pt x="2314222" y="245604"/>
                      </a:cubicBezTo>
                      <a:cubicBezTo>
                        <a:pt x="2696163" y="580508"/>
                        <a:pt x="2787414" y="1423411"/>
                        <a:pt x="2878666" y="2266315"/>
                      </a:cubicBezTo>
                    </a:path>
                  </a:pathLst>
                </a:custGeom>
                <a:ln>
                  <a:solidFill>
                    <a:srgbClr val="7030A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7" name="Group 6"/>
              <p:cNvGrpSpPr/>
              <p:nvPr/>
            </p:nvGrpSpPr>
            <p:grpSpPr>
              <a:xfrm>
                <a:off x="6197704" y="4756493"/>
                <a:ext cx="2304256" cy="391255"/>
                <a:chOff x="6197704" y="4740384"/>
                <a:chExt cx="2304256" cy="391255"/>
              </a:xfrm>
            </p:grpSpPr>
            <p:sp>
              <p:nvSpPr>
                <p:cNvPr id="8" name="TextBox 7"/>
                <p:cNvSpPr txBox="1"/>
                <p:nvPr/>
              </p:nvSpPr>
              <p:spPr>
                <a:xfrm>
                  <a:off x="6867211" y="4762307"/>
                  <a:ext cx="970137" cy="369332"/>
                </a:xfrm>
                <a:prstGeom prst="rect">
                  <a:avLst/>
                </a:prstGeom>
                <a:solidFill>
                  <a:srgbClr val="FFFFFF">
                    <a:alpha val="45882"/>
                  </a:srgbClr>
                </a:solidFill>
                <a:effectLst>
                  <a:softEdge rad="63500"/>
                </a:effectLst>
              </p:spPr>
              <p:txBody>
                <a:bodyPr wrap="none" rtlCol="0">
                  <a:spAutoFit/>
                </a:bodyPr>
                <a:lstStyle/>
                <a:p>
                  <a:r>
                    <a:rPr lang="en-US" dirty="0" smtClean="0"/>
                    <a:t>190 GHz</a:t>
                  </a:r>
                  <a:endParaRPr lang="en-US" dirty="0"/>
                </a:p>
              </p:txBody>
            </p:sp>
            <p:cxnSp>
              <p:nvCxnSpPr>
                <p:cNvPr id="9" name="Straight Arrow Connector 8"/>
                <p:cNvCxnSpPr/>
                <p:nvPr/>
              </p:nvCxnSpPr>
              <p:spPr>
                <a:xfrm>
                  <a:off x="6197704" y="4740384"/>
                  <a:ext cx="2304256"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grpSp>
        <p:sp>
          <p:nvSpPr>
            <p:cNvPr id="151" name="TextBox 150"/>
            <p:cNvSpPr txBox="1"/>
            <p:nvPr/>
          </p:nvSpPr>
          <p:spPr>
            <a:xfrm>
              <a:off x="6696726" y="1297400"/>
              <a:ext cx="1573508" cy="461665"/>
            </a:xfrm>
            <a:prstGeom prst="rect">
              <a:avLst/>
            </a:prstGeom>
            <a:noFill/>
          </p:spPr>
          <p:txBody>
            <a:bodyPr wrap="none" rtlCol="0">
              <a:spAutoFit/>
            </a:bodyPr>
            <a:lstStyle/>
            <a:p>
              <a:r>
                <a:rPr lang="en-US" sz="2400" b="1" i="1" dirty="0" smtClean="0"/>
                <a:t>Ten Carrier</a:t>
              </a:r>
              <a:endParaRPr lang="en-US" sz="2400" b="1" i="1" dirty="0"/>
            </a:p>
          </p:txBody>
        </p:sp>
        <p:sp>
          <p:nvSpPr>
            <p:cNvPr id="153" name="TextBox 152"/>
            <p:cNvSpPr txBox="1"/>
            <p:nvPr/>
          </p:nvSpPr>
          <p:spPr>
            <a:xfrm>
              <a:off x="6730472" y="1793341"/>
              <a:ext cx="1499128" cy="646331"/>
            </a:xfrm>
            <a:prstGeom prst="rect">
              <a:avLst/>
            </a:prstGeom>
            <a:noFill/>
          </p:spPr>
          <p:txBody>
            <a:bodyPr wrap="none" rtlCol="0">
              <a:spAutoFit/>
            </a:bodyPr>
            <a:lstStyle/>
            <a:p>
              <a:pPr algn="ctr"/>
              <a:r>
                <a:rPr lang="en-US" dirty="0" smtClean="0"/>
                <a:t>500Gb/s</a:t>
              </a:r>
            </a:p>
            <a:p>
              <a:pPr algn="ctr"/>
              <a:r>
                <a:rPr lang="en-US" dirty="0" smtClean="0"/>
                <a:t>10C-PM-QPSK</a:t>
              </a:r>
              <a:endParaRPr lang="en-US" dirty="0"/>
            </a:p>
          </p:txBody>
        </p:sp>
      </p:grpSp>
    </p:spTree>
    <p:extLst>
      <p:ext uri="{BB962C8B-B14F-4D97-AF65-F5344CB8AC3E}">
        <p14:creationId xmlns:p14="http://schemas.microsoft.com/office/powerpoint/2010/main" val="2773708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7"/>
                                        </p:tgtEl>
                                        <p:attrNameLst>
                                          <p:attrName>style.visibility</p:attrName>
                                        </p:attrNameLst>
                                      </p:cBhvr>
                                      <p:to>
                                        <p:strVal val="visible"/>
                                      </p:to>
                                    </p:set>
                                    <p:animEffect transition="in" filter="fade">
                                      <p:cBhvr>
                                        <p:cTn id="17"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55365"/>
            <a:ext cx="8515672" cy="1611635"/>
          </a:xfrm>
        </p:spPr>
        <p:txBody>
          <a:bodyPr>
            <a:normAutofit fontScale="92500"/>
          </a:bodyPr>
          <a:lstStyle/>
          <a:p>
            <a:r>
              <a:rPr lang="en-US" dirty="0" smtClean="0"/>
              <a:t>Coherent Super-Channel </a:t>
            </a:r>
            <a:r>
              <a:rPr lang="en-US" dirty="0" err="1" smtClean="0"/>
              <a:t>Tx</a:t>
            </a:r>
            <a:r>
              <a:rPr lang="en-US" dirty="0" smtClean="0"/>
              <a:t> circuit is complex</a:t>
            </a:r>
          </a:p>
          <a:p>
            <a:r>
              <a:rPr lang="en-US" dirty="0" smtClean="0"/>
              <a:t>Coherent Super-Channel Rx circuit is </a:t>
            </a:r>
            <a:r>
              <a:rPr lang="en-US" b="1" i="1" dirty="0" smtClean="0">
                <a:solidFill>
                  <a:srgbClr val="FF0000"/>
                </a:solidFill>
              </a:rPr>
              <a:t>even more complex</a:t>
            </a:r>
            <a:endParaRPr lang="en-US" sz="1000" dirty="0"/>
          </a:p>
          <a:p>
            <a:r>
              <a:rPr lang="en-US" dirty="0"/>
              <a:t>Unless…</a:t>
            </a:r>
          </a:p>
        </p:txBody>
      </p:sp>
      <p:sp>
        <p:nvSpPr>
          <p:cNvPr id="4" name="Title 3"/>
          <p:cNvSpPr>
            <a:spLocks noGrp="1"/>
          </p:cNvSpPr>
          <p:nvPr>
            <p:ph type="title"/>
          </p:nvPr>
        </p:nvSpPr>
        <p:spPr/>
        <p:txBody>
          <a:bodyPr>
            <a:normAutofit fontScale="90000"/>
          </a:bodyPr>
          <a:lstStyle/>
          <a:p>
            <a:r>
              <a:rPr lang="en-US" dirty="0" smtClean="0"/>
              <a:t>Controlling the “</a:t>
            </a:r>
            <a:r>
              <a:rPr lang="en-US" dirty="0"/>
              <a:t>C</a:t>
            </a:r>
            <a:r>
              <a:rPr lang="en-US" dirty="0" smtClean="0"/>
              <a:t>omponent </a:t>
            </a:r>
            <a:r>
              <a:rPr lang="en-US" dirty="0"/>
              <a:t>E</a:t>
            </a:r>
            <a:r>
              <a:rPr lang="en-US" dirty="0" smtClean="0"/>
              <a:t>xplosion”:</a:t>
            </a:r>
            <a:br>
              <a:rPr lang="en-US" dirty="0" smtClean="0"/>
            </a:br>
            <a:r>
              <a:rPr lang="en-US" i="1" dirty="0" smtClean="0">
                <a:solidFill>
                  <a:schemeClr val="bg2"/>
                </a:solidFill>
              </a:rPr>
              <a:t>The Power of Large Scale PICs</a:t>
            </a:r>
            <a:endParaRPr lang="en-US" i="1" dirty="0">
              <a:solidFill>
                <a:schemeClr val="bg2"/>
              </a:solidFill>
            </a:endParaRPr>
          </a:p>
        </p:txBody>
      </p:sp>
      <p:grpSp>
        <p:nvGrpSpPr>
          <p:cNvPr id="6" name="Group 5"/>
          <p:cNvGrpSpPr/>
          <p:nvPr/>
        </p:nvGrpSpPr>
        <p:grpSpPr>
          <a:xfrm>
            <a:off x="1043607" y="2588482"/>
            <a:ext cx="7280446" cy="3814199"/>
            <a:chOff x="1043607" y="2588482"/>
            <a:chExt cx="7280446" cy="3814199"/>
          </a:xfrm>
        </p:grpSpPr>
        <p:pic>
          <p:nvPicPr>
            <p:cNvPr id="24" name="Picture 2"/>
            <p:cNvPicPr>
              <a:picLocks noChangeAspect="1" noChangeArrowheads="1"/>
            </p:cNvPicPr>
            <p:nvPr/>
          </p:nvPicPr>
          <p:blipFill>
            <a:blip r:embed="rId2" cstate="email"/>
            <a:srcRect/>
            <a:stretch>
              <a:fillRect/>
            </a:stretch>
          </p:blipFill>
          <p:spPr bwMode="auto">
            <a:xfrm>
              <a:off x="6299725" y="3730945"/>
              <a:ext cx="2024328" cy="1331389"/>
            </a:xfrm>
            <a:prstGeom prst="rect">
              <a:avLst/>
            </a:prstGeom>
            <a:ln>
              <a:noFill/>
            </a:ln>
            <a:effectLst>
              <a:outerShdw blurRad="190500" algn="tl" rotWithShape="0">
                <a:srgbClr val="000000">
                  <a:alpha val="70000"/>
                </a:srgbClr>
              </a:outerShdw>
            </a:effectLst>
          </p:spPr>
        </p:pic>
        <p:sp>
          <p:nvSpPr>
            <p:cNvPr id="25" name="Rectangle 24"/>
            <p:cNvSpPr/>
            <p:nvPr/>
          </p:nvSpPr>
          <p:spPr>
            <a:xfrm>
              <a:off x="1043608" y="5357169"/>
              <a:ext cx="5544616" cy="506849"/>
            </a:xfrm>
            <a:prstGeom prst="rect">
              <a:avLst/>
            </a:prstGeom>
            <a:ln>
              <a:noFill/>
            </a:ln>
            <a:effectLst/>
          </p:spPr>
          <p:style>
            <a:lnRef idx="3">
              <a:schemeClr val="lt1"/>
            </a:lnRef>
            <a:fillRef idx="1">
              <a:schemeClr val="dk1"/>
            </a:fillRef>
            <a:effectRef idx="1">
              <a:schemeClr val="dk1"/>
            </a:effectRef>
            <a:fontRef idx="minor">
              <a:schemeClr val="lt1"/>
            </a:fontRef>
          </p:style>
          <p:txBody>
            <a:bodyPr rtlCol="0" anchor="ctr"/>
            <a:lstStyle/>
            <a:p>
              <a:pPr lvl="0" algn="ctr"/>
              <a:r>
                <a:rPr lang="en-US" sz="2700" dirty="0">
                  <a:solidFill>
                    <a:schemeClr val="bg1"/>
                  </a:solidFill>
                </a:rPr>
                <a:t>Optical F</a:t>
              </a:r>
              <a:r>
                <a:rPr lang="en-US" sz="2700" dirty="0" smtClean="0">
                  <a:solidFill>
                    <a:schemeClr val="bg1"/>
                  </a:solidFill>
                </a:rPr>
                <a:t>unctions Integrated</a:t>
              </a:r>
              <a:endParaRPr lang="en-US" sz="2700" dirty="0">
                <a:solidFill>
                  <a:schemeClr val="bg1"/>
                </a:solidFill>
              </a:endParaRPr>
            </a:p>
          </p:txBody>
        </p:sp>
        <p:sp>
          <p:nvSpPr>
            <p:cNvPr id="26" name="Rectangle 25"/>
            <p:cNvSpPr/>
            <p:nvPr/>
          </p:nvSpPr>
          <p:spPr>
            <a:xfrm>
              <a:off x="6588224" y="5357168"/>
              <a:ext cx="1440160" cy="506849"/>
            </a:xfrm>
            <a:prstGeom prst="rect">
              <a:avLst/>
            </a:prstGeom>
            <a:solidFill>
              <a:schemeClr val="accent1"/>
            </a:solidFill>
            <a:ln>
              <a:noFill/>
            </a:ln>
            <a:effectLst/>
          </p:spPr>
          <p:style>
            <a:lnRef idx="3">
              <a:schemeClr val="lt1"/>
            </a:lnRef>
            <a:fillRef idx="1">
              <a:schemeClr val="dk1"/>
            </a:fillRef>
            <a:effectRef idx="1">
              <a:schemeClr val="dk1"/>
            </a:effectRef>
            <a:fontRef idx="minor">
              <a:schemeClr val="lt1"/>
            </a:fontRef>
          </p:style>
          <p:txBody>
            <a:bodyPr rtlCol="0" anchor="ctr"/>
            <a:lstStyle/>
            <a:p>
              <a:pPr algn="ctr"/>
              <a:r>
                <a:rPr lang="en-US" sz="2800" dirty="0">
                  <a:solidFill>
                    <a:schemeClr val="bg1"/>
                  </a:solidFill>
                </a:rPr>
                <a:t>&gt;</a:t>
              </a:r>
              <a:r>
                <a:rPr lang="en-US" sz="2800" dirty="0" smtClean="0">
                  <a:solidFill>
                    <a:schemeClr val="bg1"/>
                  </a:solidFill>
                </a:rPr>
                <a:t>600</a:t>
              </a:r>
              <a:endParaRPr lang="en-US" sz="2800" dirty="0">
                <a:solidFill>
                  <a:schemeClr val="bg1"/>
                </a:solidFill>
              </a:endParaRPr>
            </a:p>
          </p:txBody>
        </p:sp>
        <p:pic>
          <p:nvPicPr>
            <p:cNvPr id="22" name="Picture 2"/>
            <p:cNvPicPr>
              <a:picLocks noChangeAspect="1" noChangeArrowheads="1"/>
            </p:cNvPicPr>
            <p:nvPr/>
          </p:nvPicPr>
          <p:blipFill>
            <a:blip r:embed="rId3" cstate="email">
              <a:lum bright="7000"/>
            </a:blip>
            <a:stretch>
              <a:fillRect/>
            </a:stretch>
          </p:blipFill>
          <p:spPr bwMode="auto">
            <a:xfrm>
              <a:off x="4716016" y="3048000"/>
              <a:ext cx="2254112" cy="1365890"/>
            </a:xfrm>
            <a:prstGeom prst="rect">
              <a:avLst/>
            </a:prstGeom>
            <a:ln>
              <a:noFill/>
            </a:ln>
            <a:effectLst>
              <a:outerShdw blurRad="190500" algn="tl" rotWithShape="0">
                <a:srgbClr val="000000">
                  <a:alpha val="70000"/>
                </a:srgbClr>
              </a:outerShdw>
            </a:effectLst>
          </p:spPr>
        </p:pic>
        <p:sp>
          <p:nvSpPr>
            <p:cNvPr id="7" name="Freeform 6"/>
            <p:cNvSpPr/>
            <p:nvPr/>
          </p:nvSpPr>
          <p:spPr>
            <a:xfrm>
              <a:off x="2763253" y="2588482"/>
              <a:ext cx="3032884" cy="983450"/>
            </a:xfrm>
            <a:custGeom>
              <a:avLst/>
              <a:gdLst>
                <a:gd name="connsiteX0" fmla="*/ 0 w 2254685"/>
                <a:gd name="connsiteY0" fmla="*/ 576804 h 576804"/>
                <a:gd name="connsiteX1" fmla="*/ 1002082 w 2254685"/>
                <a:gd name="connsiteY1" fmla="*/ 607 h 576804"/>
                <a:gd name="connsiteX2" fmla="*/ 2254685 w 2254685"/>
                <a:gd name="connsiteY2" fmla="*/ 489122 h 576804"/>
                <a:gd name="connsiteX0" fmla="*/ 0 w 2421169"/>
                <a:gd name="connsiteY0" fmla="*/ 308889 h 489122"/>
                <a:gd name="connsiteX1" fmla="*/ 1168566 w 2421169"/>
                <a:gd name="connsiteY1" fmla="*/ 607 h 489122"/>
                <a:gd name="connsiteX2" fmla="*/ 2421169 w 2421169"/>
                <a:gd name="connsiteY2" fmla="*/ 489122 h 489122"/>
                <a:gd name="connsiteX0" fmla="*/ 0 w 2421169"/>
                <a:gd name="connsiteY0" fmla="*/ 355790 h 536023"/>
                <a:gd name="connsiteX1" fmla="*/ 982899 w 2421169"/>
                <a:gd name="connsiteY1" fmla="*/ 54898 h 536023"/>
                <a:gd name="connsiteX2" fmla="*/ 1168566 w 2421169"/>
                <a:gd name="connsiteY2" fmla="*/ 47508 h 536023"/>
                <a:gd name="connsiteX3" fmla="*/ 2421169 w 2421169"/>
                <a:gd name="connsiteY3" fmla="*/ 536023 h 536023"/>
                <a:gd name="connsiteX0" fmla="*/ 0 w 2421169"/>
                <a:gd name="connsiteY0" fmla="*/ 310574 h 490807"/>
                <a:gd name="connsiteX1" fmla="*/ 1168566 w 2421169"/>
                <a:gd name="connsiteY1" fmla="*/ 2292 h 490807"/>
                <a:gd name="connsiteX2" fmla="*/ 2421169 w 2421169"/>
                <a:gd name="connsiteY2" fmla="*/ 490807 h 490807"/>
                <a:gd name="connsiteX0" fmla="*/ 0 w 2421169"/>
                <a:gd name="connsiteY0" fmla="*/ 310574 h 490807"/>
                <a:gd name="connsiteX1" fmla="*/ 1168566 w 2421169"/>
                <a:gd name="connsiteY1" fmla="*/ 2292 h 490807"/>
                <a:gd name="connsiteX2" fmla="*/ 2421169 w 2421169"/>
                <a:gd name="connsiteY2" fmla="*/ 490807 h 490807"/>
                <a:gd name="connsiteX0" fmla="*/ 0 w 2421169"/>
                <a:gd name="connsiteY0" fmla="*/ 310045 h 490278"/>
                <a:gd name="connsiteX1" fmla="*/ 1168566 w 2421169"/>
                <a:gd name="connsiteY1" fmla="*/ 1763 h 490278"/>
                <a:gd name="connsiteX2" fmla="*/ 2421169 w 2421169"/>
                <a:gd name="connsiteY2" fmla="*/ 490278 h 490278"/>
                <a:gd name="connsiteX0" fmla="*/ 0 w 2421169"/>
                <a:gd name="connsiteY0" fmla="*/ 310045 h 490278"/>
                <a:gd name="connsiteX1" fmla="*/ 1168566 w 2421169"/>
                <a:gd name="connsiteY1" fmla="*/ 1763 h 490278"/>
                <a:gd name="connsiteX2" fmla="*/ 2421169 w 2421169"/>
                <a:gd name="connsiteY2" fmla="*/ 490278 h 490278"/>
              </a:gdLst>
              <a:ahLst/>
              <a:cxnLst>
                <a:cxn ang="0">
                  <a:pos x="connsiteX0" y="connsiteY0"/>
                </a:cxn>
                <a:cxn ang="0">
                  <a:pos x="connsiteX1" y="connsiteY1"/>
                </a:cxn>
                <a:cxn ang="0">
                  <a:pos x="connsiteX2" y="connsiteY2"/>
                </a:cxn>
              </a:cxnLst>
              <a:rect l="l" t="t" r="r" b="b"/>
              <a:pathLst>
                <a:path w="2421169" h="490278">
                  <a:moveTo>
                    <a:pt x="0" y="310045"/>
                  </a:moveTo>
                  <a:cubicBezTo>
                    <a:pt x="243451" y="245820"/>
                    <a:pt x="592151" y="-24277"/>
                    <a:pt x="1168566" y="1763"/>
                  </a:cubicBezTo>
                  <a:cubicBezTo>
                    <a:pt x="1499525" y="31135"/>
                    <a:pt x="1982758" y="238713"/>
                    <a:pt x="2421169" y="490278"/>
                  </a:cubicBezTo>
                </a:path>
              </a:pathLst>
            </a:custGeom>
            <a:ln w="57150">
              <a:solidFill>
                <a:srgbClr val="C00000"/>
              </a:solidFill>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Rectangle 26"/>
            <p:cNvSpPr/>
            <p:nvPr/>
          </p:nvSpPr>
          <p:spPr>
            <a:xfrm>
              <a:off x="1043607" y="5895832"/>
              <a:ext cx="5544617" cy="506849"/>
            </a:xfrm>
            <a:prstGeom prst="rect">
              <a:avLst/>
            </a:prstGeom>
            <a:ln>
              <a:noFill/>
            </a:ln>
            <a:effectLst/>
          </p:spPr>
          <p:style>
            <a:lnRef idx="3">
              <a:schemeClr val="lt1"/>
            </a:lnRef>
            <a:fillRef idx="1">
              <a:schemeClr val="dk1"/>
            </a:fillRef>
            <a:effectRef idx="1">
              <a:schemeClr val="dk1"/>
            </a:effectRef>
            <a:fontRef idx="minor">
              <a:schemeClr val="lt1"/>
            </a:fontRef>
          </p:style>
          <p:txBody>
            <a:bodyPr rtlCol="0" anchor="ctr"/>
            <a:lstStyle/>
            <a:p>
              <a:pPr lvl="0" algn="ctr"/>
              <a:r>
                <a:rPr lang="en-US" sz="2700" dirty="0" smtClean="0">
                  <a:solidFill>
                    <a:schemeClr val="bg1"/>
                  </a:solidFill>
                </a:rPr>
                <a:t>Fiber Connections Eliminated</a:t>
              </a:r>
              <a:endParaRPr lang="en-US" sz="2700" dirty="0">
                <a:solidFill>
                  <a:schemeClr val="bg1"/>
                </a:solidFill>
              </a:endParaRPr>
            </a:p>
          </p:txBody>
        </p:sp>
        <p:sp>
          <p:nvSpPr>
            <p:cNvPr id="28" name="Rectangle 27"/>
            <p:cNvSpPr/>
            <p:nvPr/>
          </p:nvSpPr>
          <p:spPr>
            <a:xfrm>
              <a:off x="6588225" y="5895831"/>
              <a:ext cx="1440160" cy="506849"/>
            </a:xfrm>
            <a:prstGeom prst="rect">
              <a:avLst/>
            </a:prstGeom>
            <a:solidFill>
              <a:schemeClr val="accent1"/>
            </a:solidFill>
            <a:ln>
              <a:noFill/>
            </a:ln>
            <a:effectLst/>
          </p:spPr>
          <p:style>
            <a:lnRef idx="3">
              <a:schemeClr val="lt1"/>
            </a:lnRef>
            <a:fillRef idx="1">
              <a:schemeClr val="dk1"/>
            </a:fillRef>
            <a:effectRef idx="1">
              <a:schemeClr val="dk1"/>
            </a:effectRef>
            <a:fontRef idx="minor">
              <a:schemeClr val="lt1"/>
            </a:fontRef>
          </p:style>
          <p:txBody>
            <a:bodyPr rtlCol="0" anchor="ctr"/>
            <a:lstStyle/>
            <a:p>
              <a:pPr algn="ctr"/>
              <a:r>
                <a:rPr lang="en-US" sz="2800" dirty="0" smtClean="0">
                  <a:solidFill>
                    <a:schemeClr val="bg1"/>
                  </a:solidFill>
                </a:rPr>
                <a:t>~250</a:t>
              </a:r>
              <a:endParaRPr lang="en-US" sz="2800" dirty="0">
                <a:solidFill>
                  <a:schemeClr val="bg1"/>
                </a:solidFill>
              </a:endParaRPr>
            </a:p>
          </p:txBody>
        </p:sp>
        <p:pic>
          <p:nvPicPr>
            <p:cNvPr id="1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45955">
              <a:off x="1274949" y="2840166"/>
              <a:ext cx="1905000" cy="77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Freeform 16"/>
            <p:cNvSpPr/>
            <p:nvPr/>
          </p:nvSpPr>
          <p:spPr>
            <a:xfrm flipV="1">
              <a:off x="3424990" y="4410132"/>
              <a:ext cx="3890210" cy="771426"/>
            </a:xfrm>
            <a:custGeom>
              <a:avLst/>
              <a:gdLst>
                <a:gd name="connsiteX0" fmla="*/ 0 w 2254685"/>
                <a:gd name="connsiteY0" fmla="*/ 576804 h 576804"/>
                <a:gd name="connsiteX1" fmla="*/ 1002082 w 2254685"/>
                <a:gd name="connsiteY1" fmla="*/ 607 h 576804"/>
                <a:gd name="connsiteX2" fmla="*/ 2254685 w 2254685"/>
                <a:gd name="connsiteY2" fmla="*/ 489122 h 576804"/>
                <a:gd name="connsiteX0" fmla="*/ 0 w 2421169"/>
                <a:gd name="connsiteY0" fmla="*/ 308889 h 489122"/>
                <a:gd name="connsiteX1" fmla="*/ 1168566 w 2421169"/>
                <a:gd name="connsiteY1" fmla="*/ 607 h 489122"/>
                <a:gd name="connsiteX2" fmla="*/ 2421169 w 2421169"/>
                <a:gd name="connsiteY2" fmla="*/ 489122 h 489122"/>
                <a:gd name="connsiteX0" fmla="*/ 0 w 2421169"/>
                <a:gd name="connsiteY0" fmla="*/ 355790 h 536023"/>
                <a:gd name="connsiteX1" fmla="*/ 982899 w 2421169"/>
                <a:gd name="connsiteY1" fmla="*/ 54898 h 536023"/>
                <a:gd name="connsiteX2" fmla="*/ 1168566 w 2421169"/>
                <a:gd name="connsiteY2" fmla="*/ 47508 h 536023"/>
                <a:gd name="connsiteX3" fmla="*/ 2421169 w 2421169"/>
                <a:gd name="connsiteY3" fmla="*/ 536023 h 536023"/>
                <a:gd name="connsiteX0" fmla="*/ 0 w 2421169"/>
                <a:gd name="connsiteY0" fmla="*/ 310574 h 490807"/>
                <a:gd name="connsiteX1" fmla="*/ 1168566 w 2421169"/>
                <a:gd name="connsiteY1" fmla="*/ 2292 h 490807"/>
                <a:gd name="connsiteX2" fmla="*/ 2421169 w 2421169"/>
                <a:gd name="connsiteY2" fmla="*/ 490807 h 490807"/>
                <a:gd name="connsiteX0" fmla="*/ 0 w 2421169"/>
                <a:gd name="connsiteY0" fmla="*/ 310574 h 490807"/>
                <a:gd name="connsiteX1" fmla="*/ 1168566 w 2421169"/>
                <a:gd name="connsiteY1" fmla="*/ 2292 h 490807"/>
                <a:gd name="connsiteX2" fmla="*/ 2421169 w 2421169"/>
                <a:gd name="connsiteY2" fmla="*/ 490807 h 490807"/>
                <a:gd name="connsiteX0" fmla="*/ 0 w 2421169"/>
                <a:gd name="connsiteY0" fmla="*/ 310045 h 490278"/>
                <a:gd name="connsiteX1" fmla="*/ 1168566 w 2421169"/>
                <a:gd name="connsiteY1" fmla="*/ 1763 h 490278"/>
                <a:gd name="connsiteX2" fmla="*/ 2421169 w 2421169"/>
                <a:gd name="connsiteY2" fmla="*/ 490278 h 490278"/>
                <a:gd name="connsiteX0" fmla="*/ 0 w 2421169"/>
                <a:gd name="connsiteY0" fmla="*/ 310045 h 490278"/>
                <a:gd name="connsiteX1" fmla="*/ 1168566 w 2421169"/>
                <a:gd name="connsiteY1" fmla="*/ 1763 h 490278"/>
                <a:gd name="connsiteX2" fmla="*/ 2421169 w 2421169"/>
                <a:gd name="connsiteY2" fmla="*/ 490278 h 490278"/>
                <a:gd name="connsiteX0" fmla="*/ 594647 w 3015816"/>
                <a:gd name="connsiteY0" fmla="*/ 309809 h 490042"/>
                <a:gd name="connsiteX1" fmla="*/ 31900 w 3015816"/>
                <a:gd name="connsiteY1" fmla="*/ 460152 h 490042"/>
                <a:gd name="connsiteX2" fmla="*/ 1763213 w 3015816"/>
                <a:gd name="connsiteY2" fmla="*/ 1527 h 490042"/>
                <a:gd name="connsiteX3" fmla="*/ 3015816 w 3015816"/>
                <a:gd name="connsiteY3" fmla="*/ 490042 h 490042"/>
                <a:gd name="connsiteX0" fmla="*/ 0 w 2983916"/>
                <a:gd name="connsiteY0" fmla="*/ 460152 h 490042"/>
                <a:gd name="connsiteX1" fmla="*/ 1731313 w 2983916"/>
                <a:gd name="connsiteY1" fmla="*/ 1527 h 490042"/>
                <a:gd name="connsiteX2" fmla="*/ 2983916 w 2983916"/>
                <a:gd name="connsiteY2" fmla="*/ 490042 h 490042"/>
                <a:gd name="connsiteX0" fmla="*/ 0 w 3105578"/>
                <a:gd name="connsiteY0" fmla="*/ 471078 h 490006"/>
                <a:gd name="connsiteX1" fmla="*/ 1852975 w 3105578"/>
                <a:gd name="connsiteY1" fmla="*/ 1491 h 490006"/>
                <a:gd name="connsiteX2" fmla="*/ 3105578 w 3105578"/>
                <a:gd name="connsiteY2" fmla="*/ 490006 h 490006"/>
                <a:gd name="connsiteX0" fmla="*/ 0 w 3105578"/>
                <a:gd name="connsiteY0" fmla="*/ 471522 h 490450"/>
                <a:gd name="connsiteX1" fmla="*/ 1852975 w 3105578"/>
                <a:gd name="connsiteY1" fmla="*/ 1935 h 490450"/>
                <a:gd name="connsiteX2" fmla="*/ 3105578 w 3105578"/>
                <a:gd name="connsiteY2" fmla="*/ 490450 h 490450"/>
                <a:gd name="connsiteX0" fmla="*/ 0 w 3105578"/>
                <a:gd name="connsiteY0" fmla="*/ 348285 h 367213"/>
                <a:gd name="connsiteX1" fmla="*/ 1449570 w 3105578"/>
                <a:gd name="connsiteY1" fmla="*/ 2930 h 367213"/>
                <a:gd name="connsiteX2" fmla="*/ 3105578 w 3105578"/>
                <a:gd name="connsiteY2" fmla="*/ 367213 h 367213"/>
                <a:gd name="connsiteX0" fmla="*/ 0 w 3105578"/>
                <a:gd name="connsiteY0" fmla="*/ 348285 h 367213"/>
                <a:gd name="connsiteX1" fmla="*/ 1449570 w 3105578"/>
                <a:gd name="connsiteY1" fmla="*/ 2930 h 367213"/>
                <a:gd name="connsiteX2" fmla="*/ 3105578 w 3105578"/>
                <a:gd name="connsiteY2" fmla="*/ 367213 h 367213"/>
                <a:gd name="connsiteX0" fmla="*/ 0 w 3105578"/>
                <a:gd name="connsiteY0" fmla="*/ 345355 h 364283"/>
                <a:gd name="connsiteX1" fmla="*/ 1449570 w 3105578"/>
                <a:gd name="connsiteY1" fmla="*/ 0 h 364283"/>
                <a:gd name="connsiteX2" fmla="*/ 3105578 w 3105578"/>
                <a:gd name="connsiteY2" fmla="*/ 364283 h 364283"/>
                <a:gd name="connsiteX0" fmla="*/ 0 w 3105578"/>
                <a:gd name="connsiteY0" fmla="*/ 345355 h 364283"/>
                <a:gd name="connsiteX1" fmla="*/ 1449570 w 3105578"/>
                <a:gd name="connsiteY1" fmla="*/ 0 h 364283"/>
                <a:gd name="connsiteX2" fmla="*/ 3105578 w 3105578"/>
                <a:gd name="connsiteY2" fmla="*/ 364283 h 364283"/>
                <a:gd name="connsiteX0" fmla="*/ 0 w 3105578"/>
                <a:gd name="connsiteY0" fmla="*/ 330740 h 349668"/>
                <a:gd name="connsiteX1" fmla="*/ 1263876 w 3105578"/>
                <a:gd name="connsiteY1" fmla="*/ 0 h 349668"/>
                <a:gd name="connsiteX2" fmla="*/ 3105578 w 3105578"/>
                <a:gd name="connsiteY2" fmla="*/ 349668 h 349668"/>
                <a:gd name="connsiteX0" fmla="*/ 0 w 3105578"/>
                <a:gd name="connsiteY0" fmla="*/ 341100 h 360028"/>
                <a:gd name="connsiteX1" fmla="*/ 1263876 w 3105578"/>
                <a:gd name="connsiteY1" fmla="*/ 10360 h 360028"/>
                <a:gd name="connsiteX2" fmla="*/ 3105578 w 3105578"/>
                <a:gd name="connsiteY2" fmla="*/ 360028 h 360028"/>
                <a:gd name="connsiteX0" fmla="*/ 0 w 3105578"/>
                <a:gd name="connsiteY0" fmla="*/ 332483 h 351411"/>
                <a:gd name="connsiteX1" fmla="*/ 1263876 w 3105578"/>
                <a:gd name="connsiteY1" fmla="*/ 1743 h 351411"/>
                <a:gd name="connsiteX2" fmla="*/ 3105578 w 3105578"/>
                <a:gd name="connsiteY2" fmla="*/ 351411 h 351411"/>
              </a:gdLst>
              <a:ahLst/>
              <a:cxnLst>
                <a:cxn ang="0">
                  <a:pos x="connsiteX0" y="connsiteY0"/>
                </a:cxn>
                <a:cxn ang="0">
                  <a:pos x="connsiteX1" y="connsiteY1"/>
                </a:cxn>
                <a:cxn ang="0">
                  <a:pos x="connsiteX2" y="connsiteY2"/>
                </a:cxn>
              </a:cxnLst>
              <a:rect l="l" t="t" r="r" b="b"/>
              <a:pathLst>
                <a:path w="3105578" h="351411">
                  <a:moveTo>
                    <a:pt x="0" y="332483"/>
                  </a:moveTo>
                  <a:cubicBezTo>
                    <a:pt x="342036" y="171486"/>
                    <a:pt x="542319" y="-20322"/>
                    <a:pt x="1263876" y="1743"/>
                  </a:cubicBezTo>
                  <a:cubicBezTo>
                    <a:pt x="1985433" y="23808"/>
                    <a:pt x="2667167" y="99846"/>
                    <a:pt x="3105578" y="351411"/>
                  </a:cubicBezTo>
                </a:path>
              </a:pathLst>
            </a:custGeom>
            <a:ln w="57150">
              <a:solidFill>
                <a:srgbClr val="C00000"/>
              </a:solidFill>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968762">
              <a:off x="2376555" y="4039695"/>
              <a:ext cx="1295400" cy="867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753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left)">
                                      <p:cBhvr>
                                        <p:cTn id="7" dur="500"/>
                                        <p:tgtEl>
                                          <p:spTgt spid="2">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PICs Deliver Massive Capacity:</a:t>
            </a:r>
            <a:br>
              <a:rPr lang="en-US" dirty="0" smtClean="0"/>
            </a:br>
            <a:r>
              <a:rPr lang="en-US" i="1" dirty="0" smtClean="0">
                <a:solidFill>
                  <a:srgbClr val="FFC000"/>
                </a:solidFill>
              </a:rPr>
              <a:t>With Lower Power and Space</a:t>
            </a:r>
            <a:endParaRPr lang="en-US" i="1" dirty="0">
              <a:solidFill>
                <a:srgbClr val="FFC000"/>
              </a:solidFill>
            </a:endParaRPr>
          </a:p>
        </p:txBody>
      </p:sp>
      <p:grpSp>
        <p:nvGrpSpPr>
          <p:cNvPr id="44" name="Group 43"/>
          <p:cNvGrpSpPr/>
          <p:nvPr/>
        </p:nvGrpSpPr>
        <p:grpSpPr>
          <a:xfrm>
            <a:off x="3354361" y="1009488"/>
            <a:ext cx="3210758" cy="5848512"/>
            <a:chOff x="3354361" y="1009488"/>
            <a:chExt cx="3210758" cy="5848512"/>
          </a:xfrm>
        </p:grpSpPr>
        <p:grpSp>
          <p:nvGrpSpPr>
            <p:cNvPr id="142" name="Group 141"/>
            <p:cNvGrpSpPr/>
            <p:nvPr/>
          </p:nvGrpSpPr>
          <p:grpSpPr>
            <a:xfrm>
              <a:off x="4948146" y="5035340"/>
              <a:ext cx="1467058" cy="1486038"/>
              <a:chOff x="468185" y="1165650"/>
              <a:chExt cx="1969696" cy="1995179"/>
            </a:xfrm>
          </p:grpSpPr>
          <p:grpSp>
            <p:nvGrpSpPr>
              <p:cNvPr id="143" name="Group 76"/>
              <p:cNvGrpSpPr>
                <a:grpSpLocks/>
              </p:cNvGrpSpPr>
              <p:nvPr/>
            </p:nvGrpSpPr>
            <p:grpSpPr bwMode="auto">
              <a:xfrm>
                <a:off x="520521" y="1165650"/>
                <a:ext cx="1008114" cy="482318"/>
                <a:chOff x="4046483" y="3836539"/>
                <a:chExt cx="1923332" cy="871950"/>
              </a:xfrm>
            </p:grpSpPr>
            <p:pic>
              <p:nvPicPr>
                <p:cNvPr id="174"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393253">
                  <a:off x="4046483" y="3836539"/>
                  <a:ext cx="1923332" cy="871950"/>
                </a:xfrm>
                <a:prstGeom prst="rect">
                  <a:avLst/>
                </a:prstGeom>
                <a:noFill/>
                <a:ln w="9525">
                  <a:noFill/>
                  <a:miter lim="800000"/>
                  <a:headEnd/>
                  <a:tailEnd/>
                </a:ln>
              </p:spPr>
            </p:pic>
            <p:sp>
              <p:nvSpPr>
                <p:cNvPr id="175" name="TextBox 75"/>
                <p:cNvSpPr txBox="1">
                  <a:spLocks noChangeArrowheads="1"/>
                </p:cNvSpPr>
                <p:nvPr/>
              </p:nvSpPr>
              <p:spPr bwMode="auto">
                <a:xfrm rot="516646">
                  <a:off x="4480993" y="4126700"/>
                  <a:ext cx="1007186" cy="144134"/>
                </a:xfrm>
                <a:prstGeom prst="rect">
                  <a:avLst/>
                </a:prstGeom>
                <a:solidFill>
                  <a:srgbClr val="FFFFFF"/>
                </a:solidFill>
                <a:ln w="9525">
                  <a:noFill/>
                  <a:miter lim="800000"/>
                  <a:headEnd/>
                  <a:tailEnd/>
                </a:ln>
              </p:spPr>
              <p:txBody>
                <a:bodyPr lIns="0" tIns="0" rIns="0" bIns="0">
                  <a:spAutoFit/>
                </a:bodyPr>
                <a:lstStyle/>
                <a:p>
                  <a:pPr algn="ctr"/>
                  <a:r>
                    <a:rPr lang="en-US" sz="500" dirty="0"/>
                    <a:t>SUPER  MZ</a:t>
                  </a:r>
                </a:p>
              </p:txBody>
            </p:sp>
          </p:grpSp>
          <p:grpSp>
            <p:nvGrpSpPr>
              <p:cNvPr id="144" name="Group 77"/>
              <p:cNvGrpSpPr>
                <a:grpSpLocks/>
              </p:cNvGrpSpPr>
              <p:nvPr/>
            </p:nvGrpSpPr>
            <p:grpSpPr bwMode="auto">
              <a:xfrm>
                <a:off x="468185" y="1737865"/>
                <a:ext cx="1008114" cy="482318"/>
                <a:chOff x="3904593" y="3458166"/>
                <a:chExt cx="1923332" cy="871950"/>
              </a:xfrm>
            </p:grpSpPr>
            <p:pic>
              <p:nvPicPr>
                <p:cNvPr id="172"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393253">
                  <a:off x="3904593" y="3458166"/>
                  <a:ext cx="1923332" cy="871950"/>
                </a:xfrm>
                <a:prstGeom prst="rect">
                  <a:avLst/>
                </a:prstGeom>
                <a:noFill/>
                <a:ln w="9525">
                  <a:noFill/>
                  <a:miter lim="800000"/>
                  <a:headEnd/>
                  <a:tailEnd/>
                </a:ln>
              </p:spPr>
            </p:pic>
            <p:sp>
              <p:nvSpPr>
                <p:cNvPr id="173" name="TextBox 79"/>
                <p:cNvSpPr txBox="1">
                  <a:spLocks noChangeArrowheads="1"/>
                </p:cNvSpPr>
                <p:nvPr/>
              </p:nvSpPr>
              <p:spPr bwMode="auto">
                <a:xfrm rot="629884">
                  <a:off x="4352050" y="3754863"/>
                  <a:ext cx="1004963" cy="144134"/>
                </a:xfrm>
                <a:prstGeom prst="rect">
                  <a:avLst/>
                </a:prstGeom>
                <a:solidFill>
                  <a:srgbClr val="FFFFFF"/>
                </a:solidFill>
                <a:ln w="9525">
                  <a:noFill/>
                  <a:miter lim="800000"/>
                  <a:headEnd/>
                  <a:tailEnd/>
                </a:ln>
              </p:spPr>
              <p:txBody>
                <a:bodyPr lIns="0" tIns="0" rIns="0" bIns="0">
                  <a:spAutoFit/>
                </a:bodyPr>
                <a:lstStyle/>
                <a:p>
                  <a:pPr algn="ctr"/>
                  <a:r>
                    <a:rPr lang="en-US" sz="500" dirty="0"/>
                    <a:t>SUPER  MZ</a:t>
                  </a:r>
                </a:p>
              </p:txBody>
            </p:sp>
          </p:grpSp>
          <p:pic>
            <p:nvPicPr>
              <p:cNvPr id="145"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516316">
                <a:off x="670633" y="2309150"/>
                <a:ext cx="662602" cy="430869"/>
              </a:xfrm>
              <a:prstGeom prst="rect">
                <a:avLst/>
              </a:prstGeom>
              <a:noFill/>
              <a:ln w="9525">
                <a:noFill/>
                <a:miter lim="800000"/>
                <a:headEnd/>
                <a:tailEnd/>
              </a:ln>
            </p:spPr>
          </p:pic>
          <p:pic>
            <p:nvPicPr>
              <p:cNvPr id="146" name="Picture 3" descr="laser"/>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4969" y="1406809"/>
                <a:ext cx="603885" cy="441446"/>
              </a:xfrm>
              <a:prstGeom prst="rect">
                <a:avLst/>
              </a:prstGeom>
              <a:noFill/>
              <a:ln w="9525">
                <a:noFill/>
                <a:miter lim="800000"/>
                <a:headEnd/>
                <a:tailEnd/>
              </a:ln>
            </p:spPr>
          </p:pic>
          <p:pic>
            <p:nvPicPr>
              <p:cNvPr id="147" name="Picture 4" descr="modulator"/>
              <p:cNvPicPr>
                <a:picLocks noChangeAspect="1" noChangeArrowheads="1"/>
              </p:cNvPicPr>
              <p:nvPr/>
            </p:nvPicPr>
            <p:blipFill>
              <a:blip r:embed="rId6" cstate="screen">
                <a:clrChange>
                  <a:clrFrom>
                    <a:srgbClr val="FCFEFB"/>
                  </a:clrFrom>
                  <a:clrTo>
                    <a:srgbClr val="FCFEFB">
                      <a:alpha val="0"/>
                    </a:srgbClr>
                  </a:clrTo>
                </a:clrChange>
                <a:extLst>
                  <a:ext uri="{28A0092B-C50C-407E-A947-70E740481C1C}">
                    <a14:useLocalDpi xmlns:a14="http://schemas.microsoft.com/office/drawing/2010/main"/>
                  </a:ext>
                </a:extLst>
              </a:blip>
              <a:srcRect/>
              <a:stretch>
                <a:fillRect/>
              </a:stretch>
            </p:blipFill>
            <p:spPr bwMode="auto">
              <a:xfrm rot="21072508">
                <a:off x="610055" y="2027507"/>
                <a:ext cx="749615" cy="486159"/>
              </a:xfrm>
              <a:prstGeom prst="rect">
                <a:avLst/>
              </a:prstGeom>
              <a:noFill/>
              <a:ln w="9525">
                <a:noFill/>
                <a:miter lim="800000"/>
                <a:headEnd/>
                <a:tailEnd/>
              </a:ln>
            </p:spPr>
          </p:pic>
          <p:pic>
            <p:nvPicPr>
              <p:cNvPr id="148" name="Picture 6" descr="other"/>
              <p:cNvPicPr>
                <a:picLocks noChangeAspect="1" noChangeArrowheads="1"/>
              </p:cNvPicPr>
              <p:nvPr/>
            </p:nvPicPr>
            <p:blipFill rotWithShape="1">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80576" y="2514600"/>
                <a:ext cx="583332" cy="379381"/>
              </a:xfrm>
              <a:prstGeom prst="rect">
                <a:avLst/>
              </a:prstGeom>
              <a:noFill/>
              <a:ln w="9525">
                <a:noFill/>
                <a:miter lim="800000"/>
                <a:headEnd/>
                <a:tailEnd/>
              </a:ln>
            </p:spPr>
          </p:pic>
          <p:pic>
            <p:nvPicPr>
              <p:cNvPr id="149" name="Picture 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rot="2516316">
                <a:off x="1550721" y="1684315"/>
                <a:ext cx="654978" cy="353063"/>
              </a:xfrm>
              <a:prstGeom prst="rect">
                <a:avLst/>
              </a:prstGeom>
              <a:noFill/>
              <a:ln w="9525">
                <a:noFill/>
                <a:miter lim="800000"/>
                <a:headEnd/>
                <a:tailEnd/>
              </a:ln>
            </p:spPr>
          </p:pic>
          <p:grpSp>
            <p:nvGrpSpPr>
              <p:cNvPr id="150" name="Group 329"/>
              <p:cNvGrpSpPr>
                <a:grpSpLocks/>
              </p:cNvGrpSpPr>
              <p:nvPr/>
            </p:nvGrpSpPr>
            <p:grpSpPr bwMode="auto">
              <a:xfrm>
                <a:off x="1355155" y="1528363"/>
                <a:ext cx="996515" cy="395221"/>
                <a:chOff x="4046483" y="3836539"/>
                <a:chExt cx="1923332" cy="871950"/>
              </a:xfrm>
            </p:grpSpPr>
            <p:pic>
              <p:nvPicPr>
                <p:cNvPr id="170" name="Picture 3"/>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rot="-393253">
                  <a:off x="4046483" y="3836539"/>
                  <a:ext cx="1923332" cy="871950"/>
                </a:xfrm>
                <a:prstGeom prst="rect">
                  <a:avLst/>
                </a:prstGeom>
                <a:noFill/>
                <a:ln w="9525">
                  <a:noFill/>
                  <a:miter lim="800000"/>
                  <a:headEnd/>
                  <a:tailEnd/>
                </a:ln>
              </p:spPr>
            </p:pic>
            <p:sp>
              <p:nvSpPr>
                <p:cNvPr id="171" name="TextBox 374"/>
                <p:cNvSpPr txBox="1">
                  <a:spLocks noChangeArrowheads="1"/>
                </p:cNvSpPr>
                <p:nvPr/>
              </p:nvSpPr>
              <p:spPr bwMode="auto">
                <a:xfrm rot="516646">
                  <a:off x="4480993" y="4139064"/>
                  <a:ext cx="1007186" cy="119408"/>
                </a:xfrm>
                <a:prstGeom prst="rect">
                  <a:avLst/>
                </a:prstGeom>
                <a:solidFill>
                  <a:srgbClr val="FFFFFF"/>
                </a:solidFill>
                <a:ln w="9525">
                  <a:noFill/>
                  <a:miter lim="800000"/>
                  <a:headEnd/>
                  <a:tailEnd/>
                </a:ln>
              </p:spPr>
              <p:txBody>
                <a:bodyPr lIns="0" tIns="0" rIns="0" bIns="0">
                  <a:spAutoFit/>
                </a:bodyPr>
                <a:lstStyle/>
                <a:p>
                  <a:pPr algn="ctr"/>
                  <a:r>
                    <a:rPr lang="en-US" sz="400"/>
                    <a:t>  </a:t>
                  </a:r>
                </a:p>
              </p:txBody>
            </p:sp>
          </p:grpSp>
          <p:grpSp>
            <p:nvGrpSpPr>
              <p:cNvPr id="151" name="Group 332"/>
              <p:cNvGrpSpPr>
                <a:grpSpLocks/>
              </p:cNvGrpSpPr>
              <p:nvPr/>
            </p:nvGrpSpPr>
            <p:grpSpPr bwMode="auto">
              <a:xfrm>
                <a:off x="1347758" y="2277589"/>
                <a:ext cx="996515" cy="395221"/>
                <a:chOff x="4046483" y="3836539"/>
                <a:chExt cx="1923332" cy="871950"/>
              </a:xfrm>
            </p:grpSpPr>
            <p:pic>
              <p:nvPicPr>
                <p:cNvPr id="168" name="Picture 3"/>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rot="-393253">
                  <a:off x="4046483" y="3836539"/>
                  <a:ext cx="1923332" cy="871950"/>
                </a:xfrm>
                <a:prstGeom prst="rect">
                  <a:avLst/>
                </a:prstGeom>
                <a:noFill/>
                <a:ln w="9525">
                  <a:noFill/>
                  <a:miter lim="800000"/>
                  <a:headEnd/>
                  <a:tailEnd/>
                </a:ln>
              </p:spPr>
            </p:pic>
            <p:sp>
              <p:nvSpPr>
                <p:cNvPr id="169" name="TextBox 372"/>
                <p:cNvSpPr txBox="1">
                  <a:spLocks noChangeArrowheads="1"/>
                </p:cNvSpPr>
                <p:nvPr/>
              </p:nvSpPr>
              <p:spPr bwMode="auto">
                <a:xfrm rot="516646">
                  <a:off x="4480993" y="4139064"/>
                  <a:ext cx="1007186" cy="119408"/>
                </a:xfrm>
                <a:prstGeom prst="rect">
                  <a:avLst/>
                </a:prstGeom>
                <a:solidFill>
                  <a:srgbClr val="FFFFFF"/>
                </a:solidFill>
                <a:ln w="9525">
                  <a:noFill/>
                  <a:miter lim="800000"/>
                  <a:headEnd/>
                  <a:tailEnd/>
                </a:ln>
              </p:spPr>
              <p:txBody>
                <a:bodyPr lIns="0" tIns="0" rIns="0" bIns="0">
                  <a:spAutoFit/>
                </a:bodyPr>
                <a:lstStyle/>
                <a:p>
                  <a:pPr algn="ctr"/>
                  <a:r>
                    <a:rPr lang="en-US" sz="400"/>
                    <a:t>  </a:t>
                  </a:r>
                </a:p>
              </p:txBody>
            </p:sp>
          </p:grpSp>
          <p:grpSp>
            <p:nvGrpSpPr>
              <p:cNvPr id="152" name="Group 335"/>
              <p:cNvGrpSpPr>
                <a:grpSpLocks/>
              </p:cNvGrpSpPr>
              <p:nvPr/>
            </p:nvGrpSpPr>
            <p:grpSpPr bwMode="auto">
              <a:xfrm>
                <a:off x="1352153" y="1208383"/>
                <a:ext cx="996515" cy="395221"/>
                <a:chOff x="4046483" y="3836539"/>
                <a:chExt cx="1923332" cy="871950"/>
              </a:xfrm>
            </p:grpSpPr>
            <p:pic>
              <p:nvPicPr>
                <p:cNvPr id="166" name="Picture 3"/>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rot="-393253">
                  <a:off x="4046483" y="3836539"/>
                  <a:ext cx="1923332" cy="871950"/>
                </a:xfrm>
                <a:prstGeom prst="rect">
                  <a:avLst/>
                </a:prstGeom>
                <a:noFill/>
                <a:ln w="9525">
                  <a:noFill/>
                  <a:miter lim="800000"/>
                  <a:headEnd/>
                  <a:tailEnd/>
                </a:ln>
              </p:spPr>
            </p:pic>
            <p:sp>
              <p:nvSpPr>
                <p:cNvPr id="167" name="TextBox 370"/>
                <p:cNvSpPr txBox="1">
                  <a:spLocks noChangeArrowheads="1"/>
                </p:cNvSpPr>
                <p:nvPr/>
              </p:nvSpPr>
              <p:spPr bwMode="auto">
                <a:xfrm rot="516646">
                  <a:off x="4480993" y="4139064"/>
                  <a:ext cx="1007186" cy="119408"/>
                </a:xfrm>
                <a:prstGeom prst="rect">
                  <a:avLst/>
                </a:prstGeom>
                <a:solidFill>
                  <a:srgbClr val="FFFFFF"/>
                </a:solidFill>
                <a:ln w="9525">
                  <a:noFill/>
                  <a:miter lim="800000"/>
                  <a:headEnd/>
                  <a:tailEnd/>
                </a:ln>
              </p:spPr>
              <p:txBody>
                <a:bodyPr lIns="0" tIns="0" rIns="0" bIns="0">
                  <a:spAutoFit/>
                </a:bodyPr>
                <a:lstStyle/>
                <a:p>
                  <a:pPr algn="ctr"/>
                  <a:r>
                    <a:rPr lang="en-US" sz="400"/>
                    <a:t>  </a:t>
                  </a:r>
                </a:p>
              </p:txBody>
            </p:sp>
          </p:grpSp>
          <p:grpSp>
            <p:nvGrpSpPr>
              <p:cNvPr id="153" name="Group 338"/>
              <p:cNvGrpSpPr>
                <a:grpSpLocks/>
              </p:cNvGrpSpPr>
              <p:nvPr/>
            </p:nvGrpSpPr>
            <p:grpSpPr bwMode="auto">
              <a:xfrm>
                <a:off x="1441366" y="1889149"/>
                <a:ext cx="996515" cy="395221"/>
                <a:chOff x="4046483" y="3836539"/>
                <a:chExt cx="1923332" cy="871950"/>
              </a:xfrm>
            </p:grpSpPr>
            <p:pic>
              <p:nvPicPr>
                <p:cNvPr id="164" name="Picture 3"/>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rot="-393253">
                  <a:off x="4046483" y="3836539"/>
                  <a:ext cx="1923332" cy="871950"/>
                </a:xfrm>
                <a:prstGeom prst="rect">
                  <a:avLst/>
                </a:prstGeom>
                <a:noFill/>
                <a:ln w="9525">
                  <a:noFill/>
                  <a:miter lim="800000"/>
                  <a:headEnd/>
                  <a:tailEnd/>
                </a:ln>
              </p:spPr>
            </p:pic>
            <p:sp>
              <p:nvSpPr>
                <p:cNvPr id="165" name="TextBox 368"/>
                <p:cNvSpPr txBox="1">
                  <a:spLocks noChangeArrowheads="1"/>
                </p:cNvSpPr>
                <p:nvPr/>
              </p:nvSpPr>
              <p:spPr bwMode="auto">
                <a:xfrm rot="516646">
                  <a:off x="4480993" y="4139064"/>
                  <a:ext cx="1007186" cy="119408"/>
                </a:xfrm>
                <a:prstGeom prst="rect">
                  <a:avLst/>
                </a:prstGeom>
                <a:solidFill>
                  <a:srgbClr val="FFFFFF"/>
                </a:solidFill>
                <a:ln w="9525">
                  <a:noFill/>
                  <a:miter lim="800000"/>
                  <a:headEnd/>
                  <a:tailEnd/>
                </a:ln>
              </p:spPr>
              <p:txBody>
                <a:bodyPr lIns="0" tIns="0" rIns="0" bIns="0">
                  <a:spAutoFit/>
                </a:bodyPr>
                <a:lstStyle/>
                <a:p>
                  <a:pPr algn="ctr"/>
                  <a:r>
                    <a:rPr lang="en-US" sz="400"/>
                    <a:t>  </a:t>
                  </a:r>
                </a:p>
              </p:txBody>
            </p:sp>
          </p:grpSp>
          <p:pic>
            <p:nvPicPr>
              <p:cNvPr id="154" name="Picture 2"/>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rot="893274">
                <a:off x="1369301" y="1493471"/>
                <a:ext cx="806570" cy="170383"/>
              </a:xfrm>
              <a:prstGeom prst="rect">
                <a:avLst/>
              </a:prstGeom>
              <a:noFill/>
              <a:ln w="9525">
                <a:noFill/>
                <a:miter lim="800000"/>
                <a:headEnd/>
                <a:tailEnd/>
              </a:ln>
            </p:spPr>
          </p:pic>
          <p:pic>
            <p:nvPicPr>
              <p:cNvPr id="155" name="Picture 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rot="2516316">
                <a:off x="1546325" y="2609175"/>
                <a:ext cx="654978" cy="353063"/>
              </a:xfrm>
              <a:prstGeom prst="rect">
                <a:avLst/>
              </a:prstGeom>
              <a:noFill/>
              <a:ln w="9525">
                <a:noFill/>
                <a:miter lim="800000"/>
                <a:headEnd/>
                <a:tailEnd/>
              </a:ln>
            </p:spPr>
          </p:pic>
          <p:pic>
            <p:nvPicPr>
              <p:cNvPr id="156" name="Picture 359" descr="othe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800158" y="1838281"/>
                <a:ext cx="490370" cy="295955"/>
              </a:xfrm>
              <a:prstGeom prst="rect">
                <a:avLst/>
              </a:prstGeom>
              <a:noFill/>
              <a:ln w="9525">
                <a:noFill/>
                <a:miter lim="800000"/>
                <a:headEnd/>
                <a:tailEnd/>
              </a:ln>
            </p:spPr>
          </p:pic>
          <p:pic>
            <p:nvPicPr>
              <p:cNvPr id="157" name="Picture 360" descr="othe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409063" y="1736547"/>
                <a:ext cx="490370" cy="295955"/>
              </a:xfrm>
              <a:prstGeom prst="rect">
                <a:avLst/>
              </a:prstGeom>
              <a:noFill/>
              <a:ln w="9525">
                <a:noFill/>
                <a:miter lim="800000"/>
                <a:headEnd/>
                <a:tailEnd/>
              </a:ln>
            </p:spPr>
          </p:pic>
          <p:pic>
            <p:nvPicPr>
              <p:cNvPr id="158" name="Picture 361" descr="othe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35245" y="2069497"/>
                <a:ext cx="490370" cy="295955"/>
              </a:xfrm>
              <a:prstGeom prst="rect">
                <a:avLst/>
              </a:prstGeom>
              <a:noFill/>
              <a:ln w="9525">
                <a:noFill/>
                <a:miter lim="800000"/>
                <a:headEnd/>
                <a:tailEnd/>
              </a:ln>
            </p:spPr>
          </p:pic>
          <p:pic>
            <p:nvPicPr>
              <p:cNvPr id="159" name="Picture 362" descr="othe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710005" y="2171231"/>
                <a:ext cx="490370" cy="295955"/>
              </a:xfrm>
              <a:prstGeom prst="rect">
                <a:avLst/>
              </a:prstGeom>
              <a:noFill/>
              <a:ln w="9525">
                <a:noFill/>
                <a:miter lim="800000"/>
                <a:headEnd/>
                <a:tailEnd/>
              </a:ln>
            </p:spPr>
          </p:pic>
          <p:pic>
            <p:nvPicPr>
              <p:cNvPr id="160" name="Picture 363" descr="othe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93518" y="2420943"/>
                <a:ext cx="490370" cy="295955"/>
              </a:xfrm>
              <a:prstGeom prst="rect">
                <a:avLst/>
              </a:prstGeom>
              <a:noFill/>
              <a:ln w="9525">
                <a:noFill/>
                <a:miter lim="800000"/>
                <a:headEnd/>
                <a:tailEnd/>
              </a:ln>
            </p:spPr>
          </p:pic>
          <p:pic>
            <p:nvPicPr>
              <p:cNvPr id="161" name="Picture 364" descr="othe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861885" y="2522677"/>
                <a:ext cx="490370" cy="295955"/>
              </a:xfrm>
              <a:prstGeom prst="rect">
                <a:avLst/>
              </a:prstGeom>
              <a:noFill/>
              <a:ln w="9525">
                <a:noFill/>
                <a:miter lim="800000"/>
                <a:headEnd/>
                <a:tailEnd/>
              </a:ln>
            </p:spPr>
          </p:pic>
          <p:pic>
            <p:nvPicPr>
              <p:cNvPr id="162" name="Picture 365" descr="othe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82366" y="2735395"/>
                <a:ext cx="490370" cy="295955"/>
              </a:xfrm>
              <a:prstGeom prst="rect">
                <a:avLst/>
              </a:prstGeom>
              <a:noFill/>
              <a:ln w="9525">
                <a:noFill/>
                <a:miter lim="800000"/>
                <a:headEnd/>
                <a:tailEnd/>
              </a:ln>
            </p:spPr>
          </p:pic>
          <p:pic>
            <p:nvPicPr>
              <p:cNvPr id="163" name="Picture 366" descr="othe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794976" y="2864874"/>
                <a:ext cx="490370" cy="295955"/>
              </a:xfrm>
              <a:prstGeom prst="rect">
                <a:avLst/>
              </a:prstGeom>
              <a:noFill/>
              <a:ln w="9525">
                <a:noFill/>
                <a:miter lim="800000"/>
                <a:headEnd/>
                <a:tailEnd/>
              </a:ln>
            </p:spPr>
          </p:pic>
        </p:grpSp>
        <p:grpSp>
          <p:nvGrpSpPr>
            <p:cNvPr id="73" name="Group 72"/>
            <p:cNvGrpSpPr/>
            <p:nvPr/>
          </p:nvGrpSpPr>
          <p:grpSpPr>
            <a:xfrm>
              <a:off x="3536433" y="3804583"/>
              <a:ext cx="1467058" cy="1486038"/>
              <a:chOff x="468185" y="1165650"/>
              <a:chExt cx="1969696" cy="1995179"/>
            </a:xfrm>
          </p:grpSpPr>
          <p:grpSp>
            <p:nvGrpSpPr>
              <p:cNvPr id="5" name="Group 76"/>
              <p:cNvGrpSpPr>
                <a:grpSpLocks/>
              </p:cNvGrpSpPr>
              <p:nvPr/>
            </p:nvGrpSpPr>
            <p:grpSpPr bwMode="auto">
              <a:xfrm>
                <a:off x="520521" y="1165650"/>
                <a:ext cx="1008114" cy="482318"/>
                <a:chOff x="4046483" y="3836539"/>
                <a:chExt cx="1923332" cy="871950"/>
              </a:xfrm>
            </p:grpSpPr>
            <p:pic>
              <p:nvPicPr>
                <p:cNvPr id="6"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393253">
                  <a:off x="4046483" y="3836539"/>
                  <a:ext cx="1923332" cy="871950"/>
                </a:xfrm>
                <a:prstGeom prst="rect">
                  <a:avLst/>
                </a:prstGeom>
                <a:noFill/>
                <a:ln w="9525">
                  <a:noFill/>
                  <a:miter lim="800000"/>
                  <a:headEnd/>
                  <a:tailEnd/>
                </a:ln>
              </p:spPr>
            </p:pic>
            <p:sp>
              <p:nvSpPr>
                <p:cNvPr id="7" name="TextBox 75"/>
                <p:cNvSpPr txBox="1">
                  <a:spLocks noChangeArrowheads="1"/>
                </p:cNvSpPr>
                <p:nvPr/>
              </p:nvSpPr>
              <p:spPr bwMode="auto">
                <a:xfrm rot="516646">
                  <a:off x="4480993" y="4126700"/>
                  <a:ext cx="1007186" cy="144134"/>
                </a:xfrm>
                <a:prstGeom prst="rect">
                  <a:avLst/>
                </a:prstGeom>
                <a:solidFill>
                  <a:srgbClr val="FFFFFF"/>
                </a:solidFill>
                <a:ln w="9525">
                  <a:noFill/>
                  <a:miter lim="800000"/>
                  <a:headEnd/>
                  <a:tailEnd/>
                </a:ln>
              </p:spPr>
              <p:txBody>
                <a:bodyPr lIns="0" tIns="0" rIns="0" bIns="0">
                  <a:spAutoFit/>
                </a:bodyPr>
                <a:lstStyle/>
                <a:p>
                  <a:pPr algn="ctr"/>
                  <a:r>
                    <a:rPr lang="en-US" sz="500" dirty="0"/>
                    <a:t>SUPER  MZ</a:t>
                  </a:r>
                </a:p>
              </p:txBody>
            </p:sp>
          </p:grpSp>
          <p:grpSp>
            <p:nvGrpSpPr>
              <p:cNvPr id="8" name="Group 77"/>
              <p:cNvGrpSpPr>
                <a:grpSpLocks/>
              </p:cNvGrpSpPr>
              <p:nvPr/>
            </p:nvGrpSpPr>
            <p:grpSpPr bwMode="auto">
              <a:xfrm>
                <a:off x="468185" y="1737865"/>
                <a:ext cx="1008114" cy="482318"/>
                <a:chOff x="3904593" y="3458166"/>
                <a:chExt cx="1923332" cy="871950"/>
              </a:xfrm>
            </p:grpSpPr>
            <p:pic>
              <p:nvPicPr>
                <p:cNvPr id="9"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393253">
                  <a:off x="3904593" y="3458166"/>
                  <a:ext cx="1923332" cy="871950"/>
                </a:xfrm>
                <a:prstGeom prst="rect">
                  <a:avLst/>
                </a:prstGeom>
                <a:noFill/>
                <a:ln w="9525">
                  <a:noFill/>
                  <a:miter lim="800000"/>
                  <a:headEnd/>
                  <a:tailEnd/>
                </a:ln>
              </p:spPr>
            </p:pic>
            <p:sp>
              <p:nvSpPr>
                <p:cNvPr id="10" name="TextBox 79"/>
                <p:cNvSpPr txBox="1">
                  <a:spLocks noChangeArrowheads="1"/>
                </p:cNvSpPr>
                <p:nvPr/>
              </p:nvSpPr>
              <p:spPr bwMode="auto">
                <a:xfrm rot="629884">
                  <a:off x="4352050" y="3754863"/>
                  <a:ext cx="1004963" cy="144134"/>
                </a:xfrm>
                <a:prstGeom prst="rect">
                  <a:avLst/>
                </a:prstGeom>
                <a:solidFill>
                  <a:srgbClr val="FFFFFF"/>
                </a:solidFill>
                <a:ln w="9525">
                  <a:noFill/>
                  <a:miter lim="800000"/>
                  <a:headEnd/>
                  <a:tailEnd/>
                </a:ln>
              </p:spPr>
              <p:txBody>
                <a:bodyPr lIns="0" tIns="0" rIns="0" bIns="0">
                  <a:spAutoFit/>
                </a:bodyPr>
                <a:lstStyle/>
                <a:p>
                  <a:pPr algn="ctr"/>
                  <a:r>
                    <a:rPr lang="en-US" sz="500" dirty="0"/>
                    <a:t>SUPER  MZ</a:t>
                  </a:r>
                </a:p>
              </p:txBody>
            </p:sp>
          </p:grpSp>
          <p:pic>
            <p:nvPicPr>
              <p:cNvPr id="11"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516316">
                <a:off x="670633" y="2309150"/>
                <a:ext cx="662602" cy="430869"/>
              </a:xfrm>
              <a:prstGeom prst="rect">
                <a:avLst/>
              </a:prstGeom>
              <a:noFill/>
              <a:ln w="9525">
                <a:noFill/>
                <a:miter lim="800000"/>
                <a:headEnd/>
                <a:tailEnd/>
              </a:ln>
            </p:spPr>
          </p:pic>
          <p:pic>
            <p:nvPicPr>
              <p:cNvPr id="12" name="Picture 3" descr="laser"/>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4969" y="1406809"/>
                <a:ext cx="603885" cy="441446"/>
              </a:xfrm>
              <a:prstGeom prst="rect">
                <a:avLst/>
              </a:prstGeom>
              <a:noFill/>
              <a:ln w="9525">
                <a:noFill/>
                <a:miter lim="800000"/>
                <a:headEnd/>
                <a:tailEnd/>
              </a:ln>
            </p:spPr>
          </p:pic>
          <p:pic>
            <p:nvPicPr>
              <p:cNvPr id="13" name="Picture 4" descr="modulator"/>
              <p:cNvPicPr>
                <a:picLocks noChangeAspect="1" noChangeArrowheads="1"/>
              </p:cNvPicPr>
              <p:nvPr/>
            </p:nvPicPr>
            <p:blipFill>
              <a:blip r:embed="rId6" cstate="screen">
                <a:clrChange>
                  <a:clrFrom>
                    <a:srgbClr val="FCFEFB"/>
                  </a:clrFrom>
                  <a:clrTo>
                    <a:srgbClr val="FCFEFB">
                      <a:alpha val="0"/>
                    </a:srgbClr>
                  </a:clrTo>
                </a:clrChange>
                <a:extLst>
                  <a:ext uri="{28A0092B-C50C-407E-A947-70E740481C1C}">
                    <a14:useLocalDpi xmlns:a14="http://schemas.microsoft.com/office/drawing/2010/main"/>
                  </a:ext>
                </a:extLst>
              </a:blip>
              <a:srcRect/>
              <a:stretch>
                <a:fillRect/>
              </a:stretch>
            </p:blipFill>
            <p:spPr bwMode="auto">
              <a:xfrm rot="21072508">
                <a:off x="610055" y="2027507"/>
                <a:ext cx="749615" cy="486159"/>
              </a:xfrm>
              <a:prstGeom prst="rect">
                <a:avLst/>
              </a:prstGeom>
              <a:noFill/>
              <a:ln w="9525">
                <a:noFill/>
                <a:miter lim="800000"/>
                <a:headEnd/>
                <a:tailEnd/>
              </a:ln>
            </p:spPr>
          </p:pic>
          <p:pic>
            <p:nvPicPr>
              <p:cNvPr id="14" name="Picture 6" descr="other"/>
              <p:cNvPicPr>
                <a:picLocks noChangeAspect="1" noChangeArrowheads="1"/>
              </p:cNvPicPr>
              <p:nvPr/>
            </p:nvPicPr>
            <p:blipFill rotWithShape="1">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80576" y="2514600"/>
                <a:ext cx="583332" cy="379381"/>
              </a:xfrm>
              <a:prstGeom prst="rect">
                <a:avLst/>
              </a:prstGeom>
              <a:noFill/>
              <a:ln w="9525">
                <a:noFill/>
                <a:miter lim="800000"/>
                <a:headEnd/>
                <a:tailEnd/>
              </a:ln>
            </p:spPr>
          </p:pic>
          <p:pic>
            <p:nvPicPr>
              <p:cNvPr id="15" name="Picture 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rot="2516316">
                <a:off x="1550721" y="1684315"/>
                <a:ext cx="654978" cy="353063"/>
              </a:xfrm>
              <a:prstGeom prst="rect">
                <a:avLst/>
              </a:prstGeom>
              <a:noFill/>
              <a:ln w="9525">
                <a:noFill/>
                <a:miter lim="800000"/>
                <a:headEnd/>
                <a:tailEnd/>
              </a:ln>
            </p:spPr>
          </p:pic>
          <p:grpSp>
            <p:nvGrpSpPr>
              <p:cNvPr id="16" name="Group 329"/>
              <p:cNvGrpSpPr>
                <a:grpSpLocks/>
              </p:cNvGrpSpPr>
              <p:nvPr/>
            </p:nvGrpSpPr>
            <p:grpSpPr bwMode="auto">
              <a:xfrm>
                <a:off x="1355155" y="1528363"/>
                <a:ext cx="996515" cy="395221"/>
                <a:chOff x="4046483" y="3836539"/>
                <a:chExt cx="1923332" cy="871950"/>
              </a:xfrm>
            </p:grpSpPr>
            <p:pic>
              <p:nvPicPr>
                <p:cNvPr id="17" name="Picture 3"/>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rot="-393253">
                  <a:off x="4046483" y="3836539"/>
                  <a:ext cx="1923332" cy="871950"/>
                </a:xfrm>
                <a:prstGeom prst="rect">
                  <a:avLst/>
                </a:prstGeom>
                <a:noFill/>
                <a:ln w="9525">
                  <a:noFill/>
                  <a:miter lim="800000"/>
                  <a:headEnd/>
                  <a:tailEnd/>
                </a:ln>
              </p:spPr>
            </p:pic>
            <p:sp>
              <p:nvSpPr>
                <p:cNvPr id="18" name="TextBox 374"/>
                <p:cNvSpPr txBox="1">
                  <a:spLocks noChangeArrowheads="1"/>
                </p:cNvSpPr>
                <p:nvPr/>
              </p:nvSpPr>
              <p:spPr bwMode="auto">
                <a:xfrm rot="516646">
                  <a:off x="4480993" y="4139064"/>
                  <a:ext cx="1007186" cy="119408"/>
                </a:xfrm>
                <a:prstGeom prst="rect">
                  <a:avLst/>
                </a:prstGeom>
                <a:solidFill>
                  <a:srgbClr val="FFFFFF"/>
                </a:solidFill>
                <a:ln w="9525">
                  <a:noFill/>
                  <a:miter lim="800000"/>
                  <a:headEnd/>
                  <a:tailEnd/>
                </a:ln>
              </p:spPr>
              <p:txBody>
                <a:bodyPr lIns="0" tIns="0" rIns="0" bIns="0">
                  <a:spAutoFit/>
                </a:bodyPr>
                <a:lstStyle/>
                <a:p>
                  <a:pPr algn="ctr"/>
                  <a:r>
                    <a:rPr lang="en-US" sz="400"/>
                    <a:t>  </a:t>
                  </a:r>
                </a:p>
              </p:txBody>
            </p:sp>
          </p:grpSp>
          <p:grpSp>
            <p:nvGrpSpPr>
              <p:cNvPr id="19" name="Group 332"/>
              <p:cNvGrpSpPr>
                <a:grpSpLocks/>
              </p:cNvGrpSpPr>
              <p:nvPr/>
            </p:nvGrpSpPr>
            <p:grpSpPr bwMode="auto">
              <a:xfrm>
                <a:off x="1347758" y="2277589"/>
                <a:ext cx="996515" cy="395221"/>
                <a:chOff x="4046483" y="3836539"/>
                <a:chExt cx="1923332" cy="871950"/>
              </a:xfrm>
            </p:grpSpPr>
            <p:pic>
              <p:nvPicPr>
                <p:cNvPr id="20" name="Picture 3"/>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rot="-393253">
                  <a:off x="4046483" y="3836539"/>
                  <a:ext cx="1923332" cy="871950"/>
                </a:xfrm>
                <a:prstGeom prst="rect">
                  <a:avLst/>
                </a:prstGeom>
                <a:noFill/>
                <a:ln w="9525">
                  <a:noFill/>
                  <a:miter lim="800000"/>
                  <a:headEnd/>
                  <a:tailEnd/>
                </a:ln>
              </p:spPr>
            </p:pic>
            <p:sp>
              <p:nvSpPr>
                <p:cNvPr id="21" name="TextBox 372"/>
                <p:cNvSpPr txBox="1">
                  <a:spLocks noChangeArrowheads="1"/>
                </p:cNvSpPr>
                <p:nvPr/>
              </p:nvSpPr>
              <p:spPr bwMode="auto">
                <a:xfrm rot="516646">
                  <a:off x="4480993" y="4139064"/>
                  <a:ext cx="1007186" cy="119408"/>
                </a:xfrm>
                <a:prstGeom prst="rect">
                  <a:avLst/>
                </a:prstGeom>
                <a:solidFill>
                  <a:srgbClr val="FFFFFF"/>
                </a:solidFill>
                <a:ln w="9525">
                  <a:noFill/>
                  <a:miter lim="800000"/>
                  <a:headEnd/>
                  <a:tailEnd/>
                </a:ln>
              </p:spPr>
              <p:txBody>
                <a:bodyPr lIns="0" tIns="0" rIns="0" bIns="0">
                  <a:spAutoFit/>
                </a:bodyPr>
                <a:lstStyle/>
                <a:p>
                  <a:pPr algn="ctr"/>
                  <a:r>
                    <a:rPr lang="en-US" sz="400"/>
                    <a:t>  </a:t>
                  </a:r>
                </a:p>
              </p:txBody>
            </p:sp>
          </p:grpSp>
          <p:grpSp>
            <p:nvGrpSpPr>
              <p:cNvPr id="22" name="Group 335"/>
              <p:cNvGrpSpPr>
                <a:grpSpLocks/>
              </p:cNvGrpSpPr>
              <p:nvPr/>
            </p:nvGrpSpPr>
            <p:grpSpPr bwMode="auto">
              <a:xfrm>
                <a:off x="1352153" y="1208383"/>
                <a:ext cx="996515" cy="395221"/>
                <a:chOff x="4046483" y="3836539"/>
                <a:chExt cx="1923332" cy="871950"/>
              </a:xfrm>
            </p:grpSpPr>
            <p:pic>
              <p:nvPicPr>
                <p:cNvPr id="23" name="Picture 3"/>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rot="-393253">
                  <a:off x="4046483" y="3836539"/>
                  <a:ext cx="1923332" cy="871950"/>
                </a:xfrm>
                <a:prstGeom prst="rect">
                  <a:avLst/>
                </a:prstGeom>
                <a:noFill/>
                <a:ln w="9525">
                  <a:noFill/>
                  <a:miter lim="800000"/>
                  <a:headEnd/>
                  <a:tailEnd/>
                </a:ln>
              </p:spPr>
            </p:pic>
            <p:sp>
              <p:nvSpPr>
                <p:cNvPr id="24" name="TextBox 370"/>
                <p:cNvSpPr txBox="1">
                  <a:spLocks noChangeArrowheads="1"/>
                </p:cNvSpPr>
                <p:nvPr/>
              </p:nvSpPr>
              <p:spPr bwMode="auto">
                <a:xfrm rot="516646">
                  <a:off x="4480993" y="4139064"/>
                  <a:ext cx="1007186" cy="119408"/>
                </a:xfrm>
                <a:prstGeom prst="rect">
                  <a:avLst/>
                </a:prstGeom>
                <a:solidFill>
                  <a:srgbClr val="FFFFFF"/>
                </a:solidFill>
                <a:ln w="9525">
                  <a:noFill/>
                  <a:miter lim="800000"/>
                  <a:headEnd/>
                  <a:tailEnd/>
                </a:ln>
              </p:spPr>
              <p:txBody>
                <a:bodyPr lIns="0" tIns="0" rIns="0" bIns="0">
                  <a:spAutoFit/>
                </a:bodyPr>
                <a:lstStyle/>
                <a:p>
                  <a:pPr algn="ctr"/>
                  <a:r>
                    <a:rPr lang="en-US" sz="400"/>
                    <a:t>  </a:t>
                  </a:r>
                </a:p>
              </p:txBody>
            </p:sp>
          </p:grpSp>
          <p:grpSp>
            <p:nvGrpSpPr>
              <p:cNvPr id="25" name="Group 338"/>
              <p:cNvGrpSpPr>
                <a:grpSpLocks/>
              </p:cNvGrpSpPr>
              <p:nvPr/>
            </p:nvGrpSpPr>
            <p:grpSpPr bwMode="auto">
              <a:xfrm>
                <a:off x="1441366" y="1889149"/>
                <a:ext cx="996515" cy="395221"/>
                <a:chOff x="4046483" y="3836539"/>
                <a:chExt cx="1923332" cy="871950"/>
              </a:xfrm>
            </p:grpSpPr>
            <p:pic>
              <p:nvPicPr>
                <p:cNvPr id="26" name="Picture 3"/>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rot="-393253">
                  <a:off x="4046483" y="3836539"/>
                  <a:ext cx="1923332" cy="871950"/>
                </a:xfrm>
                <a:prstGeom prst="rect">
                  <a:avLst/>
                </a:prstGeom>
                <a:noFill/>
                <a:ln w="9525">
                  <a:noFill/>
                  <a:miter lim="800000"/>
                  <a:headEnd/>
                  <a:tailEnd/>
                </a:ln>
              </p:spPr>
            </p:pic>
            <p:sp>
              <p:nvSpPr>
                <p:cNvPr id="27" name="TextBox 368"/>
                <p:cNvSpPr txBox="1">
                  <a:spLocks noChangeArrowheads="1"/>
                </p:cNvSpPr>
                <p:nvPr/>
              </p:nvSpPr>
              <p:spPr bwMode="auto">
                <a:xfrm rot="516646">
                  <a:off x="4480993" y="4139064"/>
                  <a:ext cx="1007186" cy="119408"/>
                </a:xfrm>
                <a:prstGeom prst="rect">
                  <a:avLst/>
                </a:prstGeom>
                <a:solidFill>
                  <a:srgbClr val="FFFFFF"/>
                </a:solidFill>
                <a:ln w="9525">
                  <a:noFill/>
                  <a:miter lim="800000"/>
                  <a:headEnd/>
                  <a:tailEnd/>
                </a:ln>
              </p:spPr>
              <p:txBody>
                <a:bodyPr lIns="0" tIns="0" rIns="0" bIns="0">
                  <a:spAutoFit/>
                </a:bodyPr>
                <a:lstStyle/>
                <a:p>
                  <a:pPr algn="ctr"/>
                  <a:r>
                    <a:rPr lang="en-US" sz="400"/>
                    <a:t>  </a:t>
                  </a:r>
                </a:p>
              </p:txBody>
            </p:sp>
          </p:grpSp>
          <p:pic>
            <p:nvPicPr>
              <p:cNvPr id="28" name="Picture 2"/>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rot="893274">
                <a:off x="1369301" y="1493471"/>
                <a:ext cx="806570" cy="170383"/>
              </a:xfrm>
              <a:prstGeom prst="rect">
                <a:avLst/>
              </a:prstGeom>
              <a:noFill/>
              <a:ln w="9525">
                <a:noFill/>
                <a:miter lim="800000"/>
                <a:headEnd/>
                <a:tailEnd/>
              </a:ln>
            </p:spPr>
          </p:pic>
          <p:pic>
            <p:nvPicPr>
              <p:cNvPr id="29" name="Picture 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rot="2516316">
                <a:off x="1546325" y="2609175"/>
                <a:ext cx="654978" cy="353063"/>
              </a:xfrm>
              <a:prstGeom prst="rect">
                <a:avLst/>
              </a:prstGeom>
              <a:noFill/>
              <a:ln w="9525">
                <a:noFill/>
                <a:miter lim="800000"/>
                <a:headEnd/>
                <a:tailEnd/>
              </a:ln>
            </p:spPr>
          </p:pic>
          <p:pic>
            <p:nvPicPr>
              <p:cNvPr id="30" name="Picture 359" descr="othe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800158" y="1838281"/>
                <a:ext cx="490370" cy="295955"/>
              </a:xfrm>
              <a:prstGeom prst="rect">
                <a:avLst/>
              </a:prstGeom>
              <a:noFill/>
              <a:ln w="9525">
                <a:noFill/>
                <a:miter lim="800000"/>
                <a:headEnd/>
                <a:tailEnd/>
              </a:ln>
            </p:spPr>
          </p:pic>
          <p:pic>
            <p:nvPicPr>
              <p:cNvPr id="31" name="Picture 360" descr="othe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409063" y="1736547"/>
                <a:ext cx="490370" cy="295955"/>
              </a:xfrm>
              <a:prstGeom prst="rect">
                <a:avLst/>
              </a:prstGeom>
              <a:noFill/>
              <a:ln w="9525">
                <a:noFill/>
                <a:miter lim="800000"/>
                <a:headEnd/>
                <a:tailEnd/>
              </a:ln>
            </p:spPr>
          </p:pic>
          <p:pic>
            <p:nvPicPr>
              <p:cNvPr id="32" name="Picture 361" descr="othe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35245" y="2069497"/>
                <a:ext cx="490370" cy="295955"/>
              </a:xfrm>
              <a:prstGeom prst="rect">
                <a:avLst/>
              </a:prstGeom>
              <a:noFill/>
              <a:ln w="9525">
                <a:noFill/>
                <a:miter lim="800000"/>
                <a:headEnd/>
                <a:tailEnd/>
              </a:ln>
            </p:spPr>
          </p:pic>
          <p:pic>
            <p:nvPicPr>
              <p:cNvPr id="33" name="Picture 362" descr="othe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710005" y="2171231"/>
                <a:ext cx="490370" cy="295955"/>
              </a:xfrm>
              <a:prstGeom prst="rect">
                <a:avLst/>
              </a:prstGeom>
              <a:noFill/>
              <a:ln w="9525">
                <a:noFill/>
                <a:miter lim="800000"/>
                <a:headEnd/>
                <a:tailEnd/>
              </a:ln>
            </p:spPr>
          </p:pic>
          <p:pic>
            <p:nvPicPr>
              <p:cNvPr id="34" name="Picture 363" descr="othe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93518" y="2420943"/>
                <a:ext cx="490370" cy="295955"/>
              </a:xfrm>
              <a:prstGeom prst="rect">
                <a:avLst/>
              </a:prstGeom>
              <a:noFill/>
              <a:ln w="9525">
                <a:noFill/>
                <a:miter lim="800000"/>
                <a:headEnd/>
                <a:tailEnd/>
              </a:ln>
            </p:spPr>
          </p:pic>
          <p:pic>
            <p:nvPicPr>
              <p:cNvPr id="35" name="Picture 364" descr="othe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861885" y="2522677"/>
                <a:ext cx="490370" cy="295955"/>
              </a:xfrm>
              <a:prstGeom prst="rect">
                <a:avLst/>
              </a:prstGeom>
              <a:noFill/>
              <a:ln w="9525">
                <a:noFill/>
                <a:miter lim="800000"/>
                <a:headEnd/>
                <a:tailEnd/>
              </a:ln>
            </p:spPr>
          </p:pic>
          <p:pic>
            <p:nvPicPr>
              <p:cNvPr id="36" name="Picture 365" descr="othe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82366" y="2735395"/>
                <a:ext cx="490370" cy="295955"/>
              </a:xfrm>
              <a:prstGeom prst="rect">
                <a:avLst/>
              </a:prstGeom>
              <a:noFill/>
              <a:ln w="9525">
                <a:noFill/>
                <a:miter lim="800000"/>
                <a:headEnd/>
                <a:tailEnd/>
              </a:ln>
            </p:spPr>
          </p:pic>
          <p:pic>
            <p:nvPicPr>
              <p:cNvPr id="37" name="Picture 366" descr="othe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794976" y="2864874"/>
                <a:ext cx="490370" cy="295955"/>
              </a:xfrm>
              <a:prstGeom prst="rect">
                <a:avLst/>
              </a:prstGeom>
              <a:noFill/>
              <a:ln w="9525">
                <a:noFill/>
                <a:miter lim="800000"/>
                <a:headEnd/>
                <a:tailEnd/>
              </a:ln>
            </p:spPr>
          </p:pic>
        </p:grpSp>
        <p:grpSp>
          <p:nvGrpSpPr>
            <p:cNvPr id="74" name="Group 73"/>
            <p:cNvGrpSpPr/>
            <p:nvPr/>
          </p:nvGrpSpPr>
          <p:grpSpPr>
            <a:xfrm>
              <a:off x="4823329" y="3955194"/>
              <a:ext cx="1467058" cy="1486038"/>
              <a:chOff x="468185" y="1165650"/>
              <a:chExt cx="1969696" cy="1995179"/>
            </a:xfrm>
          </p:grpSpPr>
          <p:grpSp>
            <p:nvGrpSpPr>
              <p:cNvPr id="75" name="Group 76"/>
              <p:cNvGrpSpPr>
                <a:grpSpLocks/>
              </p:cNvGrpSpPr>
              <p:nvPr/>
            </p:nvGrpSpPr>
            <p:grpSpPr bwMode="auto">
              <a:xfrm>
                <a:off x="520521" y="1165650"/>
                <a:ext cx="1008114" cy="482318"/>
                <a:chOff x="4046483" y="3836539"/>
                <a:chExt cx="1923332" cy="871950"/>
              </a:xfrm>
            </p:grpSpPr>
            <p:pic>
              <p:nvPicPr>
                <p:cNvPr id="106"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393253">
                  <a:off x="4046483" y="3836539"/>
                  <a:ext cx="1923332" cy="871950"/>
                </a:xfrm>
                <a:prstGeom prst="rect">
                  <a:avLst/>
                </a:prstGeom>
                <a:noFill/>
                <a:ln w="9525">
                  <a:noFill/>
                  <a:miter lim="800000"/>
                  <a:headEnd/>
                  <a:tailEnd/>
                </a:ln>
              </p:spPr>
            </p:pic>
            <p:sp>
              <p:nvSpPr>
                <p:cNvPr id="107" name="TextBox 75"/>
                <p:cNvSpPr txBox="1">
                  <a:spLocks noChangeArrowheads="1"/>
                </p:cNvSpPr>
                <p:nvPr/>
              </p:nvSpPr>
              <p:spPr bwMode="auto">
                <a:xfrm rot="516646">
                  <a:off x="4480993" y="4126700"/>
                  <a:ext cx="1007186" cy="144134"/>
                </a:xfrm>
                <a:prstGeom prst="rect">
                  <a:avLst/>
                </a:prstGeom>
                <a:solidFill>
                  <a:srgbClr val="FFFFFF"/>
                </a:solidFill>
                <a:ln w="9525">
                  <a:noFill/>
                  <a:miter lim="800000"/>
                  <a:headEnd/>
                  <a:tailEnd/>
                </a:ln>
              </p:spPr>
              <p:txBody>
                <a:bodyPr lIns="0" tIns="0" rIns="0" bIns="0">
                  <a:spAutoFit/>
                </a:bodyPr>
                <a:lstStyle/>
                <a:p>
                  <a:pPr algn="ctr"/>
                  <a:r>
                    <a:rPr lang="en-US" sz="500" dirty="0"/>
                    <a:t>SUPER  MZ</a:t>
                  </a:r>
                </a:p>
              </p:txBody>
            </p:sp>
          </p:grpSp>
          <p:grpSp>
            <p:nvGrpSpPr>
              <p:cNvPr id="76" name="Group 77"/>
              <p:cNvGrpSpPr>
                <a:grpSpLocks/>
              </p:cNvGrpSpPr>
              <p:nvPr/>
            </p:nvGrpSpPr>
            <p:grpSpPr bwMode="auto">
              <a:xfrm>
                <a:off x="468185" y="1737865"/>
                <a:ext cx="1008114" cy="482318"/>
                <a:chOff x="3904593" y="3458166"/>
                <a:chExt cx="1923332" cy="871950"/>
              </a:xfrm>
            </p:grpSpPr>
            <p:pic>
              <p:nvPicPr>
                <p:cNvPr id="104"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393253">
                  <a:off x="3904593" y="3458166"/>
                  <a:ext cx="1923332" cy="871950"/>
                </a:xfrm>
                <a:prstGeom prst="rect">
                  <a:avLst/>
                </a:prstGeom>
                <a:noFill/>
                <a:ln w="9525">
                  <a:noFill/>
                  <a:miter lim="800000"/>
                  <a:headEnd/>
                  <a:tailEnd/>
                </a:ln>
              </p:spPr>
            </p:pic>
            <p:sp>
              <p:nvSpPr>
                <p:cNvPr id="105" name="TextBox 79"/>
                <p:cNvSpPr txBox="1">
                  <a:spLocks noChangeArrowheads="1"/>
                </p:cNvSpPr>
                <p:nvPr/>
              </p:nvSpPr>
              <p:spPr bwMode="auto">
                <a:xfrm rot="629884">
                  <a:off x="4352050" y="3754863"/>
                  <a:ext cx="1004963" cy="144134"/>
                </a:xfrm>
                <a:prstGeom prst="rect">
                  <a:avLst/>
                </a:prstGeom>
                <a:solidFill>
                  <a:srgbClr val="FFFFFF"/>
                </a:solidFill>
                <a:ln w="9525">
                  <a:noFill/>
                  <a:miter lim="800000"/>
                  <a:headEnd/>
                  <a:tailEnd/>
                </a:ln>
              </p:spPr>
              <p:txBody>
                <a:bodyPr lIns="0" tIns="0" rIns="0" bIns="0">
                  <a:spAutoFit/>
                </a:bodyPr>
                <a:lstStyle/>
                <a:p>
                  <a:pPr algn="ctr"/>
                  <a:r>
                    <a:rPr lang="en-US" sz="500" dirty="0"/>
                    <a:t>SUPER  MZ</a:t>
                  </a:r>
                </a:p>
              </p:txBody>
            </p:sp>
          </p:grpSp>
          <p:pic>
            <p:nvPicPr>
              <p:cNvPr id="77"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516316">
                <a:off x="670633" y="2309150"/>
                <a:ext cx="662602" cy="430869"/>
              </a:xfrm>
              <a:prstGeom prst="rect">
                <a:avLst/>
              </a:prstGeom>
              <a:noFill/>
              <a:ln w="9525">
                <a:noFill/>
                <a:miter lim="800000"/>
                <a:headEnd/>
                <a:tailEnd/>
              </a:ln>
            </p:spPr>
          </p:pic>
          <p:pic>
            <p:nvPicPr>
              <p:cNvPr id="78" name="Picture 3" descr="laser"/>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4969" y="1406809"/>
                <a:ext cx="603885" cy="441446"/>
              </a:xfrm>
              <a:prstGeom prst="rect">
                <a:avLst/>
              </a:prstGeom>
              <a:noFill/>
              <a:ln w="9525">
                <a:noFill/>
                <a:miter lim="800000"/>
                <a:headEnd/>
                <a:tailEnd/>
              </a:ln>
            </p:spPr>
          </p:pic>
          <p:pic>
            <p:nvPicPr>
              <p:cNvPr id="79" name="Picture 4" descr="modulator"/>
              <p:cNvPicPr>
                <a:picLocks noChangeAspect="1" noChangeArrowheads="1"/>
              </p:cNvPicPr>
              <p:nvPr/>
            </p:nvPicPr>
            <p:blipFill>
              <a:blip r:embed="rId6" cstate="screen">
                <a:clrChange>
                  <a:clrFrom>
                    <a:srgbClr val="FCFEFB"/>
                  </a:clrFrom>
                  <a:clrTo>
                    <a:srgbClr val="FCFEFB">
                      <a:alpha val="0"/>
                    </a:srgbClr>
                  </a:clrTo>
                </a:clrChange>
                <a:extLst>
                  <a:ext uri="{28A0092B-C50C-407E-A947-70E740481C1C}">
                    <a14:useLocalDpi xmlns:a14="http://schemas.microsoft.com/office/drawing/2010/main"/>
                  </a:ext>
                </a:extLst>
              </a:blip>
              <a:srcRect/>
              <a:stretch>
                <a:fillRect/>
              </a:stretch>
            </p:blipFill>
            <p:spPr bwMode="auto">
              <a:xfrm rot="21072508">
                <a:off x="610055" y="2027507"/>
                <a:ext cx="749615" cy="486159"/>
              </a:xfrm>
              <a:prstGeom prst="rect">
                <a:avLst/>
              </a:prstGeom>
              <a:noFill/>
              <a:ln w="9525">
                <a:noFill/>
                <a:miter lim="800000"/>
                <a:headEnd/>
                <a:tailEnd/>
              </a:ln>
            </p:spPr>
          </p:pic>
          <p:pic>
            <p:nvPicPr>
              <p:cNvPr id="80" name="Picture 6" descr="other"/>
              <p:cNvPicPr>
                <a:picLocks noChangeAspect="1" noChangeArrowheads="1"/>
              </p:cNvPicPr>
              <p:nvPr/>
            </p:nvPicPr>
            <p:blipFill rotWithShape="1">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80576" y="2514600"/>
                <a:ext cx="583332" cy="379381"/>
              </a:xfrm>
              <a:prstGeom prst="rect">
                <a:avLst/>
              </a:prstGeom>
              <a:noFill/>
              <a:ln w="9525">
                <a:noFill/>
                <a:miter lim="800000"/>
                <a:headEnd/>
                <a:tailEnd/>
              </a:ln>
            </p:spPr>
          </p:pic>
          <p:pic>
            <p:nvPicPr>
              <p:cNvPr id="81" name="Picture 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rot="2516316">
                <a:off x="1550721" y="1684315"/>
                <a:ext cx="654978" cy="353063"/>
              </a:xfrm>
              <a:prstGeom prst="rect">
                <a:avLst/>
              </a:prstGeom>
              <a:noFill/>
              <a:ln w="9525">
                <a:noFill/>
                <a:miter lim="800000"/>
                <a:headEnd/>
                <a:tailEnd/>
              </a:ln>
            </p:spPr>
          </p:pic>
          <p:grpSp>
            <p:nvGrpSpPr>
              <p:cNvPr id="82" name="Group 329"/>
              <p:cNvGrpSpPr>
                <a:grpSpLocks/>
              </p:cNvGrpSpPr>
              <p:nvPr/>
            </p:nvGrpSpPr>
            <p:grpSpPr bwMode="auto">
              <a:xfrm>
                <a:off x="1355155" y="1528363"/>
                <a:ext cx="996515" cy="395221"/>
                <a:chOff x="4046483" y="3836539"/>
                <a:chExt cx="1923332" cy="871950"/>
              </a:xfrm>
            </p:grpSpPr>
            <p:pic>
              <p:nvPicPr>
                <p:cNvPr id="102" name="Picture 3"/>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rot="-393253">
                  <a:off x="4046483" y="3836539"/>
                  <a:ext cx="1923332" cy="871950"/>
                </a:xfrm>
                <a:prstGeom prst="rect">
                  <a:avLst/>
                </a:prstGeom>
                <a:noFill/>
                <a:ln w="9525">
                  <a:noFill/>
                  <a:miter lim="800000"/>
                  <a:headEnd/>
                  <a:tailEnd/>
                </a:ln>
              </p:spPr>
            </p:pic>
            <p:sp>
              <p:nvSpPr>
                <p:cNvPr id="103" name="TextBox 374"/>
                <p:cNvSpPr txBox="1">
                  <a:spLocks noChangeArrowheads="1"/>
                </p:cNvSpPr>
                <p:nvPr/>
              </p:nvSpPr>
              <p:spPr bwMode="auto">
                <a:xfrm rot="516646">
                  <a:off x="4480993" y="4139064"/>
                  <a:ext cx="1007186" cy="119408"/>
                </a:xfrm>
                <a:prstGeom prst="rect">
                  <a:avLst/>
                </a:prstGeom>
                <a:solidFill>
                  <a:srgbClr val="FFFFFF"/>
                </a:solidFill>
                <a:ln w="9525">
                  <a:noFill/>
                  <a:miter lim="800000"/>
                  <a:headEnd/>
                  <a:tailEnd/>
                </a:ln>
              </p:spPr>
              <p:txBody>
                <a:bodyPr lIns="0" tIns="0" rIns="0" bIns="0">
                  <a:spAutoFit/>
                </a:bodyPr>
                <a:lstStyle/>
                <a:p>
                  <a:pPr algn="ctr"/>
                  <a:r>
                    <a:rPr lang="en-US" sz="400"/>
                    <a:t>  </a:t>
                  </a:r>
                </a:p>
              </p:txBody>
            </p:sp>
          </p:grpSp>
          <p:grpSp>
            <p:nvGrpSpPr>
              <p:cNvPr id="83" name="Group 332"/>
              <p:cNvGrpSpPr>
                <a:grpSpLocks/>
              </p:cNvGrpSpPr>
              <p:nvPr/>
            </p:nvGrpSpPr>
            <p:grpSpPr bwMode="auto">
              <a:xfrm>
                <a:off x="1347758" y="2277589"/>
                <a:ext cx="996515" cy="395221"/>
                <a:chOff x="4046483" y="3836539"/>
                <a:chExt cx="1923332" cy="871950"/>
              </a:xfrm>
            </p:grpSpPr>
            <p:pic>
              <p:nvPicPr>
                <p:cNvPr id="100" name="Picture 3"/>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rot="-393253">
                  <a:off x="4046483" y="3836539"/>
                  <a:ext cx="1923332" cy="871950"/>
                </a:xfrm>
                <a:prstGeom prst="rect">
                  <a:avLst/>
                </a:prstGeom>
                <a:noFill/>
                <a:ln w="9525">
                  <a:noFill/>
                  <a:miter lim="800000"/>
                  <a:headEnd/>
                  <a:tailEnd/>
                </a:ln>
              </p:spPr>
            </p:pic>
            <p:sp>
              <p:nvSpPr>
                <p:cNvPr id="101" name="TextBox 372"/>
                <p:cNvSpPr txBox="1">
                  <a:spLocks noChangeArrowheads="1"/>
                </p:cNvSpPr>
                <p:nvPr/>
              </p:nvSpPr>
              <p:spPr bwMode="auto">
                <a:xfrm rot="516646">
                  <a:off x="4480993" y="4139064"/>
                  <a:ext cx="1007186" cy="119408"/>
                </a:xfrm>
                <a:prstGeom prst="rect">
                  <a:avLst/>
                </a:prstGeom>
                <a:solidFill>
                  <a:srgbClr val="FFFFFF"/>
                </a:solidFill>
                <a:ln w="9525">
                  <a:noFill/>
                  <a:miter lim="800000"/>
                  <a:headEnd/>
                  <a:tailEnd/>
                </a:ln>
              </p:spPr>
              <p:txBody>
                <a:bodyPr lIns="0" tIns="0" rIns="0" bIns="0">
                  <a:spAutoFit/>
                </a:bodyPr>
                <a:lstStyle/>
                <a:p>
                  <a:pPr algn="ctr"/>
                  <a:r>
                    <a:rPr lang="en-US" sz="400"/>
                    <a:t>  </a:t>
                  </a:r>
                </a:p>
              </p:txBody>
            </p:sp>
          </p:grpSp>
          <p:grpSp>
            <p:nvGrpSpPr>
              <p:cNvPr id="84" name="Group 335"/>
              <p:cNvGrpSpPr>
                <a:grpSpLocks/>
              </p:cNvGrpSpPr>
              <p:nvPr/>
            </p:nvGrpSpPr>
            <p:grpSpPr bwMode="auto">
              <a:xfrm>
                <a:off x="1352153" y="1208383"/>
                <a:ext cx="996515" cy="395221"/>
                <a:chOff x="4046483" y="3836539"/>
                <a:chExt cx="1923332" cy="871950"/>
              </a:xfrm>
            </p:grpSpPr>
            <p:pic>
              <p:nvPicPr>
                <p:cNvPr id="98" name="Picture 3"/>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rot="-393253">
                  <a:off x="4046483" y="3836539"/>
                  <a:ext cx="1923332" cy="871950"/>
                </a:xfrm>
                <a:prstGeom prst="rect">
                  <a:avLst/>
                </a:prstGeom>
                <a:noFill/>
                <a:ln w="9525">
                  <a:noFill/>
                  <a:miter lim="800000"/>
                  <a:headEnd/>
                  <a:tailEnd/>
                </a:ln>
              </p:spPr>
            </p:pic>
            <p:sp>
              <p:nvSpPr>
                <p:cNvPr id="99" name="TextBox 370"/>
                <p:cNvSpPr txBox="1">
                  <a:spLocks noChangeArrowheads="1"/>
                </p:cNvSpPr>
                <p:nvPr/>
              </p:nvSpPr>
              <p:spPr bwMode="auto">
                <a:xfrm rot="516646">
                  <a:off x="4480993" y="4139064"/>
                  <a:ext cx="1007186" cy="119408"/>
                </a:xfrm>
                <a:prstGeom prst="rect">
                  <a:avLst/>
                </a:prstGeom>
                <a:solidFill>
                  <a:srgbClr val="FFFFFF"/>
                </a:solidFill>
                <a:ln w="9525">
                  <a:noFill/>
                  <a:miter lim="800000"/>
                  <a:headEnd/>
                  <a:tailEnd/>
                </a:ln>
              </p:spPr>
              <p:txBody>
                <a:bodyPr lIns="0" tIns="0" rIns="0" bIns="0">
                  <a:spAutoFit/>
                </a:bodyPr>
                <a:lstStyle/>
                <a:p>
                  <a:pPr algn="ctr"/>
                  <a:r>
                    <a:rPr lang="en-US" sz="400"/>
                    <a:t>  </a:t>
                  </a:r>
                </a:p>
              </p:txBody>
            </p:sp>
          </p:grpSp>
          <p:grpSp>
            <p:nvGrpSpPr>
              <p:cNvPr id="85" name="Group 338"/>
              <p:cNvGrpSpPr>
                <a:grpSpLocks/>
              </p:cNvGrpSpPr>
              <p:nvPr/>
            </p:nvGrpSpPr>
            <p:grpSpPr bwMode="auto">
              <a:xfrm>
                <a:off x="1441366" y="1889149"/>
                <a:ext cx="996515" cy="395221"/>
                <a:chOff x="4046483" y="3836539"/>
                <a:chExt cx="1923332" cy="871950"/>
              </a:xfrm>
            </p:grpSpPr>
            <p:pic>
              <p:nvPicPr>
                <p:cNvPr id="96" name="Picture 3"/>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rot="-393253">
                  <a:off x="4046483" y="3836539"/>
                  <a:ext cx="1923332" cy="871950"/>
                </a:xfrm>
                <a:prstGeom prst="rect">
                  <a:avLst/>
                </a:prstGeom>
                <a:noFill/>
                <a:ln w="9525">
                  <a:noFill/>
                  <a:miter lim="800000"/>
                  <a:headEnd/>
                  <a:tailEnd/>
                </a:ln>
              </p:spPr>
            </p:pic>
            <p:sp>
              <p:nvSpPr>
                <p:cNvPr id="97" name="TextBox 368"/>
                <p:cNvSpPr txBox="1">
                  <a:spLocks noChangeArrowheads="1"/>
                </p:cNvSpPr>
                <p:nvPr/>
              </p:nvSpPr>
              <p:spPr bwMode="auto">
                <a:xfrm rot="516646">
                  <a:off x="4480993" y="4139064"/>
                  <a:ext cx="1007186" cy="119408"/>
                </a:xfrm>
                <a:prstGeom prst="rect">
                  <a:avLst/>
                </a:prstGeom>
                <a:solidFill>
                  <a:srgbClr val="FFFFFF"/>
                </a:solidFill>
                <a:ln w="9525">
                  <a:noFill/>
                  <a:miter lim="800000"/>
                  <a:headEnd/>
                  <a:tailEnd/>
                </a:ln>
              </p:spPr>
              <p:txBody>
                <a:bodyPr lIns="0" tIns="0" rIns="0" bIns="0">
                  <a:spAutoFit/>
                </a:bodyPr>
                <a:lstStyle/>
                <a:p>
                  <a:pPr algn="ctr"/>
                  <a:r>
                    <a:rPr lang="en-US" sz="400"/>
                    <a:t>  </a:t>
                  </a:r>
                </a:p>
              </p:txBody>
            </p:sp>
          </p:grpSp>
          <p:pic>
            <p:nvPicPr>
              <p:cNvPr id="86" name="Picture 2"/>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rot="893274">
                <a:off x="1369301" y="1493471"/>
                <a:ext cx="806570" cy="170383"/>
              </a:xfrm>
              <a:prstGeom prst="rect">
                <a:avLst/>
              </a:prstGeom>
              <a:noFill/>
              <a:ln w="9525">
                <a:noFill/>
                <a:miter lim="800000"/>
                <a:headEnd/>
                <a:tailEnd/>
              </a:ln>
            </p:spPr>
          </p:pic>
          <p:pic>
            <p:nvPicPr>
              <p:cNvPr id="87" name="Picture 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rot="2516316">
                <a:off x="1546325" y="2609175"/>
                <a:ext cx="654978" cy="353063"/>
              </a:xfrm>
              <a:prstGeom prst="rect">
                <a:avLst/>
              </a:prstGeom>
              <a:noFill/>
              <a:ln w="9525">
                <a:noFill/>
                <a:miter lim="800000"/>
                <a:headEnd/>
                <a:tailEnd/>
              </a:ln>
            </p:spPr>
          </p:pic>
          <p:pic>
            <p:nvPicPr>
              <p:cNvPr id="88" name="Picture 359" descr="othe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800158" y="1838281"/>
                <a:ext cx="490370" cy="295955"/>
              </a:xfrm>
              <a:prstGeom prst="rect">
                <a:avLst/>
              </a:prstGeom>
              <a:noFill/>
              <a:ln w="9525">
                <a:noFill/>
                <a:miter lim="800000"/>
                <a:headEnd/>
                <a:tailEnd/>
              </a:ln>
            </p:spPr>
          </p:pic>
          <p:pic>
            <p:nvPicPr>
              <p:cNvPr id="89" name="Picture 360" descr="othe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409063" y="1736547"/>
                <a:ext cx="490370" cy="295955"/>
              </a:xfrm>
              <a:prstGeom prst="rect">
                <a:avLst/>
              </a:prstGeom>
              <a:noFill/>
              <a:ln w="9525">
                <a:noFill/>
                <a:miter lim="800000"/>
                <a:headEnd/>
                <a:tailEnd/>
              </a:ln>
            </p:spPr>
          </p:pic>
          <p:pic>
            <p:nvPicPr>
              <p:cNvPr id="90" name="Picture 361" descr="othe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35245" y="2069497"/>
                <a:ext cx="490370" cy="295955"/>
              </a:xfrm>
              <a:prstGeom prst="rect">
                <a:avLst/>
              </a:prstGeom>
              <a:noFill/>
              <a:ln w="9525">
                <a:noFill/>
                <a:miter lim="800000"/>
                <a:headEnd/>
                <a:tailEnd/>
              </a:ln>
            </p:spPr>
          </p:pic>
          <p:pic>
            <p:nvPicPr>
              <p:cNvPr id="91" name="Picture 362" descr="othe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710005" y="2171231"/>
                <a:ext cx="490370" cy="295955"/>
              </a:xfrm>
              <a:prstGeom prst="rect">
                <a:avLst/>
              </a:prstGeom>
              <a:noFill/>
              <a:ln w="9525">
                <a:noFill/>
                <a:miter lim="800000"/>
                <a:headEnd/>
                <a:tailEnd/>
              </a:ln>
            </p:spPr>
          </p:pic>
          <p:pic>
            <p:nvPicPr>
              <p:cNvPr id="92" name="Picture 363" descr="othe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93518" y="2420943"/>
                <a:ext cx="490370" cy="295955"/>
              </a:xfrm>
              <a:prstGeom prst="rect">
                <a:avLst/>
              </a:prstGeom>
              <a:noFill/>
              <a:ln w="9525">
                <a:noFill/>
                <a:miter lim="800000"/>
                <a:headEnd/>
                <a:tailEnd/>
              </a:ln>
            </p:spPr>
          </p:pic>
          <p:pic>
            <p:nvPicPr>
              <p:cNvPr id="93" name="Picture 364" descr="othe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861885" y="2522677"/>
                <a:ext cx="490370" cy="295955"/>
              </a:xfrm>
              <a:prstGeom prst="rect">
                <a:avLst/>
              </a:prstGeom>
              <a:noFill/>
              <a:ln w="9525">
                <a:noFill/>
                <a:miter lim="800000"/>
                <a:headEnd/>
                <a:tailEnd/>
              </a:ln>
            </p:spPr>
          </p:pic>
          <p:pic>
            <p:nvPicPr>
              <p:cNvPr id="94" name="Picture 365" descr="othe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82366" y="2735395"/>
                <a:ext cx="490370" cy="295955"/>
              </a:xfrm>
              <a:prstGeom prst="rect">
                <a:avLst/>
              </a:prstGeom>
              <a:noFill/>
              <a:ln w="9525">
                <a:noFill/>
                <a:miter lim="800000"/>
                <a:headEnd/>
                <a:tailEnd/>
              </a:ln>
            </p:spPr>
          </p:pic>
          <p:pic>
            <p:nvPicPr>
              <p:cNvPr id="95" name="Picture 366" descr="othe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794976" y="2864874"/>
                <a:ext cx="490370" cy="295955"/>
              </a:xfrm>
              <a:prstGeom prst="rect">
                <a:avLst/>
              </a:prstGeom>
              <a:noFill/>
              <a:ln w="9525">
                <a:noFill/>
                <a:miter lim="800000"/>
                <a:headEnd/>
                <a:tailEnd/>
              </a:ln>
            </p:spPr>
          </p:pic>
        </p:grpSp>
        <p:grpSp>
          <p:nvGrpSpPr>
            <p:cNvPr id="108" name="Group 107"/>
            <p:cNvGrpSpPr/>
            <p:nvPr/>
          </p:nvGrpSpPr>
          <p:grpSpPr>
            <a:xfrm>
              <a:off x="3610792" y="4816479"/>
              <a:ext cx="1467058" cy="1486038"/>
              <a:chOff x="468185" y="1165650"/>
              <a:chExt cx="1969696" cy="1995179"/>
            </a:xfrm>
          </p:grpSpPr>
          <p:grpSp>
            <p:nvGrpSpPr>
              <p:cNvPr id="109" name="Group 76"/>
              <p:cNvGrpSpPr>
                <a:grpSpLocks/>
              </p:cNvGrpSpPr>
              <p:nvPr/>
            </p:nvGrpSpPr>
            <p:grpSpPr bwMode="auto">
              <a:xfrm>
                <a:off x="520521" y="1165650"/>
                <a:ext cx="1008114" cy="482318"/>
                <a:chOff x="4046483" y="3836539"/>
                <a:chExt cx="1923332" cy="871950"/>
              </a:xfrm>
            </p:grpSpPr>
            <p:pic>
              <p:nvPicPr>
                <p:cNvPr id="140"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393253">
                  <a:off x="4046483" y="3836539"/>
                  <a:ext cx="1923332" cy="871950"/>
                </a:xfrm>
                <a:prstGeom prst="rect">
                  <a:avLst/>
                </a:prstGeom>
                <a:noFill/>
                <a:ln w="9525">
                  <a:noFill/>
                  <a:miter lim="800000"/>
                  <a:headEnd/>
                  <a:tailEnd/>
                </a:ln>
              </p:spPr>
            </p:pic>
            <p:sp>
              <p:nvSpPr>
                <p:cNvPr id="141" name="TextBox 75"/>
                <p:cNvSpPr txBox="1">
                  <a:spLocks noChangeArrowheads="1"/>
                </p:cNvSpPr>
                <p:nvPr/>
              </p:nvSpPr>
              <p:spPr bwMode="auto">
                <a:xfrm rot="516646">
                  <a:off x="4480993" y="4126700"/>
                  <a:ext cx="1007186" cy="144134"/>
                </a:xfrm>
                <a:prstGeom prst="rect">
                  <a:avLst/>
                </a:prstGeom>
                <a:solidFill>
                  <a:srgbClr val="FFFFFF"/>
                </a:solidFill>
                <a:ln w="9525">
                  <a:noFill/>
                  <a:miter lim="800000"/>
                  <a:headEnd/>
                  <a:tailEnd/>
                </a:ln>
              </p:spPr>
              <p:txBody>
                <a:bodyPr lIns="0" tIns="0" rIns="0" bIns="0">
                  <a:spAutoFit/>
                </a:bodyPr>
                <a:lstStyle/>
                <a:p>
                  <a:pPr algn="ctr"/>
                  <a:r>
                    <a:rPr lang="en-US" sz="500" dirty="0"/>
                    <a:t>SUPER  MZ</a:t>
                  </a:r>
                </a:p>
              </p:txBody>
            </p:sp>
          </p:grpSp>
          <p:grpSp>
            <p:nvGrpSpPr>
              <p:cNvPr id="110" name="Group 77"/>
              <p:cNvGrpSpPr>
                <a:grpSpLocks/>
              </p:cNvGrpSpPr>
              <p:nvPr/>
            </p:nvGrpSpPr>
            <p:grpSpPr bwMode="auto">
              <a:xfrm>
                <a:off x="468185" y="1737865"/>
                <a:ext cx="1008114" cy="482318"/>
                <a:chOff x="3904593" y="3458166"/>
                <a:chExt cx="1923332" cy="871950"/>
              </a:xfrm>
            </p:grpSpPr>
            <p:pic>
              <p:nvPicPr>
                <p:cNvPr id="138"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393253">
                  <a:off x="3904593" y="3458166"/>
                  <a:ext cx="1923332" cy="871950"/>
                </a:xfrm>
                <a:prstGeom prst="rect">
                  <a:avLst/>
                </a:prstGeom>
                <a:noFill/>
                <a:ln w="9525">
                  <a:noFill/>
                  <a:miter lim="800000"/>
                  <a:headEnd/>
                  <a:tailEnd/>
                </a:ln>
              </p:spPr>
            </p:pic>
            <p:sp>
              <p:nvSpPr>
                <p:cNvPr id="139" name="TextBox 79"/>
                <p:cNvSpPr txBox="1">
                  <a:spLocks noChangeArrowheads="1"/>
                </p:cNvSpPr>
                <p:nvPr/>
              </p:nvSpPr>
              <p:spPr bwMode="auto">
                <a:xfrm rot="629884">
                  <a:off x="4352050" y="3754863"/>
                  <a:ext cx="1004963" cy="144134"/>
                </a:xfrm>
                <a:prstGeom prst="rect">
                  <a:avLst/>
                </a:prstGeom>
                <a:solidFill>
                  <a:srgbClr val="FFFFFF"/>
                </a:solidFill>
                <a:ln w="9525">
                  <a:noFill/>
                  <a:miter lim="800000"/>
                  <a:headEnd/>
                  <a:tailEnd/>
                </a:ln>
              </p:spPr>
              <p:txBody>
                <a:bodyPr lIns="0" tIns="0" rIns="0" bIns="0">
                  <a:spAutoFit/>
                </a:bodyPr>
                <a:lstStyle/>
                <a:p>
                  <a:pPr algn="ctr"/>
                  <a:r>
                    <a:rPr lang="en-US" sz="500" dirty="0"/>
                    <a:t>SUPER  MZ</a:t>
                  </a:r>
                </a:p>
              </p:txBody>
            </p:sp>
          </p:grpSp>
          <p:pic>
            <p:nvPicPr>
              <p:cNvPr id="111"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516316">
                <a:off x="670633" y="2309150"/>
                <a:ext cx="662602" cy="430869"/>
              </a:xfrm>
              <a:prstGeom prst="rect">
                <a:avLst/>
              </a:prstGeom>
              <a:noFill/>
              <a:ln w="9525">
                <a:noFill/>
                <a:miter lim="800000"/>
                <a:headEnd/>
                <a:tailEnd/>
              </a:ln>
            </p:spPr>
          </p:pic>
          <p:pic>
            <p:nvPicPr>
              <p:cNvPr id="112" name="Picture 3" descr="laser"/>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4969" y="1406809"/>
                <a:ext cx="603885" cy="441446"/>
              </a:xfrm>
              <a:prstGeom prst="rect">
                <a:avLst/>
              </a:prstGeom>
              <a:noFill/>
              <a:ln w="9525">
                <a:noFill/>
                <a:miter lim="800000"/>
                <a:headEnd/>
                <a:tailEnd/>
              </a:ln>
            </p:spPr>
          </p:pic>
          <p:pic>
            <p:nvPicPr>
              <p:cNvPr id="113" name="Picture 4" descr="modulator"/>
              <p:cNvPicPr>
                <a:picLocks noChangeAspect="1" noChangeArrowheads="1"/>
              </p:cNvPicPr>
              <p:nvPr/>
            </p:nvPicPr>
            <p:blipFill>
              <a:blip r:embed="rId6" cstate="screen">
                <a:clrChange>
                  <a:clrFrom>
                    <a:srgbClr val="FCFEFB"/>
                  </a:clrFrom>
                  <a:clrTo>
                    <a:srgbClr val="FCFEFB">
                      <a:alpha val="0"/>
                    </a:srgbClr>
                  </a:clrTo>
                </a:clrChange>
                <a:extLst>
                  <a:ext uri="{28A0092B-C50C-407E-A947-70E740481C1C}">
                    <a14:useLocalDpi xmlns:a14="http://schemas.microsoft.com/office/drawing/2010/main"/>
                  </a:ext>
                </a:extLst>
              </a:blip>
              <a:srcRect/>
              <a:stretch>
                <a:fillRect/>
              </a:stretch>
            </p:blipFill>
            <p:spPr bwMode="auto">
              <a:xfrm rot="21072508">
                <a:off x="610055" y="2027507"/>
                <a:ext cx="749615" cy="486159"/>
              </a:xfrm>
              <a:prstGeom prst="rect">
                <a:avLst/>
              </a:prstGeom>
              <a:noFill/>
              <a:ln w="9525">
                <a:noFill/>
                <a:miter lim="800000"/>
                <a:headEnd/>
                <a:tailEnd/>
              </a:ln>
            </p:spPr>
          </p:pic>
          <p:pic>
            <p:nvPicPr>
              <p:cNvPr id="114" name="Picture 6" descr="other"/>
              <p:cNvPicPr>
                <a:picLocks noChangeAspect="1" noChangeArrowheads="1"/>
              </p:cNvPicPr>
              <p:nvPr/>
            </p:nvPicPr>
            <p:blipFill rotWithShape="1">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80576" y="2514600"/>
                <a:ext cx="583332" cy="379381"/>
              </a:xfrm>
              <a:prstGeom prst="rect">
                <a:avLst/>
              </a:prstGeom>
              <a:noFill/>
              <a:ln w="9525">
                <a:noFill/>
                <a:miter lim="800000"/>
                <a:headEnd/>
                <a:tailEnd/>
              </a:ln>
            </p:spPr>
          </p:pic>
          <p:pic>
            <p:nvPicPr>
              <p:cNvPr id="115" name="Picture 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rot="2516316">
                <a:off x="1550721" y="1684315"/>
                <a:ext cx="654978" cy="353063"/>
              </a:xfrm>
              <a:prstGeom prst="rect">
                <a:avLst/>
              </a:prstGeom>
              <a:noFill/>
              <a:ln w="9525">
                <a:noFill/>
                <a:miter lim="800000"/>
                <a:headEnd/>
                <a:tailEnd/>
              </a:ln>
            </p:spPr>
          </p:pic>
          <p:grpSp>
            <p:nvGrpSpPr>
              <p:cNvPr id="116" name="Group 329"/>
              <p:cNvGrpSpPr>
                <a:grpSpLocks/>
              </p:cNvGrpSpPr>
              <p:nvPr/>
            </p:nvGrpSpPr>
            <p:grpSpPr bwMode="auto">
              <a:xfrm>
                <a:off x="1355155" y="1528363"/>
                <a:ext cx="996515" cy="395221"/>
                <a:chOff x="4046483" y="3836539"/>
                <a:chExt cx="1923332" cy="871950"/>
              </a:xfrm>
            </p:grpSpPr>
            <p:pic>
              <p:nvPicPr>
                <p:cNvPr id="136" name="Picture 3"/>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rot="-393253">
                  <a:off x="4046483" y="3836539"/>
                  <a:ext cx="1923332" cy="871950"/>
                </a:xfrm>
                <a:prstGeom prst="rect">
                  <a:avLst/>
                </a:prstGeom>
                <a:noFill/>
                <a:ln w="9525">
                  <a:noFill/>
                  <a:miter lim="800000"/>
                  <a:headEnd/>
                  <a:tailEnd/>
                </a:ln>
              </p:spPr>
            </p:pic>
            <p:sp>
              <p:nvSpPr>
                <p:cNvPr id="137" name="TextBox 374"/>
                <p:cNvSpPr txBox="1">
                  <a:spLocks noChangeArrowheads="1"/>
                </p:cNvSpPr>
                <p:nvPr/>
              </p:nvSpPr>
              <p:spPr bwMode="auto">
                <a:xfrm rot="516646">
                  <a:off x="4480993" y="4139064"/>
                  <a:ext cx="1007186" cy="119408"/>
                </a:xfrm>
                <a:prstGeom prst="rect">
                  <a:avLst/>
                </a:prstGeom>
                <a:solidFill>
                  <a:srgbClr val="FFFFFF"/>
                </a:solidFill>
                <a:ln w="9525">
                  <a:noFill/>
                  <a:miter lim="800000"/>
                  <a:headEnd/>
                  <a:tailEnd/>
                </a:ln>
              </p:spPr>
              <p:txBody>
                <a:bodyPr lIns="0" tIns="0" rIns="0" bIns="0">
                  <a:spAutoFit/>
                </a:bodyPr>
                <a:lstStyle/>
                <a:p>
                  <a:pPr algn="ctr"/>
                  <a:r>
                    <a:rPr lang="en-US" sz="400"/>
                    <a:t>  </a:t>
                  </a:r>
                </a:p>
              </p:txBody>
            </p:sp>
          </p:grpSp>
          <p:grpSp>
            <p:nvGrpSpPr>
              <p:cNvPr id="117" name="Group 332"/>
              <p:cNvGrpSpPr>
                <a:grpSpLocks/>
              </p:cNvGrpSpPr>
              <p:nvPr/>
            </p:nvGrpSpPr>
            <p:grpSpPr bwMode="auto">
              <a:xfrm>
                <a:off x="1347758" y="2277589"/>
                <a:ext cx="996515" cy="395221"/>
                <a:chOff x="4046483" y="3836539"/>
                <a:chExt cx="1923332" cy="871950"/>
              </a:xfrm>
            </p:grpSpPr>
            <p:pic>
              <p:nvPicPr>
                <p:cNvPr id="134" name="Picture 3"/>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rot="-393253">
                  <a:off x="4046483" y="3836539"/>
                  <a:ext cx="1923332" cy="871950"/>
                </a:xfrm>
                <a:prstGeom prst="rect">
                  <a:avLst/>
                </a:prstGeom>
                <a:noFill/>
                <a:ln w="9525">
                  <a:noFill/>
                  <a:miter lim="800000"/>
                  <a:headEnd/>
                  <a:tailEnd/>
                </a:ln>
              </p:spPr>
            </p:pic>
            <p:sp>
              <p:nvSpPr>
                <p:cNvPr id="135" name="TextBox 372"/>
                <p:cNvSpPr txBox="1">
                  <a:spLocks noChangeArrowheads="1"/>
                </p:cNvSpPr>
                <p:nvPr/>
              </p:nvSpPr>
              <p:spPr bwMode="auto">
                <a:xfrm rot="516646">
                  <a:off x="4480993" y="4139064"/>
                  <a:ext cx="1007186" cy="119408"/>
                </a:xfrm>
                <a:prstGeom prst="rect">
                  <a:avLst/>
                </a:prstGeom>
                <a:solidFill>
                  <a:srgbClr val="FFFFFF"/>
                </a:solidFill>
                <a:ln w="9525">
                  <a:noFill/>
                  <a:miter lim="800000"/>
                  <a:headEnd/>
                  <a:tailEnd/>
                </a:ln>
              </p:spPr>
              <p:txBody>
                <a:bodyPr lIns="0" tIns="0" rIns="0" bIns="0">
                  <a:spAutoFit/>
                </a:bodyPr>
                <a:lstStyle/>
                <a:p>
                  <a:pPr algn="ctr"/>
                  <a:r>
                    <a:rPr lang="en-US" sz="400"/>
                    <a:t>  </a:t>
                  </a:r>
                </a:p>
              </p:txBody>
            </p:sp>
          </p:grpSp>
          <p:grpSp>
            <p:nvGrpSpPr>
              <p:cNvPr id="118" name="Group 335"/>
              <p:cNvGrpSpPr>
                <a:grpSpLocks/>
              </p:cNvGrpSpPr>
              <p:nvPr/>
            </p:nvGrpSpPr>
            <p:grpSpPr bwMode="auto">
              <a:xfrm>
                <a:off x="1352153" y="1208383"/>
                <a:ext cx="996515" cy="395221"/>
                <a:chOff x="4046483" y="3836539"/>
                <a:chExt cx="1923332" cy="871950"/>
              </a:xfrm>
            </p:grpSpPr>
            <p:pic>
              <p:nvPicPr>
                <p:cNvPr id="132" name="Picture 3"/>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rot="-393253">
                  <a:off x="4046483" y="3836539"/>
                  <a:ext cx="1923332" cy="871950"/>
                </a:xfrm>
                <a:prstGeom prst="rect">
                  <a:avLst/>
                </a:prstGeom>
                <a:noFill/>
                <a:ln w="9525">
                  <a:noFill/>
                  <a:miter lim="800000"/>
                  <a:headEnd/>
                  <a:tailEnd/>
                </a:ln>
              </p:spPr>
            </p:pic>
            <p:sp>
              <p:nvSpPr>
                <p:cNvPr id="133" name="TextBox 370"/>
                <p:cNvSpPr txBox="1">
                  <a:spLocks noChangeArrowheads="1"/>
                </p:cNvSpPr>
                <p:nvPr/>
              </p:nvSpPr>
              <p:spPr bwMode="auto">
                <a:xfrm rot="516646">
                  <a:off x="4480993" y="4139064"/>
                  <a:ext cx="1007186" cy="119408"/>
                </a:xfrm>
                <a:prstGeom prst="rect">
                  <a:avLst/>
                </a:prstGeom>
                <a:solidFill>
                  <a:srgbClr val="FFFFFF"/>
                </a:solidFill>
                <a:ln w="9525">
                  <a:noFill/>
                  <a:miter lim="800000"/>
                  <a:headEnd/>
                  <a:tailEnd/>
                </a:ln>
              </p:spPr>
              <p:txBody>
                <a:bodyPr lIns="0" tIns="0" rIns="0" bIns="0">
                  <a:spAutoFit/>
                </a:bodyPr>
                <a:lstStyle/>
                <a:p>
                  <a:pPr algn="ctr"/>
                  <a:r>
                    <a:rPr lang="en-US" sz="400"/>
                    <a:t>  </a:t>
                  </a:r>
                </a:p>
              </p:txBody>
            </p:sp>
          </p:grpSp>
          <p:grpSp>
            <p:nvGrpSpPr>
              <p:cNvPr id="119" name="Group 338"/>
              <p:cNvGrpSpPr>
                <a:grpSpLocks/>
              </p:cNvGrpSpPr>
              <p:nvPr/>
            </p:nvGrpSpPr>
            <p:grpSpPr bwMode="auto">
              <a:xfrm>
                <a:off x="1441366" y="1889149"/>
                <a:ext cx="996515" cy="395221"/>
                <a:chOff x="4046483" y="3836539"/>
                <a:chExt cx="1923332" cy="871950"/>
              </a:xfrm>
            </p:grpSpPr>
            <p:pic>
              <p:nvPicPr>
                <p:cNvPr id="130" name="Picture 3"/>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rot="-393253">
                  <a:off x="4046483" y="3836539"/>
                  <a:ext cx="1923332" cy="871950"/>
                </a:xfrm>
                <a:prstGeom prst="rect">
                  <a:avLst/>
                </a:prstGeom>
                <a:noFill/>
                <a:ln w="9525">
                  <a:noFill/>
                  <a:miter lim="800000"/>
                  <a:headEnd/>
                  <a:tailEnd/>
                </a:ln>
              </p:spPr>
            </p:pic>
            <p:sp>
              <p:nvSpPr>
                <p:cNvPr id="131" name="TextBox 368"/>
                <p:cNvSpPr txBox="1">
                  <a:spLocks noChangeArrowheads="1"/>
                </p:cNvSpPr>
                <p:nvPr/>
              </p:nvSpPr>
              <p:spPr bwMode="auto">
                <a:xfrm rot="516646">
                  <a:off x="4480993" y="4139064"/>
                  <a:ext cx="1007186" cy="119408"/>
                </a:xfrm>
                <a:prstGeom prst="rect">
                  <a:avLst/>
                </a:prstGeom>
                <a:solidFill>
                  <a:srgbClr val="FFFFFF"/>
                </a:solidFill>
                <a:ln w="9525">
                  <a:noFill/>
                  <a:miter lim="800000"/>
                  <a:headEnd/>
                  <a:tailEnd/>
                </a:ln>
              </p:spPr>
              <p:txBody>
                <a:bodyPr lIns="0" tIns="0" rIns="0" bIns="0">
                  <a:spAutoFit/>
                </a:bodyPr>
                <a:lstStyle/>
                <a:p>
                  <a:pPr algn="ctr"/>
                  <a:r>
                    <a:rPr lang="en-US" sz="400"/>
                    <a:t>  </a:t>
                  </a:r>
                </a:p>
              </p:txBody>
            </p:sp>
          </p:grpSp>
          <p:pic>
            <p:nvPicPr>
              <p:cNvPr id="120" name="Picture 2"/>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rot="893274">
                <a:off x="1369301" y="1493471"/>
                <a:ext cx="806570" cy="170383"/>
              </a:xfrm>
              <a:prstGeom prst="rect">
                <a:avLst/>
              </a:prstGeom>
              <a:noFill/>
              <a:ln w="9525">
                <a:noFill/>
                <a:miter lim="800000"/>
                <a:headEnd/>
                <a:tailEnd/>
              </a:ln>
            </p:spPr>
          </p:pic>
          <p:pic>
            <p:nvPicPr>
              <p:cNvPr id="121" name="Picture 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rot="2516316">
                <a:off x="1546325" y="2609175"/>
                <a:ext cx="654978" cy="353063"/>
              </a:xfrm>
              <a:prstGeom prst="rect">
                <a:avLst/>
              </a:prstGeom>
              <a:noFill/>
              <a:ln w="9525">
                <a:noFill/>
                <a:miter lim="800000"/>
                <a:headEnd/>
                <a:tailEnd/>
              </a:ln>
            </p:spPr>
          </p:pic>
          <p:pic>
            <p:nvPicPr>
              <p:cNvPr id="122" name="Picture 359" descr="othe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800158" y="1838281"/>
                <a:ext cx="490370" cy="295955"/>
              </a:xfrm>
              <a:prstGeom prst="rect">
                <a:avLst/>
              </a:prstGeom>
              <a:noFill/>
              <a:ln w="9525">
                <a:noFill/>
                <a:miter lim="800000"/>
                <a:headEnd/>
                <a:tailEnd/>
              </a:ln>
            </p:spPr>
          </p:pic>
          <p:pic>
            <p:nvPicPr>
              <p:cNvPr id="123" name="Picture 360" descr="othe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409063" y="1736547"/>
                <a:ext cx="490370" cy="295955"/>
              </a:xfrm>
              <a:prstGeom prst="rect">
                <a:avLst/>
              </a:prstGeom>
              <a:noFill/>
              <a:ln w="9525">
                <a:noFill/>
                <a:miter lim="800000"/>
                <a:headEnd/>
                <a:tailEnd/>
              </a:ln>
            </p:spPr>
          </p:pic>
          <p:pic>
            <p:nvPicPr>
              <p:cNvPr id="124" name="Picture 361" descr="othe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35245" y="2069497"/>
                <a:ext cx="490370" cy="295955"/>
              </a:xfrm>
              <a:prstGeom prst="rect">
                <a:avLst/>
              </a:prstGeom>
              <a:noFill/>
              <a:ln w="9525">
                <a:noFill/>
                <a:miter lim="800000"/>
                <a:headEnd/>
                <a:tailEnd/>
              </a:ln>
            </p:spPr>
          </p:pic>
          <p:pic>
            <p:nvPicPr>
              <p:cNvPr id="125" name="Picture 362" descr="othe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710005" y="2171231"/>
                <a:ext cx="490370" cy="295955"/>
              </a:xfrm>
              <a:prstGeom prst="rect">
                <a:avLst/>
              </a:prstGeom>
              <a:noFill/>
              <a:ln w="9525">
                <a:noFill/>
                <a:miter lim="800000"/>
                <a:headEnd/>
                <a:tailEnd/>
              </a:ln>
            </p:spPr>
          </p:pic>
          <p:pic>
            <p:nvPicPr>
              <p:cNvPr id="126" name="Picture 363" descr="othe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93518" y="2420943"/>
                <a:ext cx="490370" cy="295955"/>
              </a:xfrm>
              <a:prstGeom prst="rect">
                <a:avLst/>
              </a:prstGeom>
              <a:noFill/>
              <a:ln w="9525">
                <a:noFill/>
                <a:miter lim="800000"/>
                <a:headEnd/>
                <a:tailEnd/>
              </a:ln>
            </p:spPr>
          </p:pic>
          <p:pic>
            <p:nvPicPr>
              <p:cNvPr id="127" name="Picture 364" descr="othe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861885" y="2522677"/>
                <a:ext cx="490370" cy="295955"/>
              </a:xfrm>
              <a:prstGeom prst="rect">
                <a:avLst/>
              </a:prstGeom>
              <a:noFill/>
              <a:ln w="9525">
                <a:noFill/>
                <a:miter lim="800000"/>
                <a:headEnd/>
                <a:tailEnd/>
              </a:ln>
            </p:spPr>
          </p:pic>
          <p:pic>
            <p:nvPicPr>
              <p:cNvPr id="128" name="Picture 365" descr="othe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82366" y="2735395"/>
                <a:ext cx="490370" cy="295955"/>
              </a:xfrm>
              <a:prstGeom prst="rect">
                <a:avLst/>
              </a:prstGeom>
              <a:noFill/>
              <a:ln w="9525">
                <a:noFill/>
                <a:miter lim="800000"/>
                <a:headEnd/>
                <a:tailEnd/>
              </a:ln>
            </p:spPr>
          </p:pic>
          <p:pic>
            <p:nvPicPr>
              <p:cNvPr id="129" name="Picture 366" descr="othe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794976" y="2864874"/>
                <a:ext cx="490370" cy="295955"/>
              </a:xfrm>
              <a:prstGeom prst="rect">
                <a:avLst/>
              </a:prstGeom>
              <a:noFill/>
              <a:ln w="9525">
                <a:noFill/>
                <a:miter lim="800000"/>
                <a:headEnd/>
                <a:tailEnd/>
              </a:ln>
            </p:spPr>
          </p:pic>
        </p:grpSp>
        <p:sp>
          <p:nvSpPr>
            <p:cNvPr id="210" name="TextBox 209"/>
            <p:cNvSpPr txBox="1"/>
            <p:nvPr/>
          </p:nvSpPr>
          <p:spPr>
            <a:xfrm>
              <a:off x="3791849" y="1009488"/>
              <a:ext cx="2457201" cy="830997"/>
            </a:xfrm>
            <a:prstGeom prst="rect">
              <a:avLst/>
            </a:prstGeom>
            <a:noFill/>
          </p:spPr>
          <p:txBody>
            <a:bodyPr wrap="square" rtlCol="0">
              <a:spAutoFit/>
            </a:bodyPr>
            <a:lstStyle/>
            <a:p>
              <a:pPr algn="ctr"/>
              <a:r>
                <a:rPr lang="en-US" sz="2400" dirty="0" smtClean="0"/>
                <a:t>Optical</a:t>
              </a:r>
            </a:p>
            <a:p>
              <a:pPr algn="ctr"/>
              <a:r>
                <a:rPr lang="en-US" sz="2400" dirty="0" smtClean="0"/>
                <a:t>(Photonics)</a:t>
              </a:r>
              <a:endParaRPr lang="en-US" sz="2400" dirty="0"/>
            </a:p>
          </p:txBody>
        </p:sp>
        <p:sp>
          <p:nvSpPr>
            <p:cNvPr id="290" name="TextBox 289"/>
            <p:cNvSpPr txBox="1"/>
            <p:nvPr/>
          </p:nvSpPr>
          <p:spPr>
            <a:xfrm>
              <a:off x="4085862" y="6331770"/>
              <a:ext cx="1621406" cy="369332"/>
            </a:xfrm>
            <a:prstGeom prst="rect">
              <a:avLst/>
            </a:prstGeom>
            <a:noFill/>
          </p:spPr>
          <p:txBody>
            <a:bodyPr wrap="none" rtlCol="0">
              <a:spAutoFit/>
            </a:bodyPr>
            <a:lstStyle/>
            <a:p>
              <a:r>
                <a:rPr lang="en-US" b="1" dirty="0" smtClean="0"/>
                <a:t>3</a:t>
              </a:r>
              <a:r>
                <a:rPr lang="en-US" b="1" baseline="30000" dirty="0" smtClean="0"/>
                <a:t>rd</a:t>
              </a:r>
              <a:r>
                <a:rPr lang="en-US" b="1" dirty="0" smtClean="0"/>
                <a:t> party optics</a:t>
              </a:r>
              <a:endParaRPr lang="en-US" b="1" dirty="0">
                <a:solidFill>
                  <a:srgbClr val="FF0000"/>
                </a:solidFill>
              </a:endParaRPr>
            </a:p>
          </p:txBody>
        </p:sp>
        <p:cxnSp>
          <p:nvCxnSpPr>
            <p:cNvPr id="194" name="Straight Connector 193"/>
            <p:cNvCxnSpPr/>
            <p:nvPr/>
          </p:nvCxnSpPr>
          <p:spPr>
            <a:xfrm>
              <a:off x="3354361" y="1009488"/>
              <a:ext cx="0" cy="584851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p:nvCxnSpPr>
          <p:spPr>
            <a:xfrm>
              <a:off x="3354361" y="3643344"/>
              <a:ext cx="3210758"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243" name="Picture 242" descr="400G_Tx_PIC.jp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rot="20700000">
              <a:off x="4965319" y="2491859"/>
              <a:ext cx="137454" cy="101526"/>
            </a:xfrm>
            <a:prstGeom prst="rect">
              <a:avLst/>
            </a:prstGeom>
            <a:ln>
              <a:noFill/>
            </a:ln>
            <a:effectLst>
              <a:outerShdw blurRad="25400" dist="38100" dir="2700000" algn="tl" rotWithShape="0">
                <a:prstClr val="black">
                  <a:alpha val="40000"/>
                </a:prstClr>
              </a:outerShdw>
            </a:effectLst>
          </p:spPr>
        </p:pic>
        <p:pic>
          <p:nvPicPr>
            <p:cNvPr id="244" name="Picture 243" descr="processor_400gb_layer03.jp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rot="20700000">
              <a:off x="4682801" y="2396705"/>
              <a:ext cx="242350" cy="100284"/>
            </a:xfrm>
            <a:prstGeom prst="rect">
              <a:avLst/>
            </a:prstGeom>
            <a:ln>
              <a:noFill/>
            </a:ln>
            <a:effectLst>
              <a:outerShdw blurRad="25400" dist="38100" dir="2700000" algn="tl" rotWithShape="0">
                <a:prstClr val="black">
                  <a:alpha val="40000"/>
                </a:prstClr>
              </a:outerShdw>
            </a:effectLst>
          </p:spPr>
        </p:pic>
        <p:sp>
          <p:nvSpPr>
            <p:cNvPr id="247" name="TextBox 246"/>
            <p:cNvSpPr txBox="1"/>
            <p:nvPr/>
          </p:nvSpPr>
          <p:spPr>
            <a:xfrm>
              <a:off x="4161402" y="3000840"/>
              <a:ext cx="1787412" cy="369332"/>
            </a:xfrm>
            <a:prstGeom prst="rect">
              <a:avLst/>
            </a:prstGeom>
            <a:noFill/>
          </p:spPr>
          <p:txBody>
            <a:bodyPr wrap="none" rtlCol="0">
              <a:spAutoFit/>
            </a:bodyPr>
            <a:lstStyle/>
            <a:p>
              <a:pPr algn="ctr"/>
              <a:r>
                <a:rPr lang="en-US" b="1" dirty="0" smtClean="0"/>
                <a:t>3</a:t>
              </a:r>
              <a:r>
                <a:rPr lang="en-US" b="1" baseline="30000" dirty="0" smtClean="0"/>
                <a:t>rd</a:t>
              </a:r>
              <a:r>
                <a:rPr lang="en-US" b="1" dirty="0" smtClean="0"/>
                <a:t> Gen 500G PIC</a:t>
              </a:r>
            </a:p>
          </p:txBody>
        </p:sp>
      </p:grpSp>
      <p:grpSp>
        <p:nvGrpSpPr>
          <p:cNvPr id="43" name="Group 42"/>
          <p:cNvGrpSpPr/>
          <p:nvPr/>
        </p:nvGrpSpPr>
        <p:grpSpPr>
          <a:xfrm>
            <a:off x="6546401" y="1017865"/>
            <a:ext cx="2598517" cy="5848512"/>
            <a:chOff x="6546401" y="1017865"/>
            <a:chExt cx="2598517" cy="5848512"/>
          </a:xfrm>
        </p:grpSpPr>
        <p:cxnSp>
          <p:nvCxnSpPr>
            <p:cNvPr id="301" name="Straight Connector 300"/>
            <p:cNvCxnSpPr/>
            <p:nvPr/>
          </p:nvCxnSpPr>
          <p:spPr>
            <a:xfrm>
              <a:off x="6565119" y="1017865"/>
              <a:ext cx="0" cy="584851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98" name="Straight Connector 197"/>
            <p:cNvCxnSpPr/>
            <p:nvPr/>
          </p:nvCxnSpPr>
          <p:spPr>
            <a:xfrm flipV="1">
              <a:off x="6575145" y="3640514"/>
              <a:ext cx="2486993" cy="4"/>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00" name="TextBox 299"/>
            <p:cNvSpPr txBox="1"/>
            <p:nvPr/>
          </p:nvSpPr>
          <p:spPr>
            <a:xfrm>
              <a:off x="7279812" y="3193787"/>
              <a:ext cx="1255920" cy="369332"/>
            </a:xfrm>
            <a:prstGeom prst="rect">
              <a:avLst/>
            </a:prstGeom>
            <a:noFill/>
          </p:spPr>
          <p:txBody>
            <a:bodyPr wrap="none" rtlCol="0">
              <a:spAutoFit/>
            </a:bodyPr>
            <a:lstStyle/>
            <a:p>
              <a:pPr algn="ctr"/>
              <a:r>
                <a:rPr lang="en-US" b="1" dirty="0" smtClean="0"/>
                <a:t>.78W / </a:t>
              </a:r>
              <a:r>
                <a:rPr lang="en-US" b="1" dirty="0" err="1" smtClean="0"/>
                <a:t>Gbs</a:t>
              </a:r>
              <a:endParaRPr lang="en-US" b="1" dirty="0" smtClean="0"/>
            </a:p>
          </p:txBody>
        </p:sp>
        <p:sp>
          <p:nvSpPr>
            <p:cNvPr id="302" name="TextBox 301"/>
            <p:cNvSpPr txBox="1"/>
            <p:nvPr/>
          </p:nvSpPr>
          <p:spPr>
            <a:xfrm>
              <a:off x="7150957" y="5892298"/>
              <a:ext cx="1432251" cy="369332"/>
            </a:xfrm>
            <a:prstGeom prst="rect">
              <a:avLst/>
            </a:prstGeom>
            <a:noFill/>
          </p:spPr>
          <p:txBody>
            <a:bodyPr wrap="none" rtlCol="0">
              <a:spAutoFit/>
            </a:bodyPr>
            <a:lstStyle/>
            <a:p>
              <a:pPr algn="ctr"/>
              <a:r>
                <a:rPr lang="en-US" b="1" dirty="0" smtClean="0"/>
                <a:t>2.8 W / </a:t>
              </a:r>
              <a:r>
                <a:rPr lang="en-US" b="1" dirty="0" err="1" smtClean="0"/>
                <a:t>Gbps</a:t>
              </a:r>
              <a:endParaRPr lang="en-US" b="1" dirty="0" smtClean="0"/>
            </a:p>
          </p:txBody>
        </p:sp>
        <p:sp>
          <p:nvSpPr>
            <p:cNvPr id="4" name="Rectangle 3"/>
            <p:cNvSpPr/>
            <p:nvPr/>
          </p:nvSpPr>
          <p:spPr>
            <a:xfrm>
              <a:off x="7175448" y="6424941"/>
              <a:ext cx="1968552" cy="441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4" name="TextBox 223"/>
            <p:cNvSpPr txBox="1"/>
            <p:nvPr/>
          </p:nvSpPr>
          <p:spPr>
            <a:xfrm>
              <a:off x="6668749" y="6305032"/>
              <a:ext cx="2476169" cy="523220"/>
            </a:xfrm>
            <a:prstGeom prst="rect">
              <a:avLst/>
            </a:prstGeom>
            <a:noFill/>
          </p:spPr>
          <p:txBody>
            <a:bodyPr wrap="square" rtlCol="0">
              <a:spAutoFit/>
            </a:bodyPr>
            <a:lstStyle/>
            <a:p>
              <a:r>
                <a:rPr lang="en-US" sz="1400" dirty="0" smtClean="0">
                  <a:solidFill>
                    <a:schemeClr val="bg1">
                      <a:lumMod val="75000"/>
                    </a:schemeClr>
                  </a:solidFill>
                </a:rPr>
                <a:t>Infinera est. for currently avail. product  operating at 25°C </a:t>
              </a:r>
              <a:endParaRPr lang="en-US" sz="1400" dirty="0">
                <a:solidFill>
                  <a:schemeClr val="bg1">
                    <a:lumMod val="75000"/>
                  </a:schemeClr>
                </a:solidFill>
              </a:endParaRPr>
            </a:p>
          </p:txBody>
        </p:sp>
        <p:sp>
          <p:nvSpPr>
            <p:cNvPr id="226" name="Rectangle 225"/>
            <p:cNvSpPr/>
            <p:nvPr/>
          </p:nvSpPr>
          <p:spPr>
            <a:xfrm>
              <a:off x="6546401" y="1024876"/>
              <a:ext cx="2544479" cy="400110"/>
            </a:xfrm>
            <a:prstGeom prst="rect">
              <a:avLst/>
            </a:prstGeom>
          </p:spPr>
          <p:txBody>
            <a:bodyPr wrap="none">
              <a:spAutoFit/>
            </a:bodyPr>
            <a:lstStyle/>
            <a:p>
              <a:r>
                <a:rPr lang="en-US" sz="2000" dirty="0" smtClean="0"/>
                <a:t>500G Module Example</a:t>
              </a:r>
              <a:endParaRPr lang="en-US" sz="2000" dirty="0"/>
            </a:p>
          </p:txBody>
        </p:sp>
        <p:grpSp>
          <p:nvGrpSpPr>
            <p:cNvPr id="192" name="Group 191"/>
            <p:cNvGrpSpPr/>
            <p:nvPr/>
          </p:nvGrpSpPr>
          <p:grpSpPr>
            <a:xfrm>
              <a:off x="6681039" y="4322335"/>
              <a:ext cx="445040" cy="1468984"/>
              <a:chOff x="4199962" y="1201737"/>
              <a:chExt cx="1667438" cy="5503863"/>
            </a:xfrm>
          </p:grpSpPr>
          <p:sp>
            <p:nvSpPr>
              <p:cNvPr id="200" name="Cube 199"/>
              <p:cNvSpPr/>
              <p:nvPr/>
            </p:nvSpPr>
            <p:spPr>
              <a:xfrm>
                <a:off x="4199962" y="1201737"/>
                <a:ext cx="1667438" cy="5427661"/>
              </a:xfrm>
              <a:prstGeom prst="cube">
                <a:avLst>
                  <a:gd name="adj" fmla="val 36840"/>
                </a:avLst>
              </a:prstGeom>
              <a:solidFill>
                <a:schemeClr val="bg1">
                  <a:lumMod val="95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Rectangle 200"/>
              <p:cNvSpPr/>
              <p:nvPr/>
            </p:nvSpPr>
            <p:spPr>
              <a:xfrm>
                <a:off x="4199962" y="1828800"/>
                <a:ext cx="1057838" cy="4800599"/>
              </a:xfrm>
              <a:prstGeom prst="rect">
                <a:avLst/>
              </a:prstGeom>
              <a:solidFill>
                <a:schemeClr val="bg1">
                  <a:lumMod val="95000"/>
                </a:schemeClr>
              </a:solidFill>
              <a:ln>
                <a:noFill/>
                <a:prstDash val="dash"/>
              </a:ln>
              <a:effectLst/>
              <a:scene3d>
                <a:camera prst="orthographicFront"/>
                <a:lightRig rig="threePt" dir="t"/>
              </a:scene3d>
              <a:sp3d>
                <a:bevelT w="25400" h="254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Rectangle 201"/>
              <p:cNvSpPr/>
              <p:nvPr/>
            </p:nvSpPr>
            <p:spPr>
              <a:xfrm>
                <a:off x="4276162" y="1752600"/>
                <a:ext cx="914400" cy="76200"/>
              </a:xfrm>
              <a:prstGeom prst="rect">
                <a:avLst/>
              </a:prstGeom>
              <a:solidFill>
                <a:schemeClr val="bg1">
                  <a:lumMod val="85000"/>
                </a:schemeClr>
              </a:solidFill>
              <a:ln>
                <a:noFill/>
                <a:prstDash val="dash"/>
              </a:ln>
              <a:effectLst/>
              <a:scene3d>
                <a:camera prst="orthographicFront"/>
                <a:lightRig rig="threePt" dir="t"/>
              </a:scene3d>
              <a:sp3d>
                <a:bevelT w="25400" h="254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Rectangle 202"/>
              <p:cNvSpPr/>
              <p:nvPr/>
            </p:nvSpPr>
            <p:spPr>
              <a:xfrm>
                <a:off x="4276162" y="6629400"/>
                <a:ext cx="914400" cy="76200"/>
              </a:xfrm>
              <a:prstGeom prst="rect">
                <a:avLst/>
              </a:prstGeom>
              <a:solidFill>
                <a:schemeClr val="bg1">
                  <a:lumMod val="85000"/>
                </a:schemeClr>
              </a:solidFill>
              <a:ln>
                <a:noFill/>
                <a:prstDash val="dash"/>
              </a:ln>
              <a:effectLst/>
              <a:scene3d>
                <a:camera prst="orthographicFront"/>
                <a:lightRig rig="threePt" dir="t"/>
              </a:scene3d>
              <a:sp3d>
                <a:bevelT w="25400" h="254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Rectangle 203"/>
              <p:cNvSpPr/>
              <p:nvPr/>
            </p:nvSpPr>
            <p:spPr>
              <a:xfrm>
                <a:off x="4276162" y="1905001"/>
                <a:ext cx="76200" cy="76200"/>
              </a:xfrm>
              <a:prstGeom prst="rect">
                <a:avLst/>
              </a:prstGeom>
              <a:solidFill>
                <a:schemeClr val="bg1">
                  <a:lumMod val="50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Rectangle 204"/>
              <p:cNvSpPr/>
              <p:nvPr/>
            </p:nvSpPr>
            <p:spPr>
              <a:xfrm>
                <a:off x="4276162" y="2057400"/>
                <a:ext cx="152400" cy="76200"/>
              </a:xfrm>
              <a:prstGeom prst="rect">
                <a:avLst/>
              </a:prstGeom>
              <a:solidFill>
                <a:schemeClr val="bg1">
                  <a:lumMod val="50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Rectangle 205"/>
              <p:cNvSpPr/>
              <p:nvPr/>
            </p:nvSpPr>
            <p:spPr>
              <a:xfrm>
                <a:off x="4352362" y="2209800"/>
                <a:ext cx="76200" cy="76200"/>
              </a:xfrm>
              <a:prstGeom prst="rect">
                <a:avLst/>
              </a:prstGeom>
              <a:solidFill>
                <a:schemeClr val="bg1">
                  <a:lumMod val="65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Rectangle 206"/>
              <p:cNvSpPr/>
              <p:nvPr/>
            </p:nvSpPr>
            <p:spPr>
              <a:xfrm>
                <a:off x="4352362" y="2362200"/>
                <a:ext cx="76200" cy="76200"/>
              </a:xfrm>
              <a:prstGeom prst="rect">
                <a:avLst/>
              </a:prstGeom>
              <a:solidFill>
                <a:schemeClr val="bg1">
                  <a:lumMod val="65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Rectangle 207"/>
              <p:cNvSpPr/>
              <p:nvPr/>
            </p:nvSpPr>
            <p:spPr>
              <a:xfrm>
                <a:off x="4199962" y="2590800"/>
                <a:ext cx="1057838" cy="76200"/>
              </a:xfrm>
              <a:prstGeom prst="rect">
                <a:avLst/>
              </a:prstGeom>
              <a:solidFill>
                <a:schemeClr val="bg1">
                  <a:lumMod val="85000"/>
                </a:schemeClr>
              </a:solidFill>
              <a:ln>
                <a:noFill/>
                <a:prstDash val="dash"/>
              </a:ln>
              <a:effectLst/>
              <a:scene3d>
                <a:camera prst="orthographicFront"/>
                <a:lightRig rig="threePt" dir="t"/>
              </a:scene3d>
              <a:sp3d>
                <a:bevelT w="101600" prst="ribl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Rectangle 208"/>
              <p:cNvSpPr/>
              <p:nvPr/>
            </p:nvSpPr>
            <p:spPr>
              <a:xfrm>
                <a:off x="4199962" y="2667000"/>
                <a:ext cx="1057838" cy="152400"/>
              </a:xfrm>
              <a:prstGeom prst="rect">
                <a:avLst/>
              </a:prstGeom>
              <a:solidFill>
                <a:schemeClr val="bg1">
                  <a:lumMod val="85000"/>
                </a:schemeClr>
              </a:solidFill>
              <a:ln>
                <a:noFill/>
                <a:prstDash val="dash"/>
              </a:ln>
              <a:effectLst/>
              <a:scene3d>
                <a:camera prst="orthographicFront"/>
                <a:lightRig rig="threePt" dir="t"/>
              </a:scene3d>
              <a:sp3d>
                <a:bevelT w="25400" h="254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Rectangle 210"/>
              <p:cNvSpPr/>
              <p:nvPr/>
            </p:nvSpPr>
            <p:spPr>
              <a:xfrm>
                <a:off x="4504762" y="2886173"/>
                <a:ext cx="609600" cy="3057427"/>
              </a:xfrm>
              <a:prstGeom prst="rect">
                <a:avLst/>
              </a:prstGeom>
              <a:solidFill>
                <a:schemeClr val="bg1">
                  <a:lumMod val="95000"/>
                </a:schemeClr>
              </a:solidFill>
              <a:ln>
                <a:noFill/>
                <a:prstDash val="dash"/>
              </a:ln>
              <a:effectLst/>
              <a:scene3d>
                <a:camera prst="orthographicFront"/>
                <a:lightRig rig="threePt" dir="t"/>
              </a:scene3d>
              <a:sp3d>
                <a:bevelT w="88900" h="1143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Rectangle 211"/>
              <p:cNvSpPr/>
              <p:nvPr/>
            </p:nvSpPr>
            <p:spPr>
              <a:xfrm>
                <a:off x="4199962" y="6324600"/>
                <a:ext cx="1057838" cy="76200"/>
              </a:xfrm>
              <a:prstGeom prst="rect">
                <a:avLst/>
              </a:prstGeom>
              <a:solidFill>
                <a:schemeClr val="bg1">
                  <a:lumMod val="85000"/>
                </a:schemeClr>
              </a:solidFill>
              <a:ln>
                <a:noFill/>
                <a:prstDash val="dash"/>
              </a:ln>
              <a:effectLst/>
              <a:scene3d>
                <a:camera prst="orthographicFront"/>
                <a:lightRig rig="threePt" dir="t"/>
              </a:scene3d>
              <a:sp3d>
                <a:bevelT w="101600" prst="ribl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p:cNvSpPr/>
              <p:nvPr/>
            </p:nvSpPr>
            <p:spPr>
              <a:xfrm>
                <a:off x="4199962" y="6172200"/>
                <a:ext cx="1057838" cy="152400"/>
              </a:xfrm>
              <a:prstGeom prst="rect">
                <a:avLst/>
              </a:prstGeom>
              <a:solidFill>
                <a:schemeClr val="bg1">
                  <a:lumMod val="85000"/>
                </a:schemeClr>
              </a:solidFill>
              <a:ln>
                <a:noFill/>
                <a:prstDash val="dash"/>
              </a:ln>
              <a:effectLst/>
              <a:scene3d>
                <a:camera prst="orthographicFront"/>
                <a:lightRig rig="threePt" dir="t"/>
              </a:scene3d>
              <a:sp3d>
                <a:bevelT w="25400" h="254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Rectangle 213"/>
              <p:cNvSpPr/>
              <p:nvPr/>
            </p:nvSpPr>
            <p:spPr>
              <a:xfrm>
                <a:off x="4504762" y="6477000"/>
                <a:ext cx="457200" cy="76200"/>
              </a:xfrm>
              <a:prstGeom prst="rect">
                <a:avLst/>
              </a:prstGeom>
              <a:solidFill>
                <a:schemeClr val="bg1">
                  <a:lumMod val="50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5" name="Picture 8" descr="https://encrypted-tbn3.google.com/images?q=tbn:ANd9GcQlfmiso2AIG__DMeP8kU-HdigkHP7UqVRJbAt404wnyTqPD6Ed"/>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4580963" y="5120967"/>
                <a:ext cx="457199" cy="1871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6" name="Group 215"/>
            <p:cNvGrpSpPr/>
            <p:nvPr/>
          </p:nvGrpSpPr>
          <p:grpSpPr>
            <a:xfrm>
              <a:off x="7165054" y="4310905"/>
              <a:ext cx="445040" cy="1468984"/>
              <a:chOff x="4199962" y="1201737"/>
              <a:chExt cx="1667438" cy="5503863"/>
            </a:xfrm>
          </p:grpSpPr>
          <p:sp>
            <p:nvSpPr>
              <p:cNvPr id="217" name="Cube 216"/>
              <p:cNvSpPr/>
              <p:nvPr/>
            </p:nvSpPr>
            <p:spPr>
              <a:xfrm>
                <a:off x="4199962" y="1201737"/>
                <a:ext cx="1667438" cy="5427661"/>
              </a:xfrm>
              <a:prstGeom prst="cube">
                <a:avLst>
                  <a:gd name="adj" fmla="val 36840"/>
                </a:avLst>
              </a:prstGeom>
              <a:solidFill>
                <a:schemeClr val="bg1">
                  <a:lumMod val="95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Rectangle 217"/>
              <p:cNvSpPr/>
              <p:nvPr/>
            </p:nvSpPr>
            <p:spPr>
              <a:xfrm>
                <a:off x="4199962" y="1828800"/>
                <a:ext cx="1057838" cy="4800599"/>
              </a:xfrm>
              <a:prstGeom prst="rect">
                <a:avLst/>
              </a:prstGeom>
              <a:solidFill>
                <a:schemeClr val="bg1">
                  <a:lumMod val="95000"/>
                </a:schemeClr>
              </a:solidFill>
              <a:ln>
                <a:noFill/>
                <a:prstDash val="dash"/>
              </a:ln>
              <a:effectLst/>
              <a:scene3d>
                <a:camera prst="orthographicFront"/>
                <a:lightRig rig="threePt" dir="t"/>
              </a:scene3d>
              <a:sp3d>
                <a:bevelT w="25400" h="254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Rectangle 218"/>
              <p:cNvSpPr/>
              <p:nvPr/>
            </p:nvSpPr>
            <p:spPr>
              <a:xfrm>
                <a:off x="4276162" y="1752600"/>
                <a:ext cx="914400" cy="76200"/>
              </a:xfrm>
              <a:prstGeom prst="rect">
                <a:avLst/>
              </a:prstGeom>
              <a:solidFill>
                <a:schemeClr val="bg1">
                  <a:lumMod val="85000"/>
                </a:schemeClr>
              </a:solidFill>
              <a:ln>
                <a:noFill/>
                <a:prstDash val="dash"/>
              </a:ln>
              <a:effectLst/>
              <a:scene3d>
                <a:camera prst="orthographicFront"/>
                <a:lightRig rig="threePt" dir="t"/>
              </a:scene3d>
              <a:sp3d>
                <a:bevelT w="25400" h="254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Rectangle 219"/>
              <p:cNvSpPr/>
              <p:nvPr/>
            </p:nvSpPr>
            <p:spPr>
              <a:xfrm>
                <a:off x="4276162" y="6629400"/>
                <a:ext cx="914400" cy="76200"/>
              </a:xfrm>
              <a:prstGeom prst="rect">
                <a:avLst/>
              </a:prstGeom>
              <a:solidFill>
                <a:schemeClr val="bg1">
                  <a:lumMod val="85000"/>
                </a:schemeClr>
              </a:solidFill>
              <a:ln>
                <a:noFill/>
                <a:prstDash val="dash"/>
              </a:ln>
              <a:effectLst/>
              <a:scene3d>
                <a:camera prst="orthographicFront"/>
                <a:lightRig rig="threePt" dir="t"/>
              </a:scene3d>
              <a:sp3d>
                <a:bevelT w="25400" h="254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Rectangle 220"/>
              <p:cNvSpPr/>
              <p:nvPr/>
            </p:nvSpPr>
            <p:spPr>
              <a:xfrm>
                <a:off x="4276162" y="1905001"/>
                <a:ext cx="76200" cy="76200"/>
              </a:xfrm>
              <a:prstGeom prst="rect">
                <a:avLst/>
              </a:prstGeom>
              <a:solidFill>
                <a:schemeClr val="bg1">
                  <a:lumMod val="50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Rectangle 221"/>
              <p:cNvSpPr/>
              <p:nvPr/>
            </p:nvSpPr>
            <p:spPr>
              <a:xfrm>
                <a:off x="4276162" y="2057400"/>
                <a:ext cx="152400" cy="76200"/>
              </a:xfrm>
              <a:prstGeom prst="rect">
                <a:avLst/>
              </a:prstGeom>
              <a:solidFill>
                <a:schemeClr val="bg1">
                  <a:lumMod val="50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Rectangle 222"/>
              <p:cNvSpPr/>
              <p:nvPr/>
            </p:nvSpPr>
            <p:spPr>
              <a:xfrm>
                <a:off x="4352362" y="2209800"/>
                <a:ext cx="76200" cy="76200"/>
              </a:xfrm>
              <a:prstGeom prst="rect">
                <a:avLst/>
              </a:prstGeom>
              <a:solidFill>
                <a:schemeClr val="bg1">
                  <a:lumMod val="65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Rectangle 227"/>
              <p:cNvSpPr/>
              <p:nvPr/>
            </p:nvSpPr>
            <p:spPr>
              <a:xfrm>
                <a:off x="4352362" y="2362200"/>
                <a:ext cx="76200" cy="76200"/>
              </a:xfrm>
              <a:prstGeom prst="rect">
                <a:avLst/>
              </a:prstGeom>
              <a:solidFill>
                <a:schemeClr val="bg1">
                  <a:lumMod val="65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Rectangle 228"/>
              <p:cNvSpPr/>
              <p:nvPr/>
            </p:nvSpPr>
            <p:spPr>
              <a:xfrm>
                <a:off x="4199962" y="2590800"/>
                <a:ext cx="1057838" cy="76200"/>
              </a:xfrm>
              <a:prstGeom prst="rect">
                <a:avLst/>
              </a:prstGeom>
              <a:solidFill>
                <a:schemeClr val="bg1">
                  <a:lumMod val="85000"/>
                </a:schemeClr>
              </a:solidFill>
              <a:ln>
                <a:noFill/>
                <a:prstDash val="dash"/>
              </a:ln>
              <a:effectLst/>
              <a:scene3d>
                <a:camera prst="orthographicFront"/>
                <a:lightRig rig="threePt" dir="t"/>
              </a:scene3d>
              <a:sp3d>
                <a:bevelT w="101600" prst="ribl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Rectangle 229"/>
              <p:cNvSpPr/>
              <p:nvPr/>
            </p:nvSpPr>
            <p:spPr>
              <a:xfrm>
                <a:off x="4199962" y="2667000"/>
                <a:ext cx="1057838" cy="152400"/>
              </a:xfrm>
              <a:prstGeom prst="rect">
                <a:avLst/>
              </a:prstGeom>
              <a:solidFill>
                <a:schemeClr val="bg1">
                  <a:lumMod val="85000"/>
                </a:schemeClr>
              </a:solidFill>
              <a:ln>
                <a:noFill/>
                <a:prstDash val="dash"/>
              </a:ln>
              <a:effectLst/>
              <a:scene3d>
                <a:camera prst="orthographicFront"/>
                <a:lightRig rig="threePt" dir="t"/>
              </a:scene3d>
              <a:sp3d>
                <a:bevelT w="25400" h="254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Rectangle 230"/>
              <p:cNvSpPr/>
              <p:nvPr/>
            </p:nvSpPr>
            <p:spPr>
              <a:xfrm>
                <a:off x="4504762" y="2886173"/>
                <a:ext cx="609600" cy="3057427"/>
              </a:xfrm>
              <a:prstGeom prst="rect">
                <a:avLst/>
              </a:prstGeom>
              <a:solidFill>
                <a:schemeClr val="bg1">
                  <a:lumMod val="95000"/>
                </a:schemeClr>
              </a:solidFill>
              <a:ln>
                <a:noFill/>
                <a:prstDash val="dash"/>
              </a:ln>
              <a:effectLst/>
              <a:scene3d>
                <a:camera prst="orthographicFront"/>
                <a:lightRig rig="threePt" dir="t"/>
              </a:scene3d>
              <a:sp3d>
                <a:bevelT w="88900" h="1143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Rectangle 231"/>
              <p:cNvSpPr/>
              <p:nvPr/>
            </p:nvSpPr>
            <p:spPr>
              <a:xfrm>
                <a:off x="4199962" y="6324600"/>
                <a:ext cx="1057838" cy="76200"/>
              </a:xfrm>
              <a:prstGeom prst="rect">
                <a:avLst/>
              </a:prstGeom>
              <a:solidFill>
                <a:schemeClr val="bg1">
                  <a:lumMod val="85000"/>
                </a:schemeClr>
              </a:solidFill>
              <a:ln>
                <a:noFill/>
                <a:prstDash val="dash"/>
              </a:ln>
              <a:effectLst/>
              <a:scene3d>
                <a:camera prst="orthographicFront"/>
                <a:lightRig rig="threePt" dir="t"/>
              </a:scene3d>
              <a:sp3d>
                <a:bevelT w="101600" prst="ribl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Rectangle 232"/>
              <p:cNvSpPr/>
              <p:nvPr/>
            </p:nvSpPr>
            <p:spPr>
              <a:xfrm>
                <a:off x="4199962" y="6172200"/>
                <a:ext cx="1057838" cy="152400"/>
              </a:xfrm>
              <a:prstGeom prst="rect">
                <a:avLst/>
              </a:prstGeom>
              <a:solidFill>
                <a:schemeClr val="bg1">
                  <a:lumMod val="85000"/>
                </a:schemeClr>
              </a:solidFill>
              <a:ln>
                <a:noFill/>
                <a:prstDash val="dash"/>
              </a:ln>
              <a:effectLst/>
              <a:scene3d>
                <a:camera prst="orthographicFront"/>
                <a:lightRig rig="threePt" dir="t"/>
              </a:scene3d>
              <a:sp3d>
                <a:bevelT w="25400" h="254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Rectangle 233"/>
              <p:cNvSpPr/>
              <p:nvPr/>
            </p:nvSpPr>
            <p:spPr>
              <a:xfrm>
                <a:off x="4504762" y="6477000"/>
                <a:ext cx="457200" cy="76200"/>
              </a:xfrm>
              <a:prstGeom prst="rect">
                <a:avLst/>
              </a:prstGeom>
              <a:solidFill>
                <a:schemeClr val="bg1">
                  <a:lumMod val="50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5" name="Picture 8" descr="https://encrypted-tbn3.google.com/images?q=tbn:ANd9GcQlfmiso2AIG__DMeP8kU-HdigkHP7UqVRJbAt404wnyTqPD6Ed"/>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4580963" y="5120967"/>
                <a:ext cx="457199" cy="1871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5" name="Group 244"/>
            <p:cNvGrpSpPr/>
            <p:nvPr/>
          </p:nvGrpSpPr>
          <p:grpSpPr>
            <a:xfrm>
              <a:off x="7649069" y="4322335"/>
              <a:ext cx="445040" cy="1468984"/>
              <a:chOff x="4199962" y="1201737"/>
              <a:chExt cx="1667438" cy="5503863"/>
            </a:xfrm>
          </p:grpSpPr>
          <p:sp>
            <p:nvSpPr>
              <p:cNvPr id="246" name="Cube 245"/>
              <p:cNvSpPr/>
              <p:nvPr/>
            </p:nvSpPr>
            <p:spPr>
              <a:xfrm>
                <a:off x="4199962" y="1201737"/>
                <a:ext cx="1667438" cy="5427661"/>
              </a:xfrm>
              <a:prstGeom prst="cube">
                <a:avLst>
                  <a:gd name="adj" fmla="val 36840"/>
                </a:avLst>
              </a:prstGeom>
              <a:solidFill>
                <a:schemeClr val="bg1">
                  <a:lumMod val="95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Rectangle 247"/>
              <p:cNvSpPr/>
              <p:nvPr/>
            </p:nvSpPr>
            <p:spPr>
              <a:xfrm>
                <a:off x="4199962" y="1828800"/>
                <a:ext cx="1057838" cy="4800599"/>
              </a:xfrm>
              <a:prstGeom prst="rect">
                <a:avLst/>
              </a:prstGeom>
              <a:solidFill>
                <a:schemeClr val="bg1">
                  <a:lumMod val="95000"/>
                </a:schemeClr>
              </a:solidFill>
              <a:ln>
                <a:noFill/>
                <a:prstDash val="dash"/>
              </a:ln>
              <a:effectLst/>
              <a:scene3d>
                <a:camera prst="orthographicFront"/>
                <a:lightRig rig="threePt" dir="t"/>
              </a:scene3d>
              <a:sp3d>
                <a:bevelT w="25400" h="254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Rectangle 248"/>
              <p:cNvSpPr/>
              <p:nvPr/>
            </p:nvSpPr>
            <p:spPr>
              <a:xfrm>
                <a:off x="4276162" y="1752600"/>
                <a:ext cx="914400" cy="76200"/>
              </a:xfrm>
              <a:prstGeom prst="rect">
                <a:avLst/>
              </a:prstGeom>
              <a:solidFill>
                <a:schemeClr val="bg1">
                  <a:lumMod val="85000"/>
                </a:schemeClr>
              </a:solidFill>
              <a:ln>
                <a:noFill/>
                <a:prstDash val="dash"/>
              </a:ln>
              <a:effectLst/>
              <a:scene3d>
                <a:camera prst="orthographicFront"/>
                <a:lightRig rig="threePt" dir="t"/>
              </a:scene3d>
              <a:sp3d>
                <a:bevelT w="25400" h="254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Rectangle 249"/>
              <p:cNvSpPr/>
              <p:nvPr/>
            </p:nvSpPr>
            <p:spPr>
              <a:xfrm>
                <a:off x="4276162" y="6629400"/>
                <a:ext cx="914400" cy="76200"/>
              </a:xfrm>
              <a:prstGeom prst="rect">
                <a:avLst/>
              </a:prstGeom>
              <a:solidFill>
                <a:schemeClr val="bg1">
                  <a:lumMod val="85000"/>
                </a:schemeClr>
              </a:solidFill>
              <a:ln>
                <a:noFill/>
                <a:prstDash val="dash"/>
              </a:ln>
              <a:effectLst/>
              <a:scene3d>
                <a:camera prst="orthographicFront"/>
                <a:lightRig rig="threePt" dir="t"/>
              </a:scene3d>
              <a:sp3d>
                <a:bevelT w="25400" h="254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Rectangle 250"/>
              <p:cNvSpPr/>
              <p:nvPr/>
            </p:nvSpPr>
            <p:spPr>
              <a:xfrm>
                <a:off x="4276162" y="1905001"/>
                <a:ext cx="76200" cy="76200"/>
              </a:xfrm>
              <a:prstGeom prst="rect">
                <a:avLst/>
              </a:prstGeom>
              <a:solidFill>
                <a:schemeClr val="bg1">
                  <a:lumMod val="50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Rectangle 251"/>
              <p:cNvSpPr/>
              <p:nvPr/>
            </p:nvSpPr>
            <p:spPr>
              <a:xfrm>
                <a:off x="4276162" y="2057400"/>
                <a:ext cx="152400" cy="76200"/>
              </a:xfrm>
              <a:prstGeom prst="rect">
                <a:avLst/>
              </a:prstGeom>
              <a:solidFill>
                <a:schemeClr val="bg1">
                  <a:lumMod val="50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Rectangle 252"/>
              <p:cNvSpPr/>
              <p:nvPr/>
            </p:nvSpPr>
            <p:spPr>
              <a:xfrm>
                <a:off x="4352362" y="2209800"/>
                <a:ext cx="76200" cy="76200"/>
              </a:xfrm>
              <a:prstGeom prst="rect">
                <a:avLst/>
              </a:prstGeom>
              <a:solidFill>
                <a:schemeClr val="bg1">
                  <a:lumMod val="65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Rectangle 259"/>
              <p:cNvSpPr/>
              <p:nvPr/>
            </p:nvSpPr>
            <p:spPr>
              <a:xfrm>
                <a:off x="4352362" y="2362200"/>
                <a:ext cx="76200" cy="76200"/>
              </a:xfrm>
              <a:prstGeom prst="rect">
                <a:avLst/>
              </a:prstGeom>
              <a:solidFill>
                <a:schemeClr val="bg1">
                  <a:lumMod val="65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Rectangle 260"/>
              <p:cNvSpPr/>
              <p:nvPr/>
            </p:nvSpPr>
            <p:spPr>
              <a:xfrm>
                <a:off x="4199962" y="2590800"/>
                <a:ext cx="1057838" cy="76200"/>
              </a:xfrm>
              <a:prstGeom prst="rect">
                <a:avLst/>
              </a:prstGeom>
              <a:solidFill>
                <a:schemeClr val="bg1">
                  <a:lumMod val="85000"/>
                </a:schemeClr>
              </a:solidFill>
              <a:ln>
                <a:noFill/>
                <a:prstDash val="dash"/>
              </a:ln>
              <a:effectLst/>
              <a:scene3d>
                <a:camera prst="orthographicFront"/>
                <a:lightRig rig="threePt" dir="t"/>
              </a:scene3d>
              <a:sp3d>
                <a:bevelT w="101600" prst="ribl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Rectangle 261"/>
              <p:cNvSpPr/>
              <p:nvPr/>
            </p:nvSpPr>
            <p:spPr>
              <a:xfrm>
                <a:off x="4199962" y="2667000"/>
                <a:ext cx="1057838" cy="152400"/>
              </a:xfrm>
              <a:prstGeom prst="rect">
                <a:avLst/>
              </a:prstGeom>
              <a:solidFill>
                <a:schemeClr val="bg1">
                  <a:lumMod val="85000"/>
                </a:schemeClr>
              </a:solidFill>
              <a:ln>
                <a:noFill/>
                <a:prstDash val="dash"/>
              </a:ln>
              <a:effectLst/>
              <a:scene3d>
                <a:camera prst="orthographicFront"/>
                <a:lightRig rig="threePt" dir="t"/>
              </a:scene3d>
              <a:sp3d>
                <a:bevelT w="25400" h="254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Rectangle 262"/>
              <p:cNvSpPr/>
              <p:nvPr/>
            </p:nvSpPr>
            <p:spPr>
              <a:xfrm>
                <a:off x="4504762" y="2886173"/>
                <a:ext cx="609600" cy="3057427"/>
              </a:xfrm>
              <a:prstGeom prst="rect">
                <a:avLst/>
              </a:prstGeom>
              <a:solidFill>
                <a:schemeClr val="bg1">
                  <a:lumMod val="95000"/>
                </a:schemeClr>
              </a:solidFill>
              <a:ln>
                <a:noFill/>
                <a:prstDash val="dash"/>
              </a:ln>
              <a:effectLst/>
              <a:scene3d>
                <a:camera prst="orthographicFront"/>
                <a:lightRig rig="threePt" dir="t"/>
              </a:scene3d>
              <a:sp3d>
                <a:bevelT w="88900" h="1143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Rectangle 263"/>
              <p:cNvSpPr/>
              <p:nvPr/>
            </p:nvSpPr>
            <p:spPr>
              <a:xfrm>
                <a:off x="4199962" y="6324600"/>
                <a:ext cx="1057838" cy="76200"/>
              </a:xfrm>
              <a:prstGeom prst="rect">
                <a:avLst/>
              </a:prstGeom>
              <a:solidFill>
                <a:schemeClr val="bg1">
                  <a:lumMod val="85000"/>
                </a:schemeClr>
              </a:solidFill>
              <a:ln>
                <a:noFill/>
                <a:prstDash val="dash"/>
              </a:ln>
              <a:effectLst/>
              <a:scene3d>
                <a:camera prst="orthographicFront"/>
                <a:lightRig rig="threePt" dir="t"/>
              </a:scene3d>
              <a:sp3d>
                <a:bevelT w="101600" prst="ribl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Rectangle 264"/>
              <p:cNvSpPr/>
              <p:nvPr/>
            </p:nvSpPr>
            <p:spPr>
              <a:xfrm>
                <a:off x="4199962" y="6172200"/>
                <a:ext cx="1057838" cy="152400"/>
              </a:xfrm>
              <a:prstGeom prst="rect">
                <a:avLst/>
              </a:prstGeom>
              <a:solidFill>
                <a:schemeClr val="bg1">
                  <a:lumMod val="85000"/>
                </a:schemeClr>
              </a:solidFill>
              <a:ln>
                <a:noFill/>
                <a:prstDash val="dash"/>
              </a:ln>
              <a:effectLst/>
              <a:scene3d>
                <a:camera prst="orthographicFront"/>
                <a:lightRig rig="threePt" dir="t"/>
              </a:scene3d>
              <a:sp3d>
                <a:bevelT w="25400" h="254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Rectangle 265"/>
              <p:cNvSpPr/>
              <p:nvPr/>
            </p:nvSpPr>
            <p:spPr>
              <a:xfrm>
                <a:off x="4504762" y="6477000"/>
                <a:ext cx="457200" cy="76200"/>
              </a:xfrm>
              <a:prstGeom prst="rect">
                <a:avLst/>
              </a:prstGeom>
              <a:solidFill>
                <a:schemeClr val="bg1">
                  <a:lumMod val="50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7" name="Picture 8" descr="https://encrypted-tbn3.google.com/images?q=tbn:ANd9GcQlfmiso2AIG__DMeP8kU-HdigkHP7UqVRJbAt404wnyTqPD6Ed"/>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4580963" y="5120967"/>
                <a:ext cx="457199" cy="1871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8" name="Group 267"/>
            <p:cNvGrpSpPr/>
            <p:nvPr/>
          </p:nvGrpSpPr>
          <p:grpSpPr>
            <a:xfrm>
              <a:off x="8133084" y="4345195"/>
              <a:ext cx="445040" cy="1468984"/>
              <a:chOff x="4199962" y="1201737"/>
              <a:chExt cx="1667438" cy="5503863"/>
            </a:xfrm>
          </p:grpSpPr>
          <p:sp>
            <p:nvSpPr>
              <p:cNvPr id="269" name="Cube 268"/>
              <p:cNvSpPr/>
              <p:nvPr/>
            </p:nvSpPr>
            <p:spPr>
              <a:xfrm>
                <a:off x="4199962" y="1201737"/>
                <a:ext cx="1667438" cy="5427661"/>
              </a:xfrm>
              <a:prstGeom prst="cube">
                <a:avLst>
                  <a:gd name="adj" fmla="val 36840"/>
                </a:avLst>
              </a:prstGeom>
              <a:solidFill>
                <a:schemeClr val="bg1">
                  <a:lumMod val="95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Rectangle 269"/>
              <p:cNvSpPr/>
              <p:nvPr/>
            </p:nvSpPr>
            <p:spPr>
              <a:xfrm>
                <a:off x="4199962" y="1828800"/>
                <a:ext cx="1057838" cy="4800599"/>
              </a:xfrm>
              <a:prstGeom prst="rect">
                <a:avLst/>
              </a:prstGeom>
              <a:solidFill>
                <a:schemeClr val="bg1">
                  <a:lumMod val="95000"/>
                </a:schemeClr>
              </a:solidFill>
              <a:ln>
                <a:noFill/>
                <a:prstDash val="dash"/>
              </a:ln>
              <a:effectLst/>
              <a:scene3d>
                <a:camera prst="orthographicFront"/>
                <a:lightRig rig="threePt" dir="t"/>
              </a:scene3d>
              <a:sp3d>
                <a:bevelT w="25400" h="254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Rectangle 270"/>
              <p:cNvSpPr/>
              <p:nvPr/>
            </p:nvSpPr>
            <p:spPr>
              <a:xfrm>
                <a:off x="4276162" y="1752600"/>
                <a:ext cx="914400" cy="76200"/>
              </a:xfrm>
              <a:prstGeom prst="rect">
                <a:avLst/>
              </a:prstGeom>
              <a:solidFill>
                <a:schemeClr val="bg1">
                  <a:lumMod val="85000"/>
                </a:schemeClr>
              </a:solidFill>
              <a:ln>
                <a:noFill/>
                <a:prstDash val="dash"/>
              </a:ln>
              <a:effectLst/>
              <a:scene3d>
                <a:camera prst="orthographicFront"/>
                <a:lightRig rig="threePt" dir="t"/>
              </a:scene3d>
              <a:sp3d>
                <a:bevelT w="25400" h="254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Rectangle 273"/>
              <p:cNvSpPr/>
              <p:nvPr/>
            </p:nvSpPr>
            <p:spPr>
              <a:xfrm>
                <a:off x="4276162" y="6629400"/>
                <a:ext cx="914400" cy="76200"/>
              </a:xfrm>
              <a:prstGeom prst="rect">
                <a:avLst/>
              </a:prstGeom>
              <a:solidFill>
                <a:schemeClr val="bg1">
                  <a:lumMod val="85000"/>
                </a:schemeClr>
              </a:solidFill>
              <a:ln>
                <a:noFill/>
                <a:prstDash val="dash"/>
              </a:ln>
              <a:effectLst/>
              <a:scene3d>
                <a:camera prst="orthographicFront"/>
                <a:lightRig rig="threePt" dir="t"/>
              </a:scene3d>
              <a:sp3d>
                <a:bevelT w="25400" h="254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Rectangle 275"/>
              <p:cNvSpPr/>
              <p:nvPr/>
            </p:nvSpPr>
            <p:spPr>
              <a:xfrm>
                <a:off x="4276162" y="1905001"/>
                <a:ext cx="76200" cy="76200"/>
              </a:xfrm>
              <a:prstGeom prst="rect">
                <a:avLst/>
              </a:prstGeom>
              <a:solidFill>
                <a:schemeClr val="bg1">
                  <a:lumMod val="50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Rectangle 276"/>
              <p:cNvSpPr/>
              <p:nvPr/>
            </p:nvSpPr>
            <p:spPr>
              <a:xfrm>
                <a:off x="4276162" y="2057400"/>
                <a:ext cx="152400" cy="76200"/>
              </a:xfrm>
              <a:prstGeom prst="rect">
                <a:avLst/>
              </a:prstGeom>
              <a:solidFill>
                <a:schemeClr val="bg1">
                  <a:lumMod val="50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Rectangle 277"/>
              <p:cNvSpPr/>
              <p:nvPr/>
            </p:nvSpPr>
            <p:spPr>
              <a:xfrm>
                <a:off x="4352362" y="2209800"/>
                <a:ext cx="76200" cy="76200"/>
              </a:xfrm>
              <a:prstGeom prst="rect">
                <a:avLst/>
              </a:prstGeom>
              <a:solidFill>
                <a:schemeClr val="bg1">
                  <a:lumMod val="65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Rectangle 278"/>
              <p:cNvSpPr/>
              <p:nvPr/>
            </p:nvSpPr>
            <p:spPr>
              <a:xfrm>
                <a:off x="4352362" y="2362200"/>
                <a:ext cx="76200" cy="76200"/>
              </a:xfrm>
              <a:prstGeom prst="rect">
                <a:avLst/>
              </a:prstGeom>
              <a:solidFill>
                <a:schemeClr val="bg1">
                  <a:lumMod val="65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Rectangle 279"/>
              <p:cNvSpPr/>
              <p:nvPr/>
            </p:nvSpPr>
            <p:spPr>
              <a:xfrm>
                <a:off x="4199962" y="2590800"/>
                <a:ext cx="1057838" cy="76200"/>
              </a:xfrm>
              <a:prstGeom prst="rect">
                <a:avLst/>
              </a:prstGeom>
              <a:solidFill>
                <a:schemeClr val="bg1">
                  <a:lumMod val="85000"/>
                </a:schemeClr>
              </a:solidFill>
              <a:ln>
                <a:noFill/>
                <a:prstDash val="dash"/>
              </a:ln>
              <a:effectLst/>
              <a:scene3d>
                <a:camera prst="orthographicFront"/>
                <a:lightRig rig="threePt" dir="t"/>
              </a:scene3d>
              <a:sp3d>
                <a:bevelT w="101600" prst="ribl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Rectangle 280"/>
              <p:cNvSpPr/>
              <p:nvPr/>
            </p:nvSpPr>
            <p:spPr>
              <a:xfrm>
                <a:off x="4199962" y="2667000"/>
                <a:ext cx="1057838" cy="152400"/>
              </a:xfrm>
              <a:prstGeom prst="rect">
                <a:avLst/>
              </a:prstGeom>
              <a:solidFill>
                <a:schemeClr val="bg1">
                  <a:lumMod val="85000"/>
                </a:schemeClr>
              </a:solidFill>
              <a:ln>
                <a:noFill/>
                <a:prstDash val="dash"/>
              </a:ln>
              <a:effectLst/>
              <a:scene3d>
                <a:camera prst="orthographicFront"/>
                <a:lightRig rig="threePt" dir="t"/>
              </a:scene3d>
              <a:sp3d>
                <a:bevelT w="25400" h="254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Rectangle 281"/>
              <p:cNvSpPr/>
              <p:nvPr/>
            </p:nvSpPr>
            <p:spPr>
              <a:xfrm>
                <a:off x="4504762" y="2886173"/>
                <a:ext cx="609600" cy="3057427"/>
              </a:xfrm>
              <a:prstGeom prst="rect">
                <a:avLst/>
              </a:prstGeom>
              <a:solidFill>
                <a:schemeClr val="bg1">
                  <a:lumMod val="95000"/>
                </a:schemeClr>
              </a:solidFill>
              <a:ln>
                <a:noFill/>
                <a:prstDash val="dash"/>
              </a:ln>
              <a:effectLst/>
              <a:scene3d>
                <a:camera prst="orthographicFront"/>
                <a:lightRig rig="threePt" dir="t"/>
              </a:scene3d>
              <a:sp3d>
                <a:bevelT w="88900" h="1143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 name="Rectangle 282"/>
              <p:cNvSpPr/>
              <p:nvPr/>
            </p:nvSpPr>
            <p:spPr>
              <a:xfrm>
                <a:off x="4199962" y="6324600"/>
                <a:ext cx="1057838" cy="76200"/>
              </a:xfrm>
              <a:prstGeom prst="rect">
                <a:avLst/>
              </a:prstGeom>
              <a:solidFill>
                <a:schemeClr val="bg1">
                  <a:lumMod val="85000"/>
                </a:schemeClr>
              </a:solidFill>
              <a:ln>
                <a:noFill/>
                <a:prstDash val="dash"/>
              </a:ln>
              <a:effectLst/>
              <a:scene3d>
                <a:camera prst="orthographicFront"/>
                <a:lightRig rig="threePt" dir="t"/>
              </a:scene3d>
              <a:sp3d>
                <a:bevelT w="101600" prst="ribl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Rectangle 285"/>
              <p:cNvSpPr/>
              <p:nvPr/>
            </p:nvSpPr>
            <p:spPr>
              <a:xfrm>
                <a:off x="4199962" y="6172200"/>
                <a:ext cx="1057838" cy="152400"/>
              </a:xfrm>
              <a:prstGeom prst="rect">
                <a:avLst/>
              </a:prstGeom>
              <a:solidFill>
                <a:schemeClr val="bg1">
                  <a:lumMod val="85000"/>
                </a:schemeClr>
              </a:solidFill>
              <a:ln>
                <a:noFill/>
                <a:prstDash val="dash"/>
              </a:ln>
              <a:effectLst/>
              <a:scene3d>
                <a:camera prst="orthographicFront"/>
                <a:lightRig rig="threePt" dir="t"/>
              </a:scene3d>
              <a:sp3d>
                <a:bevelT w="25400" h="254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 name="Rectangle 288"/>
              <p:cNvSpPr/>
              <p:nvPr/>
            </p:nvSpPr>
            <p:spPr>
              <a:xfrm>
                <a:off x="4504762" y="6477000"/>
                <a:ext cx="457200" cy="76200"/>
              </a:xfrm>
              <a:prstGeom prst="rect">
                <a:avLst/>
              </a:prstGeom>
              <a:solidFill>
                <a:schemeClr val="bg1">
                  <a:lumMod val="50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1" name="Picture 8" descr="https://encrypted-tbn3.google.com/images?q=tbn:ANd9GcQlfmiso2AIG__DMeP8kU-HdigkHP7UqVRJbAt404wnyTqPD6Ed"/>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4580963" y="5120967"/>
                <a:ext cx="457199" cy="1871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2" name="Group 291"/>
            <p:cNvGrpSpPr/>
            <p:nvPr/>
          </p:nvGrpSpPr>
          <p:grpSpPr>
            <a:xfrm>
              <a:off x="8617098" y="4322335"/>
              <a:ext cx="445040" cy="1468984"/>
              <a:chOff x="4199962" y="1201737"/>
              <a:chExt cx="1667438" cy="5503863"/>
            </a:xfrm>
          </p:grpSpPr>
          <p:sp>
            <p:nvSpPr>
              <p:cNvPr id="299" name="Cube 298"/>
              <p:cNvSpPr/>
              <p:nvPr/>
            </p:nvSpPr>
            <p:spPr>
              <a:xfrm>
                <a:off x="4199962" y="1201737"/>
                <a:ext cx="1667438" cy="5427661"/>
              </a:xfrm>
              <a:prstGeom prst="cube">
                <a:avLst>
                  <a:gd name="adj" fmla="val 36840"/>
                </a:avLst>
              </a:prstGeom>
              <a:solidFill>
                <a:schemeClr val="bg1">
                  <a:lumMod val="95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3" name="Rectangle 302"/>
              <p:cNvSpPr/>
              <p:nvPr/>
            </p:nvSpPr>
            <p:spPr>
              <a:xfrm>
                <a:off x="4199962" y="1828800"/>
                <a:ext cx="1057838" cy="4800599"/>
              </a:xfrm>
              <a:prstGeom prst="rect">
                <a:avLst/>
              </a:prstGeom>
              <a:solidFill>
                <a:schemeClr val="bg1">
                  <a:lumMod val="95000"/>
                </a:schemeClr>
              </a:solidFill>
              <a:ln>
                <a:noFill/>
                <a:prstDash val="dash"/>
              </a:ln>
              <a:effectLst/>
              <a:scene3d>
                <a:camera prst="orthographicFront"/>
                <a:lightRig rig="threePt" dir="t"/>
              </a:scene3d>
              <a:sp3d>
                <a:bevelT w="25400" h="254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4" name="Rectangle 303"/>
              <p:cNvSpPr/>
              <p:nvPr/>
            </p:nvSpPr>
            <p:spPr>
              <a:xfrm>
                <a:off x="4276162" y="1752600"/>
                <a:ext cx="914400" cy="76200"/>
              </a:xfrm>
              <a:prstGeom prst="rect">
                <a:avLst/>
              </a:prstGeom>
              <a:solidFill>
                <a:schemeClr val="bg1">
                  <a:lumMod val="85000"/>
                </a:schemeClr>
              </a:solidFill>
              <a:ln>
                <a:noFill/>
                <a:prstDash val="dash"/>
              </a:ln>
              <a:effectLst/>
              <a:scene3d>
                <a:camera prst="orthographicFront"/>
                <a:lightRig rig="threePt" dir="t"/>
              </a:scene3d>
              <a:sp3d>
                <a:bevelT w="25400" h="254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5" name="Rectangle 304"/>
              <p:cNvSpPr/>
              <p:nvPr/>
            </p:nvSpPr>
            <p:spPr>
              <a:xfrm>
                <a:off x="4276162" y="6629400"/>
                <a:ext cx="914400" cy="76200"/>
              </a:xfrm>
              <a:prstGeom prst="rect">
                <a:avLst/>
              </a:prstGeom>
              <a:solidFill>
                <a:schemeClr val="bg1">
                  <a:lumMod val="85000"/>
                </a:schemeClr>
              </a:solidFill>
              <a:ln>
                <a:noFill/>
                <a:prstDash val="dash"/>
              </a:ln>
              <a:effectLst/>
              <a:scene3d>
                <a:camera prst="orthographicFront"/>
                <a:lightRig rig="threePt" dir="t"/>
              </a:scene3d>
              <a:sp3d>
                <a:bevelT w="25400" h="254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6" name="Rectangle 305"/>
              <p:cNvSpPr/>
              <p:nvPr/>
            </p:nvSpPr>
            <p:spPr>
              <a:xfrm>
                <a:off x="4276162" y="1905001"/>
                <a:ext cx="76200" cy="76200"/>
              </a:xfrm>
              <a:prstGeom prst="rect">
                <a:avLst/>
              </a:prstGeom>
              <a:solidFill>
                <a:schemeClr val="bg1">
                  <a:lumMod val="50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Rectangle 306"/>
              <p:cNvSpPr/>
              <p:nvPr/>
            </p:nvSpPr>
            <p:spPr>
              <a:xfrm>
                <a:off x="4276162" y="2057400"/>
                <a:ext cx="152400" cy="76200"/>
              </a:xfrm>
              <a:prstGeom prst="rect">
                <a:avLst/>
              </a:prstGeom>
              <a:solidFill>
                <a:schemeClr val="bg1">
                  <a:lumMod val="50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 name="Rectangle 307"/>
              <p:cNvSpPr/>
              <p:nvPr/>
            </p:nvSpPr>
            <p:spPr>
              <a:xfrm>
                <a:off x="4352362" y="2209800"/>
                <a:ext cx="76200" cy="76200"/>
              </a:xfrm>
              <a:prstGeom prst="rect">
                <a:avLst/>
              </a:prstGeom>
              <a:solidFill>
                <a:schemeClr val="bg1">
                  <a:lumMod val="65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9" name="Rectangle 308"/>
              <p:cNvSpPr/>
              <p:nvPr/>
            </p:nvSpPr>
            <p:spPr>
              <a:xfrm>
                <a:off x="4352362" y="2362200"/>
                <a:ext cx="76200" cy="76200"/>
              </a:xfrm>
              <a:prstGeom prst="rect">
                <a:avLst/>
              </a:prstGeom>
              <a:solidFill>
                <a:schemeClr val="bg1">
                  <a:lumMod val="65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0" name="Rectangle 309"/>
              <p:cNvSpPr/>
              <p:nvPr/>
            </p:nvSpPr>
            <p:spPr>
              <a:xfrm>
                <a:off x="4199962" y="2590800"/>
                <a:ext cx="1057838" cy="76200"/>
              </a:xfrm>
              <a:prstGeom prst="rect">
                <a:avLst/>
              </a:prstGeom>
              <a:solidFill>
                <a:schemeClr val="bg1">
                  <a:lumMod val="85000"/>
                </a:schemeClr>
              </a:solidFill>
              <a:ln>
                <a:noFill/>
                <a:prstDash val="dash"/>
              </a:ln>
              <a:effectLst/>
              <a:scene3d>
                <a:camera prst="orthographicFront"/>
                <a:lightRig rig="threePt" dir="t"/>
              </a:scene3d>
              <a:sp3d>
                <a:bevelT w="101600" prst="ribl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 name="Rectangle 310"/>
              <p:cNvSpPr/>
              <p:nvPr/>
            </p:nvSpPr>
            <p:spPr>
              <a:xfrm>
                <a:off x="4199962" y="2667000"/>
                <a:ext cx="1057838" cy="152400"/>
              </a:xfrm>
              <a:prstGeom prst="rect">
                <a:avLst/>
              </a:prstGeom>
              <a:solidFill>
                <a:schemeClr val="bg1">
                  <a:lumMod val="85000"/>
                </a:schemeClr>
              </a:solidFill>
              <a:ln>
                <a:noFill/>
                <a:prstDash val="dash"/>
              </a:ln>
              <a:effectLst/>
              <a:scene3d>
                <a:camera prst="orthographicFront"/>
                <a:lightRig rig="threePt" dir="t"/>
              </a:scene3d>
              <a:sp3d>
                <a:bevelT w="25400" h="254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2" name="Rectangle 311"/>
              <p:cNvSpPr/>
              <p:nvPr/>
            </p:nvSpPr>
            <p:spPr>
              <a:xfrm>
                <a:off x="4504762" y="2886173"/>
                <a:ext cx="609600" cy="3057427"/>
              </a:xfrm>
              <a:prstGeom prst="rect">
                <a:avLst/>
              </a:prstGeom>
              <a:solidFill>
                <a:schemeClr val="bg1">
                  <a:lumMod val="95000"/>
                </a:schemeClr>
              </a:solidFill>
              <a:ln>
                <a:noFill/>
                <a:prstDash val="dash"/>
              </a:ln>
              <a:effectLst/>
              <a:scene3d>
                <a:camera prst="orthographicFront"/>
                <a:lightRig rig="threePt" dir="t"/>
              </a:scene3d>
              <a:sp3d>
                <a:bevelT w="88900" h="1143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3" name="Rectangle 312"/>
              <p:cNvSpPr/>
              <p:nvPr/>
            </p:nvSpPr>
            <p:spPr>
              <a:xfrm>
                <a:off x="4199962" y="6324600"/>
                <a:ext cx="1057838" cy="76200"/>
              </a:xfrm>
              <a:prstGeom prst="rect">
                <a:avLst/>
              </a:prstGeom>
              <a:solidFill>
                <a:schemeClr val="bg1">
                  <a:lumMod val="85000"/>
                </a:schemeClr>
              </a:solidFill>
              <a:ln>
                <a:noFill/>
                <a:prstDash val="dash"/>
              </a:ln>
              <a:effectLst/>
              <a:scene3d>
                <a:camera prst="orthographicFront"/>
                <a:lightRig rig="threePt" dir="t"/>
              </a:scene3d>
              <a:sp3d>
                <a:bevelT w="101600" prst="ribl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4" name="Rectangle 313"/>
              <p:cNvSpPr/>
              <p:nvPr/>
            </p:nvSpPr>
            <p:spPr>
              <a:xfrm>
                <a:off x="4199962" y="6172200"/>
                <a:ext cx="1057838" cy="152400"/>
              </a:xfrm>
              <a:prstGeom prst="rect">
                <a:avLst/>
              </a:prstGeom>
              <a:solidFill>
                <a:schemeClr val="bg1">
                  <a:lumMod val="85000"/>
                </a:schemeClr>
              </a:solidFill>
              <a:ln>
                <a:noFill/>
                <a:prstDash val="dash"/>
              </a:ln>
              <a:effectLst/>
              <a:scene3d>
                <a:camera prst="orthographicFront"/>
                <a:lightRig rig="threePt" dir="t"/>
              </a:scene3d>
              <a:sp3d>
                <a:bevelT w="25400" h="254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5" name="Rectangle 314"/>
              <p:cNvSpPr/>
              <p:nvPr/>
            </p:nvSpPr>
            <p:spPr>
              <a:xfrm>
                <a:off x="4504762" y="6477000"/>
                <a:ext cx="457200" cy="76200"/>
              </a:xfrm>
              <a:prstGeom prst="rect">
                <a:avLst/>
              </a:prstGeom>
              <a:solidFill>
                <a:schemeClr val="bg1">
                  <a:lumMod val="50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16" name="Picture 8" descr="https://encrypted-tbn3.google.com/images?q=tbn:ANd9GcQlfmiso2AIG__DMeP8kU-HdigkHP7UqVRJbAt404wnyTqPD6Ed"/>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4580963" y="5120967"/>
                <a:ext cx="457199" cy="187166"/>
              </a:xfrm>
              <a:prstGeom prst="rect">
                <a:avLst/>
              </a:prstGeom>
              <a:noFill/>
              <a:extLst>
                <a:ext uri="{909E8E84-426E-40DD-AFC4-6F175D3DCCD1}">
                  <a14:hiddenFill xmlns:a14="http://schemas.microsoft.com/office/drawing/2010/main">
                    <a:solidFill>
                      <a:srgbClr val="FFFFFF"/>
                    </a:solidFill>
                  </a14:hiddenFill>
                </a:ext>
              </a:extLst>
            </p:spPr>
          </p:pic>
        </p:grpSp>
        <p:pic>
          <p:nvPicPr>
            <p:cNvPr id="317" name="Picture 2"/>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7648215" y="1571804"/>
              <a:ext cx="530492" cy="1539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5" name="Group 224"/>
          <p:cNvGrpSpPr/>
          <p:nvPr/>
        </p:nvGrpSpPr>
        <p:grpSpPr>
          <a:xfrm>
            <a:off x="-21298" y="1009488"/>
            <a:ext cx="3743214" cy="4668910"/>
            <a:chOff x="-21298" y="1009488"/>
            <a:chExt cx="3743214" cy="4668910"/>
          </a:xfrm>
        </p:grpSpPr>
        <p:cxnSp>
          <p:nvCxnSpPr>
            <p:cNvPr id="294" name="Straight Connector 293"/>
            <p:cNvCxnSpPr/>
            <p:nvPr/>
          </p:nvCxnSpPr>
          <p:spPr>
            <a:xfrm>
              <a:off x="337264" y="3643343"/>
              <a:ext cx="3017097" cy="1"/>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1298" y="4576136"/>
              <a:ext cx="1593321" cy="1015663"/>
            </a:xfrm>
            <a:prstGeom prst="rect">
              <a:avLst/>
            </a:prstGeom>
            <a:noFill/>
          </p:spPr>
          <p:txBody>
            <a:bodyPr wrap="none" rtlCol="0">
              <a:spAutoFit/>
            </a:bodyPr>
            <a:lstStyle/>
            <a:p>
              <a:pPr algn="ctr"/>
              <a:r>
                <a:rPr lang="en-US" sz="2000" b="1" dirty="0" smtClean="0"/>
                <a:t>Conventional</a:t>
              </a:r>
            </a:p>
            <a:p>
              <a:pPr algn="ctr"/>
              <a:r>
                <a:rPr lang="en-US" sz="2000" b="1" dirty="0" smtClean="0"/>
                <a:t>Solution</a:t>
              </a:r>
            </a:p>
            <a:p>
              <a:pPr algn="ctr"/>
              <a:endParaRPr lang="en-US" sz="2000" b="1" dirty="0"/>
            </a:p>
          </p:txBody>
        </p:sp>
        <p:sp>
          <p:nvSpPr>
            <p:cNvPr id="180" name="TextBox 179"/>
            <p:cNvSpPr txBox="1"/>
            <p:nvPr/>
          </p:nvSpPr>
          <p:spPr>
            <a:xfrm>
              <a:off x="631371" y="1009488"/>
              <a:ext cx="3090545" cy="830997"/>
            </a:xfrm>
            <a:prstGeom prst="rect">
              <a:avLst/>
            </a:prstGeom>
            <a:noFill/>
          </p:spPr>
          <p:txBody>
            <a:bodyPr wrap="square" rtlCol="0">
              <a:spAutoFit/>
            </a:bodyPr>
            <a:lstStyle/>
            <a:p>
              <a:pPr algn="ctr"/>
              <a:r>
                <a:rPr lang="en-US" sz="2400" dirty="0" smtClean="0"/>
                <a:t>Coherent</a:t>
              </a:r>
            </a:p>
            <a:p>
              <a:pPr algn="ctr"/>
              <a:r>
                <a:rPr lang="en-US" sz="2400" dirty="0" smtClean="0"/>
                <a:t>(Electronics)</a:t>
              </a:r>
              <a:endParaRPr lang="en-US" sz="2400" dirty="0"/>
            </a:p>
          </p:txBody>
        </p:sp>
        <p:pic>
          <p:nvPicPr>
            <p:cNvPr id="236" name="Picture 2"/>
            <p:cNvPicPr>
              <a:picLocks noChangeAspect="1" noChangeArrowheads="1"/>
            </p:cNvPicPr>
            <p:nvPr/>
          </p:nvPicPr>
          <p:blipFill>
            <a:blip r:embed="rId1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0601" y="2190460"/>
              <a:ext cx="1374775" cy="497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2" name="TextBox 241"/>
            <p:cNvSpPr txBox="1"/>
            <p:nvPr/>
          </p:nvSpPr>
          <p:spPr>
            <a:xfrm>
              <a:off x="1522627" y="2855178"/>
              <a:ext cx="1656544" cy="512320"/>
            </a:xfrm>
            <a:prstGeom prst="rect">
              <a:avLst/>
            </a:prstGeom>
            <a:noFill/>
          </p:spPr>
          <p:txBody>
            <a:bodyPr wrap="none" rtlCol="0">
              <a:spAutoFit/>
            </a:bodyPr>
            <a:lstStyle/>
            <a:p>
              <a:pPr algn="ctr">
                <a:lnSpc>
                  <a:spcPts val="1600"/>
                </a:lnSpc>
              </a:pPr>
              <a:r>
                <a:rPr lang="en-US" b="1" dirty="0" smtClean="0"/>
                <a:t>FlexCoherent™</a:t>
              </a:r>
            </a:p>
            <a:p>
              <a:pPr algn="ctr">
                <a:lnSpc>
                  <a:spcPts val="1600"/>
                </a:lnSpc>
              </a:pPr>
              <a:r>
                <a:rPr lang="en-US" b="1" dirty="0" smtClean="0"/>
                <a:t>Processor (FCP)</a:t>
              </a:r>
              <a:endParaRPr lang="en-US" b="1" dirty="0"/>
            </a:p>
          </p:txBody>
        </p:sp>
        <p:pic>
          <p:nvPicPr>
            <p:cNvPr id="190" name="Picture 2" descr="C:\Users\gbennett\AppData\Local\Microsoft\Windows\Temporary Internet Files\Content.IE5\TXXWOAXT\MC900433834[1].png"/>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1825834" y="4453644"/>
              <a:ext cx="829105" cy="829105"/>
            </a:xfrm>
            <a:prstGeom prst="rect">
              <a:avLst/>
            </a:prstGeom>
            <a:noFill/>
            <a:extLst>
              <a:ext uri="{909E8E84-426E-40DD-AFC4-6F175D3DCCD1}">
                <a14:hiddenFill xmlns:a14="http://schemas.microsoft.com/office/drawing/2010/main">
                  <a:solidFill>
                    <a:srgbClr val="FFFFFF"/>
                  </a:solidFill>
                </a14:hiddenFill>
              </a:ext>
            </a:extLst>
          </p:spPr>
        </p:pic>
        <p:sp>
          <p:nvSpPr>
            <p:cNvPr id="199" name="TextBox 198"/>
            <p:cNvSpPr txBox="1"/>
            <p:nvPr/>
          </p:nvSpPr>
          <p:spPr>
            <a:xfrm>
              <a:off x="1522627" y="5371263"/>
              <a:ext cx="1548950" cy="307135"/>
            </a:xfrm>
            <a:prstGeom prst="rect">
              <a:avLst/>
            </a:prstGeom>
            <a:noFill/>
          </p:spPr>
          <p:txBody>
            <a:bodyPr wrap="none" rtlCol="0">
              <a:spAutoFit/>
            </a:bodyPr>
            <a:lstStyle/>
            <a:p>
              <a:pPr algn="ctr">
                <a:lnSpc>
                  <a:spcPts val="1600"/>
                </a:lnSpc>
              </a:pPr>
              <a:r>
                <a:rPr lang="en-US" b="1" dirty="0" smtClean="0"/>
                <a:t>Coherent ASIC</a:t>
              </a:r>
              <a:endParaRPr lang="en-US" b="1" dirty="0"/>
            </a:p>
          </p:txBody>
        </p:sp>
        <p:pic>
          <p:nvPicPr>
            <p:cNvPr id="2050" name="Picture 2" descr="C:\Users\mcapuano\AppData\Local\Microsoft\Windows\Temporary Internet Files\Content.Outlook\3YTBNR03\FlexCoherentChip.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912876" y="1976526"/>
              <a:ext cx="768452" cy="7810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3588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wipe(left)">
                                      <p:cBhvr>
                                        <p:cTn id="7" dur="500"/>
                                        <p:tgtEl>
                                          <p:spTgt spid="2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left)">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left)">
                                      <p:cBhvr>
                                        <p:cTn id="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Scaling</a:t>
            </a:r>
            <a:r>
              <a:rPr lang="en-US" dirty="0" smtClean="0">
                <a:solidFill>
                  <a:schemeClr val="accent6">
                    <a:lumMod val="60000"/>
                    <a:lumOff val="40000"/>
                  </a:schemeClr>
                </a:solidFill>
              </a:rPr>
              <a:t> </a:t>
            </a:r>
            <a:r>
              <a:rPr lang="en-US" dirty="0" smtClean="0"/>
              <a:t>with </a:t>
            </a:r>
            <a:r>
              <a:rPr lang="en-US" dirty="0" err="1" smtClean="0"/>
              <a:t>FlexCoherent</a:t>
            </a:r>
            <a:r>
              <a:rPr lang="en-US" dirty="0" smtClean="0"/>
              <a:t> Super-Channels</a:t>
            </a:r>
            <a:endParaRPr lang="en-US" dirty="0">
              <a:solidFill>
                <a:schemeClr val="accent6">
                  <a:lumMod val="60000"/>
                  <a:lumOff val="40000"/>
                </a:schemeClr>
              </a:solidFill>
            </a:endParaRPr>
          </a:p>
        </p:txBody>
      </p:sp>
      <p:sp>
        <p:nvSpPr>
          <p:cNvPr id="149" name="Content Placeholder 1"/>
          <p:cNvSpPr>
            <a:spLocks noGrp="1"/>
          </p:cNvSpPr>
          <p:nvPr>
            <p:ph idx="1"/>
          </p:nvPr>
        </p:nvSpPr>
        <p:spPr>
          <a:xfrm>
            <a:off x="304800" y="1066800"/>
            <a:ext cx="8680174" cy="4713288"/>
          </a:xfrm>
        </p:spPr>
        <p:txBody>
          <a:bodyPr>
            <a:noAutofit/>
          </a:bodyPr>
          <a:lstStyle/>
          <a:p>
            <a:r>
              <a:rPr lang="en-US" dirty="0" smtClean="0"/>
              <a:t>Software Selectable Ability to optimize </a:t>
            </a:r>
            <a:r>
              <a:rPr lang="en-US" dirty="0" smtClean="0">
                <a:solidFill>
                  <a:schemeClr val="accent5">
                    <a:lumMod val="50000"/>
                  </a:schemeClr>
                </a:solidFill>
              </a:rPr>
              <a:t>reach </a:t>
            </a:r>
            <a:r>
              <a:rPr lang="en-US" dirty="0" smtClean="0"/>
              <a:t>vs. </a:t>
            </a:r>
            <a:r>
              <a:rPr lang="en-US" dirty="0" smtClean="0">
                <a:solidFill>
                  <a:srgbClr val="0070C0"/>
                </a:solidFill>
              </a:rPr>
              <a:t>capacity</a:t>
            </a:r>
            <a:r>
              <a:rPr lang="en-US" dirty="0" smtClean="0"/>
              <a:t> on a given link</a:t>
            </a:r>
          </a:p>
          <a:p>
            <a:pPr lvl="1"/>
            <a:r>
              <a:rPr lang="en-US" sz="2400" dirty="0" smtClean="0"/>
              <a:t>Per super-channel modulation format control</a:t>
            </a:r>
          </a:p>
        </p:txBody>
      </p:sp>
      <p:sp>
        <p:nvSpPr>
          <p:cNvPr id="150" name="Rectangle 149"/>
          <p:cNvSpPr/>
          <p:nvPr/>
        </p:nvSpPr>
        <p:spPr>
          <a:xfrm>
            <a:off x="0" y="5956300"/>
            <a:ext cx="9144000" cy="5207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smtClean="0"/>
              <a:t>Infinera: Leading the way forward in </a:t>
            </a:r>
            <a:r>
              <a:rPr lang="en-US" sz="2800" dirty="0" smtClean="0">
                <a:solidFill>
                  <a:schemeClr val="bg2">
                    <a:lumMod val="60000"/>
                    <a:lumOff val="40000"/>
                  </a:schemeClr>
                </a:solidFill>
              </a:rPr>
              <a:t>coherent technology</a:t>
            </a:r>
            <a:endParaRPr lang="en-US" dirty="0">
              <a:solidFill>
                <a:schemeClr val="bg2">
                  <a:lumMod val="60000"/>
                  <a:lumOff val="40000"/>
                </a:schemeClr>
              </a:solidFill>
            </a:endParaRPr>
          </a:p>
        </p:txBody>
      </p:sp>
      <p:sp>
        <p:nvSpPr>
          <p:cNvPr id="151" name="Rectangle 150"/>
          <p:cNvSpPr/>
          <p:nvPr/>
        </p:nvSpPr>
        <p:spPr>
          <a:xfrm>
            <a:off x="6278214" y="4256648"/>
            <a:ext cx="533400" cy="123086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p:cNvSpPr txBox="1"/>
          <p:nvPr/>
        </p:nvSpPr>
        <p:spPr>
          <a:xfrm>
            <a:off x="6164318" y="5487516"/>
            <a:ext cx="751296" cy="369332"/>
          </a:xfrm>
          <a:prstGeom prst="rect">
            <a:avLst/>
          </a:prstGeom>
          <a:noFill/>
        </p:spPr>
        <p:txBody>
          <a:bodyPr wrap="none" rtlCol="0">
            <a:spAutoFit/>
          </a:bodyPr>
          <a:lstStyle/>
          <a:p>
            <a:r>
              <a:rPr lang="en-US" dirty="0" smtClean="0">
                <a:solidFill>
                  <a:schemeClr val="accent5">
                    <a:lumMod val="50000"/>
                  </a:schemeClr>
                </a:solidFill>
              </a:rPr>
              <a:t>Reach</a:t>
            </a:r>
            <a:endParaRPr lang="en-US" dirty="0">
              <a:solidFill>
                <a:schemeClr val="accent5">
                  <a:lumMod val="50000"/>
                </a:schemeClr>
              </a:solidFill>
            </a:endParaRPr>
          </a:p>
        </p:txBody>
      </p:sp>
      <p:sp>
        <p:nvSpPr>
          <p:cNvPr id="153" name="TextBox 152"/>
          <p:cNvSpPr txBox="1"/>
          <p:nvPr/>
        </p:nvSpPr>
        <p:spPr>
          <a:xfrm>
            <a:off x="7657453" y="5487516"/>
            <a:ext cx="982961" cy="369332"/>
          </a:xfrm>
          <a:prstGeom prst="rect">
            <a:avLst/>
          </a:prstGeom>
          <a:noFill/>
        </p:spPr>
        <p:txBody>
          <a:bodyPr wrap="none" rtlCol="0">
            <a:spAutoFit/>
          </a:bodyPr>
          <a:lstStyle/>
          <a:p>
            <a:r>
              <a:rPr lang="en-US" dirty="0" smtClean="0">
                <a:solidFill>
                  <a:srgbClr val="0070C0"/>
                </a:solidFill>
              </a:rPr>
              <a:t>Capacity</a:t>
            </a:r>
            <a:endParaRPr lang="en-US" dirty="0">
              <a:solidFill>
                <a:srgbClr val="0070C0"/>
              </a:solidFill>
            </a:endParaRPr>
          </a:p>
        </p:txBody>
      </p:sp>
      <p:sp>
        <p:nvSpPr>
          <p:cNvPr id="154" name="Rectangle 153"/>
          <p:cNvSpPr/>
          <p:nvPr/>
        </p:nvSpPr>
        <p:spPr>
          <a:xfrm>
            <a:off x="7802214" y="2427850"/>
            <a:ext cx="533400" cy="3059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cxnSp>
        <p:nvCxnSpPr>
          <p:cNvPr id="155" name="Straight Connector 154"/>
          <p:cNvCxnSpPr/>
          <p:nvPr/>
        </p:nvCxnSpPr>
        <p:spPr>
          <a:xfrm>
            <a:off x="5940282" y="5477965"/>
            <a:ext cx="28525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V="1">
            <a:off x="5940282" y="2582365"/>
            <a:ext cx="0" cy="2905151"/>
          </a:xfrm>
          <a:prstGeom prst="line">
            <a:avLst/>
          </a:prstGeom>
          <a:ln>
            <a:solidFill>
              <a:schemeClr val="accent5">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V="1">
            <a:off x="8792814" y="2582365"/>
            <a:ext cx="0" cy="2905151"/>
          </a:xfrm>
          <a:prstGeom prst="line">
            <a:avLst/>
          </a:prstGeom>
          <a:ln>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8" name="Rounded Rectangle 157"/>
          <p:cNvSpPr/>
          <p:nvPr/>
        </p:nvSpPr>
        <p:spPr>
          <a:xfrm>
            <a:off x="490332" y="3037448"/>
            <a:ext cx="4495800" cy="2209800"/>
          </a:xfrm>
          <a:prstGeom prst="roundRect">
            <a:avLst>
              <a:gd name="adj" fmla="val 6990"/>
            </a:avLst>
          </a:prstGeom>
          <a:solidFill>
            <a:schemeClr val="bg1">
              <a:lumMod val="75000"/>
            </a:schemeClr>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60" name="TextBox 159"/>
          <p:cNvSpPr txBox="1"/>
          <p:nvPr/>
        </p:nvSpPr>
        <p:spPr>
          <a:xfrm>
            <a:off x="3233532" y="4527694"/>
            <a:ext cx="1676400" cy="461665"/>
          </a:xfrm>
          <a:prstGeom prst="rect">
            <a:avLst/>
          </a:prstGeom>
          <a:noFill/>
          <a:effectLst>
            <a:outerShdw dist="25400" dir="2700000" algn="r" rotWithShape="0">
              <a:schemeClr val="bg1">
                <a:alpha val="98000"/>
              </a:schemeClr>
            </a:outerShdw>
          </a:effectLst>
        </p:spPr>
        <p:txBody>
          <a:bodyPr wrap="square" rtlCol="0">
            <a:spAutoFit/>
          </a:bodyPr>
          <a:lstStyle/>
          <a:p>
            <a:pPr algn="ctr"/>
            <a:r>
              <a:rPr lang="en-US" sz="2400" b="1" dirty="0" smtClean="0">
                <a:solidFill>
                  <a:schemeClr val="accent4"/>
                </a:solidFill>
              </a:rPr>
              <a:t>PM-16QAM</a:t>
            </a:r>
            <a:endParaRPr lang="en-US" sz="2400" b="1" dirty="0">
              <a:solidFill>
                <a:schemeClr val="accent4"/>
              </a:solidFill>
            </a:endParaRPr>
          </a:p>
        </p:txBody>
      </p:sp>
      <p:grpSp>
        <p:nvGrpSpPr>
          <p:cNvPr id="162" name="Group 161"/>
          <p:cNvGrpSpPr/>
          <p:nvPr/>
        </p:nvGrpSpPr>
        <p:grpSpPr>
          <a:xfrm rot="14160000">
            <a:off x="2146106" y="3570847"/>
            <a:ext cx="1219201" cy="1219201"/>
            <a:chOff x="2057400" y="3962399"/>
            <a:chExt cx="762000" cy="762000"/>
          </a:xfrm>
        </p:grpSpPr>
        <p:sp>
          <p:nvSpPr>
            <p:cNvPr id="166" name="Oval 165"/>
            <p:cNvSpPr/>
            <p:nvPr/>
          </p:nvSpPr>
          <p:spPr>
            <a:xfrm>
              <a:off x="2057400" y="3962399"/>
              <a:ext cx="762000" cy="762000"/>
            </a:xfrm>
            <a:prstGeom prst="ellipse">
              <a:avLst/>
            </a:prstGeom>
            <a:gradFill flip="none" rotWithShape="1">
              <a:gsLst>
                <a:gs pos="11000">
                  <a:schemeClr val="bg1"/>
                </a:gs>
                <a:gs pos="33000">
                  <a:schemeClr val="bg1">
                    <a:lumMod val="85000"/>
                  </a:schemeClr>
                </a:gs>
                <a:gs pos="100000">
                  <a:schemeClr val="bg1">
                    <a:lumMod val="50000"/>
                  </a:schemeClr>
                </a:gs>
              </a:gsLst>
              <a:path path="circle">
                <a:fillToRect l="50000" t="50000" r="50000" b="50000"/>
              </a:path>
              <a:tileRect/>
            </a:gradFill>
            <a:ln>
              <a:noFill/>
            </a:ln>
            <a:effectLst>
              <a:outerShdw blurRad="127000" dist="6350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168" name="Group 167"/>
            <p:cNvGrpSpPr/>
            <p:nvPr/>
          </p:nvGrpSpPr>
          <p:grpSpPr>
            <a:xfrm>
              <a:off x="2057400" y="3962399"/>
              <a:ext cx="762000" cy="762000"/>
              <a:chOff x="1134979" y="3733800"/>
              <a:chExt cx="1295400" cy="1295400"/>
            </a:xfrm>
            <a:effectLst/>
          </p:grpSpPr>
          <p:sp>
            <p:nvSpPr>
              <p:cNvPr id="169" name="Oval 168"/>
              <p:cNvSpPr/>
              <p:nvPr/>
            </p:nvSpPr>
            <p:spPr>
              <a:xfrm>
                <a:off x="1134979" y="3733800"/>
                <a:ext cx="1295400" cy="1295400"/>
              </a:xfrm>
              <a:prstGeom prst="ellipse">
                <a:avLst/>
              </a:prstGeom>
              <a:gradFill flip="none" rotWithShape="1">
                <a:gsLst>
                  <a:gs pos="11000">
                    <a:schemeClr val="bg1"/>
                  </a:gs>
                  <a:gs pos="33000">
                    <a:schemeClr val="bg1">
                      <a:lumMod val="85000"/>
                    </a:schemeClr>
                  </a:gs>
                  <a:gs pos="100000">
                    <a:schemeClr val="bg1">
                      <a:lumMod val="50000"/>
                    </a:schemeClr>
                  </a:gs>
                </a:gsLst>
                <a:path path="circle">
                  <a:fillToRect l="50000" t="50000" r="50000" b="50000"/>
                </a:path>
                <a:tileRect/>
              </a:gra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400" b="1" dirty="0">
                  <a:solidFill>
                    <a:schemeClr val="accent4"/>
                  </a:solidFill>
                </a:endParaRPr>
              </a:p>
            </p:txBody>
          </p:sp>
          <p:sp>
            <p:nvSpPr>
              <p:cNvPr id="170" name="Isosceles Triangle 169"/>
              <p:cNvSpPr/>
              <p:nvPr/>
            </p:nvSpPr>
            <p:spPr>
              <a:xfrm>
                <a:off x="1705991" y="3827209"/>
                <a:ext cx="152401" cy="164069"/>
              </a:xfrm>
              <a:prstGeom prst="triangle">
                <a:avLst/>
              </a:prstGeom>
              <a:solidFill>
                <a:schemeClr val="accent4">
                  <a:lumMod val="60000"/>
                  <a:lumOff val="40000"/>
                </a:schemeClr>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sp>
        <p:nvSpPr>
          <p:cNvPr id="171" name="TextBox 170"/>
          <p:cNvSpPr txBox="1"/>
          <p:nvPr/>
        </p:nvSpPr>
        <p:spPr>
          <a:xfrm>
            <a:off x="3271632" y="3280451"/>
            <a:ext cx="1600200" cy="461665"/>
          </a:xfrm>
          <a:prstGeom prst="rect">
            <a:avLst/>
          </a:prstGeom>
          <a:noFill/>
          <a:effectLst>
            <a:outerShdw dist="25400" dir="2700000" algn="r" rotWithShape="0">
              <a:schemeClr val="bg1">
                <a:alpha val="98000"/>
              </a:schemeClr>
            </a:outerShdw>
          </a:effectLst>
        </p:spPr>
        <p:txBody>
          <a:bodyPr wrap="square" rtlCol="0">
            <a:spAutoFit/>
          </a:bodyPr>
          <a:lstStyle/>
          <a:p>
            <a:pPr algn="ctr"/>
            <a:r>
              <a:rPr lang="en-US" sz="2400" b="1" dirty="0" smtClean="0">
                <a:solidFill>
                  <a:schemeClr val="accent4"/>
                </a:solidFill>
              </a:rPr>
              <a:t>PM-8QAM</a:t>
            </a:r>
            <a:endParaRPr lang="en-US" sz="2400" b="1" dirty="0">
              <a:solidFill>
                <a:schemeClr val="accent4"/>
              </a:solidFill>
            </a:endParaRPr>
          </a:p>
        </p:txBody>
      </p:sp>
      <p:sp>
        <p:nvSpPr>
          <p:cNvPr id="172" name="Rectangle 171"/>
          <p:cNvSpPr/>
          <p:nvPr/>
        </p:nvSpPr>
        <p:spPr>
          <a:xfrm>
            <a:off x="6278214" y="3647048"/>
            <a:ext cx="533400" cy="60959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extBox 172"/>
          <p:cNvSpPr txBox="1"/>
          <p:nvPr/>
        </p:nvSpPr>
        <p:spPr>
          <a:xfrm>
            <a:off x="739483" y="3280452"/>
            <a:ext cx="1524000" cy="461665"/>
          </a:xfrm>
          <a:prstGeom prst="rect">
            <a:avLst/>
          </a:prstGeom>
          <a:noFill/>
          <a:effectLst>
            <a:outerShdw dist="25400" dir="2700000" algn="r" rotWithShape="0">
              <a:schemeClr val="bg1">
                <a:alpha val="98000"/>
              </a:schemeClr>
            </a:outerShdw>
          </a:effectLst>
        </p:spPr>
        <p:txBody>
          <a:bodyPr wrap="square" rtlCol="0">
            <a:spAutoFit/>
          </a:bodyPr>
          <a:lstStyle/>
          <a:p>
            <a:pPr algn="ctr"/>
            <a:r>
              <a:rPr lang="en-US" sz="2400" b="1" dirty="0" smtClean="0">
                <a:solidFill>
                  <a:schemeClr val="accent4"/>
                </a:solidFill>
              </a:rPr>
              <a:t>PM-QPSK</a:t>
            </a:r>
            <a:endParaRPr lang="en-US" sz="2400" b="1" dirty="0">
              <a:solidFill>
                <a:schemeClr val="accent4"/>
              </a:solidFill>
            </a:endParaRPr>
          </a:p>
        </p:txBody>
      </p:sp>
      <p:sp>
        <p:nvSpPr>
          <p:cNvPr id="174" name="Rectangle 173"/>
          <p:cNvSpPr/>
          <p:nvPr/>
        </p:nvSpPr>
        <p:spPr>
          <a:xfrm>
            <a:off x="7802214" y="2427848"/>
            <a:ext cx="533400" cy="607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75" name="TextBox 174"/>
          <p:cNvSpPr txBox="1"/>
          <p:nvPr/>
        </p:nvSpPr>
        <p:spPr>
          <a:xfrm>
            <a:off x="566532" y="4556983"/>
            <a:ext cx="1600200" cy="461665"/>
          </a:xfrm>
          <a:prstGeom prst="rect">
            <a:avLst/>
          </a:prstGeom>
          <a:noFill/>
          <a:effectLst>
            <a:outerShdw dist="25400" dir="2700000" algn="r" rotWithShape="0">
              <a:schemeClr val="bg1">
                <a:alpha val="98000"/>
              </a:schemeClr>
            </a:outerShdw>
          </a:effectLst>
        </p:spPr>
        <p:txBody>
          <a:bodyPr wrap="square" rtlCol="0">
            <a:spAutoFit/>
          </a:bodyPr>
          <a:lstStyle/>
          <a:p>
            <a:pPr algn="ctr"/>
            <a:r>
              <a:rPr lang="en-US" sz="2400" b="1" dirty="0" smtClean="0">
                <a:solidFill>
                  <a:schemeClr val="accent4"/>
                </a:solidFill>
              </a:rPr>
              <a:t>PM-BPSK</a:t>
            </a:r>
            <a:endParaRPr lang="en-US" sz="2400" b="1" dirty="0">
              <a:solidFill>
                <a:schemeClr val="accent4"/>
              </a:solidFill>
            </a:endParaRPr>
          </a:p>
        </p:txBody>
      </p:sp>
      <p:sp>
        <p:nvSpPr>
          <p:cNvPr id="176" name="Rectangle 175"/>
          <p:cNvSpPr/>
          <p:nvPr/>
        </p:nvSpPr>
        <p:spPr>
          <a:xfrm>
            <a:off x="6278214" y="3037449"/>
            <a:ext cx="533400" cy="60959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a:off x="6278214" y="2427850"/>
            <a:ext cx="533400" cy="60959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7802214" y="3029356"/>
            <a:ext cx="533400" cy="607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79" name="Rectangle 178"/>
          <p:cNvSpPr/>
          <p:nvPr/>
        </p:nvSpPr>
        <p:spPr>
          <a:xfrm>
            <a:off x="7802214" y="3633346"/>
            <a:ext cx="533400" cy="607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5" name="TextBox 4"/>
          <p:cNvSpPr txBox="1"/>
          <p:nvPr/>
        </p:nvSpPr>
        <p:spPr>
          <a:xfrm>
            <a:off x="5237844" y="2362200"/>
            <a:ext cx="652743" cy="369332"/>
          </a:xfrm>
          <a:prstGeom prst="rect">
            <a:avLst/>
          </a:prstGeom>
          <a:noFill/>
        </p:spPr>
        <p:txBody>
          <a:bodyPr wrap="none" rtlCol="0">
            <a:spAutoFit/>
          </a:bodyPr>
          <a:lstStyle/>
          <a:p>
            <a:r>
              <a:rPr lang="en-US" dirty="0" smtClean="0"/>
              <a:t>6000</a:t>
            </a:r>
            <a:endParaRPr lang="en-US" dirty="0"/>
          </a:p>
        </p:txBody>
      </p:sp>
      <p:sp>
        <p:nvSpPr>
          <p:cNvPr id="31" name="TextBox 30"/>
          <p:cNvSpPr txBox="1"/>
          <p:nvPr/>
        </p:nvSpPr>
        <p:spPr>
          <a:xfrm>
            <a:off x="5237844" y="3037448"/>
            <a:ext cx="652743" cy="369332"/>
          </a:xfrm>
          <a:prstGeom prst="rect">
            <a:avLst/>
          </a:prstGeom>
          <a:noFill/>
        </p:spPr>
        <p:txBody>
          <a:bodyPr wrap="none" rtlCol="0">
            <a:spAutoFit/>
          </a:bodyPr>
          <a:lstStyle/>
          <a:p>
            <a:r>
              <a:rPr lang="en-US" dirty="0"/>
              <a:t>3</a:t>
            </a:r>
            <a:r>
              <a:rPr lang="en-US" dirty="0" smtClean="0"/>
              <a:t>000</a:t>
            </a:r>
            <a:endParaRPr lang="en-US" dirty="0"/>
          </a:p>
        </p:txBody>
      </p:sp>
      <p:sp>
        <p:nvSpPr>
          <p:cNvPr id="32" name="TextBox 31"/>
          <p:cNvSpPr txBox="1"/>
          <p:nvPr/>
        </p:nvSpPr>
        <p:spPr>
          <a:xfrm>
            <a:off x="5272527" y="3567698"/>
            <a:ext cx="652743" cy="369332"/>
          </a:xfrm>
          <a:prstGeom prst="rect">
            <a:avLst/>
          </a:prstGeom>
          <a:noFill/>
        </p:spPr>
        <p:txBody>
          <a:bodyPr wrap="none" rtlCol="0">
            <a:spAutoFit/>
          </a:bodyPr>
          <a:lstStyle/>
          <a:p>
            <a:r>
              <a:rPr lang="en-US" dirty="0" smtClean="0"/>
              <a:t>1500</a:t>
            </a:r>
            <a:endParaRPr lang="en-US" dirty="0"/>
          </a:p>
        </p:txBody>
      </p:sp>
      <p:sp>
        <p:nvSpPr>
          <p:cNvPr id="33" name="TextBox 32"/>
          <p:cNvSpPr txBox="1"/>
          <p:nvPr/>
        </p:nvSpPr>
        <p:spPr>
          <a:xfrm>
            <a:off x="5354863" y="4202038"/>
            <a:ext cx="535724" cy="369332"/>
          </a:xfrm>
          <a:prstGeom prst="rect">
            <a:avLst/>
          </a:prstGeom>
          <a:noFill/>
        </p:spPr>
        <p:txBody>
          <a:bodyPr wrap="none" rtlCol="0">
            <a:spAutoFit/>
          </a:bodyPr>
          <a:lstStyle/>
          <a:p>
            <a:r>
              <a:rPr lang="en-US" dirty="0"/>
              <a:t>7</a:t>
            </a:r>
            <a:r>
              <a:rPr lang="en-US" dirty="0" smtClean="0"/>
              <a:t>00</a:t>
            </a:r>
            <a:endParaRPr lang="en-US" dirty="0"/>
          </a:p>
        </p:txBody>
      </p:sp>
    </p:spTree>
    <p:extLst>
      <p:ext uri="{BB962C8B-B14F-4D97-AF65-F5344CB8AC3E}">
        <p14:creationId xmlns:p14="http://schemas.microsoft.com/office/powerpoint/2010/main" val="205826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animEffect transition="in" filter="wipe(left)">
                                      <p:cBhvr>
                                        <p:cTn id="7" dur="500"/>
                                        <p:tgtEl>
                                          <p:spTgt spid="1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9">
                                            <p:txEl>
                                              <p:pRg st="1" end="1"/>
                                            </p:txEl>
                                          </p:spTgt>
                                        </p:tgtEl>
                                        <p:attrNameLst>
                                          <p:attrName>style.visibility</p:attrName>
                                        </p:attrNameLst>
                                      </p:cBhvr>
                                      <p:to>
                                        <p:strVal val="visible"/>
                                      </p:to>
                                    </p:set>
                                    <p:animEffect transition="in" filter="wipe(left)">
                                      <p:cBhvr>
                                        <p:cTn id="12" dur="500"/>
                                        <p:tgtEl>
                                          <p:spTgt spid="1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4200000">
                                      <p:cBhvr>
                                        <p:cTn id="16" dur="500" fill="hold"/>
                                        <p:tgtEl>
                                          <p:spTgt spid="162"/>
                                        </p:tgtEl>
                                        <p:attrNameLst>
                                          <p:attrName>r</p:attrName>
                                        </p:attrNameLst>
                                      </p:cBhvr>
                                    </p:animRot>
                                  </p:childTnLst>
                                </p:cTn>
                              </p:par>
                              <p:par>
                                <p:cTn id="17" presetID="22" presetClass="exit" presetSubtype="1" fill="hold" grpId="0" nodeType="withEffect">
                                  <p:stCondLst>
                                    <p:cond delay="0"/>
                                  </p:stCondLst>
                                  <p:childTnLst>
                                    <p:animEffect transition="out" filter="wipe(up)">
                                      <p:cBhvr>
                                        <p:cTn id="18" dur="500"/>
                                        <p:tgtEl>
                                          <p:spTgt spid="177"/>
                                        </p:tgtEl>
                                      </p:cBhvr>
                                    </p:animEffect>
                                    <p:set>
                                      <p:cBhvr>
                                        <p:cTn id="19" dur="1" fill="hold">
                                          <p:stCondLst>
                                            <p:cond delay="499"/>
                                          </p:stCondLst>
                                        </p:cTn>
                                        <p:tgtEl>
                                          <p:spTgt spid="177"/>
                                        </p:tgtEl>
                                        <p:attrNameLst>
                                          <p:attrName>style.visibility</p:attrName>
                                        </p:attrNameLst>
                                      </p:cBhvr>
                                      <p:to>
                                        <p:strVal val="hidden"/>
                                      </p:to>
                                    </p:set>
                                  </p:childTnLst>
                                </p:cTn>
                              </p:par>
                              <p:par>
                                <p:cTn id="20" presetID="22" presetClass="exit" presetSubtype="4" fill="hold" grpId="0" nodeType="withEffect">
                                  <p:stCondLst>
                                    <p:cond delay="0"/>
                                  </p:stCondLst>
                                  <p:childTnLst>
                                    <p:animEffect transition="out" filter="wipe(down)">
                                      <p:cBhvr>
                                        <p:cTn id="21" dur="500"/>
                                        <p:tgtEl>
                                          <p:spTgt spid="179"/>
                                        </p:tgtEl>
                                      </p:cBhvr>
                                    </p:animEffect>
                                    <p:set>
                                      <p:cBhvr>
                                        <p:cTn id="22" dur="1" fill="hold">
                                          <p:stCondLst>
                                            <p:cond delay="499"/>
                                          </p:stCondLst>
                                        </p:cTn>
                                        <p:tgtEl>
                                          <p:spTgt spid="17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6240000">
                                      <p:cBhvr>
                                        <p:cTn id="26" dur="500" fill="hold"/>
                                        <p:tgtEl>
                                          <p:spTgt spid="162"/>
                                        </p:tgtEl>
                                        <p:attrNameLst>
                                          <p:attrName>r</p:attrName>
                                        </p:attrNameLst>
                                      </p:cBhvr>
                                    </p:animRot>
                                  </p:childTnLst>
                                </p:cTn>
                              </p:par>
                              <p:par>
                                <p:cTn id="27" presetID="22" presetClass="exit" presetSubtype="1" fill="hold" grpId="0" nodeType="withEffect">
                                  <p:stCondLst>
                                    <p:cond delay="0"/>
                                  </p:stCondLst>
                                  <p:childTnLst>
                                    <p:animEffect transition="out" filter="wipe(up)">
                                      <p:cBhvr>
                                        <p:cTn id="28" dur="500"/>
                                        <p:tgtEl>
                                          <p:spTgt spid="176"/>
                                        </p:tgtEl>
                                      </p:cBhvr>
                                    </p:animEffect>
                                    <p:set>
                                      <p:cBhvr>
                                        <p:cTn id="29" dur="1" fill="hold">
                                          <p:stCondLst>
                                            <p:cond delay="499"/>
                                          </p:stCondLst>
                                        </p:cTn>
                                        <p:tgtEl>
                                          <p:spTgt spid="176"/>
                                        </p:tgtEl>
                                        <p:attrNameLst>
                                          <p:attrName>style.visibility</p:attrName>
                                        </p:attrNameLst>
                                      </p:cBhvr>
                                      <p:to>
                                        <p:strVal val="hidden"/>
                                      </p:to>
                                    </p:set>
                                  </p:childTnLst>
                                </p:cTn>
                              </p:par>
                              <p:par>
                                <p:cTn id="30" presetID="22" presetClass="exit" presetSubtype="4" fill="hold" grpId="0" nodeType="withEffect">
                                  <p:stCondLst>
                                    <p:cond delay="0"/>
                                  </p:stCondLst>
                                  <p:childTnLst>
                                    <p:animEffect transition="out" filter="wipe(down)">
                                      <p:cBhvr>
                                        <p:cTn id="31" dur="500"/>
                                        <p:tgtEl>
                                          <p:spTgt spid="178"/>
                                        </p:tgtEl>
                                      </p:cBhvr>
                                    </p:animEffect>
                                    <p:set>
                                      <p:cBhvr>
                                        <p:cTn id="32" dur="1" fill="hold">
                                          <p:stCondLst>
                                            <p:cond delay="499"/>
                                          </p:stCondLst>
                                        </p:cTn>
                                        <p:tgtEl>
                                          <p:spTgt spid="17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8" presetClass="emph" presetSubtype="0" fill="hold" nodeType="clickEffect">
                                  <p:stCondLst>
                                    <p:cond delay="0"/>
                                  </p:stCondLst>
                                  <p:childTnLst>
                                    <p:animRot by="4500000">
                                      <p:cBhvr>
                                        <p:cTn id="36" dur="500" fill="hold"/>
                                        <p:tgtEl>
                                          <p:spTgt spid="162"/>
                                        </p:tgtEl>
                                        <p:attrNameLst>
                                          <p:attrName>r</p:attrName>
                                        </p:attrNameLst>
                                      </p:cBhvr>
                                    </p:animRot>
                                  </p:childTnLst>
                                </p:cTn>
                              </p:par>
                              <p:par>
                                <p:cTn id="37" presetID="22" presetClass="exit" presetSubtype="1" fill="hold" grpId="0" nodeType="withEffect">
                                  <p:stCondLst>
                                    <p:cond delay="0"/>
                                  </p:stCondLst>
                                  <p:childTnLst>
                                    <p:animEffect transition="out" filter="wipe(up)">
                                      <p:cBhvr>
                                        <p:cTn id="38" dur="500"/>
                                        <p:tgtEl>
                                          <p:spTgt spid="172"/>
                                        </p:tgtEl>
                                      </p:cBhvr>
                                    </p:animEffect>
                                    <p:set>
                                      <p:cBhvr>
                                        <p:cTn id="39" dur="1" fill="hold">
                                          <p:stCondLst>
                                            <p:cond delay="499"/>
                                          </p:stCondLst>
                                        </p:cTn>
                                        <p:tgtEl>
                                          <p:spTgt spid="172"/>
                                        </p:tgtEl>
                                        <p:attrNameLst>
                                          <p:attrName>style.visibility</p:attrName>
                                        </p:attrNameLst>
                                      </p:cBhvr>
                                      <p:to>
                                        <p:strVal val="hidden"/>
                                      </p:to>
                                    </p:set>
                                  </p:childTnLst>
                                </p:cTn>
                              </p:par>
                              <p:par>
                                <p:cTn id="40" presetID="22" presetClass="exit" presetSubtype="4" fill="hold" grpId="0" nodeType="withEffect">
                                  <p:stCondLst>
                                    <p:cond delay="0"/>
                                  </p:stCondLst>
                                  <p:childTnLst>
                                    <p:animEffect transition="out" filter="wipe(down)">
                                      <p:cBhvr>
                                        <p:cTn id="41" dur="500"/>
                                        <p:tgtEl>
                                          <p:spTgt spid="174"/>
                                        </p:tgtEl>
                                      </p:cBhvr>
                                    </p:animEffect>
                                    <p:set>
                                      <p:cBhvr>
                                        <p:cTn id="42" dur="1" fill="hold">
                                          <p:stCondLst>
                                            <p:cond delay="499"/>
                                          </p:stCondLst>
                                        </p:cTn>
                                        <p:tgtEl>
                                          <p:spTgt spid="174"/>
                                        </p:tgtEl>
                                        <p:attrNameLst>
                                          <p:attrName>style.visibility</p:attrName>
                                        </p:attrNameLst>
                                      </p:cBhvr>
                                      <p:to>
                                        <p:strVal val="hidden"/>
                                      </p:to>
                                    </p:se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150"/>
                                        </p:tgtEl>
                                        <p:attrNameLst>
                                          <p:attrName>style.visibility</p:attrName>
                                        </p:attrNameLst>
                                      </p:cBhvr>
                                      <p:to>
                                        <p:strVal val="visible"/>
                                      </p:to>
                                    </p:set>
                                    <p:animEffect transition="in" filter="fade">
                                      <p:cBhvr>
                                        <p:cTn id="46"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P spid="172" grpId="0" animBg="1"/>
      <p:bldP spid="174" grpId="0" animBg="1"/>
      <p:bldP spid="176" grpId="0" animBg="1"/>
      <p:bldP spid="177" grpId="0" animBg="1"/>
      <p:bldP spid="178" grpId="0" animBg="1"/>
      <p:bldP spid="17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p:txBody>
          <a:bodyPr>
            <a:normAutofit/>
          </a:bodyPr>
          <a:lstStyle/>
          <a:p>
            <a:r>
              <a:rPr lang="en-US" sz="7200" dirty="0" smtClean="0"/>
              <a:t>Converge</a:t>
            </a:r>
            <a:endParaRPr lang="en-US" sz="7200" dirty="0"/>
          </a:p>
        </p:txBody>
      </p:sp>
    </p:spTree>
    <p:extLst>
      <p:ext uri="{BB962C8B-B14F-4D97-AF65-F5344CB8AC3E}">
        <p14:creationId xmlns:p14="http://schemas.microsoft.com/office/powerpoint/2010/main" val="4281435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Infinera PowerPoint Template October 2011">
  <a:themeElements>
    <a:clrScheme name="Custom 8">
      <a:dk1>
        <a:srgbClr val="2A313D"/>
      </a:dk1>
      <a:lt1>
        <a:sysClr val="window" lastClr="FFFFFF"/>
      </a:lt1>
      <a:dk2>
        <a:srgbClr val="2A313D"/>
      </a:dk2>
      <a:lt2>
        <a:srgbClr val="F0CC01"/>
      </a:lt2>
      <a:accent1>
        <a:srgbClr val="556686"/>
      </a:accent1>
      <a:accent2>
        <a:srgbClr val="6E7E9B"/>
      </a:accent2>
      <a:accent3>
        <a:srgbClr val="F1CB16"/>
      </a:accent3>
      <a:accent4>
        <a:srgbClr val="EF3F3F"/>
      </a:accent4>
      <a:accent5>
        <a:srgbClr val="F89E1C"/>
      </a:accent5>
      <a:accent6>
        <a:srgbClr val="72BF44"/>
      </a:accent6>
      <a:hlink>
        <a:srgbClr val="6E7E9B"/>
      </a:hlink>
      <a:folHlink>
        <a:srgbClr val="6E7E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accent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127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4211E09A2328D45AD613AB06D3403B6" ma:contentTypeVersion="8" ma:contentTypeDescription="Create a new document." ma:contentTypeScope="" ma:versionID="f068d8032b47f5a7210ba3c49e28b122">
  <xsd:schema xmlns:xsd="http://www.w3.org/2001/XMLSchema" xmlns:xs="http://www.w3.org/2001/XMLSchema" xmlns:p="http://schemas.microsoft.com/office/2006/metadata/properties" xmlns:ns2="73be530e-6a04-4f9f-a722-5dd257a62e21" targetNamespace="http://schemas.microsoft.com/office/2006/metadata/properties" ma:root="true" ma:fieldsID="e338902a879ea7ef1f2e6f0cc7f6b8e4" ns2:_="">
    <xsd:import namespace="73be530e-6a04-4f9f-a722-5dd257a62e21"/>
    <xsd:element name="properties">
      <xsd:complexType>
        <xsd:sequence>
          <xsd:element name="documentManagement">
            <xsd:complexType>
              <xsd:all>
                <xsd:element ref="ns2:Author_x002f_Owner" minOccurs="0"/>
                <xsd:element ref="ns2:Document_x0020_Creation_x0020_Date" minOccurs="0"/>
                <xsd:element ref="ns2:Tool_x0020_Type" minOccurs="0"/>
                <xsd:element ref="ns2:Marketing_x0020_Group"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be530e-6a04-4f9f-a722-5dd257a62e21" elementFormDefault="qualified">
    <xsd:import namespace="http://schemas.microsoft.com/office/2006/documentManagement/types"/>
    <xsd:import namespace="http://schemas.microsoft.com/office/infopath/2007/PartnerControls"/>
    <xsd:element name="Author_x002f_Owner" ma:index="2" nillable="true" ma:displayName="Author/Owner" ma:list="{cc1555b5-ee69-4915-92d7-59ec47982eb6}" ma:internalName="Author_x002f_Owner" ma:readOnly="false" ma:showField="Title">
      <xsd:simpleType>
        <xsd:restriction base="dms:Lookup"/>
      </xsd:simpleType>
    </xsd:element>
    <xsd:element name="Document_x0020_Creation_x0020_Date" ma:index="3" nillable="true" ma:displayName="Document Creation/Update Date" ma:format="DateOnly" ma:internalName="Document_x0020_Creation_x0020_Date">
      <xsd:simpleType>
        <xsd:restriction base="dms:DateTime"/>
      </xsd:simpleType>
    </xsd:element>
    <xsd:element name="Tool_x0020_Type" ma:index="4" nillable="true" ma:displayName="Tool Type" ma:default="&lt; select &gt;" ma:format="Dropdown" ma:indexed="true" ma:internalName="Tool_x0020_Type">
      <xsd:simpleType>
        <xsd:restriction base="dms:Choice">
          <xsd:enumeration value="&lt; select &gt;"/>
          <xsd:enumeration value="Template"/>
          <xsd:enumeration value="Form"/>
          <xsd:enumeration value="Style Guide"/>
          <xsd:enumeration value="Logo/Icon"/>
        </xsd:restriction>
      </xsd:simpleType>
    </xsd:element>
    <xsd:element name="Marketing_x0020_Group" ma:index="5" nillable="true" ma:displayName="Marketing Group" ma:default="&lt; select &gt;" ma:format="Dropdown" ma:indexed="true" ma:internalName="Marketing_x0020_Group">
      <xsd:simpleType>
        <xsd:restriction base="dms:Choice">
          <xsd:enumeration value="&lt; select &gt;"/>
          <xsd:enumeration value="eMarketing and MARCOM"/>
          <xsd:enumeration value="Tech Marketing"/>
          <xsd:enumeration value="PLM"/>
        </xsd:restriction>
      </xsd:simpleType>
    </xsd:element>
    <xsd:element name="Category" ma:index="6" nillable="true" ma:displayName="Categories" ma:default="System/FRU Photo Libraries" ma:description="Categories" ma:internalName="Category" ma:requiredMultiChoice="true">
      <xsd:complexType>
        <xsd:complexContent>
          <xsd:extension base="dms:MultiChoice">
            <xsd:sequence>
              <xsd:element name="Value" maxOccurs="unbounded" minOccurs="0" nillable="true">
                <xsd:simpleType>
                  <xsd:restriction base="dms:Choice">
                    <xsd:enumeration value="System/FRU Photo Libraries"/>
                    <xsd:enumeration value="Templates, Style &amp; Naming Guides"/>
                    <xsd:enumeration value="Processes"/>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uthor_x002f_Owner xmlns="73be530e-6a04-4f9f-a722-5dd257a62e21" xsi:nil="true"/>
    <Category xmlns="73be530e-6a04-4f9f-a722-5dd257a62e21">
      <Value>Templates, Style &amp; Naming Guides</Value>
    </Category>
    <Document_x0020_Creation_x0020_Date xmlns="73be530e-6a04-4f9f-a722-5dd257a62e21">2011-11-17T08:00:00+00:00</Document_x0020_Creation_x0020_Date>
    <Marketing_x0020_Group xmlns="73be530e-6a04-4f9f-a722-5dd257a62e21">eMarketing and MARCOM</Marketing_x0020_Group>
    <Tool_x0020_Type xmlns="73be530e-6a04-4f9f-a722-5dd257a62e21">Template</Tool_x0020_Type>
  </documentManagement>
</p:properties>
</file>

<file path=customXml/itemProps1.xml><?xml version="1.0" encoding="utf-8"?>
<ds:datastoreItem xmlns:ds="http://schemas.openxmlformats.org/officeDocument/2006/customXml" ds:itemID="{CA1F60B5-97AA-4FDC-8D4E-CA78CD4E78C4}">
  <ds:schemaRefs>
    <ds:schemaRef ds:uri="http://schemas.microsoft.com/sharepoint/v3/contenttype/forms"/>
  </ds:schemaRefs>
</ds:datastoreItem>
</file>

<file path=customXml/itemProps2.xml><?xml version="1.0" encoding="utf-8"?>
<ds:datastoreItem xmlns:ds="http://schemas.openxmlformats.org/officeDocument/2006/customXml" ds:itemID="{3624C309-AE1F-4319-B25D-D1401C307C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be530e-6a04-4f9f-a722-5dd257a62e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024BA9-9B0E-4E42-BE16-8A13E3AF6616}">
  <ds:schemaRefs>
    <ds:schemaRef ds:uri="73be530e-6a04-4f9f-a722-5dd257a62e21"/>
    <ds:schemaRef ds:uri="http://www.w3.org/XML/1998/namespace"/>
    <ds:schemaRef ds:uri="http://purl.org/dc/dcmityp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Infinera PowerPoint Template October 2011</Template>
  <TotalTime>13173</TotalTime>
  <Words>1580</Words>
  <Application>Microsoft Office PowerPoint</Application>
  <PresentationFormat>On-screen Show (4:3)</PresentationFormat>
  <Paragraphs>310</Paragraphs>
  <Slides>20</Slides>
  <Notes>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Infinera PowerPoint Template October 2011</vt:lpstr>
      <vt:lpstr>Intelligent Transport Network</vt:lpstr>
      <vt:lpstr>The Foundations of Intelligent Transport</vt:lpstr>
      <vt:lpstr>PowerPoint Presentation</vt:lpstr>
      <vt:lpstr>The “miracle” of coherent transmission</vt:lpstr>
      <vt:lpstr>Moving to multi-carrier super-channels</vt:lpstr>
      <vt:lpstr>Controlling the “Component Explosion”: The Power of Large Scale PICs</vt:lpstr>
      <vt:lpstr>PICs Deliver Massive Capacity: With Lower Power and Space</vt:lpstr>
      <vt:lpstr>Scaling with FlexCoherent Super-Channels</vt:lpstr>
      <vt:lpstr>PowerPoint Presentation</vt:lpstr>
      <vt:lpstr>Service Mix vs DWDM Line Rate</vt:lpstr>
      <vt:lpstr>One Practical Issue of Separate Platforms</vt:lpstr>
      <vt:lpstr>Why is Integrated Switch + WDM Better?</vt:lpstr>
      <vt:lpstr>PowerPoint Presentation</vt:lpstr>
      <vt:lpstr>What is SDN?</vt:lpstr>
      <vt:lpstr>What Control Planes need from an optical transport network</vt:lpstr>
      <vt:lpstr>Use Case:  Multi-Layer Optimization and Provisioning</vt:lpstr>
      <vt:lpstr>Use Case:  Multi-Domain Provisioning</vt:lpstr>
      <vt:lpstr>PowerPoint Presentation</vt:lpstr>
      <vt:lpstr>August 13, 2013 Super-Channel Guinness World Record</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Infinera PowerPoint Template - October 2011</dc:title>
  <dc:creator>1</dc:creator>
  <cp:lastModifiedBy>Manuel Morales</cp:lastModifiedBy>
  <cp:revision>111</cp:revision>
  <dcterms:created xsi:type="dcterms:W3CDTF">2011-10-31T21:04:11Z</dcterms:created>
  <dcterms:modified xsi:type="dcterms:W3CDTF">2013-10-17T10:25:51Z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0x01010014211E09A2328D45AD613AB06D3403B6</vt:lpwstr>
  </property>
</Properties>
</file>