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34"/>
  </p:notesMasterIdLst>
  <p:handoutMasterIdLst>
    <p:handoutMasterId r:id="rId35"/>
  </p:handoutMasterIdLst>
  <p:sldIdLst>
    <p:sldId id="1140" r:id="rId2"/>
    <p:sldId id="1589" r:id="rId3"/>
    <p:sldId id="1290" r:id="rId4"/>
    <p:sldId id="1523" r:id="rId5"/>
    <p:sldId id="1355" r:id="rId6"/>
    <p:sldId id="1541" r:id="rId7"/>
    <p:sldId id="1407" r:id="rId8"/>
    <p:sldId id="1359" r:id="rId9"/>
    <p:sldId id="1613" r:id="rId10"/>
    <p:sldId id="1611" r:id="rId11"/>
    <p:sldId id="1612" r:id="rId12"/>
    <p:sldId id="1288" r:id="rId13"/>
    <p:sldId id="1408" r:id="rId14"/>
    <p:sldId id="1302" r:id="rId15"/>
    <p:sldId id="1590" r:id="rId16"/>
    <p:sldId id="1525" r:id="rId17"/>
    <p:sldId id="1410" r:id="rId18"/>
    <p:sldId id="1607" r:id="rId19"/>
    <p:sldId id="1608" r:id="rId20"/>
    <p:sldId id="1609" r:id="rId21"/>
    <p:sldId id="1610" r:id="rId22"/>
    <p:sldId id="1606" r:id="rId23"/>
    <p:sldId id="1605" r:id="rId24"/>
    <p:sldId id="1591" r:id="rId25"/>
    <p:sldId id="1594" r:id="rId26"/>
    <p:sldId id="1597" r:id="rId27"/>
    <p:sldId id="1598" r:id="rId28"/>
    <p:sldId id="1599" r:id="rId29"/>
    <p:sldId id="1603" r:id="rId30"/>
    <p:sldId id="1604" r:id="rId31"/>
    <p:sldId id="1602" r:id="rId32"/>
    <p:sldId id="1595" r:id="rId33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F77"/>
    <a:srgbClr val="33CC33"/>
    <a:srgbClr val="00FF00"/>
    <a:srgbClr val="808080"/>
    <a:srgbClr val="003468"/>
    <a:srgbClr val="FD49A7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46" autoAdjust="0"/>
  </p:normalViewPr>
  <p:slideViewPr>
    <p:cSldViewPr snapToGrid="0">
      <p:cViewPr>
        <p:scale>
          <a:sx n="73" d="100"/>
          <a:sy n="73" d="100"/>
        </p:scale>
        <p:origin x="-1284" y="-72"/>
      </p:cViewPr>
      <p:guideLst>
        <p:guide orient="horz" pos="1347"/>
        <p:guide orient="horz" pos="396"/>
        <p:guide pos="200"/>
        <p:guide pos="4809"/>
        <p:guide pos="3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398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3DA181-5C5A-4B95-81DE-A72930C1BADF}" type="doc">
      <dgm:prSet loTypeId="urn:microsoft.com/office/officeart/2005/8/layout/radial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ECB7FB-1DF8-FB40-8DC8-049B42467D8C}">
      <dgm:prSet phldrT="[Text]" custT="1"/>
      <dgm:spPr/>
      <dgm:t>
        <a:bodyPr/>
        <a:lstStyle/>
        <a:p>
          <a:r>
            <a:rPr lang="en-US" sz="6400" dirty="0" smtClean="0"/>
            <a:t>                                      </a:t>
          </a:r>
          <a:br>
            <a:rPr lang="en-US" sz="6400" dirty="0" smtClean="0"/>
          </a:br>
          <a:r>
            <a:rPr lang="en-US" sz="6400" dirty="0" smtClean="0"/>
            <a:t/>
          </a:r>
          <a:br>
            <a:rPr lang="en-US" sz="6400" dirty="0" smtClean="0"/>
          </a:br>
          <a:r>
            <a:rPr lang="en-US" sz="6400" dirty="0" smtClean="0">
              <a:solidFill>
                <a:srgbClr val="FFFF00"/>
              </a:solidFill>
            </a:rPr>
            <a:t/>
          </a:r>
          <a:br>
            <a:rPr lang="en-US" sz="6400" dirty="0" smtClean="0">
              <a:solidFill>
                <a:srgbClr val="FFFF00"/>
              </a:solidFill>
            </a:rPr>
          </a:br>
          <a:r>
            <a:rPr lang="en-US" sz="6400" dirty="0" smtClean="0">
              <a:solidFill>
                <a:srgbClr val="FFFF00"/>
              </a:solidFill>
            </a:rPr>
            <a:t> </a:t>
          </a:r>
          <a:r>
            <a:rPr lang="en-US" sz="3100" dirty="0" smtClean="0">
              <a:solidFill>
                <a:srgbClr val="FFFF00"/>
              </a:solidFill>
              <a:latin typeface="Myriad Pro"/>
              <a:cs typeface="Myriad Pro"/>
            </a:rPr>
            <a:t>Protected OS Kernel</a:t>
          </a:r>
          <a:endParaRPr lang="en-US" sz="3100" dirty="0">
            <a:solidFill>
              <a:srgbClr val="FFFF00"/>
            </a:solidFill>
            <a:latin typeface="Myriad Pro"/>
            <a:cs typeface="Myriad Pro"/>
          </a:endParaRPr>
        </a:p>
      </dgm:t>
    </dgm:pt>
    <dgm:pt modelId="{D7A26B0C-6B53-584C-B421-7EF8DC1D1CFE}" type="parTrans" cxnId="{99559D2B-D7C4-A74E-9CA8-A4A55CFD8720}">
      <dgm:prSet/>
      <dgm:spPr/>
      <dgm:t>
        <a:bodyPr/>
        <a:lstStyle/>
        <a:p>
          <a:endParaRPr lang="en-US"/>
        </a:p>
      </dgm:t>
    </dgm:pt>
    <dgm:pt modelId="{DA212B66-B66A-3A42-9380-6FD75F5E6129}" type="sibTrans" cxnId="{99559D2B-D7C4-A74E-9CA8-A4A55CFD8720}">
      <dgm:prSet/>
      <dgm:spPr/>
      <dgm:t>
        <a:bodyPr/>
        <a:lstStyle/>
        <a:p>
          <a:endParaRPr lang="en-US"/>
        </a:p>
      </dgm:t>
    </dgm:pt>
    <dgm:pt modelId="{29D9CF71-DC89-4DBA-B4B6-8A030D340BC7}" type="pres">
      <dgm:prSet presAssocID="{063DA181-5C5A-4B95-81DE-A72930C1BA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1DD570-B8CF-CF41-BF9C-5C0B3F924986}" type="pres">
      <dgm:prSet presAssocID="{69ECB7FB-1DF8-FB40-8DC8-049B42467D8C}" presName="centerShape" presStyleLbl="node0" presStyleIdx="0" presStyleCnt="1"/>
      <dgm:spPr/>
      <dgm:t>
        <a:bodyPr/>
        <a:lstStyle/>
        <a:p>
          <a:endParaRPr lang="en-US"/>
        </a:p>
      </dgm:t>
    </dgm:pt>
  </dgm:ptLst>
  <dgm:cxnLst>
    <dgm:cxn modelId="{99559D2B-D7C4-A74E-9CA8-A4A55CFD8720}" srcId="{063DA181-5C5A-4B95-81DE-A72930C1BADF}" destId="{69ECB7FB-1DF8-FB40-8DC8-049B42467D8C}" srcOrd="0" destOrd="0" parTransId="{D7A26B0C-6B53-584C-B421-7EF8DC1D1CFE}" sibTransId="{DA212B66-B66A-3A42-9380-6FD75F5E6129}"/>
    <dgm:cxn modelId="{F028D671-DBBD-4AA8-9026-140D3969D96B}" type="presOf" srcId="{063DA181-5C5A-4B95-81DE-A72930C1BADF}" destId="{29D9CF71-DC89-4DBA-B4B6-8A030D340BC7}" srcOrd="0" destOrd="0" presId="urn:microsoft.com/office/officeart/2005/8/layout/radial1"/>
    <dgm:cxn modelId="{7B9806F0-D0C9-41E6-A4AC-94B9441BDC2D}" type="presOf" srcId="{69ECB7FB-1DF8-FB40-8DC8-049B42467D8C}" destId="{2E1DD570-B8CF-CF41-BF9C-5C0B3F924986}" srcOrd="0" destOrd="0" presId="urn:microsoft.com/office/officeart/2005/8/layout/radial1"/>
    <dgm:cxn modelId="{F86DA330-5335-4144-B2A3-38A545544069}" type="presParOf" srcId="{29D9CF71-DC89-4DBA-B4B6-8A030D340BC7}" destId="{2E1DD570-B8CF-CF41-BF9C-5C0B3F924986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3DA181-5C5A-4B95-81DE-A72930C1BADF}" type="doc">
      <dgm:prSet loTypeId="urn:microsoft.com/office/officeart/2005/8/layout/radial1" loCatId="cycle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B45620-4CF3-4973-AB6D-73BF9AA5210C}">
      <dgm:prSet phldrT="[Text]"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Myriad Pro"/>
              <a:cs typeface="Myriad Pro"/>
            </a:rPr>
            <a:t>sysDB</a:t>
          </a:r>
          <a:endParaRPr lang="en-US" dirty="0">
            <a:solidFill>
              <a:srgbClr val="FFFF00"/>
            </a:solidFill>
            <a:latin typeface="Myriad Pro"/>
            <a:cs typeface="Myriad Pro"/>
          </a:endParaRPr>
        </a:p>
      </dgm:t>
    </dgm:pt>
    <dgm:pt modelId="{D779AE6C-0619-44CD-8F98-A944739FB8FE}" type="parTrans" cxnId="{CFB14ACF-CEEB-41ED-A60E-D54AD7411A43}">
      <dgm:prSet/>
      <dgm:spPr/>
      <dgm:t>
        <a:bodyPr/>
        <a:lstStyle/>
        <a:p>
          <a:endParaRPr lang="en-US"/>
        </a:p>
      </dgm:t>
    </dgm:pt>
    <dgm:pt modelId="{FB5BBB80-D678-4390-8CFD-A416AB88AE48}" type="sibTrans" cxnId="{CFB14ACF-CEEB-41ED-A60E-D54AD7411A43}">
      <dgm:prSet/>
      <dgm:spPr/>
      <dgm:t>
        <a:bodyPr/>
        <a:lstStyle/>
        <a:p>
          <a:endParaRPr lang="en-US"/>
        </a:p>
      </dgm:t>
    </dgm:pt>
    <dgm:pt modelId="{2A75DD3F-DCCC-442C-89CC-3A71111CCFD0}">
      <dgm:prSet phldrT="[Text]"/>
      <dgm:spPr/>
      <dgm:t>
        <a:bodyPr/>
        <a:lstStyle/>
        <a:p>
          <a:r>
            <a:rPr lang="en-US" dirty="0" smtClean="0">
              <a:latin typeface="Myriad Pro"/>
              <a:cs typeface="Myriad Pro"/>
            </a:rPr>
            <a:t>CLI</a:t>
          </a:r>
          <a:endParaRPr lang="en-US" dirty="0">
            <a:latin typeface="Myriad Pro"/>
            <a:cs typeface="Myriad Pro"/>
          </a:endParaRPr>
        </a:p>
      </dgm:t>
    </dgm:pt>
    <dgm:pt modelId="{A7A6BFE8-7559-4025-BDA9-820D4C442EFD}" type="parTrans" cxnId="{44D648E8-9515-40EF-8705-809C98331002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B9694FFE-7678-4C99-98D9-993093CA5B3F}" type="sibTrans" cxnId="{44D648E8-9515-40EF-8705-809C98331002}">
      <dgm:prSet/>
      <dgm:spPr/>
      <dgm:t>
        <a:bodyPr/>
        <a:lstStyle/>
        <a:p>
          <a:endParaRPr lang="en-US"/>
        </a:p>
      </dgm:t>
    </dgm:pt>
    <dgm:pt modelId="{844C6007-45FB-420B-908D-7A2A95968C27}">
      <dgm:prSet phldrT="[Text]"/>
      <dgm:spPr/>
      <dgm:t>
        <a:bodyPr/>
        <a:lstStyle/>
        <a:p>
          <a:r>
            <a:rPr lang="en-US" dirty="0" err="1" smtClean="0">
              <a:latin typeface="Myriad Pro"/>
              <a:cs typeface="Myriad Pro"/>
            </a:rPr>
            <a:t>vSwitch</a:t>
          </a:r>
          <a:r>
            <a:rPr lang="en-US" dirty="0" smtClean="0">
              <a:latin typeface="Myriad Pro"/>
              <a:cs typeface="Myriad Pro"/>
            </a:rPr>
            <a:t> Mgmt</a:t>
          </a:r>
          <a:endParaRPr lang="en-US" dirty="0">
            <a:latin typeface="Myriad Pro"/>
            <a:cs typeface="Myriad Pro"/>
          </a:endParaRPr>
        </a:p>
      </dgm:t>
    </dgm:pt>
    <dgm:pt modelId="{9A44AF75-D330-432B-8E57-1B31AAE3333D}" type="parTrans" cxnId="{D16B802A-E475-4961-9808-00B80F846FAF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6CF4A397-9587-4DBC-8985-4BF80EEE9A59}" type="sibTrans" cxnId="{D16B802A-E475-4961-9808-00B80F846FAF}">
      <dgm:prSet/>
      <dgm:spPr/>
      <dgm:t>
        <a:bodyPr/>
        <a:lstStyle/>
        <a:p>
          <a:endParaRPr lang="en-US"/>
        </a:p>
      </dgm:t>
    </dgm:pt>
    <dgm:pt modelId="{E654C917-4390-44F2-9582-865006E92366}">
      <dgm:prSet phldrT="[Text]"/>
      <dgm:spPr/>
      <dgm:t>
        <a:bodyPr/>
        <a:lstStyle/>
        <a:p>
          <a:r>
            <a:rPr lang="en-US" smtClean="0">
              <a:latin typeface="Myriad Pro"/>
              <a:cs typeface="Myriad Pro"/>
            </a:rPr>
            <a:t>OSPF</a:t>
          </a:r>
          <a:endParaRPr lang="en-US" dirty="0">
            <a:latin typeface="Myriad Pro"/>
            <a:cs typeface="Myriad Pro"/>
          </a:endParaRPr>
        </a:p>
      </dgm:t>
    </dgm:pt>
    <dgm:pt modelId="{8D4379FB-788E-40D7-87D5-3E79B0A89CAD}" type="parTrans" cxnId="{4A7750A9-2F98-444D-A809-70AC277D86E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92F1103E-AEAE-4B88-8B69-7D3062216728}" type="sibTrans" cxnId="{4A7750A9-2F98-444D-A809-70AC277D86E4}">
      <dgm:prSet/>
      <dgm:spPr/>
      <dgm:t>
        <a:bodyPr/>
        <a:lstStyle/>
        <a:p>
          <a:endParaRPr lang="en-US"/>
        </a:p>
      </dgm:t>
    </dgm:pt>
    <dgm:pt modelId="{E2253784-808B-4CEE-9B74-38F7BE1C9CAB}">
      <dgm:prSet phldrT="[Text]"/>
      <dgm:spPr/>
      <dgm:t>
        <a:bodyPr/>
        <a:lstStyle/>
        <a:p>
          <a:r>
            <a:rPr lang="en-US" smtClean="0">
              <a:latin typeface="Myriad Pro"/>
              <a:cs typeface="Myriad Pro"/>
            </a:rPr>
            <a:t>STP</a:t>
          </a:r>
          <a:endParaRPr lang="en-US" dirty="0">
            <a:latin typeface="Myriad Pro"/>
            <a:cs typeface="Myriad Pro"/>
          </a:endParaRPr>
        </a:p>
      </dgm:t>
    </dgm:pt>
    <dgm:pt modelId="{F9CE30D3-B6E0-4633-A591-07F6246EBA54}" type="parTrans" cxnId="{0EAF1C40-DCE8-4087-B0EE-0186FE3F7DF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F81D5356-C08D-4C1F-8345-81529193B946}" type="sibTrans" cxnId="{0EAF1C40-DCE8-4087-B0EE-0186FE3F7DF4}">
      <dgm:prSet/>
      <dgm:spPr/>
      <dgm:t>
        <a:bodyPr/>
        <a:lstStyle/>
        <a:p>
          <a:endParaRPr lang="en-US"/>
        </a:p>
      </dgm:t>
    </dgm:pt>
    <dgm:pt modelId="{15C8DD7E-720F-4C4C-8EA8-B0804B3BD11A}">
      <dgm:prSet phldrT="[Text]"/>
      <dgm:spPr/>
      <dgm:t>
        <a:bodyPr/>
        <a:lstStyle/>
        <a:p>
          <a:r>
            <a:rPr lang="en-US" smtClean="0">
              <a:latin typeface="Myriad Pro"/>
              <a:cs typeface="Myriad Pro"/>
            </a:rPr>
            <a:t>LAG</a:t>
          </a:r>
          <a:endParaRPr lang="en-US" dirty="0">
            <a:latin typeface="Myriad Pro"/>
            <a:cs typeface="Myriad Pro"/>
          </a:endParaRPr>
        </a:p>
      </dgm:t>
    </dgm:pt>
    <dgm:pt modelId="{9C425199-1FDE-484F-A2E9-128BB054370F}" type="parTrans" cxnId="{31DA78D1-975F-4A18-A73B-794AC6C552C7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C7CF0F01-EF75-407F-A9D5-0D879C12CFB6}" type="sibTrans" cxnId="{31DA78D1-975F-4A18-A73B-794AC6C552C7}">
      <dgm:prSet/>
      <dgm:spPr/>
      <dgm:t>
        <a:bodyPr/>
        <a:lstStyle/>
        <a:p>
          <a:endParaRPr lang="en-US"/>
        </a:p>
      </dgm:t>
    </dgm:pt>
    <dgm:pt modelId="{42EFC1DF-FE86-46AE-A2B3-11641A1407E0}">
      <dgm:prSet phldrT="[Text]"/>
      <dgm:spPr/>
      <dgm:t>
        <a:bodyPr/>
        <a:lstStyle/>
        <a:p>
          <a:r>
            <a:rPr lang="en-US" smtClean="0">
              <a:latin typeface="Myriad Pro"/>
              <a:cs typeface="Myriad Pro"/>
            </a:rPr>
            <a:t>XML/ SOAP</a:t>
          </a:r>
          <a:endParaRPr lang="en-US" dirty="0">
            <a:latin typeface="Myriad Pro"/>
            <a:cs typeface="Myriad Pro"/>
          </a:endParaRPr>
        </a:p>
      </dgm:t>
    </dgm:pt>
    <dgm:pt modelId="{433739E1-1AA7-40C5-B0E2-21B5CA4F024C}" type="parTrans" cxnId="{7980E8E2-3AF7-4BFE-A09F-C723785D5575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F4D14F06-B27E-4CA4-8A7D-969FC6AF9B92}" type="sibTrans" cxnId="{7980E8E2-3AF7-4BFE-A09F-C723785D5575}">
      <dgm:prSet/>
      <dgm:spPr/>
      <dgm:t>
        <a:bodyPr/>
        <a:lstStyle/>
        <a:p>
          <a:endParaRPr lang="en-US"/>
        </a:p>
      </dgm:t>
    </dgm:pt>
    <dgm:pt modelId="{7584E4ED-00F8-4EF5-BBFC-15EE2796B410}">
      <dgm:prSet phldrT="[Text]"/>
      <dgm:spPr/>
      <dgm:t>
        <a:bodyPr/>
        <a:lstStyle/>
        <a:p>
          <a:r>
            <a:rPr lang="en-US" dirty="0" smtClean="0">
              <a:latin typeface="Myriad Pro"/>
              <a:cs typeface="Myriad Pro"/>
            </a:rPr>
            <a:t>SNMP</a:t>
          </a:r>
          <a:endParaRPr lang="en-US" dirty="0">
            <a:latin typeface="Myriad Pro"/>
            <a:cs typeface="Myriad Pro"/>
          </a:endParaRPr>
        </a:p>
      </dgm:t>
    </dgm:pt>
    <dgm:pt modelId="{7B929FC1-3FC0-4B52-BD6C-210C9DF72BE4}" type="parTrans" cxnId="{2088AEFF-9B4F-4629-AA1E-EE8CA2FF9134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A80ACF5D-905A-4DD5-8813-79389565C7C7}" type="sibTrans" cxnId="{2088AEFF-9B4F-4629-AA1E-EE8CA2FF9134}">
      <dgm:prSet/>
      <dgm:spPr/>
      <dgm:t>
        <a:bodyPr/>
        <a:lstStyle/>
        <a:p>
          <a:endParaRPr lang="en-US"/>
        </a:p>
      </dgm:t>
    </dgm:pt>
    <dgm:pt modelId="{AF0523E6-033A-4642-BA35-AEABECC7A81B}">
      <dgm:prSet phldrT="[Text]"/>
      <dgm:spPr/>
      <dgm:t>
        <a:bodyPr/>
        <a:lstStyle/>
        <a:p>
          <a:r>
            <a:rPr lang="en-US" smtClean="0">
              <a:latin typeface="Myriad Pro"/>
              <a:cs typeface="Myriad Pro"/>
            </a:rPr>
            <a:t>ASIC Drivers</a:t>
          </a:r>
          <a:endParaRPr lang="en-US" dirty="0">
            <a:latin typeface="Myriad Pro"/>
            <a:cs typeface="Myriad Pro"/>
          </a:endParaRPr>
        </a:p>
      </dgm:t>
    </dgm:pt>
    <dgm:pt modelId="{76019F58-56F0-4B2E-8563-D16B2A9FA642}" type="parTrans" cxnId="{116B6AF5-7771-44CB-B2AE-C3842DA0C9E1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56F31057-FAB4-40D0-9203-69C47FC2AC8D}" type="sibTrans" cxnId="{116B6AF5-7771-44CB-B2AE-C3842DA0C9E1}">
      <dgm:prSet/>
      <dgm:spPr/>
      <dgm:t>
        <a:bodyPr/>
        <a:lstStyle/>
        <a:p>
          <a:endParaRPr lang="en-US"/>
        </a:p>
      </dgm:t>
    </dgm:pt>
    <dgm:pt modelId="{0FD562B5-3F03-4782-AADC-CA24528FF1B6}">
      <dgm:prSet phldrT="[Text]"/>
      <dgm:spPr/>
      <dgm:t>
        <a:bodyPr/>
        <a:lstStyle/>
        <a:p>
          <a:r>
            <a:rPr lang="en-US" smtClean="0">
              <a:latin typeface="Myriad Pro"/>
              <a:cs typeface="Myriad Pro"/>
            </a:rPr>
            <a:t>3rd Party SW</a:t>
          </a:r>
          <a:endParaRPr lang="en-US" dirty="0">
            <a:latin typeface="Myriad Pro"/>
            <a:cs typeface="Myriad Pro"/>
          </a:endParaRPr>
        </a:p>
      </dgm:t>
    </dgm:pt>
    <dgm:pt modelId="{1EAE60A4-A1CE-45F9-B0D3-EE3213C3DB87}" type="parTrans" cxnId="{B088B43A-D432-492F-BAB7-F8A0DC77A49E}">
      <dgm:prSet/>
      <dgm:spPr>
        <a:ln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672FB6B3-C8D8-49C1-A96C-0283942EF831}" type="sibTrans" cxnId="{B088B43A-D432-492F-BAB7-F8A0DC77A49E}">
      <dgm:prSet/>
      <dgm:spPr/>
      <dgm:t>
        <a:bodyPr/>
        <a:lstStyle/>
        <a:p>
          <a:endParaRPr lang="en-US"/>
        </a:p>
      </dgm:t>
    </dgm:pt>
    <dgm:pt modelId="{29D9CF71-DC89-4DBA-B4B6-8A030D340BC7}" type="pres">
      <dgm:prSet presAssocID="{063DA181-5C5A-4B95-81DE-A72930C1BAD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315A40-F225-48FE-B9E4-B0CECC590ED7}" type="pres">
      <dgm:prSet presAssocID="{39B45620-4CF3-4973-AB6D-73BF9AA5210C}" presName="centerShape" presStyleLbl="node0" presStyleIdx="0" presStyleCnt="1"/>
      <dgm:spPr/>
      <dgm:t>
        <a:bodyPr/>
        <a:lstStyle/>
        <a:p>
          <a:endParaRPr lang="en-US"/>
        </a:p>
      </dgm:t>
    </dgm:pt>
    <dgm:pt modelId="{8FE80409-490A-403B-B5E1-607DF524C6B6}" type="pres">
      <dgm:prSet presAssocID="{A7A6BFE8-7559-4025-BDA9-820D4C442EFD}" presName="Name9" presStyleLbl="parChTrans1D2" presStyleIdx="0" presStyleCnt="9"/>
      <dgm:spPr/>
      <dgm:t>
        <a:bodyPr/>
        <a:lstStyle/>
        <a:p>
          <a:endParaRPr lang="en-US"/>
        </a:p>
      </dgm:t>
    </dgm:pt>
    <dgm:pt modelId="{7A982116-9E49-4A0A-A5DF-8ABFE94FAD3C}" type="pres">
      <dgm:prSet presAssocID="{A7A6BFE8-7559-4025-BDA9-820D4C442EFD}" presName="connTx" presStyleLbl="parChTrans1D2" presStyleIdx="0" presStyleCnt="9"/>
      <dgm:spPr/>
      <dgm:t>
        <a:bodyPr/>
        <a:lstStyle/>
        <a:p>
          <a:endParaRPr lang="en-US"/>
        </a:p>
      </dgm:t>
    </dgm:pt>
    <dgm:pt modelId="{AF767A19-79EE-47AA-AFD4-417BCF935B25}" type="pres">
      <dgm:prSet presAssocID="{2A75DD3F-DCCC-442C-89CC-3A71111CCFD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1D558-E28D-40F3-B6AB-57C6A0463A9E}" type="pres">
      <dgm:prSet presAssocID="{9A44AF75-D330-432B-8E57-1B31AAE3333D}" presName="Name9" presStyleLbl="parChTrans1D2" presStyleIdx="1" presStyleCnt="9"/>
      <dgm:spPr/>
      <dgm:t>
        <a:bodyPr/>
        <a:lstStyle/>
        <a:p>
          <a:endParaRPr lang="en-US"/>
        </a:p>
      </dgm:t>
    </dgm:pt>
    <dgm:pt modelId="{47902A43-8613-493A-A479-554402E12F7C}" type="pres">
      <dgm:prSet presAssocID="{9A44AF75-D330-432B-8E57-1B31AAE3333D}" presName="connTx" presStyleLbl="parChTrans1D2" presStyleIdx="1" presStyleCnt="9"/>
      <dgm:spPr/>
      <dgm:t>
        <a:bodyPr/>
        <a:lstStyle/>
        <a:p>
          <a:endParaRPr lang="en-US"/>
        </a:p>
      </dgm:t>
    </dgm:pt>
    <dgm:pt modelId="{FA99B0A2-5CA6-4772-93E4-98514B0F2B08}" type="pres">
      <dgm:prSet presAssocID="{844C6007-45FB-420B-908D-7A2A95968C2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63B1D-36BA-4BE0-9833-C77351B1944B}" type="pres">
      <dgm:prSet presAssocID="{76019F58-56F0-4B2E-8563-D16B2A9FA642}" presName="Name9" presStyleLbl="parChTrans1D2" presStyleIdx="2" presStyleCnt="9"/>
      <dgm:spPr/>
      <dgm:t>
        <a:bodyPr/>
        <a:lstStyle/>
        <a:p>
          <a:endParaRPr lang="en-US"/>
        </a:p>
      </dgm:t>
    </dgm:pt>
    <dgm:pt modelId="{59A31823-D996-49D1-B72E-C3E89AC2843B}" type="pres">
      <dgm:prSet presAssocID="{76019F58-56F0-4B2E-8563-D16B2A9FA642}" presName="connTx" presStyleLbl="parChTrans1D2" presStyleIdx="2" presStyleCnt="9"/>
      <dgm:spPr/>
      <dgm:t>
        <a:bodyPr/>
        <a:lstStyle/>
        <a:p>
          <a:endParaRPr lang="en-US"/>
        </a:p>
      </dgm:t>
    </dgm:pt>
    <dgm:pt modelId="{C1110F65-9317-484F-AB38-D4720B32911A}" type="pres">
      <dgm:prSet presAssocID="{AF0523E6-033A-4642-BA35-AEABECC7A81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43B8F-1527-4DA5-8562-A1DBD4CC766C}" type="pres">
      <dgm:prSet presAssocID="{1EAE60A4-A1CE-45F9-B0D3-EE3213C3DB87}" presName="Name9" presStyleLbl="parChTrans1D2" presStyleIdx="3" presStyleCnt="9"/>
      <dgm:spPr/>
      <dgm:t>
        <a:bodyPr/>
        <a:lstStyle/>
        <a:p>
          <a:endParaRPr lang="en-US"/>
        </a:p>
      </dgm:t>
    </dgm:pt>
    <dgm:pt modelId="{38398657-94B5-4219-B21E-D6E4CF1E69D1}" type="pres">
      <dgm:prSet presAssocID="{1EAE60A4-A1CE-45F9-B0D3-EE3213C3DB87}" presName="connTx" presStyleLbl="parChTrans1D2" presStyleIdx="3" presStyleCnt="9"/>
      <dgm:spPr/>
      <dgm:t>
        <a:bodyPr/>
        <a:lstStyle/>
        <a:p>
          <a:endParaRPr lang="en-US"/>
        </a:p>
      </dgm:t>
    </dgm:pt>
    <dgm:pt modelId="{0BA47C0C-36C6-408A-96F1-010AC48CFD90}" type="pres">
      <dgm:prSet presAssocID="{0FD562B5-3F03-4782-AADC-CA24528FF1B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50CBFA-114B-431C-B8EB-357B851626E9}" type="pres">
      <dgm:prSet presAssocID="{8D4379FB-788E-40D7-87D5-3E79B0A89CAD}" presName="Name9" presStyleLbl="parChTrans1D2" presStyleIdx="4" presStyleCnt="9"/>
      <dgm:spPr/>
      <dgm:t>
        <a:bodyPr/>
        <a:lstStyle/>
        <a:p>
          <a:endParaRPr lang="en-US"/>
        </a:p>
      </dgm:t>
    </dgm:pt>
    <dgm:pt modelId="{1B4B4E27-41C1-4C92-A252-DC1408265C42}" type="pres">
      <dgm:prSet presAssocID="{8D4379FB-788E-40D7-87D5-3E79B0A89CAD}" presName="connTx" presStyleLbl="parChTrans1D2" presStyleIdx="4" presStyleCnt="9"/>
      <dgm:spPr/>
      <dgm:t>
        <a:bodyPr/>
        <a:lstStyle/>
        <a:p>
          <a:endParaRPr lang="en-US"/>
        </a:p>
      </dgm:t>
    </dgm:pt>
    <dgm:pt modelId="{C96EC14B-18EF-4EF0-9DE5-A49F8F778043}" type="pres">
      <dgm:prSet presAssocID="{E654C917-4390-44F2-9582-865006E9236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33234-D854-43B4-BBC2-564423420E93}" type="pres">
      <dgm:prSet presAssocID="{F9CE30D3-B6E0-4633-A591-07F6246EBA54}" presName="Name9" presStyleLbl="parChTrans1D2" presStyleIdx="5" presStyleCnt="9"/>
      <dgm:spPr/>
      <dgm:t>
        <a:bodyPr/>
        <a:lstStyle/>
        <a:p>
          <a:endParaRPr lang="en-US"/>
        </a:p>
      </dgm:t>
    </dgm:pt>
    <dgm:pt modelId="{7C64102C-5A1D-42F2-BA9E-1B98A99E838D}" type="pres">
      <dgm:prSet presAssocID="{F9CE30D3-B6E0-4633-A591-07F6246EBA54}" presName="connTx" presStyleLbl="parChTrans1D2" presStyleIdx="5" presStyleCnt="9"/>
      <dgm:spPr/>
      <dgm:t>
        <a:bodyPr/>
        <a:lstStyle/>
        <a:p>
          <a:endParaRPr lang="en-US"/>
        </a:p>
      </dgm:t>
    </dgm:pt>
    <dgm:pt modelId="{126299D7-C1E6-432D-A1B1-C6C8A786B996}" type="pres">
      <dgm:prSet presAssocID="{E2253784-808B-4CEE-9B74-38F7BE1C9CA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393A91-5BB1-402F-904C-C9BA540BD1DA}" type="pres">
      <dgm:prSet presAssocID="{9C425199-1FDE-484F-A2E9-128BB054370F}" presName="Name9" presStyleLbl="parChTrans1D2" presStyleIdx="6" presStyleCnt="9"/>
      <dgm:spPr/>
      <dgm:t>
        <a:bodyPr/>
        <a:lstStyle/>
        <a:p>
          <a:endParaRPr lang="en-US"/>
        </a:p>
      </dgm:t>
    </dgm:pt>
    <dgm:pt modelId="{65B62FF8-5A29-4F57-A2F3-68A971041EB0}" type="pres">
      <dgm:prSet presAssocID="{9C425199-1FDE-484F-A2E9-128BB054370F}" presName="connTx" presStyleLbl="parChTrans1D2" presStyleIdx="6" presStyleCnt="9"/>
      <dgm:spPr/>
      <dgm:t>
        <a:bodyPr/>
        <a:lstStyle/>
        <a:p>
          <a:endParaRPr lang="en-US"/>
        </a:p>
      </dgm:t>
    </dgm:pt>
    <dgm:pt modelId="{ED076A9C-6B09-4276-95F1-1D5FE09E38A0}" type="pres">
      <dgm:prSet presAssocID="{15C8DD7E-720F-4C4C-8EA8-B0804B3BD11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20196-4093-4FE9-8694-8949BD00B16B}" type="pres">
      <dgm:prSet presAssocID="{433739E1-1AA7-40C5-B0E2-21B5CA4F024C}" presName="Name9" presStyleLbl="parChTrans1D2" presStyleIdx="7" presStyleCnt="9"/>
      <dgm:spPr/>
      <dgm:t>
        <a:bodyPr/>
        <a:lstStyle/>
        <a:p>
          <a:endParaRPr lang="en-US"/>
        </a:p>
      </dgm:t>
    </dgm:pt>
    <dgm:pt modelId="{0FA38219-A27B-45CB-A0FC-EE7DF1755187}" type="pres">
      <dgm:prSet presAssocID="{433739E1-1AA7-40C5-B0E2-21B5CA4F024C}" presName="connTx" presStyleLbl="parChTrans1D2" presStyleIdx="7" presStyleCnt="9"/>
      <dgm:spPr/>
      <dgm:t>
        <a:bodyPr/>
        <a:lstStyle/>
        <a:p>
          <a:endParaRPr lang="en-US"/>
        </a:p>
      </dgm:t>
    </dgm:pt>
    <dgm:pt modelId="{B5F09083-776D-456D-9D55-3FCA66CD4D09}" type="pres">
      <dgm:prSet presAssocID="{42EFC1DF-FE86-46AE-A2B3-11641A1407E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CAB97-3762-4753-BD6D-DDED30B8FE1C}" type="pres">
      <dgm:prSet presAssocID="{7B929FC1-3FC0-4B52-BD6C-210C9DF72BE4}" presName="Name9" presStyleLbl="parChTrans1D2" presStyleIdx="8" presStyleCnt="9"/>
      <dgm:spPr/>
      <dgm:t>
        <a:bodyPr/>
        <a:lstStyle/>
        <a:p>
          <a:endParaRPr lang="en-US"/>
        </a:p>
      </dgm:t>
    </dgm:pt>
    <dgm:pt modelId="{8F425E0A-740E-46F6-9126-D6D626C88D58}" type="pres">
      <dgm:prSet presAssocID="{7B929FC1-3FC0-4B52-BD6C-210C9DF72BE4}" presName="connTx" presStyleLbl="parChTrans1D2" presStyleIdx="8" presStyleCnt="9"/>
      <dgm:spPr/>
      <dgm:t>
        <a:bodyPr/>
        <a:lstStyle/>
        <a:p>
          <a:endParaRPr lang="en-US"/>
        </a:p>
      </dgm:t>
    </dgm:pt>
    <dgm:pt modelId="{3859454B-BB89-4973-9D53-3F045473C9CE}" type="pres">
      <dgm:prSet presAssocID="{7584E4ED-00F8-4EF5-BBFC-15EE2796B410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DA78D1-975F-4A18-A73B-794AC6C552C7}" srcId="{39B45620-4CF3-4973-AB6D-73BF9AA5210C}" destId="{15C8DD7E-720F-4C4C-8EA8-B0804B3BD11A}" srcOrd="6" destOrd="0" parTransId="{9C425199-1FDE-484F-A2E9-128BB054370F}" sibTransId="{C7CF0F01-EF75-407F-A9D5-0D879C12CFB6}"/>
    <dgm:cxn modelId="{D33EF109-C6A8-4960-927B-D5642567A296}" type="presOf" srcId="{1EAE60A4-A1CE-45F9-B0D3-EE3213C3DB87}" destId="{27243B8F-1527-4DA5-8562-A1DBD4CC766C}" srcOrd="0" destOrd="0" presId="urn:microsoft.com/office/officeart/2005/8/layout/radial1"/>
    <dgm:cxn modelId="{4A7750A9-2F98-444D-A809-70AC277D86E4}" srcId="{39B45620-4CF3-4973-AB6D-73BF9AA5210C}" destId="{E654C917-4390-44F2-9582-865006E92366}" srcOrd="4" destOrd="0" parTransId="{8D4379FB-788E-40D7-87D5-3E79B0A89CAD}" sibTransId="{92F1103E-AEAE-4B88-8B69-7D3062216728}"/>
    <dgm:cxn modelId="{44D648E8-9515-40EF-8705-809C98331002}" srcId="{39B45620-4CF3-4973-AB6D-73BF9AA5210C}" destId="{2A75DD3F-DCCC-442C-89CC-3A71111CCFD0}" srcOrd="0" destOrd="0" parTransId="{A7A6BFE8-7559-4025-BDA9-820D4C442EFD}" sibTransId="{B9694FFE-7678-4C99-98D9-993093CA5B3F}"/>
    <dgm:cxn modelId="{7980E8E2-3AF7-4BFE-A09F-C723785D5575}" srcId="{39B45620-4CF3-4973-AB6D-73BF9AA5210C}" destId="{42EFC1DF-FE86-46AE-A2B3-11641A1407E0}" srcOrd="7" destOrd="0" parTransId="{433739E1-1AA7-40C5-B0E2-21B5CA4F024C}" sibTransId="{F4D14F06-B27E-4CA4-8A7D-969FC6AF9B92}"/>
    <dgm:cxn modelId="{E8BFFC95-F215-4E01-852D-5EAB79086D2B}" type="presOf" srcId="{E654C917-4390-44F2-9582-865006E92366}" destId="{C96EC14B-18EF-4EF0-9DE5-A49F8F778043}" srcOrd="0" destOrd="0" presId="urn:microsoft.com/office/officeart/2005/8/layout/radial1"/>
    <dgm:cxn modelId="{5D947DB8-5ADD-40DB-96B9-A8B31BF9EB35}" type="presOf" srcId="{15C8DD7E-720F-4C4C-8EA8-B0804B3BD11A}" destId="{ED076A9C-6B09-4276-95F1-1D5FE09E38A0}" srcOrd="0" destOrd="0" presId="urn:microsoft.com/office/officeart/2005/8/layout/radial1"/>
    <dgm:cxn modelId="{CC163104-EF8F-40CB-AE79-F675039BAA60}" type="presOf" srcId="{E2253784-808B-4CEE-9B74-38F7BE1C9CAB}" destId="{126299D7-C1E6-432D-A1B1-C6C8A786B996}" srcOrd="0" destOrd="0" presId="urn:microsoft.com/office/officeart/2005/8/layout/radial1"/>
    <dgm:cxn modelId="{D16B802A-E475-4961-9808-00B80F846FAF}" srcId="{39B45620-4CF3-4973-AB6D-73BF9AA5210C}" destId="{844C6007-45FB-420B-908D-7A2A95968C27}" srcOrd="1" destOrd="0" parTransId="{9A44AF75-D330-432B-8E57-1B31AAE3333D}" sibTransId="{6CF4A397-9587-4DBC-8985-4BF80EEE9A59}"/>
    <dgm:cxn modelId="{C1A2C277-2CAF-46D6-A993-5953DAAB2706}" type="presOf" srcId="{39B45620-4CF3-4973-AB6D-73BF9AA5210C}" destId="{E9315A40-F225-48FE-B9E4-B0CECC590ED7}" srcOrd="0" destOrd="0" presId="urn:microsoft.com/office/officeart/2005/8/layout/radial1"/>
    <dgm:cxn modelId="{7902AE87-1ECB-4021-9612-0B5C3D2C4538}" type="presOf" srcId="{76019F58-56F0-4B2E-8563-D16B2A9FA642}" destId="{59A31823-D996-49D1-B72E-C3E89AC2843B}" srcOrd="1" destOrd="0" presId="urn:microsoft.com/office/officeart/2005/8/layout/radial1"/>
    <dgm:cxn modelId="{B088B43A-D432-492F-BAB7-F8A0DC77A49E}" srcId="{39B45620-4CF3-4973-AB6D-73BF9AA5210C}" destId="{0FD562B5-3F03-4782-AADC-CA24528FF1B6}" srcOrd="3" destOrd="0" parTransId="{1EAE60A4-A1CE-45F9-B0D3-EE3213C3DB87}" sibTransId="{672FB6B3-C8D8-49C1-A96C-0283942EF831}"/>
    <dgm:cxn modelId="{AE9A9FAD-A8F0-4A13-9308-4B273077C333}" type="presOf" srcId="{7584E4ED-00F8-4EF5-BBFC-15EE2796B410}" destId="{3859454B-BB89-4973-9D53-3F045473C9CE}" srcOrd="0" destOrd="0" presId="urn:microsoft.com/office/officeart/2005/8/layout/radial1"/>
    <dgm:cxn modelId="{742FB846-161E-4BF0-8228-FDB86301847C}" type="presOf" srcId="{9A44AF75-D330-432B-8E57-1B31AAE3333D}" destId="{47902A43-8613-493A-A479-554402E12F7C}" srcOrd="1" destOrd="0" presId="urn:microsoft.com/office/officeart/2005/8/layout/radial1"/>
    <dgm:cxn modelId="{77259D30-A3F0-4A98-9CED-EA89905F20C4}" type="presOf" srcId="{433739E1-1AA7-40C5-B0E2-21B5CA4F024C}" destId="{E1C20196-4093-4FE9-8694-8949BD00B16B}" srcOrd="0" destOrd="0" presId="urn:microsoft.com/office/officeart/2005/8/layout/radial1"/>
    <dgm:cxn modelId="{AA90ED26-E89A-406C-A393-AB316B8A089D}" type="presOf" srcId="{063DA181-5C5A-4B95-81DE-A72930C1BADF}" destId="{29D9CF71-DC89-4DBA-B4B6-8A030D340BC7}" srcOrd="0" destOrd="0" presId="urn:microsoft.com/office/officeart/2005/8/layout/radial1"/>
    <dgm:cxn modelId="{553097DE-498F-4B2F-8A5B-3D875E96EF6C}" type="presOf" srcId="{1EAE60A4-A1CE-45F9-B0D3-EE3213C3DB87}" destId="{38398657-94B5-4219-B21E-D6E4CF1E69D1}" srcOrd="1" destOrd="0" presId="urn:microsoft.com/office/officeart/2005/8/layout/radial1"/>
    <dgm:cxn modelId="{1D0ABF4B-C1B9-4699-8084-4631D464D147}" type="presOf" srcId="{8D4379FB-788E-40D7-87D5-3E79B0A89CAD}" destId="{1B4B4E27-41C1-4C92-A252-DC1408265C42}" srcOrd="1" destOrd="0" presId="urn:microsoft.com/office/officeart/2005/8/layout/radial1"/>
    <dgm:cxn modelId="{07C2BB11-F1F2-4D36-A0F2-A6B0017A9D2F}" type="presOf" srcId="{844C6007-45FB-420B-908D-7A2A95968C27}" destId="{FA99B0A2-5CA6-4772-93E4-98514B0F2B08}" srcOrd="0" destOrd="0" presId="urn:microsoft.com/office/officeart/2005/8/layout/radial1"/>
    <dgm:cxn modelId="{116B6AF5-7771-44CB-B2AE-C3842DA0C9E1}" srcId="{39B45620-4CF3-4973-AB6D-73BF9AA5210C}" destId="{AF0523E6-033A-4642-BA35-AEABECC7A81B}" srcOrd="2" destOrd="0" parTransId="{76019F58-56F0-4B2E-8563-D16B2A9FA642}" sibTransId="{56F31057-FAB4-40D0-9203-69C47FC2AC8D}"/>
    <dgm:cxn modelId="{D00E8D2A-1448-4891-87C4-F6CDCFBCDBFC}" type="presOf" srcId="{F9CE30D3-B6E0-4633-A591-07F6246EBA54}" destId="{C1733234-D854-43B4-BBC2-564423420E93}" srcOrd="0" destOrd="0" presId="urn:microsoft.com/office/officeart/2005/8/layout/radial1"/>
    <dgm:cxn modelId="{F9A021CE-9A71-4850-8F60-6EDE93E770C8}" type="presOf" srcId="{0FD562B5-3F03-4782-AADC-CA24528FF1B6}" destId="{0BA47C0C-36C6-408A-96F1-010AC48CFD90}" srcOrd="0" destOrd="0" presId="urn:microsoft.com/office/officeart/2005/8/layout/radial1"/>
    <dgm:cxn modelId="{CFB14ACF-CEEB-41ED-A60E-D54AD7411A43}" srcId="{063DA181-5C5A-4B95-81DE-A72930C1BADF}" destId="{39B45620-4CF3-4973-AB6D-73BF9AA5210C}" srcOrd="0" destOrd="0" parTransId="{D779AE6C-0619-44CD-8F98-A944739FB8FE}" sibTransId="{FB5BBB80-D678-4390-8CFD-A416AB88AE48}"/>
    <dgm:cxn modelId="{517A5238-BC0F-443A-AB41-00E9B5703C46}" type="presOf" srcId="{7B929FC1-3FC0-4B52-BD6C-210C9DF72BE4}" destId="{405CAB97-3762-4753-BD6D-DDED30B8FE1C}" srcOrd="0" destOrd="0" presId="urn:microsoft.com/office/officeart/2005/8/layout/radial1"/>
    <dgm:cxn modelId="{66AF0000-1A25-4B70-92B3-ACB449993D86}" type="presOf" srcId="{AF0523E6-033A-4642-BA35-AEABECC7A81B}" destId="{C1110F65-9317-484F-AB38-D4720B32911A}" srcOrd="0" destOrd="0" presId="urn:microsoft.com/office/officeart/2005/8/layout/radial1"/>
    <dgm:cxn modelId="{74801E05-682E-4F95-BBAE-FA6FAFDF3812}" type="presOf" srcId="{9A44AF75-D330-432B-8E57-1B31AAE3333D}" destId="{D9F1D558-E28D-40F3-B6AB-57C6A0463A9E}" srcOrd="0" destOrd="0" presId="urn:microsoft.com/office/officeart/2005/8/layout/radial1"/>
    <dgm:cxn modelId="{8C4AC238-5134-4989-8AC1-F2CE8DEAF8BE}" type="presOf" srcId="{42EFC1DF-FE86-46AE-A2B3-11641A1407E0}" destId="{B5F09083-776D-456D-9D55-3FCA66CD4D09}" srcOrd="0" destOrd="0" presId="urn:microsoft.com/office/officeart/2005/8/layout/radial1"/>
    <dgm:cxn modelId="{314A06DE-7460-4653-95DD-7B45807C4DBC}" type="presOf" srcId="{9C425199-1FDE-484F-A2E9-128BB054370F}" destId="{65B62FF8-5A29-4F57-A2F3-68A971041EB0}" srcOrd="1" destOrd="0" presId="urn:microsoft.com/office/officeart/2005/8/layout/radial1"/>
    <dgm:cxn modelId="{0EAF1C40-DCE8-4087-B0EE-0186FE3F7DF4}" srcId="{39B45620-4CF3-4973-AB6D-73BF9AA5210C}" destId="{E2253784-808B-4CEE-9B74-38F7BE1C9CAB}" srcOrd="5" destOrd="0" parTransId="{F9CE30D3-B6E0-4633-A591-07F6246EBA54}" sibTransId="{F81D5356-C08D-4C1F-8345-81529193B946}"/>
    <dgm:cxn modelId="{2448FAEC-17DC-4766-B881-D4D448B45047}" type="presOf" srcId="{A7A6BFE8-7559-4025-BDA9-820D4C442EFD}" destId="{7A982116-9E49-4A0A-A5DF-8ABFE94FAD3C}" srcOrd="1" destOrd="0" presId="urn:microsoft.com/office/officeart/2005/8/layout/radial1"/>
    <dgm:cxn modelId="{A261F028-CFDE-4EE0-8F77-A168782CD6F6}" type="presOf" srcId="{76019F58-56F0-4B2E-8563-D16B2A9FA642}" destId="{0BF63B1D-36BA-4BE0-9833-C77351B1944B}" srcOrd="0" destOrd="0" presId="urn:microsoft.com/office/officeart/2005/8/layout/radial1"/>
    <dgm:cxn modelId="{09E60CC6-07E9-4525-9C25-295D784D9913}" type="presOf" srcId="{A7A6BFE8-7559-4025-BDA9-820D4C442EFD}" destId="{8FE80409-490A-403B-B5E1-607DF524C6B6}" srcOrd="0" destOrd="0" presId="urn:microsoft.com/office/officeart/2005/8/layout/radial1"/>
    <dgm:cxn modelId="{7874FB82-0DB8-4F94-98FD-927A7A5280F1}" type="presOf" srcId="{8D4379FB-788E-40D7-87D5-3E79B0A89CAD}" destId="{4550CBFA-114B-431C-B8EB-357B851626E9}" srcOrd="0" destOrd="0" presId="urn:microsoft.com/office/officeart/2005/8/layout/radial1"/>
    <dgm:cxn modelId="{66CF9D62-A523-405A-8648-6BE9DDDBF6FC}" type="presOf" srcId="{433739E1-1AA7-40C5-B0E2-21B5CA4F024C}" destId="{0FA38219-A27B-45CB-A0FC-EE7DF1755187}" srcOrd="1" destOrd="0" presId="urn:microsoft.com/office/officeart/2005/8/layout/radial1"/>
    <dgm:cxn modelId="{ED6AAD94-045E-4C6C-9BDC-9BD3021EDD2D}" type="presOf" srcId="{F9CE30D3-B6E0-4633-A591-07F6246EBA54}" destId="{7C64102C-5A1D-42F2-BA9E-1B98A99E838D}" srcOrd="1" destOrd="0" presId="urn:microsoft.com/office/officeart/2005/8/layout/radial1"/>
    <dgm:cxn modelId="{977A0D01-0797-43CE-9449-89527ADCF7BA}" type="presOf" srcId="{2A75DD3F-DCCC-442C-89CC-3A71111CCFD0}" destId="{AF767A19-79EE-47AA-AFD4-417BCF935B25}" srcOrd="0" destOrd="0" presId="urn:microsoft.com/office/officeart/2005/8/layout/radial1"/>
    <dgm:cxn modelId="{2088AEFF-9B4F-4629-AA1E-EE8CA2FF9134}" srcId="{39B45620-4CF3-4973-AB6D-73BF9AA5210C}" destId="{7584E4ED-00F8-4EF5-BBFC-15EE2796B410}" srcOrd="8" destOrd="0" parTransId="{7B929FC1-3FC0-4B52-BD6C-210C9DF72BE4}" sibTransId="{A80ACF5D-905A-4DD5-8813-79389565C7C7}"/>
    <dgm:cxn modelId="{30F666D9-A910-48A3-B2A4-DADC92A8AB95}" type="presOf" srcId="{9C425199-1FDE-484F-A2E9-128BB054370F}" destId="{82393A91-5BB1-402F-904C-C9BA540BD1DA}" srcOrd="0" destOrd="0" presId="urn:microsoft.com/office/officeart/2005/8/layout/radial1"/>
    <dgm:cxn modelId="{C166C84C-AAEF-45AE-BB86-6148AEC0A2E6}" type="presOf" srcId="{7B929FC1-3FC0-4B52-BD6C-210C9DF72BE4}" destId="{8F425E0A-740E-46F6-9126-D6D626C88D58}" srcOrd="1" destOrd="0" presId="urn:microsoft.com/office/officeart/2005/8/layout/radial1"/>
    <dgm:cxn modelId="{A235040C-15BE-4CD9-8506-16C9CF52CA9B}" type="presParOf" srcId="{29D9CF71-DC89-4DBA-B4B6-8A030D340BC7}" destId="{E9315A40-F225-48FE-B9E4-B0CECC590ED7}" srcOrd="0" destOrd="0" presId="urn:microsoft.com/office/officeart/2005/8/layout/radial1"/>
    <dgm:cxn modelId="{EE607F25-F287-43AE-9E0F-C84431A6BA4A}" type="presParOf" srcId="{29D9CF71-DC89-4DBA-B4B6-8A030D340BC7}" destId="{8FE80409-490A-403B-B5E1-607DF524C6B6}" srcOrd="1" destOrd="0" presId="urn:microsoft.com/office/officeart/2005/8/layout/radial1"/>
    <dgm:cxn modelId="{1C32E7E3-91A5-4AA5-83E7-64BFA4955BDC}" type="presParOf" srcId="{8FE80409-490A-403B-B5E1-607DF524C6B6}" destId="{7A982116-9E49-4A0A-A5DF-8ABFE94FAD3C}" srcOrd="0" destOrd="0" presId="urn:microsoft.com/office/officeart/2005/8/layout/radial1"/>
    <dgm:cxn modelId="{041133AD-57F2-4077-A6DA-A73333C9872F}" type="presParOf" srcId="{29D9CF71-DC89-4DBA-B4B6-8A030D340BC7}" destId="{AF767A19-79EE-47AA-AFD4-417BCF935B25}" srcOrd="2" destOrd="0" presId="urn:microsoft.com/office/officeart/2005/8/layout/radial1"/>
    <dgm:cxn modelId="{1CEF5C1D-4335-4DC6-A9EF-60FDDD99169A}" type="presParOf" srcId="{29D9CF71-DC89-4DBA-B4B6-8A030D340BC7}" destId="{D9F1D558-E28D-40F3-B6AB-57C6A0463A9E}" srcOrd="3" destOrd="0" presId="urn:microsoft.com/office/officeart/2005/8/layout/radial1"/>
    <dgm:cxn modelId="{CD646DCF-60AF-44A7-8DA9-5C5EECF0BA94}" type="presParOf" srcId="{D9F1D558-E28D-40F3-B6AB-57C6A0463A9E}" destId="{47902A43-8613-493A-A479-554402E12F7C}" srcOrd="0" destOrd="0" presId="urn:microsoft.com/office/officeart/2005/8/layout/radial1"/>
    <dgm:cxn modelId="{D456E8FE-A27C-4F24-90D3-07E81E954476}" type="presParOf" srcId="{29D9CF71-DC89-4DBA-B4B6-8A030D340BC7}" destId="{FA99B0A2-5CA6-4772-93E4-98514B0F2B08}" srcOrd="4" destOrd="0" presId="urn:microsoft.com/office/officeart/2005/8/layout/radial1"/>
    <dgm:cxn modelId="{B27B4D3C-C1A2-468A-A40E-CD6F0A403924}" type="presParOf" srcId="{29D9CF71-DC89-4DBA-B4B6-8A030D340BC7}" destId="{0BF63B1D-36BA-4BE0-9833-C77351B1944B}" srcOrd="5" destOrd="0" presId="urn:microsoft.com/office/officeart/2005/8/layout/radial1"/>
    <dgm:cxn modelId="{0A715526-A5BC-4093-88FC-831E35CF9A64}" type="presParOf" srcId="{0BF63B1D-36BA-4BE0-9833-C77351B1944B}" destId="{59A31823-D996-49D1-B72E-C3E89AC2843B}" srcOrd="0" destOrd="0" presId="urn:microsoft.com/office/officeart/2005/8/layout/radial1"/>
    <dgm:cxn modelId="{61CD421F-2C2B-4472-9CB2-28CA46D58FBE}" type="presParOf" srcId="{29D9CF71-DC89-4DBA-B4B6-8A030D340BC7}" destId="{C1110F65-9317-484F-AB38-D4720B32911A}" srcOrd="6" destOrd="0" presId="urn:microsoft.com/office/officeart/2005/8/layout/radial1"/>
    <dgm:cxn modelId="{FACBA4EA-5271-45C2-9486-A439E0D3368F}" type="presParOf" srcId="{29D9CF71-DC89-4DBA-B4B6-8A030D340BC7}" destId="{27243B8F-1527-4DA5-8562-A1DBD4CC766C}" srcOrd="7" destOrd="0" presId="urn:microsoft.com/office/officeart/2005/8/layout/radial1"/>
    <dgm:cxn modelId="{018FC988-536C-435A-BE4B-C7D37A821463}" type="presParOf" srcId="{27243B8F-1527-4DA5-8562-A1DBD4CC766C}" destId="{38398657-94B5-4219-B21E-D6E4CF1E69D1}" srcOrd="0" destOrd="0" presId="urn:microsoft.com/office/officeart/2005/8/layout/radial1"/>
    <dgm:cxn modelId="{AB787820-A328-4AB6-9C01-0647FA68AB30}" type="presParOf" srcId="{29D9CF71-DC89-4DBA-B4B6-8A030D340BC7}" destId="{0BA47C0C-36C6-408A-96F1-010AC48CFD90}" srcOrd="8" destOrd="0" presId="urn:microsoft.com/office/officeart/2005/8/layout/radial1"/>
    <dgm:cxn modelId="{4ECB5959-DCC3-4637-A369-53B934A9B5CB}" type="presParOf" srcId="{29D9CF71-DC89-4DBA-B4B6-8A030D340BC7}" destId="{4550CBFA-114B-431C-B8EB-357B851626E9}" srcOrd="9" destOrd="0" presId="urn:microsoft.com/office/officeart/2005/8/layout/radial1"/>
    <dgm:cxn modelId="{B71CA2DD-05FA-4A93-937E-AEB5EEC2322A}" type="presParOf" srcId="{4550CBFA-114B-431C-B8EB-357B851626E9}" destId="{1B4B4E27-41C1-4C92-A252-DC1408265C42}" srcOrd="0" destOrd="0" presId="urn:microsoft.com/office/officeart/2005/8/layout/radial1"/>
    <dgm:cxn modelId="{D928828C-AE71-43B5-96AB-DC5ACD321B9E}" type="presParOf" srcId="{29D9CF71-DC89-4DBA-B4B6-8A030D340BC7}" destId="{C96EC14B-18EF-4EF0-9DE5-A49F8F778043}" srcOrd="10" destOrd="0" presId="urn:microsoft.com/office/officeart/2005/8/layout/radial1"/>
    <dgm:cxn modelId="{E1A6369F-2792-427A-AA4D-8CF43DF59951}" type="presParOf" srcId="{29D9CF71-DC89-4DBA-B4B6-8A030D340BC7}" destId="{C1733234-D854-43B4-BBC2-564423420E93}" srcOrd="11" destOrd="0" presId="urn:microsoft.com/office/officeart/2005/8/layout/radial1"/>
    <dgm:cxn modelId="{34998C6F-883D-4F3C-9389-F409D45BA4E1}" type="presParOf" srcId="{C1733234-D854-43B4-BBC2-564423420E93}" destId="{7C64102C-5A1D-42F2-BA9E-1B98A99E838D}" srcOrd="0" destOrd="0" presId="urn:microsoft.com/office/officeart/2005/8/layout/radial1"/>
    <dgm:cxn modelId="{81642C11-C1F6-4966-B1D0-1B8EF4C9A1CD}" type="presParOf" srcId="{29D9CF71-DC89-4DBA-B4B6-8A030D340BC7}" destId="{126299D7-C1E6-432D-A1B1-C6C8A786B996}" srcOrd="12" destOrd="0" presId="urn:microsoft.com/office/officeart/2005/8/layout/radial1"/>
    <dgm:cxn modelId="{1D801AF9-ADD3-4490-8A73-F73B5F3324EB}" type="presParOf" srcId="{29D9CF71-DC89-4DBA-B4B6-8A030D340BC7}" destId="{82393A91-5BB1-402F-904C-C9BA540BD1DA}" srcOrd="13" destOrd="0" presId="urn:microsoft.com/office/officeart/2005/8/layout/radial1"/>
    <dgm:cxn modelId="{AB22AF31-D883-4E8F-B653-5C342F13F160}" type="presParOf" srcId="{82393A91-5BB1-402F-904C-C9BA540BD1DA}" destId="{65B62FF8-5A29-4F57-A2F3-68A971041EB0}" srcOrd="0" destOrd="0" presId="urn:microsoft.com/office/officeart/2005/8/layout/radial1"/>
    <dgm:cxn modelId="{9DB8E2D1-A5AC-44B0-8B3B-F5A855A4C962}" type="presParOf" srcId="{29D9CF71-DC89-4DBA-B4B6-8A030D340BC7}" destId="{ED076A9C-6B09-4276-95F1-1D5FE09E38A0}" srcOrd="14" destOrd="0" presId="urn:microsoft.com/office/officeart/2005/8/layout/radial1"/>
    <dgm:cxn modelId="{8CE32786-0C35-45AE-B723-73276BAEC24D}" type="presParOf" srcId="{29D9CF71-DC89-4DBA-B4B6-8A030D340BC7}" destId="{E1C20196-4093-4FE9-8694-8949BD00B16B}" srcOrd="15" destOrd="0" presId="urn:microsoft.com/office/officeart/2005/8/layout/radial1"/>
    <dgm:cxn modelId="{E3B9CF37-4AA7-461E-B717-AE1395144F8A}" type="presParOf" srcId="{E1C20196-4093-4FE9-8694-8949BD00B16B}" destId="{0FA38219-A27B-45CB-A0FC-EE7DF1755187}" srcOrd="0" destOrd="0" presId="urn:microsoft.com/office/officeart/2005/8/layout/radial1"/>
    <dgm:cxn modelId="{91122A83-DBF2-406C-8AE9-DF4F8693B78A}" type="presParOf" srcId="{29D9CF71-DC89-4DBA-B4B6-8A030D340BC7}" destId="{B5F09083-776D-456D-9D55-3FCA66CD4D09}" srcOrd="16" destOrd="0" presId="urn:microsoft.com/office/officeart/2005/8/layout/radial1"/>
    <dgm:cxn modelId="{D1C1222F-4641-4F3F-9C69-ADB9512C0DD6}" type="presParOf" srcId="{29D9CF71-DC89-4DBA-B4B6-8A030D340BC7}" destId="{405CAB97-3762-4753-BD6D-DDED30B8FE1C}" srcOrd="17" destOrd="0" presId="urn:microsoft.com/office/officeart/2005/8/layout/radial1"/>
    <dgm:cxn modelId="{8A247E99-7810-4F3F-A8E3-BF17B9674CFC}" type="presParOf" srcId="{405CAB97-3762-4753-BD6D-DDED30B8FE1C}" destId="{8F425E0A-740E-46F6-9126-D6D626C88D58}" srcOrd="0" destOrd="0" presId="urn:microsoft.com/office/officeart/2005/8/layout/radial1"/>
    <dgm:cxn modelId="{9A54762C-F4FE-4C88-9A7E-8D1C5B47055E}" type="presParOf" srcId="{29D9CF71-DC89-4DBA-B4B6-8A030D340BC7}" destId="{3859454B-BB89-4973-9D53-3F045473C9CE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185FCD3-3C91-3A4B-B4BD-1CCE7AC2D595}" type="datetimeFigureOut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0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312F489-0AFC-5341-B4EB-0FF00E7F86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FE4E377-EB45-8342-B872-EDB3C405A5B1}" type="datetime1">
              <a:rPr lang="en-US"/>
              <a:pPr>
                <a:defRPr/>
              </a:pPr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15" tIns="48257" rIns="96515" bIns="4825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1EAF92C-E9E1-C843-9AD1-1F167471960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043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AF92C-E9E1-C843-9AD1-1F167471960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8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AF92C-E9E1-C843-9AD1-1F167471960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25" y="719138"/>
            <a:ext cx="479425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8F41E-B338-2747-9DE3-73A09B959D9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2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25" y="719138"/>
            <a:ext cx="479425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B8F41E-B338-2747-9DE3-73A09B959D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EAF92C-E9E1-C843-9AD1-1F167471960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25" y="719138"/>
            <a:ext cx="479425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36393" y="9107411"/>
            <a:ext cx="3164417" cy="479425"/>
          </a:xfrm>
          <a:prstGeom prst="rect">
            <a:avLst/>
          </a:prstGeom>
        </p:spPr>
        <p:txBody>
          <a:bodyPr/>
          <a:lstStyle/>
          <a:p>
            <a:fld id="{9B56E7C1-E7A2-BB49-9D44-2C9F481E1C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68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25" y="719138"/>
            <a:ext cx="479425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36393" y="9107411"/>
            <a:ext cx="3164417" cy="479425"/>
          </a:xfrm>
          <a:prstGeom prst="rect">
            <a:avLst/>
          </a:prstGeom>
        </p:spPr>
        <p:txBody>
          <a:bodyPr/>
          <a:lstStyle/>
          <a:p>
            <a:fld id="{9B56E7C1-E7A2-BB49-9D44-2C9F481E1C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6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25" y="719138"/>
            <a:ext cx="479425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198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4125" y="719138"/>
            <a:ext cx="4794250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9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8597" y="3763638"/>
            <a:ext cx="6154738" cy="960438"/>
          </a:xfrm>
        </p:spPr>
        <p:txBody>
          <a:bodyPr anchor="t"/>
          <a:lstStyle>
            <a:lvl1pPr algn="ctr">
              <a:defRPr sz="3900">
                <a:solidFill>
                  <a:srgbClr val="003468"/>
                </a:solidFill>
              </a:defRPr>
            </a:lvl1pPr>
          </a:lstStyle>
          <a:p>
            <a:r>
              <a:rPr lang="de-DE" dirty="0"/>
              <a:t>Title</a:t>
            </a:r>
          </a:p>
        </p:txBody>
      </p:sp>
      <p:sp>
        <p:nvSpPr>
          <p:cNvPr id="67587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548597" y="4759001"/>
            <a:ext cx="6175375" cy="800100"/>
          </a:xfrm>
        </p:spPr>
        <p:txBody>
          <a:bodyPr/>
          <a:lstStyle>
            <a:lvl1pPr marL="0" indent="0" algn="ctr">
              <a:buFont typeface="Wingdings" charset="2"/>
              <a:buNone/>
              <a:defRPr sz="2400" b="0">
                <a:solidFill>
                  <a:srgbClr val="003468"/>
                </a:solidFill>
              </a:defRPr>
            </a:lvl1pPr>
          </a:lstStyle>
          <a:p>
            <a:r>
              <a:rPr lang="de-DE" dirty="0" err="1"/>
              <a:t>Subtitle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74798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4859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8775" y="100013"/>
            <a:ext cx="2130425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325" y="100013"/>
            <a:ext cx="6242050" cy="5905500"/>
          </a:xfrm>
        </p:spPr>
        <p:txBody>
          <a:bodyPr vert="eaVert"/>
          <a:lstStyle>
            <a:lvl5pPr>
              <a:defRPr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57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0"/>
            <a:ext cx="8145463" cy="849313"/>
          </a:xfrm>
        </p:spPr>
        <p:txBody>
          <a:bodyPr/>
          <a:lstStyle>
            <a:lvl1pPr>
              <a:defRPr sz="3200"/>
            </a:lvl1pPr>
          </a:lstStyle>
          <a:p>
            <a:pPr eaLnBrk="1" hangingPunct="1"/>
            <a:r>
              <a:rPr lang="en-US" sz="3200" dirty="0" smtClean="0">
                <a:latin typeface="+mn-lt"/>
                <a:ea typeface="ＭＳ Ｐゴシック" charset="-128"/>
                <a:cs typeface="ＭＳ Ｐゴシック" charset="-128"/>
              </a:rPr>
              <a:t>Header</a:t>
            </a:r>
            <a:endParaRPr lang="en-US" sz="3200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" name="Straight Connector 4"/>
          <p:cNvCxnSpPr/>
          <p:nvPr userDrawn="1"/>
        </p:nvCxnSpPr>
        <p:spPr>
          <a:xfrm>
            <a:off x="457200" y="838200"/>
            <a:ext cx="8229600" cy="1588"/>
          </a:xfrm>
          <a:prstGeom prst="line">
            <a:avLst/>
          </a:prstGeom>
          <a:ln w="19050">
            <a:gradFill flip="none" rotWithShape="1">
              <a:gsLst>
                <a:gs pos="0">
                  <a:srgbClr val="003468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643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468"/>
                </a:solidFill>
              </a:defRPr>
            </a:lvl1pPr>
            <a:lvl2pPr>
              <a:defRPr>
                <a:solidFill>
                  <a:srgbClr val="003468"/>
                </a:solidFill>
              </a:defRPr>
            </a:lvl2pPr>
            <a:lvl3pPr>
              <a:defRPr>
                <a:solidFill>
                  <a:srgbClr val="003468"/>
                </a:solidFill>
              </a:defRPr>
            </a:lvl3pPr>
            <a:lvl4pPr>
              <a:defRPr>
                <a:solidFill>
                  <a:srgbClr val="003468"/>
                </a:solidFill>
              </a:defRPr>
            </a:lvl4pPr>
            <a:lvl5pPr>
              <a:defRPr>
                <a:solidFill>
                  <a:srgbClr val="003468"/>
                </a:solidFill>
                <a:latin typeface="Myriad Pro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9439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32920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325" y="1614488"/>
            <a:ext cx="418623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14488"/>
            <a:ext cx="4186237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Myriad Pro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5395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Myriad Pro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45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109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13832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solidFill>
                  <a:srgbClr val="003468"/>
                </a:solidFill>
                <a:latin typeface="Myriad Pro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05171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8264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468313" y="41275"/>
            <a:ext cx="670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err="1"/>
              <a:t>Slide</a:t>
            </a:r>
            <a:r>
              <a:rPr lang="de-DE" dirty="0"/>
              <a:t> title</a:t>
            </a:r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4325" y="1055688"/>
            <a:ext cx="8524875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Body Text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610600" y="6626225"/>
            <a:ext cx="3063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 eaLnBrk="0" hangingPunct="0"/>
            <a:fld id="{DCD29EFF-100E-E04A-8DC0-F5C28376DAD9}" type="slidenum">
              <a:rPr lang="en-US" sz="1000">
                <a:solidFill>
                  <a:srgbClr val="808080"/>
                </a:solidFill>
                <a:latin typeface="Myriad Pro" charset="0"/>
              </a:rPr>
              <a:pPr algn="r" defTabSz="814388" eaLnBrk="0" hangingPunct="0"/>
              <a:t>‹Nº›</a:t>
            </a:fld>
            <a:endParaRPr lang="en-US" sz="1000">
              <a:solidFill>
                <a:srgbClr val="808080"/>
              </a:solidFill>
              <a:latin typeface="Myriad Pro" charset="0"/>
            </a:endParaRPr>
          </a:p>
        </p:txBody>
      </p:sp>
      <p:pic>
        <p:nvPicPr>
          <p:cNvPr id="6" name="Picture 5" descr="Arista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666038" y="6659563"/>
            <a:ext cx="958850" cy="15081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cxnSp>
        <p:nvCxnSpPr>
          <p:cNvPr id="7" name="Straight Connector 4"/>
          <p:cNvCxnSpPr/>
          <p:nvPr userDrawn="1"/>
        </p:nvCxnSpPr>
        <p:spPr>
          <a:xfrm>
            <a:off x="457200" y="838200"/>
            <a:ext cx="8229600" cy="1588"/>
          </a:xfrm>
          <a:prstGeom prst="line">
            <a:avLst/>
          </a:prstGeom>
          <a:ln w="19050">
            <a:gradFill flip="none" rotWithShape="1">
              <a:gsLst>
                <a:gs pos="0">
                  <a:srgbClr val="003468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52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234F77"/>
          </a:solidFill>
          <a:effectLst>
            <a:outerShdw blurRad="50800" dist="25400" dir="2700000">
              <a:srgbClr val="000000">
                <a:alpha val="43000"/>
              </a:srgbClr>
            </a:outerShdw>
          </a:effectLst>
          <a:latin typeface="Myriad Pro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234F77"/>
          </a:solidFill>
          <a:latin typeface="Myriad Pro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234F77"/>
          </a:solidFill>
          <a:latin typeface="Myriad Pro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234F77"/>
          </a:solidFill>
          <a:latin typeface="Myriad Pro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>
          <a:solidFill>
            <a:srgbClr val="234F77"/>
          </a:solidFill>
          <a:latin typeface="Myriad Pro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6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 b="1">
          <a:solidFill>
            <a:srgbClr val="234F77"/>
          </a:solidFill>
          <a:latin typeface="Myriad Pro"/>
          <a:ea typeface="ＭＳ Ｐゴシック" charset="-128"/>
          <a:cs typeface="ＭＳ Ｐゴシック" charset="-128"/>
        </a:defRPr>
      </a:lvl1pPr>
      <a:lvl2pPr marL="381000" indent="-188913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>
          <a:solidFill>
            <a:srgbClr val="234F77"/>
          </a:solidFill>
          <a:latin typeface="Myriad Pro"/>
          <a:ea typeface="ＭＳ Ｐゴシック" charset="-128"/>
        </a:defRPr>
      </a:lvl2pPr>
      <a:lvl3pPr marL="561975" indent="-1793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rgbClr val="234F77"/>
          </a:solidFill>
          <a:latin typeface="Myriad Pro"/>
          <a:ea typeface="ＭＳ Ｐゴシック" charset="-128"/>
        </a:defRPr>
      </a:lvl3pPr>
      <a:lvl4pPr marL="768350" indent="-204788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Char char="-"/>
        <a:defRPr sz="1600">
          <a:solidFill>
            <a:srgbClr val="234F77"/>
          </a:solidFill>
          <a:latin typeface="Myriad Pro"/>
          <a:ea typeface="ＭＳ Ｐゴシック" charset="-128"/>
        </a:defRPr>
      </a:lvl4pPr>
      <a:lvl5pPr marL="10509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15081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19653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4225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2879725" indent="-168275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charset="2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9.png"/><Relationship Id="rId10" Type="http://schemas.openxmlformats.org/officeDocument/2006/relationships/image" Target="../media/image52.png"/><Relationship Id="rId4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18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065" y="3806175"/>
            <a:ext cx="7267482" cy="9604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The Evolution of the Data Center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099" name="Picture 4" descr="Arist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32025"/>
            <a:ext cx="5784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4"/>
          <p:cNvSpPr txBox="1">
            <a:spLocks/>
          </p:cNvSpPr>
          <p:nvPr/>
        </p:nvSpPr>
        <p:spPr>
          <a:xfrm>
            <a:off x="5400026" y="5656218"/>
            <a:ext cx="3534970" cy="772020"/>
          </a:xfrm>
          <a:prstGeom prst="rect">
            <a:avLst/>
          </a:prstGeom>
        </p:spPr>
        <p:txBody>
          <a:bodyPr/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 b="1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rgbClr val="234F77"/>
                </a:solidFill>
                <a:latin typeface="Myriad Pro"/>
                <a:ea typeface="ＭＳ Ｐゴシック" charset="-128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rgbClr val="234F77"/>
                </a:solidFill>
                <a:latin typeface="Myriad Pro"/>
                <a:ea typeface="ＭＳ Ｐゴシック" charset="-128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rgbClr val="234F77"/>
                </a:solidFill>
                <a:latin typeface="Myriad Pro"/>
                <a:ea typeface="ＭＳ Ｐゴシック" charset="-128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r">
              <a:spcBef>
                <a:spcPts val="462"/>
              </a:spcBef>
              <a:buClr>
                <a:srgbClr val="234F77"/>
              </a:buClr>
              <a:buSzPct val="120000"/>
              <a:buNone/>
            </a:pPr>
            <a:r>
              <a:rPr lang="en-GB" b="0" dirty="0" smtClean="0"/>
              <a:t>Albert </a:t>
            </a:r>
            <a:r>
              <a:rPr lang="en-GB" b="0" dirty="0" err="1" smtClean="0"/>
              <a:t>Puig</a:t>
            </a:r>
            <a:r>
              <a:rPr lang="en-GB" b="0" dirty="0" smtClean="0"/>
              <a:t> </a:t>
            </a:r>
            <a:r>
              <a:rPr lang="en-GB" b="0" dirty="0" err="1" smtClean="0"/>
              <a:t>Artola</a:t>
            </a:r>
            <a:endParaRPr lang="en-GB" b="0" dirty="0" smtClean="0"/>
          </a:p>
          <a:p>
            <a:pPr marL="0" indent="0" algn="r">
              <a:spcBef>
                <a:spcPts val="462"/>
              </a:spcBef>
              <a:buClr>
                <a:srgbClr val="234F77"/>
              </a:buClr>
              <a:buSzPct val="120000"/>
              <a:buNone/>
            </a:pPr>
            <a:r>
              <a:rPr lang="en-GB" b="0" dirty="0" smtClean="0"/>
              <a:t>apuig@aristanetworks.com</a:t>
            </a:r>
            <a:endParaRPr lang="en-GB" b="0" kern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218593" y="145867"/>
            <a:ext cx="8748972" cy="610394"/>
          </a:xfrm>
        </p:spPr>
        <p:txBody>
          <a:bodyPr/>
          <a:lstStyle/>
          <a:p>
            <a:r>
              <a:rPr lang="en-US" sz="2800" dirty="0">
                <a:latin typeface="Arial"/>
                <a:ea typeface="ヒラギノ角ゴ ProN W3" charset="0"/>
                <a:cs typeface="Arial"/>
                <a:sym typeface="Arial" charset="0"/>
              </a:rPr>
              <a:t>Introducing EOS - the Extensible Operating System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1268760"/>
            <a:ext cx="3065118" cy="32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/>
          </p:cNvSpPr>
          <p:nvPr/>
        </p:nvSpPr>
        <p:spPr bwMode="auto">
          <a:xfrm>
            <a:off x="3337036" y="1143000"/>
            <a:ext cx="553561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4135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b="1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Unique EOS </a:t>
            </a:r>
            <a:r>
              <a:rPr lang="en-US" sz="2000" b="1" dirty="0" err="1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SysDB</a:t>
            </a:r>
            <a:endParaRPr lang="en-US" sz="2000" b="1" dirty="0">
              <a:solidFill>
                <a:srgbClr val="234F77"/>
              </a:solidFill>
              <a:latin typeface="Myriad Pro"/>
              <a:ea typeface="ＭＳ Ｐゴシック" charset="-128"/>
              <a:cs typeface="ＭＳ Ｐゴシック" charset="-128"/>
              <a:sym typeface="Arial" charset="0"/>
            </a:endParaRPr>
          </a:p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Decouples protocol state from processing increasing reliability</a:t>
            </a:r>
          </a:p>
          <a:p>
            <a:pPr marL="14135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b="1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Database for IPC</a:t>
            </a:r>
          </a:p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Stateless model reduces complexity and improves  performance</a:t>
            </a:r>
          </a:p>
          <a:p>
            <a:pPr marL="14135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b="1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Live Patching</a:t>
            </a:r>
          </a:p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b="1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 </a:t>
            </a: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Avoid costly downtime for critical security fixes </a:t>
            </a:r>
          </a:p>
          <a:p>
            <a:pPr marL="14135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b="1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Linux Kernel</a:t>
            </a:r>
          </a:p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Open to flexible automation using Linux toolsets and scripts</a:t>
            </a:r>
          </a:p>
          <a:p>
            <a:pPr marL="14135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b="1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EOS APIs</a:t>
            </a:r>
          </a:p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  <a:sym typeface="Arial" charset="0"/>
              </a:rPr>
              <a:t>Network wide automation of operations and provisioning systems</a:t>
            </a:r>
          </a:p>
          <a:p>
            <a:pPr marL="14135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tabLst>
                <a:tab pos="301371" algn="l"/>
              </a:tabLst>
            </a:pPr>
            <a:endParaRPr lang="en-US" sz="2000" b="1" dirty="0">
              <a:solidFill>
                <a:srgbClr val="234F77"/>
              </a:solidFill>
              <a:latin typeface="Myriad Pro"/>
              <a:ea typeface="ＭＳ Ｐゴシック" charset="-128"/>
              <a:cs typeface="ＭＳ Ｐゴシック" charset="-128"/>
              <a:sym typeface="Arial" charset="0"/>
            </a:endParaRP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791580" y="4653136"/>
            <a:ext cx="167349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8695" bIns="0">
            <a:spAutoFit/>
          </a:bodyPr>
          <a:lstStyle/>
          <a:p>
            <a:pPr marL="18002" algn="l"/>
            <a:r>
              <a:rPr lang="en-US" sz="2300" dirty="0">
                <a:latin typeface="Arial" charset="0"/>
                <a:cs typeface="Arial" charset="0"/>
                <a:sym typeface="Arial" charset="0"/>
              </a:rPr>
              <a:t>Linux Kernel</a:t>
            </a:r>
          </a:p>
        </p:txBody>
      </p:sp>
      <p:sp>
        <p:nvSpPr>
          <p:cNvPr id="57349" name="Rectangle 1"/>
          <p:cNvSpPr>
            <a:spLocks noChangeArrowheads="1"/>
          </p:cNvSpPr>
          <p:nvPr/>
        </p:nvSpPr>
        <p:spPr bwMode="auto">
          <a:xfrm>
            <a:off x="218593" y="6142066"/>
            <a:ext cx="8654058" cy="35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2113" tIns="21058" rIns="42113" bIns="21058">
            <a:spAutoFit/>
          </a:bodyPr>
          <a:lstStyle/>
          <a:p>
            <a:pPr marL="6668">
              <a:spcBef>
                <a:spcPts val="693"/>
              </a:spcBef>
              <a:buClr>
                <a:srgbClr val="FFFFFF"/>
              </a:buClr>
              <a:buSzPct val="125000"/>
              <a:tabLst>
                <a:tab pos="301371" algn="l"/>
              </a:tabLst>
            </a:pPr>
            <a:r>
              <a:rPr lang="en-US" sz="2000" dirty="0" smtClean="0">
                <a:latin typeface="Arial" charset="0"/>
                <a:cs typeface="Arial" charset="0"/>
                <a:sym typeface="Arial" charset="0"/>
              </a:rPr>
              <a:t>Leading the next </a:t>
            </a: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wave of Networking: Software Defined Cloud Networking</a:t>
            </a:r>
          </a:p>
        </p:txBody>
      </p:sp>
    </p:spTree>
    <p:extLst>
      <p:ext uri="{BB962C8B-B14F-4D97-AF65-F5344CB8AC3E}">
        <p14:creationId xmlns:p14="http://schemas.microsoft.com/office/powerpoint/2010/main" val="571353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-186690" y="2030408"/>
          <a:ext cx="5825490" cy="467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3" name="Diagram 52"/>
          <p:cNvGraphicFramePr/>
          <p:nvPr/>
        </p:nvGraphicFramePr>
        <p:xfrm>
          <a:off x="-186690" y="304851"/>
          <a:ext cx="5825490" cy="467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334046" y="1371618"/>
            <a:ext cx="3770313" cy="5108624"/>
          </a:xfrm>
          <a:prstGeom prst="rect">
            <a:avLst/>
          </a:prstGeom>
          <a:noFill/>
        </p:spPr>
        <p:txBody>
          <a:bodyPr wrap="square" lIns="90956" tIns="45489" rIns="90956" bIns="45489" rtlCol="0">
            <a:spAutoFit/>
          </a:bodyPr>
          <a:lstStyle/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rPr>
              <a:t>Fully modular, multi-process, multi-threaded, </a:t>
            </a:r>
            <a:r>
              <a:rPr lang="en-US" sz="2000" dirty="0" err="1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rPr>
              <a:t>stateful</a:t>
            </a: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rPr>
              <a:t> restart</a:t>
            </a:r>
          </a:p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rPr>
              <a:t>Core </a:t>
            </a:r>
            <a:r>
              <a:rPr lang="en-US" sz="2000" dirty="0" err="1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rPr>
              <a:t>sysdb</a:t>
            </a: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rPr>
              <a:t> for all session state and inter-process communications</a:t>
            </a:r>
          </a:p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rPr>
              <a:t>In-service-software-upgrades</a:t>
            </a:r>
          </a:p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rPr>
              <a:t>Extensible architecture enables 3rd party applications</a:t>
            </a:r>
          </a:p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rPr>
              <a:t>Focused on making operations simpler</a:t>
            </a:r>
          </a:p>
          <a:p>
            <a:pPr marL="332042" lvl="1" indent="-134017" eaLnBrk="0" hangingPunct="0">
              <a:lnSpc>
                <a:spcPct val="90000"/>
              </a:lnSpc>
              <a:spcBef>
                <a:spcPts val="693"/>
              </a:spcBef>
              <a:buClr>
                <a:schemeClr val="accent1"/>
              </a:buClr>
              <a:buSzPct val="125000"/>
              <a:buFont typeface="Arial" charset="0"/>
              <a:buChar char="•"/>
              <a:tabLst>
                <a:tab pos="301371" algn="l"/>
              </a:tabLst>
            </a:pPr>
            <a:r>
              <a:rPr lang="en-US" sz="2000" dirty="0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rPr>
              <a:t>One system image for all product families</a:t>
            </a:r>
          </a:p>
          <a:p>
            <a:pPr algn="l"/>
            <a:endParaRPr lang="en-US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195943" y="163299"/>
            <a:ext cx="9143320" cy="4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5000"/>
              </a:lnSpc>
            </a:pPr>
            <a:r>
              <a:rPr lang="en-US" sz="2800" dirty="0">
                <a:solidFill>
                  <a:srgbClr val="234F77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  <a:latin typeface="Arial"/>
                <a:ea typeface="ヒラギノ角ゴ ProN W3" charset="0"/>
                <a:cs typeface="Arial"/>
                <a:sym typeface="Myriad Pro" charset="0"/>
              </a:rPr>
              <a:t>EOS – Extensible Operating System</a:t>
            </a:r>
          </a:p>
        </p:txBody>
      </p:sp>
    </p:spTree>
    <p:extLst>
      <p:ext uri="{BB962C8B-B14F-4D97-AF65-F5344CB8AC3E}">
        <p14:creationId xmlns:p14="http://schemas.microsoft.com/office/powerpoint/2010/main" val="1135595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636" y="3793846"/>
            <a:ext cx="6565246" cy="960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Overlay Networks 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4099" name="Picture 4" descr="Aris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32025"/>
            <a:ext cx="5784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958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Network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14324" y="1614488"/>
            <a:ext cx="4789029" cy="439102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What is an Overlay Network</a:t>
            </a:r>
          </a:p>
          <a:p>
            <a:pPr lvl="1"/>
            <a:r>
              <a:rPr lang="en-US" sz="1800" dirty="0" smtClean="0"/>
              <a:t>Abstracts </a:t>
            </a:r>
            <a:r>
              <a:rPr lang="en-US" sz="1800" dirty="0"/>
              <a:t>the virtualized </a:t>
            </a:r>
            <a:r>
              <a:rPr lang="en-US" sz="1800" dirty="0" smtClean="0"/>
              <a:t>environment form the physical topology </a:t>
            </a:r>
          </a:p>
          <a:p>
            <a:pPr lvl="1"/>
            <a:r>
              <a:rPr lang="en-US" sz="1800" dirty="0" smtClean="0"/>
              <a:t>Constructs L2 tunnels across the physical infrastructure </a:t>
            </a:r>
            <a:endParaRPr lang="en-US" sz="1800" dirty="0"/>
          </a:p>
          <a:p>
            <a:pPr lvl="1"/>
            <a:r>
              <a:rPr lang="en-US" sz="1800" dirty="0" smtClean="0"/>
              <a:t>Tunnels provide connectivity between physical and virtual end-points</a:t>
            </a:r>
          </a:p>
          <a:p>
            <a:r>
              <a:rPr lang="en-US" sz="2200" dirty="0" smtClean="0"/>
              <a:t>Physical Infrastructure</a:t>
            </a:r>
          </a:p>
          <a:p>
            <a:pPr lvl="1"/>
            <a:r>
              <a:rPr lang="en-US" sz="1800" dirty="0" smtClean="0"/>
              <a:t>Transparent to the overlay technology</a:t>
            </a:r>
          </a:p>
          <a:p>
            <a:pPr lvl="1"/>
            <a:r>
              <a:rPr lang="en-US" sz="1800" dirty="0" smtClean="0"/>
              <a:t>Allows the building of L3 infrastructure</a:t>
            </a:r>
          </a:p>
          <a:p>
            <a:pPr lvl="1"/>
            <a:r>
              <a:rPr lang="en-US" sz="1800" dirty="0" smtClean="0"/>
              <a:t>Physical provide the bandwidth and scale for the communication</a:t>
            </a:r>
          </a:p>
          <a:p>
            <a:pPr lvl="1"/>
            <a:r>
              <a:rPr lang="en-US" sz="1800" dirty="0" smtClean="0"/>
              <a:t>Removes the scaling constraints of the physical from the virtual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5" name="Trapezoid 34"/>
          <p:cNvSpPr/>
          <p:nvPr/>
        </p:nvSpPr>
        <p:spPr>
          <a:xfrm>
            <a:off x="5816885" y="3838425"/>
            <a:ext cx="2861886" cy="1157706"/>
          </a:xfrm>
          <a:prstGeom prst="trapezoid">
            <a:avLst/>
          </a:prstGeom>
          <a:solidFill>
            <a:srgbClr val="85B2F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10800000" flipH="1">
            <a:off x="6386553" y="4040061"/>
            <a:ext cx="146502" cy="394796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rot="10800000">
            <a:off x="8096131" y="4030289"/>
            <a:ext cx="48846" cy="459155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6310" y="4426590"/>
            <a:ext cx="458747" cy="4355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9" name="Line 8"/>
          <p:cNvSpPr>
            <a:spLocks noChangeShapeType="1"/>
          </p:cNvSpPr>
          <p:nvPr/>
        </p:nvSpPr>
        <p:spPr bwMode="auto">
          <a:xfrm rot="10800000" flipH="1">
            <a:off x="6382771" y="4030290"/>
            <a:ext cx="648513" cy="390749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rot="10800000">
            <a:off x="7480669" y="4010752"/>
            <a:ext cx="652910" cy="458340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4813" y="4472278"/>
            <a:ext cx="458747" cy="4355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6288710" y="3659060"/>
            <a:ext cx="1973498" cy="398128"/>
            <a:chOff x="6388964" y="2553343"/>
            <a:chExt cx="2176176" cy="453170"/>
          </a:xfrm>
        </p:grpSpPr>
        <p:pic>
          <p:nvPicPr>
            <p:cNvPr id="122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88964" y="2570929"/>
              <a:ext cx="458747" cy="4355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5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80980" y="2557251"/>
              <a:ext cx="458747" cy="4355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6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63224" y="2553343"/>
              <a:ext cx="458747" cy="4355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8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06393" y="2559204"/>
              <a:ext cx="458747" cy="4355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29" name="Line 8"/>
          <p:cNvSpPr>
            <a:spLocks noChangeShapeType="1"/>
          </p:cNvSpPr>
          <p:nvPr/>
        </p:nvSpPr>
        <p:spPr bwMode="auto">
          <a:xfrm rot="10800000" flipH="1">
            <a:off x="6386515" y="4020520"/>
            <a:ext cx="1143000" cy="400540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Line 8"/>
          <p:cNvSpPr>
            <a:spLocks noChangeShapeType="1"/>
          </p:cNvSpPr>
          <p:nvPr/>
        </p:nvSpPr>
        <p:spPr bwMode="auto">
          <a:xfrm rot="10800000" flipH="1">
            <a:off x="6387329" y="4040060"/>
            <a:ext cx="1689263" cy="381407"/>
          </a:xfrm>
          <a:prstGeom prst="line">
            <a:avLst/>
          </a:prstGeom>
          <a:noFill/>
          <a:ln w="28575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Line 9"/>
          <p:cNvSpPr>
            <a:spLocks noChangeShapeType="1"/>
          </p:cNvSpPr>
          <p:nvPr/>
        </p:nvSpPr>
        <p:spPr bwMode="auto">
          <a:xfrm rot="10800000">
            <a:off x="7032913" y="4029883"/>
            <a:ext cx="1105958" cy="444500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Line 9"/>
          <p:cNvSpPr>
            <a:spLocks noChangeShapeType="1"/>
          </p:cNvSpPr>
          <p:nvPr/>
        </p:nvSpPr>
        <p:spPr bwMode="auto">
          <a:xfrm rot="10800000">
            <a:off x="6529146" y="4060575"/>
            <a:ext cx="1599142" cy="413808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9028" y="4195581"/>
            <a:ext cx="109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Physical </a:t>
            </a:r>
          </a:p>
          <a:p>
            <a:r>
              <a:rPr lang="en-US" sz="1200" dirty="0" smtClean="0"/>
              <a:t>Infrastructure</a:t>
            </a:r>
            <a:endParaRPr lang="en-US" sz="1200" dirty="0"/>
          </a:p>
        </p:txBody>
      </p:sp>
      <p:sp>
        <p:nvSpPr>
          <p:cNvPr id="34" name="Trapezoid 33"/>
          <p:cNvSpPr/>
          <p:nvPr/>
        </p:nvSpPr>
        <p:spPr>
          <a:xfrm>
            <a:off x="5841872" y="2869920"/>
            <a:ext cx="2724673" cy="859673"/>
          </a:xfrm>
          <a:prstGeom prst="trapezoid">
            <a:avLst/>
          </a:prstGeom>
          <a:solidFill>
            <a:schemeClr val="bg2">
              <a:lumMod val="9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234" y="3230635"/>
            <a:ext cx="472535" cy="34861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242" y="2923015"/>
            <a:ext cx="235921" cy="4620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987" y="2929539"/>
            <a:ext cx="235921" cy="4620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848" y="2926690"/>
            <a:ext cx="235921" cy="462054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>
          <a:xfrm rot="16200000" flipH="1">
            <a:off x="7209134" y="2243455"/>
            <a:ext cx="8633" cy="1242871"/>
          </a:xfrm>
          <a:prstGeom prst="curvedConnector3">
            <a:avLst>
              <a:gd name="adj1" fmla="val -2647979"/>
            </a:avLst>
          </a:pr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5007385" y="2873553"/>
            <a:ext cx="72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Overlay </a:t>
            </a:r>
          </a:p>
          <a:p>
            <a:r>
              <a:rPr lang="en-US" sz="1200" dirty="0" smtClean="0"/>
              <a:t>network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69001" y="1994868"/>
            <a:ext cx="1946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Logical tunnels across </a:t>
            </a:r>
          </a:p>
          <a:p>
            <a:pPr algn="ctr"/>
            <a:r>
              <a:rPr lang="en-US" sz="1200" dirty="0" smtClean="0"/>
              <a:t>the physical Infrastructure </a:t>
            </a:r>
            <a:endParaRPr lang="en-US" sz="1200" dirty="0"/>
          </a:p>
        </p:txBody>
      </p:sp>
      <p:pic>
        <p:nvPicPr>
          <p:cNvPr id="1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2287" y="3240410"/>
            <a:ext cx="472535" cy="3486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0291" y="2932790"/>
            <a:ext cx="235921" cy="462055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041" y="2939318"/>
            <a:ext cx="235921" cy="462055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901" y="2936468"/>
            <a:ext cx="235921" cy="46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06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 51"/>
          <p:cNvSpPr/>
          <p:nvPr/>
        </p:nvSpPr>
        <p:spPr>
          <a:xfrm>
            <a:off x="2720733" y="3253481"/>
            <a:ext cx="1397809" cy="40576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3933" y="3243321"/>
            <a:ext cx="1397809" cy="40576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 rot="10800000" flipH="1">
            <a:off x="1007015" y="2900595"/>
            <a:ext cx="0" cy="1062362"/>
          </a:xfrm>
          <a:prstGeom prst="line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8970" y="1990293"/>
            <a:ext cx="4408714" cy="3755016"/>
          </a:xfrm>
        </p:spPr>
        <p:txBody>
          <a:bodyPr>
            <a:normAutofit/>
          </a:bodyPr>
          <a:lstStyle/>
          <a:p>
            <a:pPr marL="166140" indent="-166140">
              <a:buSzPct val="100000"/>
            </a:pPr>
            <a:r>
              <a:rPr lang="en-US" sz="2200" dirty="0"/>
              <a:t>Virtual </a:t>
            </a:r>
            <a:r>
              <a:rPr lang="en-US" sz="2200" dirty="0" err="1"/>
              <a:t>eXtensible</a:t>
            </a:r>
            <a:r>
              <a:rPr lang="en-US" sz="2200" dirty="0"/>
              <a:t> LAN (VXLAN) </a:t>
            </a:r>
          </a:p>
          <a:p>
            <a:pPr marL="371277" lvl="3" indent="-166140">
              <a:lnSpc>
                <a:spcPct val="120000"/>
              </a:lnSpc>
              <a:spcBef>
                <a:spcPts val="462"/>
              </a:spcBef>
              <a:buSzPct val="100000"/>
            </a:pPr>
            <a:r>
              <a:rPr lang="en-US" sz="1700" dirty="0"/>
              <a:t>IETF framework proposal, co-authored by Arista, </a:t>
            </a:r>
            <a:r>
              <a:rPr lang="en-US" sz="1700" dirty="0" err="1"/>
              <a:t>Vmware</a:t>
            </a:r>
            <a:r>
              <a:rPr lang="en-US" sz="1700" dirty="0"/>
              <a:t>, Cisco, Citrix, Red hat and Broadcom</a:t>
            </a:r>
          </a:p>
          <a:p>
            <a:pPr marL="166140" indent="-166140">
              <a:lnSpc>
                <a:spcPct val="120000"/>
              </a:lnSpc>
              <a:spcBef>
                <a:spcPts val="462"/>
              </a:spcBef>
              <a:buSzPct val="100000"/>
            </a:pPr>
            <a:r>
              <a:rPr lang="en-US" sz="2200" dirty="0" err="1" smtClean="0"/>
              <a:t>Vmotion</a:t>
            </a:r>
            <a:r>
              <a:rPr lang="en-US" sz="2200" dirty="0" smtClean="0"/>
              <a:t> across L3 boundaries</a:t>
            </a:r>
            <a:endParaRPr lang="en-US" sz="2200" dirty="0"/>
          </a:p>
          <a:p>
            <a:pPr marL="371277" lvl="2" indent="-166140">
              <a:lnSpc>
                <a:spcPct val="120000"/>
              </a:lnSpc>
              <a:spcBef>
                <a:spcPts val="462"/>
              </a:spcBef>
              <a:buSzPct val="100000"/>
            </a:pPr>
            <a:r>
              <a:rPr lang="en-US" sz="1700" dirty="0" smtClean="0"/>
              <a:t>Transparent to the physical IP fabric</a:t>
            </a:r>
            <a:endParaRPr lang="en-US" sz="1700" dirty="0"/>
          </a:p>
          <a:p>
            <a:pPr marL="371277" lvl="2" indent="-166140">
              <a:lnSpc>
                <a:spcPct val="120000"/>
              </a:lnSpc>
              <a:spcBef>
                <a:spcPts val="462"/>
              </a:spcBef>
              <a:buSzPct val="100000"/>
            </a:pPr>
            <a:r>
              <a:rPr lang="en-US" sz="1700" dirty="0" smtClean="0"/>
              <a:t>Provides Layer 2 scale across the Layer 3 IP fabric</a:t>
            </a:r>
          </a:p>
          <a:p>
            <a:pPr marL="371277" lvl="2" indent="-166140">
              <a:lnSpc>
                <a:spcPct val="120000"/>
              </a:lnSpc>
              <a:spcBef>
                <a:spcPts val="462"/>
              </a:spcBef>
              <a:buSzPct val="100000"/>
            </a:pPr>
            <a:r>
              <a:rPr lang="en-US" sz="1700" dirty="0" smtClean="0"/>
              <a:t>Abstracts the Virtual connectivity from the physical IP </a:t>
            </a:r>
            <a:r>
              <a:rPr lang="en-US" sz="1700" dirty="0" err="1" smtClean="0"/>
              <a:t>infrastruture</a:t>
            </a:r>
            <a:endParaRPr lang="en-US" sz="1700" dirty="0"/>
          </a:p>
          <a:p>
            <a:pPr lvl="1">
              <a:buSzPct val="100000"/>
            </a:pPr>
            <a:endParaRPr lang="en-US" sz="2200" dirty="0"/>
          </a:p>
          <a:p>
            <a:pPr lvl="1">
              <a:buSzPct val="100000"/>
            </a:pPr>
            <a:endParaRPr lang="en-US" dirty="0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flipH="1">
            <a:off x="3193784" y="4089572"/>
            <a:ext cx="215661" cy="773709"/>
          </a:xfrm>
          <a:prstGeom prst="line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Network</a:t>
            </a:r>
            <a:endParaRPr lang="en-US" dirty="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634501" y="4117916"/>
            <a:ext cx="237382" cy="774453"/>
          </a:xfrm>
          <a:prstGeom prst="line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4954366" y="5628260"/>
            <a:ext cx="702335" cy="21544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Arial" pitchFamily="-1" charset="0"/>
                <a:ea typeface="Arial" pitchFamily="-1" charset="0"/>
                <a:cs typeface="Arial" pitchFamily="-1" charset="0"/>
                <a:sym typeface="Arial" pitchFamily="-1" charset="0"/>
              </a:rPr>
              <a:t>Subnet</a:t>
            </a:r>
            <a:r>
              <a:rPr lang="en-US" sz="1200" dirty="0">
                <a:latin typeface="Arial" pitchFamily="-1" charset="0"/>
                <a:ea typeface="Arial" pitchFamily="-1" charset="0"/>
                <a:cs typeface="Arial" pitchFamily="-1" charset="0"/>
                <a:sym typeface="Arial" pitchFamily="-1" charset="0"/>
              </a:rPr>
              <a:t> A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0800000" flipH="1">
            <a:off x="3493167" y="2834498"/>
            <a:ext cx="0" cy="1062362"/>
          </a:xfrm>
          <a:prstGeom prst="line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663039" y="4266707"/>
            <a:ext cx="215661" cy="773709"/>
          </a:xfrm>
          <a:prstGeom prst="line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140595" y="4265219"/>
            <a:ext cx="191731" cy="882444"/>
          </a:xfrm>
          <a:prstGeom prst="line">
            <a:avLst/>
          </a:prstGeom>
          <a:noFill/>
          <a:ln w="28575" cap="flat" cmpd="sng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512" y="3673778"/>
            <a:ext cx="610676" cy="6368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9" name="Picture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7665" y="3671546"/>
            <a:ext cx="610676" cy="63682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cxnSp>
        <p:nvCxnSpPr>
          <p:cNvPr id="57" name="Straight Arrow Connector 56"/>
          <p:cNvCxnSpPr/>
          <p:nvPr/>
        </p:nvCxnSpPr>
        <p:spPr bwMode="auto">
          <a:xfrm flipH="1">
            <a:off x="1593584" y="4363891"/>
            <a:ext cx="1828800" cy="39189"/>
          </a:xfrm>
          <a:prstGeom prst="straightConnector1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sp>
        <p:nvSpPr>
          <p:cNvPr id="98" name="TextBox 97"/>
          <p:cNvSpPr txBox="1"/>
          <p:nvPr/>
        </p:nvSpPr>
        <p:spPr>
          <a:xfrm>
            <a:off x="1683231" y="4065324"/>
            <a:ext cx="1304114" cy="319611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pPr algn="ctr"/>
            <a:r>
              <a:rPr lang="en-US" sz="900" dirty="0"/>
              <a:t>VM mobility </a:t>
            </a:r>
          </a:p>
          <a:p>
            <a:pPr algn="ctr"/>
            <a:r>
              <a:rPr lang="en-US" sz="900" dirty="0"/>
              <a:t>Across Layer 3 subnets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42" y="4520646"/>
            <a:ext cx="422136" cy="62878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30662" y="5098096"/>
            <a:ext cx="804015" cy="319611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en-US" sz="900" dirty="0"/>
              <a:t>VM-1</a:t>
            </a:r>
          </a:p>
          <a:p>
            <a:r>
              <a:rPr lang="en-US" sz="900" dirty="0"/>
              <a:t>10.10.10.1/24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728" y="5069286"/>
            <a:ext cx="422136" cy="6287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116767" y="5730056"/>
            <a:ext cx="804015" cy="319611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en-US" sz="900" dirty="0"/>
              <a:t>VM-2</a:t>
            </a:r>
          </a:p>
          <a:p>
            <a:r>
              <a:rPr lang="en-US" sz="900" dirty="0"/>
              <a:t>20.20.20.1/24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004" y="4524796"/>
            <a:ext cx="422136" cy="6287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299" y="4755777"/>
            <a:ext cx="422136" cy="62878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800822" y="5140745"/>
            <a:ext cx="804015" cy="319611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en-US" sz="900" dirty="0"/>
              <a:t>VM-3</a:t>
            </a:r>
          </a:p>
          <a:p>
            <a:r>
              <a:rPr lang="en-US" sz="900" dirty="0"/>
              <a:t>10.10.10.2/24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18328" y="5382794"/>
            <a:ext cx="804015" cy="319611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en-US" sz="900" dirty="0"/>
              <a:t>VM-4</a:t>
            </a:r>
          </a:p>
          <a:p>
            <a:r>
              <a:rPr lang="en-US" sz="900" dirty="0"/>
              <a:t>20.20.20.1/24</a:t>
            </a:r>
          </a:p>
        </p:txBody>
      </p:sp>
      <p:sp>
        <p:nvSpPr>
          <p:cNvPr id="3" name="Striped Right Arrow 2"/>
          <p:cNvSpPr/>
          <p:nvPr/>
        </p:nvSpPr>
        <p:spPr bwMode="auto">
          <a:xfrm>
            <a:off x="2214070" y="4403080"/>
            <a:ext cx="685800" cy="352697"/>
          </a:xfrm>
          <a:prstGeom prst="stripedRight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t" anchorCtr="0" compatLnSpc="1">
            <a:prstTxWarp prst="textNoShape">
              <a:avLst/>
            </a:prstTxWarp>
          </a:bodyPr>
          <a:lstStyle/>
          <a:p>
            <a:pPr algn="ctr" defTabSz="421996"/>
            <a:endParaRPr lang="en-US" sz="260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48" name="Striped Right Arrow 47"/>
          <p:cNvSpPr/>
          <p:nvPr/>
        </p:nvSpPr>
        <p:spPr bwMode="auto">
          <a:xfrm rot="10800000">
            <a:off x="1462956" y="4403080"/>
            <a:ext cx="685800" cy="352697"/>
          </a:xfrm>
          <a:prstGeom prst="stripedRightArrow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t" anchorCtr="0" compatLnSpc="1">
            <a:prstTxWarp prst="textNoShape">
              <a:avLst/>
            </a:prstTxWarp>
          </a:bodyPr>
          <a:lstStyle/>
          <a:p>
            <a:pPr algn="ctr" defTabSz="421996"/>
            <a:endParaRPr lang="en-US" sz="260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156" y="3736874"/>
            <a:ext cx="566388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en-US" sz="900" dirty="0"/>
              <a:t>ESX host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6442" y="3776063"/>
            <a:ext cx="566388" cy="181112"/>
          </a:xfrm>
          <a:prstGeom prst="rect">
            <a:avLst/>
          </a:prstGeom>
          <a:noFill/>
        </p:spPr>
        <p:txBody>
          <a:bodyPr wrap="none" lIns="42200" tIns="21100" rIns="42200" bIns="21100" rtlCol="0">
            <a:spAutoFit/>
          </a:bodyPr>
          <a:lstStyle/>
          <a:p>
            <a:r>
              <a:rPr lang="en-US" sz="900" dirty="0"/>
              <a:t>ESX host</a:t>
            </a: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920" y="2839305"/>
            <a:ext cx="688757" cy="3801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252" y="2910645"/>
            <a:ext cx="688757" cy="3801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873" y="1910906"/>
            <a:ext cx="688757" cy="3801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8369" y="1887677"/>
            <a:ext cx="688757" cy="3801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886" y="1877958"/>
            <a:ext cx="688757" cy="3801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35" y="1908769"/>
            <a:ext cx="688757" cy="3801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34561" y="249934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5" name="Straight Connector 24"/>
          <p:cNvCxnSpPr>
            <a:stCxn id="56" idx="0"/>
            <a:endCxn id="59" idx="2"/>
          </p:cNvCxnSpPr>
          <p:nvPr/>
        </p:nvCxnSpPr>
        <p:spPr>
          <a:xfrm flipV="1">
            <a:off x="1020299" y="2291100"/>
            <a:ext cx="800953" cy="548205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6" idx="0"/>
            <a:endCxn id="60" idx="2"/>
          </p:cNvCxnSpPr>
          <p:nvPr/>
        </p:nvCxnSpPr>
        <p:spPr>
          <a:xfrm flipV="1">
            <a:off x="1020299" y="2267871"/>
            <a:ext cx="1642449" cy="571434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0"/>
            <a:endCxn id="61" idx="2"/>
          </p:cNvCxnSpPr>
          <p:nvPr/>
        </p:nvCxnSpPr>
        <p:spPr>
          <a:xfrm flipV="1">
            <a:off x="1020299" y="2258152"/>
            <a:ext cx="2510966" cy="581153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6" idx="0"/>
            <a:endCxn id="62" idx="2"/>
          </p:cNvCxnSpPr>
          <p:nvPr/>
        </p:nvCxnSpPr>
        <p:spPr>
          <a:xfrm flipH="1" flipV="1">
            <a:off x="954314" y="2288963"/>
            <a:ext cx="65985" cy="550342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0"/>
            <a:endCxn id="62" idx="2"/>
          </p:cNvCxnSpPr>
          <p:nvPr/>
        </p:nvCxnSpPr>
        <p:spPr>
          <a:xfrm flipH="1" flipV="1">
            <a:off x="954314" y="2288963"/>
            <a:ext cx="2461317" cy="621682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0"/>
            <a:endCxn id="59" idx="2"/>
          </p:cNvCxnSpPr>
          <p:nvPr/>
        </p:nvCxnSpPr>
        <p:spPr>
          <a:xfrm flipH="1" flipV="1">
            <a:off x="1821252" y="2291100"/>
            <a:ext cx="1594379" cy="619545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58" idx="0"/>
            <a:endCxn id="60" idx="2"/>
          </p:cNvCxnSpPr>
          <p:nvPr/>
        </p:nvCxnSpPr>
        <p:spPr>
          <a:xfrm flipH="1" flipV="1">
            <a:off x="2662748" y="2267871"/>
            <a:ext cx="752883" cy="642774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8" idx="0"/>
            <a:endCxn id="61" idx="2"/>
          </p:cNvCxnSpPr>
          <p:nvPr/>
        </p:nvCxnSpPr>
        <p:spPr>
          <a:xfrm flipV="1">
            <a:off x="3415631" y="2258152"/>
            <a:ext cx="115634" cy="652493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866225" y="2161596"/>
            <a:ext cx="2706570" cy="1904905"/>
          </a:xfrm>
          <a:custGeom>
            <a:avLst/>
            <a:gdLst>
              <a:gd name="connsiteX0" fmla="*/ 107678 w 2627107"/>
              <a:gd name="connsiteY0" fmla="*/ 1648313 h 2634541"/>
              <a:gd name="connsiteX1" fmla="*/ 67143 w 2627107"/>
              <a:gd name="connsiteY1" fmla="*/ 891754 h 2634541"/>
              <a:gd name="connsiteX2" fmla="*/ 891353 w 2627107"/>
              <a:gd name="connsiteY2" fmla="*/ 96 h 2634541"/>
              <a:gd name="connsiteX3" fmla="*/ 2526261 w 2627107"/>
              <a:gd name="connsiteY3" fmla="*/ 945794 h 2634541"/>
              <a:gd name="connsiteX4" fmla="*/ 2458703 w 2627107"/>
              <a:gd name="connsiteY4" fmla="*/ 2634541 h 2634541"/>
              <a:gd name="connsiteX0" fmla="*/ 66077 w 2666576"/>
              <a:gd name="connsiteY0" fmla="*/ 1986071 h 2634550"/>
              <a:gd name="connsiteX1" fmla="*/ 106612 w 2666576"/>
              <a:gd name="connsiteY1" fmla="*/ 891763 h 2634550"/>
              <a:gd name="connsiteX2" fmla="*/ 930822 w 2666576"/>
              <a:gd name="connsiteY2" fmla="*/ 105 h 2634550"/>
              <a:gd name="connsiteX3" fmla="*/ 2565730 w 2666576"/>
              <a:gd name="connsiteY3" fmla="*/ 945803 h 2634550"/>
              <a:gd name="connsiteX4" fmla="*/ 2498172 w 2666576"/>
              <a:gd name="connsiteY4" fmla="*/ 2634550 h 2634550"/>
              <a:gd name="connsiteX0" fmla="*/ 66077 w 2706570"/>
              <a:gd name="connsiteY0" fmla="*/ 1986071 h 1986071"/>
              <a:gd name="connsiteX1" fmla="*/ 106612 w 2706570"/>
              <a:gd name="connsiteY1" fmla="*/ 891763 h 1986071"/>
              <a:gd name="connsiteX2" fmla="*/ 930822 w 2706570"/>
              <a:gd name="connsiteY2" fmla="*/ 105 h 1986071"/>
              <a:gd name="connsiteX3" fmla="*/ 2565730 w 2706570"/>
              <a:gd name="connsiteY3" fmla="*/ 945803 h 1986071"/>
              <a:gd name="connsiteX4" fmla="*/ 2619777 w 2706570"/>
              <a:gd name="connsiteY4" fmla="*/ 1905011 h 19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6570" h="1986071">
                <a:moveTo>
                  <a:pt x="66077" y="1986071"/>
                </a:moveTo>
                <a:cubicBezTo>
                  <a:pt x="-19497" y="1745143"/>
                  <a:pt x="-37512" y="1222757"/>
                  <a:pt x="106612" y="891763"/>
                </a:cubicBezTo>
                <a:cubicBezTo>
                  <a:pt x="250736" y="560769"/>
                  <a:pt x="520969" y="-8902"/>
                  <a:pt x="930822" y="105"/>
                </a:cubicBezTo>
                <a:cubicBezTo>
                  <a:pt x="1340675" y="9112"/>
                  <a:pt x="2284238" y="628319"/>
                  <a:pt x="2565730" y="945803"/>
                </a:cubicBezTo>
                <a:cubicBezTo>
                  <a:pt x="2847223" y="1263287"/>
                  <a:pt x="2619777" y="1905011"/>
                  <a:pt x="2619777" y="1905011"/>
                </a:cubicBezTo>
              </a:path>
            </a:pathLst>
          </a:custGeom>
          <a:ln w="2286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378186" y="2067026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IP Overlay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95557" y="3329175"/>
            <a:ext cx="7650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Subnet B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01044" y="3298695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Subnet A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294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3077839" y="4868176"/>
            <a:ext cx="523051" cy="92264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3637677" y="4868902"/>
            <a:ext cx="523051" cy="92264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4186353" y="4858433"/>
            <a:ext cx="523051" cy="92386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5899798" y="4137076"/>
            <a:ext cx="523051" cy="110006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5332371" y="4137804"/>
            <a:ext cx="523051" cy="1098612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Line 26"/>
          <p:cNvSpPr>
            <a:spLocks noChangeShapeType="1"/>
          </p:cNvSpPr>
          <p:nvPr/>
        </p:nvSpPr>
        <p:spPr bwMode="auto">
          <a:xfrm rot="10800000">
            <a:off x="6223735" y="3766653"/>
            <a:ext cx="8303" cy="657511"/>
          </a:xfrm>
          <a:prstGeom prst="line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2040041" y="4858433"/>
            <a:ext cx="523051" cy="922643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1480202" y="4848690"/>
            <a:ext cx="523051" cy="92386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20365" y="4847962"/>
            <a:ext cx="523051" cy="92386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8331" y="4239140"/>
            <a:ext cx="750194" cy="3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1064653" y="3720841"/>
            <a:ext cx="1397809" cy="40576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Line 26"/>
          <p:cNvSpPr>
            <a:spLocks noChangeShapeType="1"/>
          </p:cNvSpPr>
          <p:nvPr/>
        </p:nvSpPr>
        <p:spPr bwMode="auto">
          <a:xfrm rot="10800000" flipH="1">
            <a:off x="7878898" y="3820667"/>
            <a:ext cx="0" cy="772634"/>
          </a:xfrm>
          <a:prstGeom prst="line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1643712" y="4527488"/>
            <a:ext cx="86593" cy="441029"/>
          </a:xfrm>
          <a:prstGeom prst="line">
            <a:avLst/>
          </a:prstGeom>
          <a:noFill/>
          <a:ln w="12700" cmpd="sng">
            <a:solidFill>
              <a:srgbClr val="0044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1098537" y="4527488"/>
            <a:ext cx="498830" cy="467051"/>
          </a:xfrm>
          <a:prstGeom prst="line">
            <a:avLst/>
          </a:prstGeom>
          <a:noFill/>
          <a:ln w="12700" cmpd="sng">
            <a:solidFill>
              <a:srgbClr val="0044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857148" y="4527488"/>
            <a:ext cx="355522" cy="441029"/>
          </a:xfrm>
          <a:prstGeom prst="line">
            <a:avLst/>
          </a:prstGeom>
          <a:noFill/>
          <a:ln w="12700" cmpd="sng">
            <a:solidFill>
              <a:srgbClr val="0044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098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415" y="3398737"/>
            <a:ext cx="640287" cy="32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91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3571" y="3479816"/>
            <a:ext cx="843376" cy="42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5353" y="1800761"/>
            <a:ext cx="842766" cy="4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320" y="1794140"/>
            <a:ext cx="842766" cy="4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8880" y="1808246"/>
            <a:ext cx="842766" cy="4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959" y="1801625"/>
            <a:ext cx="842766" cy="4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stCxn id="40984" idx="0"/>
            <a:endCxn id="41" idx="2"/>
          </p:cNvCxnSpPr>
          <p:nvPr/>
        </p:nvCxnSpPr>
        <p:spPr>
          <a:xfrm flipV="1">
            <a:off x="1763559" y="2225777"/>
            <a:ext cx="473177" cy="117296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0984" idx="0"/>
            <a:endCxn id="42" idx="2"/>
          </p:cNvCxnSpPr>
          <p:nvPr/>
        </p:nvCxnSpPr>
        <p:spPr>
          <a:xfrm flipV="1">
            <a:off x="1763559" y="2219156"/>
            <a:ext cx="1829145" cy="1179581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40984" idx="0"/>
            <a:endCxn id="43" idx="2"/>
          </p:cNvCxnSpPr>
          <p:nvPr/>
        </p:nvCxnSpPr>
        <p:spPr>
          <a:xfrm flipV="1">
            <a:off x="1763559" y="2233261"/>
            <a:ext cx="3096704" cy="1165476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0984" idx="0"/>
            <a:endCxn id="44" idx="2"/>
          </p:cNvCxnSpPr>
          <p:nvPr/>
        </p:nvCxnSpPr>
        <p:spPr>
          <a:xfrm flipV="1">
            <a:off x="1763559" y="2226641"/>
            <a:ext cx="4414783" cy="117209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1" idx="2"/>
            <a:endCxn id="40991" idx="0"/>
          </p:cNvCxnSpPr>
          <p:nvPr/>
        </p:nvCxnSpPr>
        <p:spPr>
          <a:xfrm>
            <a:off x="2236736" y="2225777"/>
            <a:ext cx="5668523" cy="125403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42" idx="2"/>
            <a:endCxn id="40991" idx="0"/>
          </p:cNvCxnSpPr>
          <p:nvPr/>
        </p:nvCxnSpPr>
        <p:spPr>
          <a:xfrm>
            <a:off x="3592703" y="2219156"/>
            <a:ext cx="4312556" cy="126066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3" idx="2"/>
            <a:endCxn id="40991" idx="0"/>
          </p:cNvCxnSpPr>
          <p:nvPr/>
        </p:nvCxnSpPr>
        <p:spPr>
          <a:xfrm>
            <a:off x="4860263" y="2233261"/>
            <a:ext cx="3044996" cy="124655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4" idx="2"/>
            <a:endCxn id="40991" idx="0"/>
          </p:cNvCxnSpPr>
          <p:nvPr/>
        </p:nvCxnSpPr>
        <p:spPr>
          <a:xfrm>
            <a:off x="6178342" y="2226641"/>
            <a:ext cx="1726917" cy="12531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Group 134"/>
          <p:cNvGrpSpPr>
            <a:grpSpLocks/>
          </p:cNvGrpSpPr>
          <p:nvPr/>
        </p:nvGrpSpPr>
        <p:grpSpPr bwMode="auto">
          <a:xfrm>
            <a:off x="5988699" y="4112356"/>
            <a:ext cx="345564" cy="662230"/>
            <a:chOff x="3408" y="1056"/>
            <a:chExt cx="1350" cy="3183"/>
          </a:xfrm>
        </p:grpSpPr>
        <p:grpSp>
          <p:nvGrpSpPr>
            <p:cNvPr id="84" name="Group 135"/>
            <p:cNvGrpSpPr>
              <a:grpSpLocks/>
            </p:cNvGrpSpPr>
            <p:nvPr/>
          </p:nvGrpSpPr>
          <p:grpSpPr bwMode="auto">
            <a:xfrm>
              <a:off x="3408" y="2227"/>
              <a:ext cx="1350" cy="2012"/>
              <a:chOff x="3408" y="2227"/>
              <a:chExt cx="1350" cy="2012"/>
            </a:xfrm>
          </p:grpSpPr>
          <p:sp>
            <p:nvSpPr>
              <p:cNvPr id="94" name="Freeform 136"/>
              <p:cNvSpPr>
                <a:spLocks/>
              </p:cNvSpPr>
              <p:nvPr/>
            </p:nvSpPr>
            <p:spPr bwMode="auto">
              <a:xfrm>
                <a:off x="3408" y="2227"/>
                <a:ext cx="1350" cy="2012"/>
              </a:xfrm>
              <a:custGeom>
                <a:avLst/>
                <a:gdLst/>
                <a:ahLst/>
                <a:cxnLst>
                  <a:cxn ang="0">
                    <a:pos x="1" y="1221"/>
                  </a:cxn>
                  <a:cxn ang="0">
                    <a:pos x="1664" y="1221"/>
                  </a:cxn>
                  <a:cxn ang="0">
                    <a:pos x="1664" y="1648"/>
                  </a:cxn>
                  <a:cxn ang="0">
                    <a:pos x="0" y="1664"/>
                  </a:cxn>
                  <a:cxn ang="0">
                    <a:pos x="1" y="1221"/>
                  </a:cxn>
                </a:cxnLst>
                <a:rect l="0" t="0" r="r" b="b"/>
                <a:pathLst>
                  <a:path w="1664" h="2480">
                    <a:moveTo>
                      <a:pt x="1" y="1221"/>
                    </a:moveTo>
                    <a:cubicBezTo>
                      <a:pt x="886" y="0"/>
                      <a:pt x="1664" y="1221"/>
                      <a:pt x="1664" y="1221"/>
                    </a:cubicBezTo>
                    <a:lnTo>
                      <a:pt x="1664" y="1648"/>
                    </a:lnTo>
                    <a:cubicBezTo>
                      <a:pt x="1648" y="2282"/>
                      <a:pt x="192" y="2480"/>
                      <a:pt x="0" y="1664"/>
                    </a:cubicBezTo>
                    <a:cubicBezTo>
                      <a:pt x="0" y="1664"/>
                      <a:pt x="1" y="1450"/>
                      <a:pt x="1" y="1221"/>
                    </a:cubicBezTo>
                    <a:close/>
                  </a:path>
                </a:pathLst>
              </a:custGeom>
              <a:solidFill>
                <a:srgbClr val="8F8F8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Oval 137"/>
              <p:cNvSpPr>
                <a:spLocks noChangeArrowheads="1"/>
              </p:cNvSpPr>
              <p:nvPr/>
            </p:nvSpPr>
            <p:spPr bwMode="auto">
              <a:xfrm>
                <a:off x="3408" y="2748"/>
                <a:ext cx="1350" cy="960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138"/>
            <p:cNvGrpSpPr>
              <a:grpSpLocks/>
            </p:cNvGrpSpPr>
            <p:nvPr/>
          </p:nvGrpSpPr>
          <p:grpSpPr bwMode="auto">
            <a:xfrm>
              <a:off x="3408" y="1837"/>
              <a:ext cx="1350" cy="2012"/>
              <a:chOff x="3408" y="1837"/>
              <a:chExt cx="1350" cy="2012"/>
            </a:xfrm>
          </p:grpSpPr>
          <p:sp>
            <p:nvSpPr>
              <p:cNvPr id="92" name="Freeform 139"/>
              <p:cNvSpPr>
                <a:spLocks/>
              </p:cNvSpPr>
              <p:nvPr/>
            </p:nvSpPr>
            <p:spPr bwMode="auto">
              <a:xfrm>
                <a:off x="3408" y="1837"/>
                <a:ext cx="1350" cy="2012"/>
              </a:xfrm>
              <a:custGeom>
                <a:avLst/>
                <a:gdLst/>
                <a:ahLst/>
                <a:cxnLst>
                  <a:cxn ang="0">
                    <a:pos x="1" y="1221"/>
                  </a:cxn>
                  <a:cxn ang="0">
                    <a:pos x="1664" y="1221"/>
                  </a:cxn>
                  <a:cxn ang="0">
                    <a:pos x="1664" y="1648"/>
                  </a:cxn>
                  <a:cxn ang="0">
                    <a:pos x="0" y="1664"/>
                  </a:cxn>
                  <a:cxn ang="0">
                    <a:pos x="1" y="1221"/>
                  </a:cxn>
                </a:cxnLst>
                <a:rect l="0" t="0" r="r" b="b"/>
                <a:pathLst>
                  <a:path w="1664" h="2480">
                    <a:moveTo>
                      <a:pt x="1" y="1221"/>
                    </a:moveTo>
                    <a:cubicBezTo>
                      <a:pt x="886" y="0"/>
                      <a:pt x="1664" y="1221"/>
                      <a:pt x="1664" y="1221"/>
                    </a:cubicBezTo>
                    <a:lnTo>
                      <a:pt x="1664" y="1648"/>
                    </a:lnTo>
                    <a:cubicBezTo>
                      <a:pt x="1648" y="2282"/>
                      <a:pt x="192" y="2480"/>
                      <a:pt x="0" y="1664"/>
                    </a:cubicBezTo>
                    <a:cubicBezTo>
                      <a:pt x="0" y="1664"/>
                      <a:pt x="1" y="1450"/>
                      <a:pt x="1" y="1221"/>
                    </a:cubicBezTo>
                    <a:close/>
                  </a:path>
                </a:pathLst>
              </a:custGeom>
              <a:solidFill>
                <a:srgbClr val="8F8F8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Oval 140"/>
              <p:cNvSpPr>
                <a:spLocks noChangeArrowheads="1"/>
              </p:cNvSpPr>
              <p:nvPr/>
            </p:nvSpPr>
            <p:spPr bwMode="auto">
              <a:xfrm>
                <a:off x="3408" y="2358"/>
                <a:ext cx="1350" cy="960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141"/>
            <p:cNvGrpSpPr>
              <a:grpSpLocks/>
            </p:cNvGrpSpPr>
            <p:nvPr/>
          </p:nvGrpSpPr>
          <p:grpSpPr bwMode="auto">
            <a:xfrm>
              <a:off x="3408" y="1447"/>
              <a:ext cx="1350" cy="2012"/>
              <a:chOff x="3408" y="1447"/>
              <a:chExt cx="1350" cy="2012"/>
            </a:xfrm>
          </p:grpSpPr>
          <p:sp>
            <p:nvSpPr>
              <p:cNvPr id="90" name="Freeform 142"/>
              <p:cNvSpPr>
                <a:spLocks/>
              </p:cNvSpPr>
              <p:nvPr/>
            </p:nvSpPr>
            <p:spPr bwMode="auto">
              <a:xfrm>
                <a:off x="3408" y="1447"/>
                <a:ext cx="1350" cy="2012"/>
              </a:xfrm>
              <a:custGeom>
                <a:avLst/>
                <a:gdLst/>
                <a:ahLst/>
                <a:cxnLst>
                  <a:cxn ang="0">
                    <a:pos x="1" y="1221"/>
                  </a:cxn>
                  <a:cxn ang="0">
                    <a:pos x="1664" y="1221"/>
                  </a:cxn>
                  <a:cxn ang="0">
                    <a:pos x="1664" y="1648"/>
                  </a:cxn>
                  <a:cxn ang="0">
                    <a:pos x="0" y="1664"/>
                  </a:cxn>
                  <a:cxn ang="0">
                    <a:pos x="1" y="1221"/>
                  </a:cxn>
                </a:cxnLst>
                <a:rect l="0" t="0" r="r" b="b"/>
                <a:pathLst>
                  <a:path w="1664" h="2480">
                    <a:moveTo>
                      <a:pt x="1" y="1221"/>
                    </a:moveTo>
                    <a:cubicBezTo>
                      <a:pt x="886" y="0"/>
                      <a:pt x="1664" y="1221"/>
                      <a:pt x="1664" y="1221"/>
                    </a:cubicBezTo>
                    <a:lnTo>
                      <a:pt x="1664" y="1648"/>
                    </a:lnTo>
                    <a:cubicBezTo>
                      <a:pt x="1648" y="2282"/>
                      <a:pt x="192" y="2480"/>
                      <a:pt x="0" y="1664"/>
                    </a:cubicBezTo>
                    <a:cubicBezTo>
                      <a:pt x="0" y="1664"/>
                      <a:pt x="1" y="1450"/>
                      <a:pt x="1" y="1221"/>
                    </a:cubicBezTo>
                    <a:close/>
                  </a:path>
                </a:pathLst>
              </a:custGeom>
              <a:solidFill>
                <a:srgbClr val="8F8F8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Oval 143"/>
              <p:cNvSpPr>
                <a:spLocks noChangeArrowheads="1"/>
              </p:cNvSpPr>
              <p:nvPr/>
            </p:nvSpPr>
            <p:spPr bwMode="auto">
              <a:xfrm>
                <a:off x="3408" y="1968"/>
                <a:ext cx="1350" cy="960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144"/>
            <p:cNvGrpSpPr>
              <a:grpSpLocks/>
            </p:cNvGrpSpPr>
            <p:nvPr/>
          </p:nvGrpSpPr>
          <p:grpSpPr bwMode="auto">
            <a:xfrm>
              <a:off x="3408" y="1056"/>
              <a:ext cx="1350" cy="2012"/>
              <a:chOff x="3408" y="1056"/>
              <a:chExt cx="1350" cy="2012"/>
            </a:xfrm>
          </p:grpSpPr>
          <p:sp>
            <p:nvSpPr>
              <p:cNvPr id="88" name="Freeform 145"/>
              <p:cNvSpPr>
                <a:spLocks/>
              </p:cNvSpPr>
              <p:nvPr/>
            </p:nvSpPr>
            <p:spPr bwMode="auto">
              <a:xfrm>
                <a:off x="3408" y="1056"/>
                <a:ext cx="1350" cy="2012"/>
              </a:xfrm>
              <a:custGeom>
                <a:avLst/>
                <a:gdLst/>
                <a:ahLst/>
                <a:cxnLst>
                  <a:cxn ang="0">
                    <a:pos x="1" y="1221"/>
                  </a:cxn>
                  <a:cxn ang="0">
                    <a:pos x="1664" y="1221"/>
                  </a:cxn>
                  <a:cxn ang="0">
                    <a:pos x="1664" y="1648"/>
                  </a:cxn>
                  <a:cxn ang="0">
                    <a:pos x="0" y="1664"/>
                  </a:cxn>
                  <a:cxn ang="0">
                    <a:pos x="1" y="1221"/>
                  </a:cxn>
                </a:cxnLst>
                <a:rect l="0" t="0" r="r" b="b"/>
                <a:pathLst>
                  <a:path w="1664" h="2480">
                    <a:moveTo>
                      <a:pt x="1" y="1221"/>
                    </a:moveTo>
                    <a:cubicBezTo>
                      <a:pt x="886" y="0"/>
                      <a:pt x="1664" y="1221"/>
                      <a:pt x="1664" y="1221"/>
                    </a:cubicBezTo>
                    <a:lnTo>
                      <a:pt x="1664" y="1648"/>
                    </a:lnTo>
                    <a:cubicBezTo>
                      <a:pt x="1648" y="2282"/>
                      <a:pt x="192" y="2480"/>
                      <a:pt x="0" y="1664"/>
                    </a:cubicBezTo>
                    <a:cubicBezTo>
                      <a:pt x="0" y="1664"/>
                      <a:pt x="1" y="1450"/>
                      <a:pt x="1" y="1221"/>
                    </a:cubicBezTo>
                    <a:close/>
                  </a:path>
                </a:pathLst>
              </a:custGeom>
              <a:solidFill>
                <a:srgbClr val="8F8F8F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Oval 146"/>
              <p:cNvSpPr>
                <a:spLocks noChangeArrowheads="1"/>
              </p:cNvSpPr>
              <p:nvPr/>
            </p:nvSpPr>
            <p:spPr bwMode="auto">
              <a:xfrm>
                <a:off x="3408" y="1577"/>
                <a:ext cx="1350" cy="960"/>
              </a:xfrm>
              <a:prstGeom prst="ellipse">
                <a:avLst/>
              </a:pr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985" y="4882639"/>
            <a:ext cx="535244" cy="654224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037" y="4865655"/>
            <a:ext cx="535244" cy="6542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66" y="4847805"/>
            <a:ext cx="535244" cy="654224"/>
          </a:xfrm>
          <a:prstGeom prst="rect">
            <a:avLst/>
          </a:prstGeom>
        </p:spPr>
      </p:pic>
      <p:sp>
        <p:nvSpPr>
          <p:cNvPr id="41003" name="Rounded Rectangle 41002"/>
          <p:cNvSpPr/>
          <p:nvPr/>
        </p:nvSpPr>
        <p:spPr>
          <a:xfrm>
            <a:off x="1489213" y="4120023"/>
            <a:ext cx="530462" cy="17617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04" name="TextBox 41003"/>
          <p:cNvSpPr txBox="1"/>
          <p:nvPr/>
        </p:nvSpPr>
        <p:spPr>
          <a:xfrm>
            <a:off x="1329305" y="4079916"/>
            <a:ext cx="876209" cy="23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VTEP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7625007" y="3571939"/>
            <a:ext cx="530462" cy="17617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7456081" y="3540848"/>
            <a:ext cx="876209" cy="23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VTEP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7" name="Line 26"/>
          <p:cNvSpPr>
            <a:spLocks noChangeShapeType="1"/>
          </p:cNvSpPr>
          <p:nvPr/>
        </p:nvSpPr>
        <p:spPr bwMode="auto">
          <a:xfrm rot="10800000" flipH="1">
            <a:off x="5600772" y="3756910"/>
            <a:ext cx="18036" cy="676271"/>
          </a:xfrm>
          <a:prstGeom prst="line">
            <a:avLst/>
          </a:prstGeom>
          <a:noFill/>
          <a:ln w="38100" cmpd="sng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2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587" y="3407448"/>
            <a:ext cx="843376" cy="424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2" name="Rounded Rectangle 161"/>
          <p:cNvSpPr/>
          <p:nvPr/>
        </p:nvSpPr>
        <p:spPr>
          <a:xfrm>
            <a:off x="5656023" y="3499571"/>
            <a:ext cx="530462" cy="17617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5487097" y="3468480"/>
            <a:ext cx="876209" cy="23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VTEP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6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043" y="4279894"/>
            <a:ext cx="454660" cy="21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26980" y="3684775"/>
            <a:ext cx="1071311" cy="439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Subnet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10.10.10.0/24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6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3394" y="4248883"/>
            <a:ext cx="750194" cy="35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8" name="Oval 167"/>
          <p:cNvSpPr/>
          <p:nvPr/>
        </p:nvSpPr>
        <p:spPr>
          <a:xfrm>
            <a:off x="3229716" y="3730584"/>
            <a:ext cx="1397809" cy="40576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Line 4"/>
          <p:cNvSpPr>
            <a:spLocks noChangeShapeType="1"/>
          </p:cNvSpPr>
          <p:nvPr/>
        </p:nvSpPr>
        <p:spPr bwMode="auto">
          <a:xfrm flipH="1">
            <a:off x="3808775" y="4537231"/>
            <a:ext cx="86593" cy="441029"/>
          </a:xfrm>
          <a:prstGeom prst="line">
            <a:avLst/>
          </a:prstGeom>
          <a:noFill/>
          <a:ln w="12700" cmpd="sng">
            <a:solidFill>
              <a:srgbClr val="0044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0" name="Line 5"/>
          <p:cNvSpPr>
            <a:spLocks noChangeShapeType="1"/>
          </p:cNvSpPr>
          <p:nvPr/>
        </p:nvSpPr>
        <p:spPr bwMode="auto">
          <a:xfrm flipH="1">
            <a:off x="3263599" y="4537231"/>
            <a:ext cx="498830" cy="467051"/>
          </a:xfrm>
          <a:prstGeom prst="line">
            <a:avLst/>
          </a:prstGeom>
          <a:noFill/>
          <a:ln w="12700" cmpd="sng">
            <a:solidFill>
              <a:srgbClr val="0044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1" name="Line 6"/>
          <p:cNvSpPr>
            <a:spLocks noChangeShapeType="1"/>
          </p:cNvSpPr>
          <p:nvPr/>
        </p:nvSpPr>
        <p:spPr bwMode="auto">
          <a:xfrm>
            <a:off x="4022211" y="4537231"/>
            <a:ext cx="355522" cy="441029"/>
          </a:xfrm>
          <a:prstGeom prst="line">
            <a:avLst/>
          </a:prstGeom>
          <a:noFill/>
          <a:ln w="12700" cmpd="sng">
            <a:solidFill>
              <a:srgbClr val="0044F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478" y="3408481"/>
            <a:ext cx="640287" cy="32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3" name="Picture 1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030" y="4892382"/>
            <a:ext cx="535244" cy="654224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063" y="4875399"/>
            <a:ext cx="535244" cy="654224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328" y="4857549"/>
            <a:ext cx="535244" cy="654224"/>
          </a:xfrm>
          <a:prstGeom prst="rect">
            <a:avLst/>
          </a:prstGeom>
        </p:spPr>
      </p:pic>
      <p:sp>
        <p:nvSpPr>
          <p:cNvPr id="176" name="Rounded Rectangle 175"/>
          <p:cNvSpPr/>
          <p:nvPr/>
        </p:nvSpPr>
        <p:spPr>
          <a:xfrm>
            <a:off x="3654276" y="4129767"/>
            <a:ext cx="530462" cy="17617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3494368" y="4089659"/>
            <a:ext cx="876209" cy="232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VTEP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392043" y="3694518"/>
            <a:ext cx="1071311" cy="439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Subnet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10.10.20.0/24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213" y="4117588"/>
            <a:ext cx="752423" cy="38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VTEP</a:t>
            </a:r>
          </a:p>
          <a:p>
            <a:pPr algn="ctr"/>
            <a:r>
              <a:rPr lang="en-US" sz="1000" dirty="0" smtClean="0"/>
              <a:t>10.10.10.1</a:t>
            </a:r>
            <a:endParaRPr lang="en-US" sz="1000" dirty="0"/>
          </a:p>
        </p:txBody>
      </p:sp>
      <p:sp>
        <p:nvSpPr>
          <p:cNvPr id="180" name="TextBox 179"/>
          <p:cNvSpPr txBox="1"/>
          <p:nvPr/>
        </p:nvSpPr>
        <p:spPr>
          <a:xfrm>
            <a:off x="2725349" y="4100281"/>
            <a:ext cx="752423" cy="38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VTEP</a:t>
            </a:r>
          </a:p>
          <a:p>
            <a:pPr algn="ctr"/>
            <a:r>
              <a:rPr lang="en-US" sz="1000" dirty="0" smtClean="0"/>
              <a:t>10.10.20.1</a:t>
            </a:r>
            <a:endParaRPr lang="en-US" sz="1000" dirty="0"/>
          </a:p>
        </p:txBody>
      </p:sp>
      <p:sp>
        <p:nvSpPr>
          <p:cNvPr id="181" name="TextBox 180"/>
          <p:cNvSpPr txBox="1"/>
          <p:nvPr/>
        </p:nvSpPr>
        <p:spPr>
          <a:xfrm>
            <a:off x="4697385" y="3397686"/>
            <a:ext cx="922043" cy="38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VTEP</a:t>
            </a:r>
          </a:p>
          <a:p>
            <a:pPr algn="ctr"/>
            <a:r>
              <a:rPr lang="en-US" sz="1000" dirty="0" smtClean="0"/>
              <a:t>10.10.30.1/32</a:t>
            </a:r>
            <a:endParaRPr lang="en-US" sz="1000" dirty="0"/>
          </a:p>
        </p:txBody>
      </p:sp>
      <p:sp>
        <p:nvSpPr>
          <p:cNvPr id="182" name="TextBox 181"/>
          <p:cNvSpPr txBox="1"/>
          <p:nvPr/>
        </p:nvSpPr>
        <p:spPr>
          <a:xfrm>
            <a:off x="6815738" y="3371363"/>
            <a:ext cx="752423" cy="380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VTEP</a:t>
            </a:r>
          </a:p>
          <a:p>
            <a:pPr algn="ctr"/>
            <a:r>
              <a:rPr lang="en-US" sz="1000" dirty="0" smtClean="0"/>
              <a:t>10.10.40.1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>
            <a:off x="91206" y="1721549"/>
            <a:ext cx="1634743" cy="7934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18261" y="1721555"/>
            <a:ext cx="1462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Spine1 </a:t>
            </a:r>
            <a:r>
              <a:rPr lang="en-US" sz="1000" b="1" dirty="0"/>
              <a:t>r</a:t>
            </a:r>
            <a:r>
              <a:rPr lang="en-US" sz="1000" b="1" dirty="0" smtClean="0"/>
              <a:t>outing table</a:t>
            </a:r>
          </a:p>
          <a:p>
            <a:r>
              <a:rPr lang="en-US" sz="1000" dirty="0" smtClean="0"/>
              <a:t>10.10.10.0/24 </a:t>
            </a:r>
            <a:r>
              <a:rPr lang="en-US" sz="1000" dirty="0" smtClean="0">
                <a:sym typeface="Wingdings"/>
              </a:rPr>
              <a:t> ToR1</a:t>
            </a:r>
            <a:endParaRPr lang="en-US" sz="1000" dirty="0"/>
          </a:p>
        </p:txBody>
      </p:sp>
      <p:sp>
        <p:nvSpPr>
          <p:cNvPr id="183" name="TextBox 182"/>
          <p:cNvSpPr txBox="1"/>
          <p:nvPr/>
        </p:nvSpPr>
        <p:spPr>
          <a:xfrm>
            <a:off x="118977" y="2010822"/>
            <a:ext cx="1391998" cy="23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10.10.20.0/24 </a:t>
            </a:r>
            <a:r>
              <a:rPr lang="en-US" sz="1000" dirty="0" smtClean="0">
                <a:sym typeface="Wingdings"/>
              </a:rPr>
              <a:t> ToR2</a:t>
            </a:r>
            <a:endParaRPr lang="en-US" sz="1000" dirty="0"/>
          </a:p>
        </p:txBody>
      </p:sp>
      <p:sp>
        <p:nvSpPr>
          <p:cNvPr id="184" name="TextBox 183"/>
          <p:cNvSpPr txBox="1"/>
          <p:nvPr/>
        </p:nvSpPr>
        <p:spPr>
          <a:xfrm>
            <a:off x="119693" y="2155819"/>
            <a:ext cx="1462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10.10.30.1/32 </a:t>
            </a:r>
            <a:r>
              <a:rPr lang="en-US" sz="1000" dirty="0" smtClean="0">
                <a:sym typeface="Wingdings"/>
              </a:rPr>
              <a:t> ToR3</a:t>
            </a:r>
          </a:p>
          <a:p>
            <a:r>
              <a:rPr lang="en-US" sz="1000" dirty="0" smtClean="0">
                <a:sym typeface="Wingdings"/>
              </a:rPr>
              <a:t>10.10.40.1/32 </a:t>
            </a:r>
            <a:r>
              <a:rPr lang="en-US" sz="1000" dirty="0">
                <a:sym typeface="Wingdings"/>
              </a:rPr>
              <a:t> </a:t>
            </a:r>
            <a:r>
              <a:rPr lang="en-US" sz="1000" dirty="0" smtClean="0">
                <a:sym typeface="Wingdings"/>
              </a:rPr>
              <a:t>ToR4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6785080" y="1770633"/>
            <a:ext cx="20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Hardware VTEP announce </a:t>
            </a:r>
          </a:p>
          <a:p>
            <a:pPr algn="ctr"/>
            <a:r>
              <a:rPr lang="en-US" sz="1200" dirty="0" smtClean="0"/>
              <a:t>only the loopback in OSPF</a:t>
            </a:r>
            <a:endParaRPr lang="en-US" sz="1200" dirty="0"/>
          </a:p>
        </p:txBody>
      </p:sp>
      <p:cxnSp>
        <p:nvCxnSpPr>
          <p:cNvPr id="40992" name="Straight Arrow Connector 40991"/>
          <p:cNvCxnSpPr/>
          <p:nvPr/>
        </p:nvCxnSpPr>
        <p:spPr>
          <a:xfrm flipH="1">
            <a:off x="6033642" y="2395353"/>
            <a:ext cx="1506026" cy="108203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endCxn id="40991" idx="0"/>
          </p:cNvCxnSpPr>
          <p:nvPr/>
        </p:nvCxnSpPr>
        <p:spPr>
          <a:xfrm>
            <a:off x="7759854" y="2486482"/>
            <a:ext cx="145404" cy="993334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97" name="TextBox 40996"/>
          <p:cNvSpPr txBox="1"/>
          <p:nvPr/>
        </p:nvSpPr>
        <p:spPr>
          <a:xfrm>
            <a:off x="905724" y="5506197"/>
            <a:ext cx="603168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VLAN 10</a:t>
            </a:r>
          </a:p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192.168.10.4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447525" y="5515941"/>
            <a:ext cx="603168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VLAN 10</a:t>
            </a:r>
          </a:p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192.168.10.5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1998344" y="5507652"/>
            <a:ext cx="603168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VLAN 20</a:t>
            </a:r>
          </a:p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192.168.20.4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3045160" y="5526415"/>
            <a:ext cx="603168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VLAN 20</a:t>
            </a:r>
          </a:p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192.168.20.5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3614014" y="5527143"/>
            <a:ext cx="603168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VLAN 20</a:t>
            </a:r>
          </a:p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192.168.20.6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135640" y="5525684"/>
            <a:ext cx="603168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VLAN 10</a:t>
            </a:r>
          </a:p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192.168.10.6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5319154" y="4779464"/>
            <a:ext cx="603168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VLAN 200</a:t>
            </a:r>
          </a:p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192.168.20.7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840780" y="4778006"/>
            <a:ext cx="603168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VLAN 100</a:t>
            </a:r>
          </a:p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192.168.10.6</a:t>
            </a:r>
            <a:endParaRPr lang="en-US" sz="600" dirty="0">
              <a:solidFill>
                <a:srgbClr val="FFFFFF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740856" y="5103586"/>
            <a:ext cx="603168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VLAN 10</a:t>
            </a:r>
          </a:p>
          <a:p>
            <a:pPr algn="ctr"/>
            <a:r>
              <a:rPr lang="en-US" sz="600" dirty="0" smtClean="0">
                <a:solidFill>
                  <a:srgbClr val="FFFFFF"/>
                </a:solidFill>
              </a:rPr>
              <a:t>192.168.10.9</a:t>
            </a:r>
            <a:endParaRPr lang="en-US" sz="600" dirty="0">
              <a:solidFill>
                <a:srgbClr val="FFFFFF"/>
              </a:solidFill>
            </a:endParaRPr>
          </a:p>
        </p:txBody>
      </p:sp>
      <p:cxnSp>
        <p:nvCxnSpPr>
          <p:cNvPr id="41006" name="Straight Connector 41005"/>
          <p:cNvCxnSpPr>
            <a:stCxn id="26" idx="2"/>
          </p:cNvCxnSpPr>
          <p:nvPr/>
        </p:nvCxnSpPr>
        <p:spPr>
          <a:xfrm>
            <a:off x="1181891" y="5771826"/>
            <a:ext cx="1307" cy="611243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203" idx="2"/>
          </p:cNvCxnSpPr>
          <p:nvPr/>
        </p:nvCxnSpPr>
        <p:spPr>
          <a:xfrm>
            <a:off x="4437224" y="5789228"/>
            <a:ext cx="2480" cy="593841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94" idx="2"/>
          </p:cNvCxnSpPr>
          <p:nvPr/>
        </p:nvCxnSpPr>
        <p:spPr>
          <a:xfrm>
            <a:off x="6161324" y="5237142"/>
            <a:ext cx="15184" cy="1145927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475397" y="6432358"/>
            <a:ext cx="725042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VNI-300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131" name="Straight Connector 130"/>
          <p:cNvCxnSpPr>
            <a:stCxn id="188" idx="2"/>
          </p:cNvCxnSpPr>
          <p:nvPr/>
        </p:nvCxnSpPr>
        <p:spPr>
          <a:xfrm flipH="1">
            <a:off x="2301265" y="5781076"/>
            <a:ext cx="302" cy="363171"/>
          </a:xfrm>
          <a:prstGeom prst="line">
            <a:avLst/>
          </a:prstGeom>
          <a:ln w="19050" cmpd="sng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96" idx="2"/>
          </p:cNvCxnSpPr>
          <p:nvPr/>
        </p:nvCxnSpPr>
        <p:spPr>
          <a:xfrm flipH="1">
            <a:off x="3332492" y="5790819"/>
            <a:ext cx="6873" cy="353428"/>
          </a:xfrm>
          <a:prstGeom prst="line">
            <a:avLst/>
          </a:prstGeom>
          <a:ln w="19050" cmpd="sng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97" idx="2"/>
          </p:cNvCxnSpPr>
          <p:nvPr/>
        </p:nvCxnSpPr>
        <p:spPr>
          <a:xfrm flipH="1">
            <a:off x="3886098" y="5791545"/>
            <a:ext cx="13105" cy="363557"/>
          </a:xfrm>
          <a:prstGeom prst="line">
            <a:avLst/>
          </a:prstGeom>
          <a:ln w="19050" cmpd="sng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92" idx="2"/>
          </p:cNvCxnSpPr>
          <p:nvPr/>
        </p:nvCxnSpPr>
        <p:spPr>
          <a:xfrm flipH="1">
            <a:off x="5590337" y="5236416"/>
            <a:ext cx="3560" cy="918686"/>
          </a:xfrm>
          <a:prstGeom prst="line">
            <a:avLst/>
          </a:prstGeom>
          <a:ln w="19050" cmpd="sng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1" idx="4"/>
          </p:cNvCxnSpPr>
          <p:nvPr/>
        </p:nvCxnSpPr>
        <p:spPr>
          <a:xfrm>
            <a:off x="8273768" y="4976412"/>
            <a:ext cx="8615" cy="1178690"/>
          </a:xfrm>
          <a:prstGeom prst="line">
            <a:avLst/>
          </a:prstGeom>
          <a:ln w="19050" cmpd="sng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1575951" y="3221849"/>
            <a:ext cx="624234" cy="18885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85859" y="3185345"/>
            <a:ext cx="596090" cy="26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ECMP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579" y="3189197"/>
            <a:ext cx="131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Default Gateway for</a:t>
            </a:r>
          </a:p>
          <a:p>
            <a:pPr algn="ctr"/>
            <a:r>
              <a:rPr lang="en-US" sz="1000" dirty="0" smtClean="0"/>
              <a:t>Physical servers</a:t>
            </a:r>
            <a:endParaRPr lang="en-US" sz="1000" dirty="0"/>
          </a:p>
        </p:txBody>
      </p:sp>
      <p:pic>
        <p:nvPicPr>
          <p:cNvPr id="135" name="Picture 7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0996" y="4428474"/>
            <a:ext cx="611835" cy="4248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407289" y="4690653"/>
            <a:ext cx="504447" cy="293253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72095" y="4690653"/>
            <a:ext cx="621760" cy="26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VRF-1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8021544" y="4683159"/>
            <a:ext cx="504447" cy="293253"/>
          </a:xfrm>
          <a:prstGeom prst="ellipse">
            <a:avLst/>
          </a:prstGeom>
          <a:solidFill>
            <a:srgbClr val="629D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7966030" y="4683159"/>
            <a:ext cx="621760" cy="26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VRF-2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37" name="Straight Connector 136"/>
          <p:cNvCxnSpPr>
            <a:stCxn id="7" idx="4"/>
          </p:cNvCxnSpPr>
          <p:nvPr/>
        </p:nvCxnSpPr>
        <p:spPr>
          <a:xfrm>
            <a:off x="7659513" y="4983906"/>
            <a:ext cx="4133" cy="1388308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199" idx="2"/>
          </p:cNvCxnSpPr>
          <p:nvPr/>
        </p:nvCxnSpPr>
        <p:spPr>
          <a:xfrm flipH="1">
            <a:off x="1747659" y="5779485"/>
            <a:ext cx="1450" cy="592729"/>
          </a:xfrm>
          <a:prstGeom prst="line">
            <a:avLst/>
          </a:prstGeom>
          <a:ln w="1905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2544971" y="6431616"/>
            <a:ext cx="762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</a:rPr>
              <a:t>VNI-200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045539" y="6133383"/>
            <a:ext cx="6508219" cy="1706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VNI-100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922678" y="6383083"/>
            <a:ext cx="7642366" cy="171066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A7F29F"/>
              </a:gs>
            </a:gsLst>
          </a:gra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VNI-200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966859" y="5784418"/>
            <a:ext cx="120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Virtual Servers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3268020" y="5748195"/>
            <a:ext cx="1203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Virtual Servers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53383" y="5569317"/>
            <a:ext cx="1453161" cy="439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Physical Server</a:t>
            </a:r>
          </a:p>
          <a:p>
            <a:pPr algn="ctr"/>
            <a:r>
              <a:rPr lang="en-US" sz="1200" dirty="0" smtClean="0"/>
              <a:t>(Bare Metal Server)</a:t>
            </a:r>
            <a:endParaRPr lang="en-US" sz="1200" dirty="0"/>
          </a:p>
        </p:txBody>
      </p:sp>
      <p:sp>
        <p:nvSpPr>
          <p:cNvPr id="40998" name="TextBox 40997"/>
          <p:cNvSpPr txBox="1"/>
          <p:nvPr/>
        </p:nvSpPr>
        <p:spPr>
          <a:xfrm>
            <a:off x="5059683" y="5262740"/>
            <a:ext cx="2008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VLAN translation on VTEP</a:t>
            </a:r>
            <a:endParaRPr lang="en-US" sz="1200" dirty="0"/>
          </a:p>
        </p:txBody>
      </p:sp>
      <p:sp>
        <p:nvSpPr>
          <p:cNvPr id="133" name="TextBox 132"/>
          <p:cNvSpPr txBox="1"/>
          <p:nvPr/>
        </p:nvSpPr>
        <p:spPr>
          <a:xfrm>
            <a:off x="7022198" y="5093713"/>
            <a:ext cx="9187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Tenant DGW</a:t>
            </a:r>
            <a:endParaRPr lang="en-US" sz="1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7824157" y="5086218"/>
            <a:ext cx="9187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Tenant DGW</a:t>
            </a:r>
            <a:endParaRPr lang="en-US" sz="1000" dirty="0"/>
          </a:p>
        </p:txBody>
      </p:sp>
      <p:sp>
        <p:nvSpPr>
          <p:cNvPr id="166" name="Rectangle 165"/>
          <p:cNvSpPr/>
          <p:nvPr/>
        </p:nvSpPr>
        <p:spPr bwMode="auto">
          <a:xfrm>
            <a:off x="1628253" y="1002446"/>
            <a:ext cx="5091006" cy="539050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t" anchorCtr="0" compatLnSpc="1">
            <a:prstTxWarp prst="textNoShape">
              <a:avLst/>
            </a:prstTxWarp>
          </a:bodyPr>
          <a:lstStyle/>
          <a:p>
            <a:pPr algn="ctr" defTabSz="421996"/>
            <a:endParaRPr lang="en-US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693383" y="973420"/>
            <a:ext cx="49716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With a Layer 2 only Service the Tenant Networks are abstracted from the IP Fabric, SP cloud model</a:t>
            </a:r>
          </a:p>
        </p:txBody>
      </p:sp>
      <p:sp>
        <p:nvSpPr>
          <p:cNvPr id="124" name="Title 1"/>
          <p:cNvSpPr>
            <a:spLocks noGrp="1"/>
          </p:cNvSpPr>
          <p:nvPr>
            <p:ph type="title"/>
          </p:nvPr>
        </p:nvSpPr>
        <p:spPr>
          <a:xfrm>
            <a:off x="468313" y="41275"/>
            <a:ext cx="6705600" cy="749300"/>
          </a:xfrm>
        </p:spPr>
        <p:txBody>
          <a:bodyPr/>
          <a:lstStyle/>
          <a:p>
            <a:r>
              <a:rPr lang="en-US" sz="3000" dirty="0" smtClean="0"/>
              <a:t>Overlay Network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21077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Overlay Network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36245" y="1736409"/>
            <a:ext cx="4430396" cy="3709351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Overlay Network provides transparency</a:t>
            </a:r>
          </a:p>
          <a:p>
            <a:pPr lvl="1"/>
            <a:r>
              <a:rPr lang="en-US" sz="1600" dirty="0" smtClean="0"/>
              <a:t>Scalable Layer 2 services across a layer 3 transport</a:t>
            </a:r>
          </a:p>
          <a:p>
            <a:pPr lvl="1"/>
            <a:r>
              <a:rPr lang="en-US" sz="1600" dirty="0" smtClean="0"/>
              <a:t>Decouples the requirements of the Virtualized from the constraints of </a:t>
            </a:r>
            <a:r>
              <a:rPr lang="en-US" sz="1600" dirty="0"/>
              <a:t>t</a:t>
            </a:r>
            <a:r>
              <a:rPr lang="en-US" sz="1600" dirty="0" smtClean="0"/>
              <a:t>he physical network</a:t>
            </a:r>
          </a:p>
          <a:p>
            <a:pPr lvl="1"/>
            <a:r>
              <a:rPr lang="en-US" sz="1600" dirty="0" smtClean="0"/>
              <a:t>Tenant network transparent to the transport for Layer 3 scale</a:t>
            </a:r>
          </a:p>
          <a:p>
            <a:pPr lvl="1"/>
            <a:r>
              <a:rPr lang="en-US" sz="1600" dirty="0" smtClean="0"/>
              <a:t>Multi-Tenancy with 24-bit tenancy ID and overlapping VLANs</a:t>
            </a:r>
          </a:p>
          <a:p>
            <a:pPr lvl="1"/>
            <a:r>
              <a:rPr lang="en-US" sz="1600" dirty="0" smtClean="0"/>
              <a:t>Network becomes a flexible bandwidth platform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35" name="Trapezoid 34"/>
          <p:cNvSpPr/>
          <p:nvPr/>
        </p:nvSpPr>
        <p:spPr>
          <a:xfrm>
            <a:off x="5816885" y="4000985"/>
            <a:ext cx="2861886" cy="1157706"/>
          </a:xfrm>
          <a:prstGeom prst="trapezoid">
            <a:avLst/>
          </a:prstGeom>
          <a:solidFill>
            <a:srgbClr val="85B2F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rot="10800000" flipH="1">
            <a:off x="6386553" y="4202621"/>
            <a:ext cx="146502" cy="394796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rot="10800000">
            <a:off x="8096131" y="4192849"/>
            <a:ext cx="48846" cy="459155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6310" y="4589150"/>
            <a:ext cx="458747" cy="4355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9" name="Line 8"/>
          <p:cNvSpPr>
            <a:spLocks noChangeShapeType="1"/>
          </p:cNvSpPr>
          <p:nvPr/>
        </p:nvSpPr>
        <p:spPr bwMode="auto">
          <a:xfrm rot="10800000" flipH="1">
            <a:off x="6382771" y="4192850"/>
            <a:ext cx="648513" cy="390749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rot="10800000">
            <a:off x="7480669" y="4173312"/>
            <a:ext cx="652910" cy="458340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4813" y="4634838"/>
            <a:ext cx="458747" cy="4355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6288710" y="3821620"/>
            <a:ext cx="1973498" cy="398128"/>
            <a:chOff x="6388964" y="2553343"/>
            <a:chExt cx="2176176" cy="453170"/>
          </a:xfrm>
        </p:grpSpPr>
        <p:pic>
          <p:nvPicPr>
            <p:cNvPr id="12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88964" y="2570929"/>
              <a:ext cx="458747" cy="4355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5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80980" y="2557251"/>
              <a:ext cx="458747" cy="4355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6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3224" y="2553343"/>
              <a:ext cx="458747" cy="4355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8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06393" y="2559204"/>
              <a:ext cx="458747" cy="435584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129" name="Line 8"/>
          <p:cNvSpPr>
            <a:spLocks noChangeShapeType="1"/>
          </p:cNvSpPr>
          <p:nvPr/>
        </p:nvSpPr>
        <p:spPr bwMode="auto">
          <a:xfrm rot="10800000" flipH="1">
            <a:off x="6386515" y="4183080"/>
            <a:ext cx="1143000" cy="400540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Line 8"/>
          <p:cNvSpPr>
            <a:spLocks noChangeShapeType="1"/>
          </p:cNvSpPr>
          <p:nvPr/>
        </p:nvSpPr>
        <p:spPr bwMode="auto">
          <a:xfrm rot="10800000" flipH="1">
            <a:off x="6387329" y="4202620"/>
            <a:ext cx="1689263" cy="381407"/>
          </a:xfrm>
          <a:prstGeom prst="line">
            <a:avLst/>
          </a:prstGeom>
          <a:noFill/>
          <a:ln w="28575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2" name="Line 9"/>
          <p:cNvSpPr>
            <a:spLocks noChangeShapeType="1"/>
          </p:cNvSpPr>
          <p:nvPr/>
        </p:nvSpPr>
        <p:spPr bwMode="auto">
          <a:xfrm rot="10800000">
            <a:off x="7032913" y="4192443"/>
            <a:ext cx="1105958" cy="444500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Line 9"/>
          <p:cNvSpPr>
            <a:spLocks noChangeShapeType="1"/>
          </p:cNvSpPr>
          <p:nvPr/>
        </p:nvSpPr>
        <p:spPr bwMode="auto">
          <a:xfrm rot="10800000">
            <a:off x="6529146" y="4223135"/>
            <a:ext cx="1599142" cy="413808"/>
          </a:xfrm>
          <a:prstGeom prst="line">
            <a:avLst/>
          </a:prstGeom>
          <a:noFill/>
          <a:ln w="19050" cap="flat" cmpd="sng">
            <a:solidFill>
              <a:srgbClr val="482CF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9028" y="4358141"/>
            <a:ext cx="1091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Physical </a:t>
            </a:r>
          </a:p>
          <a:p>
            <a:r>
              <a:rPr lang="en-US" sz="1200" dirty="0" smtClean="0"/>
              <a:t>Infrastructure</a:t>
            </a:r>
            <a:endParaRPr lang="en-US" sz="1200" dirty="0"/>
          </a:p>
        </p:txBody>
      </p:sp>
      <p:sp>
        <p:nvSpPr>
          <p:cNvPr id="34" name="Trapezoid 33"/>
          <p:cNvSpPr/>
          <p:nvPr/>
        </p:nvSpPr>
        <p:spPr>
          <a:xfrm>
            <a:off x="5841872" y="3032480"/>
            <a:ext cx="2724673" cy="859673"/>
          </a:xfrm>
          <a:prstGeom prst="trapezoid">
            <a:avLst/>
          </a:prstGeom>
          <a:solidFill>
            <a:schemeClr val="bg2">
              <a:lumMod val="90000"/>
              <a:alpha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242" y="3393205"/>
            <a:ext cx="472535" cy="3486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246" y="3047229"/>
            <a:ext cx="235921" cy="4412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996" y="3053755"/>
            <a:ext cx="235921" cy="44129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856" y="3050907"/>
            <a:ext cx="235921" cy="441299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5007385" y="3036113"/>
            <a:ext cx="72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Overlay </a:t>
            </a:r>
          </a:p>
          <a:p>
            <a:r>
              <a:rPr lang="en-US" sz="1200" dirty="0" smtClean="0"/>
              <a:t>network</a:t>
            </a:r>
            <a:endParaRPr lang="en-US" sz="1200" dirty="0"/>
          </a:p>
        </p:txBody>
      </p:sp>
      <p:pic>
        <p:nvPicPr>
          <p:cNvPr id="13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2282" y="3402977"/>
            <a:ext cx="472535" cy="34862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441" y="3057001"/>
            <a:ext cx="235921" cy="441299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035" y="3063527"/>
            <a:ext cx="235921" cy="441299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895" y="3060679"/>
            <a:ext cx="235921" cy="4412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10620" y="2714428"/>
            <a:ext cx="776770" cy="123290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Myraid Pro"/>
                <a:cs typeface="Myraid Pro"/>
              </a:rPr>
              <a:t>VNI 2000</a:t>
            </a:r>
            <a:endParaRPr lang="en-US" sz="600" dirty="0">
              <a:latin typeface="Myraid Pro"/>
              <a:cs typeface="Myraid Pro"/>
            </a:endParaRPr>
          </a:p>
        </p:txBody>
      </p:sp>
      <p:cxnSp>
        <p:nvCxnSpPr>
          <p:cNvPr id="9" name="Elbow Connector 8"/>
          <p:cNvCxnSpPr>
            <a:stCxn id="4" idx="1"/>
            <a:endCxn id="39" idx="0"/>
          </p:cNvCxnSpPr>
          <p:nvPr/>
        </p:nvCxnSpPr>
        <p:spPr>
          <a:xfrm rot="10800000" flipV="1">
            <a:off x="6666818" y="2776073"/>
            <a:ext cx="143803" cy="27483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4" idx="3"/>
            <a:endCxn id="140" idx="0"/>
          </p:cNvCxnSpPr>
          <p:nvPr/>
        </p:nvCxnSpPr>
        <p:spPr>
          <a:xfrm>
            <a:off x="7587390" y="2776073"/>
            <a:ext cx="171012" cy="280928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820270" y="2487811"/>
            <a:ext cx="776770" cy="123290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Myraid Pro"/>
                <a:cs typeface="Myraid Pro"/>
              </a:rPr>
              <a:t>VNI 3000</a:t>
            </a:r>
            <a:endParaRPr lang="en-US" sz="600" dirty="0">
              <a:latin typeface="Myraid Pro"/>
              <a:cs typeface="Myraid Pro"/>
            </a:endParaRPr>
          </a:p>
        </p:txBody>
      </p:sp>
      <p:cxnSp>
        <p:nvCxnSpPr>
          <p:cNvPr id="43" name="Elbow Connector 42"/>
          <p:cNvCxnSpPr>
            <a:stCxn id="42" idx="1"/>
          </p:cNvCxnSpPr>
          <p:nvPr/>
        </p:nvCxnSpPr>
        <p:spPr>
          <a:xfrm rot="10800000" flipV="1">
            <a:off x="6425426" y="2549455"/>
            <a:ext cx="394844" cy="527019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42" idx="3"/>
          </p:cNvCxnSpPr>
          <p:nvPr/>
        </p:nvCxnSpPr>
        <p:spPr>
          <a:xfrm>
            <a:off x="7597040" y="2549456"/>
            <a:ext cx="403364" cy="541594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815152" y="2241504"/>
            <a:ext cx="776770" cy="12329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>
                <a:latin typeface="Myraid Pro"/>
                <a:cs typeface="Myraid Pro"/>
              </a:rPr>
              <a:t>VNI 3000</a:t>
            </a:r>
            <a:endParaRPr lang="en-US" sz="600" dirty="0">
              <a:latin typeface="Myraid Pro"/>
              <a:cs typeface="Myraid Pro"/>
            </a:endParaRPr>
          </a:p>
        </p:txBody>
      </p:sp>
      <p:cxnSp>
        <p:nvCxnSpPr>
          <p:cNvPr id="48" name="Elbow Connector 47"/>
          <p:cNvCxnSpPr>
            <a:stCxn id="47" idx="1"/>
          </p:cNvCxnSpPr>
          <p:nvPr/>
        </p:nvCxnSpPr>
        <p:spPr>
          <a:xfrm rot="10800000" flipV="1">
            <a:off x="6184034" y="2303148"/>
            <a:ext cx="631119" cy="792823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47" idx="3"/>
          </p:cNvCxnSpPr>
          <p:nvPr/>
        </p:nvCxnSpPr>
        <p:spPr>
          <a:xfrm>
            <a:off x="7591922" y="2303149"/>
            <a:ext cx="649487" cy="78278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27520" y="4541520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Layer 3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Transport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32378" y="3342640"/>
            <a:ext cx="100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Transparent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L2 Services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11930" y="5692041"/>
            <a:ext cx="7957800" cy="837617"/>
          </a:xfrm>
          <a:prstGeom prst="rect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t" anchorCtr="0" compatLnSpc="1">
            <a:prstTxWarp prst="textNoShape">
              <a:avLst/>
            </a:prstTxWarp>
          </a:bodyPr>
          <a:lstStyle/>
          <a:p>
            <a:pPr algn="ctr" defTabSz="421996"/>
            <a:endParaRPr lang="en-US" sz="260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0880" y="576072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Scalable, </a:t>
            </a:r>
            <a:r>
              <a:rPr lang="en-US" sz="2000" dirty="0">
                <a:solidFill>
                  <a:srgbClr val="FFFFFF"/>
                </a:solidFill>
              </a:rPr>
              <a:t>m</a:t>
            </a:r>
            <a:r>
              <a:rPr lang="en-US" sz="2000" dirty="0" smtClean="0">
                <a:solidFill>
                  <a:srgbClr val="FFFFFF"/>
                </a:solidFill>
              </a:rPr>
              <a:t>ulti-tenant Layer 2 </a:t>
            </a:r>
            <a:r>
              <a:rPr lang="en-US" sz="2000" dirty="0">
                <a:solidFill>
                  <a:srgbClr val="FFFFFF"/>
                </a:solidFill>
              </a:rPr>
              <a:t>s</a:t>
            </a:r>
            <a:r>
              <a:rPr lang="en-US" sz="2000" dirty="0" smtClean="0">
                <a:solidFill>
                  <a:srgbClr val="FFFFFF"/>
                </a:solidFill>
              </a:rPr>
              <a:t>ervices </a:t>
            </a:r>
            <a:r>
              <a:rPr lang="en-US" sz="2000" dirty="0">
                <a:solidFill>
                  <a:srgbClr val="FFFFFF"/>
                </a:solidFill>
              </a:rPr>
              <a:t>t</a:t>
            </a:r>
            <a:r>
              <a:rPr lang="en-US" sz="2000" dirty="0" smtClean="0">
                <a:solidFill>
                  <a:srgbClr val="FFFFFF"/>
                </a:solidFill>
              </a:rPr>
              <a:t>ransparent to the Layer 3 transport network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105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636" y="3793846"/>
            <a:ext cx="6565246" cy="960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Telemetry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099" name="Picture 4" descr="Aris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32025"/>
            <a:ext cx="5784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145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5"/>
          <p:cNvSpPr txBox="1">
            <a:spLocks noChangeArrowheads="1"/>
          </p:cNvSpPr>
          <p:nvPr/>
        </p:nvSpPr>
        <p:spPr>
          <a:xfrm>
            <a:off x="472786" y="1436958"/>
            <a:ext cx="4709316" cy="49384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90500" indent="-190500" eaLnBrk="0" hangingPunct="0">
              <a:spcBef>
                <a:spcPct val="60000"/>
              </a:spcBef>
              <a:buClr>
                <a:schemeClr val="accent1"/>
              </a:buClr>
              <a:buFont typeface="Wingdings" charset="0"/>
              <a:buChar char="§"/>
              <a:defRPr sz="2200" b="1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381000" lvl="1" indent="-188913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800">
                <a:solidFill>
                  <a:srgbClr val="234F77"/>
                </a:solidFill>
                <a:latin typeface="Myriad Pro"/>
                <a:ea typeface="ＭＳ Ｐゴシック" charset="-128"/>
              </a:defRPr>
            </a:lvl2pPr>
            <a:lvl3pPr marL="561975" indent="-17938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2000">
                <a:solidFill>
                  <a:srgbClr val="234F77"/>
                </a:solidFill>
                <a:latin typeface="Myriad Pro"/>
                <a:ea typeface="ＭＳ Ｐゴシック" charset="-128"/>
              </a:defRPr>
            </a:lvl3pPr>
            <a:lvl4pPr marL="768350" indent="-20478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800">
                <a:solidFill>
                  <a:srgbClr val="234F77"/>
                </a:solidFill>
                <a:latin typeface="Myriad Pro"/>
                <a:ea typeface="ＭＳ Ｐゴシック" charset="-128"/>
              </a:defRPr>
            </a:lvl4pPr>
            <a:lvl5pPr marL="1050925" indent="-168275" eaLnBrk="0" hangingPunct="0">
              <a:spcBef>
                <a:spcPct val="40000"/>
              </a:spcBef>
              <a:buClr>
                <a:schemeClr val="accent1"/>
              </a:buClr>
              <a:buFont typeface="Wingdings" charset="0"/>
              <a:buChar char="»"/>
              <a:defRPr sz="1800">
                <a:latin typeface="Myriad Pro"/>
                <a:ea typeface="ＭＳ Ｐゴシック" charset="-128"/>
              </a:defRPr>
            </a:lvl5pPr>
            <a:lvl6pPr marL="1508125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latin typeface="+mn-lt"/>
                <a:ea typeface="ＭＳ Ｐゴシック" charset="-128"/>
              </a:defRPr>
            </a:lvl6pPr>
            <a:lvl7pPr marL="1965325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latin typeface="+mn-lt"/>
                <a:ea typeface="ＭＳ Ｐゴシック" charset="-128"/>
              </a:defRPr>
            </a:lvl7pPr>
            <a:lvl8pPr marL="2422525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latin typeface="+mn-lt"/>
                <a:ea typeface="ＭＳ Ｐゴシック" charset="-128"/>
              </a:defRPr>
            </a:lvl8pPr>
            <a:lvl9pPr marL="2879725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>
                <a:sym typeface="Helvetica Neue" charset="0"/>
              </a:rPr>
              <a:t>Link infrastructure and application</a:t>
            </a:r>
          </a:p>
          <a:p>
            <a:pPr lvl="1"/>
            <a:r>
              <a:rPr lang="en-US" dirty="0">
                <a:sym typeface="Helvetica Neue" charset="0"/>
              </a:rPr>
              <a:t>C</a:t>
            </a:r>
            <a:r>
              <a:rPr lang="en-US" dirty="0" smtClean="0">
                <a:sym typeface="Helvetica Neue" charset="0"/>
              </a:rPr>
              <a:t>ritical real-time information enabling network aware applications</a:t>
            </a:r>
          </a:p>
          <a:p>
            <a:r>
              <a:rPr lang="en-US" dirty="0"/>
              <a:t>Gain Precision </a:t>
            </a:r>
            <a:r>
              <a:rPr lang="en-US" dirty="0" smtClean="0"/>
              <a:t>Visibility</a:t>
            </a:r>
            <a:endParaRPr lang="en-US" dirty="0" smtClean="0">
              <a:sym typeface="Helvetica Neue" charset="0"/>
            </a:endParaRPr>
          </a:p>
          <a:p>
            <a:r>
              <a:rPr lang="en-US" dirty="0" smtClean="0">
                <a:sym typeface="Helvetica Neue" charset="0"/>
              </a:rPr>
              <a:t>Utilize differentiated tools</a:t>
            </a:r>
          </a:p>
          <a:p>
            <a:pPr lvl="1"/>
            <a:r>
              <a:rPr lang="en-US" dirty="0" smtClean="0">
                <a:sym typeface="Helvetica Neue" charset="0"/>
              </a:rPr>
              <a:t>Close </a:t>
            </a:r>
            <a:r>
              <a:rPr lang="en-US" dirty="0">
                <a:sym typeface="Helvetica Neue" charset="0"/>
              </a:rPr>
              <a:t>partnerships deliver best of breed </a:t>
            </a:r>
            <a:r>
              <a:rPr lang="en-US" dirty="0" smtClean="0">
                <a:sym typeface="Helvetica Neue" charset="0"/>
              </a:rPr>
              <a:t>solutions</a:t>
            </a:r>
          </a:p>
          <a:p>
            <a:r>
              <a:rPr lang="en-US" dirty="0" smtClean="0">
                <a:sym typeface="Helvetica Neue" charset="0"/>
              </a:rPr>
              <a:t>Proactively detect issues</a:t>
            </a:r>
          </a:p>
          <a:p>
            <a:pPr lvl="1"/>
            <a:r>
              <a:rPr lang="en-US" dirty="0" smtClean="0">
                <a:sym typeface="Helvetica Neue" charset="0"/>
              </a:rPr>
              <a:t>React to coordinate actions or take direction from other applications / infrastructure</a:t>
            </a:r>
          </a:p>
          <a:p>
            <a:pPr lvl="1"/>
            <a:r>
              <a:rPr lang="en-US" dirty="0" smtClean="0">
                <a:sym typeface="Helvetica Neue" charset="0"/>
              </a:rPr>
              <a:t>Notify other elements or operations team of changing conditions</a:t>
            </a:r>
            <a:endParaRPr lang="en-US" dirty="0">
              <a:sym typeface="Helvetica Neue" charset="0"/>
            </a:endParaRPr>
          </a:p>
        </p:txBody>
      </p:sp>
      <p:sp>
        <p:nvSpPr>
          <p:cNvPr id="358" name="Rounded Rectangle 357"/>
          <p:cNvSpPr/>
          <p:nvPr/>
        </p:nvSpPr>
        <p:spPr bwMode="auto">
          <a:xfrm>
            <a:off x="5358238" y="3105694"/>
            <a:ext cx="3701631" cy="1834496"/>
          </a:xfrm>
          <a:prstGeom prst="roundRect">
            <a:avLst/>
          </a:prstGeom>
          <a:solidFill>
            <a:schemeClr val="tx2">
              <a:lumMod val="85000"/>
              <a:lumOff val="15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8" name="Straight Connector 17"/>
          <p:cNvCxnSpPr>
            <a:stCxn id="72864" idx="0"/>
            <a:endCxn id="88" idx="2"/>
          </p:cNvCxnSpPr>
          <p:nvPr/>
        </p:nvCxnSpPr>
        <p:spPr bwMode="auto">
          <a:xfrm flipV="1">
            <a:off x="5997456" y="3927070"/>
            <a:ext cx="2095892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72864" idx="0"/>
            <a:endCxn id="86" idx="2"/>
          </p:cNvCxnSpPr>
          <p:nvPr/>
        </p:nvCxnSpPr>
        <p:spPr bwMode="auto">
          <a:xfrm flipV="1">
            <a:off x="5997459" y="3927070"/>
            <a:ext cx="854061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>
            <a:stCxn id="72864" idx="0"/>
            <a:endCxn id="85" idx="2"/>
          </p:cNvCxnSpPr>
          <p:nvPr/>
        </p:nvCxnSpPr>
        <p:spPr bwMode="auto">
          <a:xfrm flipV="1">
            <a:off x="5997456" y="3927070"/>
            <a:ext cx="232633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>
            <a:stCxn id="87" idx="2"/>
            <a:endCxn id="72864" idx="0"/>
          </p:cNvCxnSpPr>
          <p:nvPr/>
        </p:nvCxnSpPr>
        <p:spPr bwMode="auto">
          <a:xfrm flipH="1">
            <a:off x="5997456" y="3927070"/>
            <a:ext cx="1474982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5" name="Picture 84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102" y="3300875"/>
            <a:ext cx="515979" cy="62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6" name="Picture 85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530" y="3300875"/>
            <a:ext cx="515979" cy="62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" name="Picture 86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938" y="3300875"/>
            <a:ext cx="517003" cy="62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8" name="Picture 87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361" y="3300875"/>
            <a:ext cx="515979" cy="62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6" name="Straight Connector 105"/>
          <p:cNvCxnSpPr>
            <a:stCxn id="72854" idx="0"/>
            <a:endCxn id="85" idx="2"/>
          </p:cNvCxnSpPr>
          <p:nvPr/>
        </p:nvCxnSpPr>
        <p:spPr bwMode="auto">
          <a:xfrm flipH="1" flipV="1">
            <a:off x="6230092" y="3927070"/>
            <a:ext cx="588429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>
            <a:stCxn id="72854" idx="0"/>
            <a:endCxn id="86" idx="2"/>
          </p:cNvCxnSpPr>
          <p:nvPr/>
        </p:nvCxnSpPr>
        <p:spPr bwMode="auto">
          <a:xfrm flipV="1">
            <a:off x="6818518" y="3927070"/>
            <a:ext cx="32999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72854" idx="0"/>
            <a:endCxn id="87" idx="2"/>
          </p:cNvCxnSpPr>
          <p:nvPr/>
        </p:nvCxnSpPr>
        <p:spPr bwMode="auto">
          <a:xfrm flipV="1">
            <a:off x="6818517" y="3927070"/>
            <a:ext cx="653920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72854" idx="0"/>
            <a:endCxn id="88" idx="2"/>
          </p:cNvCxnSpPr>
          <p:nvPr/>
        </p:nvCxnSpPr>
        <p:spPr bwMode="auto">
          <a:xfrm flipV="1">
            <a:off x="6818517" y="3927070"/>
            <a:ext cx="1274830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stCxn id="72844" idx="0"/>
            <a:endCxn id="88" idx="2"/>
          </p:cNvCxnSpPr>
          <p:nvPr/>
        </p:nvCxnSpPr>
        <p:spPr bwMode="auto">
          <a:xfrm flipV="1">
            <a:off x="7639582" y="3927070"/>
            <a:ext cx="453767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>
            <a:stCxn id="72844" idx="0"/>
            <a:endCxn id="87" idx="2"/>
          </p:cNvCxnSpPr>
          <p:nvPr/>
        </p:nvCxnSpPr>
        <p:spPr bwMode="auto">
          <a:xfrm flipH="1" flipV="1">
            <a:off x="7472439" y="3927070"/>
            <a:ext cx="167143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>
            <a:stCxn id="72844" idx="0"/>
            <a:endCxn id="86" idx="2"/>
          </p:cNvCxnSpPr>
          <p:nvPr/>
        </p:nvCxnSpPr>
        <p:spPr bwMode="auto">
          <a:xfrm flipH="1" flipV="1">
            <a:off x="6851517" y="3927070"/>
            <a:ext cx="788064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9" name="Straight Connector 138"/>
          <p:cNvCxnSpPr>
            <a:stCxn id="72844" idx="0"/>
            <a:endCxn id="85" idx="2"/>
          </p:cNvCxnSpPr>
          <p:nvPr/>
        </p:nvCxnSpPr>
        <p:spPr bwMode="auto">
          <a:xfrm flipH="1" flipV="1">
            <a:off x="6230089" y="3927070"/>
            <a:ext cx="1409492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2863" name="Group 51"/>
          <p:cNvGrpSpPr>
            <a:grpSpLocks/>
          </p:cNvGrpSpPr>
          <p:nvPr/>
        </p:nvGrpSpPr>
        <p:grpSpPr bwMode="auto">
          <a:xfrm>
            <a:off x="5736490" y="4888362"/>
            <a:ext cx="515979" cy="260397"/>
            <a:chOff x="2514600" y="8724900"/>
            <a:chExt cx="1600200" cy="838200"/>
          </a:xfrm>
        </p:grpSpPr>
        <p:cxnSp>
          <p:nvCxnSpPr>
            <p:cNvPr id="37" name="Straight Connector 36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" name="Straight Connector 50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72864" name="Picture 4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611" y="4665167"/>
            <a:ext cx="589690" cy="2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853" name="Group 124"/>
          <p:cNvGrpSpPr>
            <a:grpSpLocks/>
          </p:cNvGrpSpPr>
          <p:nvPr/>
        </p:nvGrpSpPr>
        <p:grpSpPr bwMode="auto">
          <a:xfrm>
            <a:off x="6557552" y="4888362"/>
            <a:ext cx="515979" cy="260397"/>
            <a:chOff x="2514600" y="8724900"/>
            <a:chExt cx="1600200" cy="838200"/>
          </a:xfrm>
        </p:grpSpPr>
        <p:cxnSp>
          <p:nvCxnSpPr>
            <p:cNvPr id="128" name="Straight Connector 127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Connector 131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4" name="Straight Connector 133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Connector 134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7" name="Straight Connector 136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8" name="Straight Connector 137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72854" name="Picture 126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672" y="4665167"/>
            <a:ext cx="589690" cy="2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843" name="Group 140"/>
          <p:cNvGrpSpPr>
            <a:grpSpLocks/>
          </p:cNvGrpSpPr>
          <p:nvPr/>
        </p:nvGrpSpPr>
        <p:grpSpPr bwMode="auto">
          <a:xfrm>
            <a:off x="7378615" y="4888362"/>
            <a:ext cx="515979" cy="260397"/>
            <a:chOff x="2514600" y="8724900"/>
            <a:chExt cx="1600200" cy="838200"/>
          </a:xfrm>
        </p:grpSpPr>
        <p:cxnSp>
          <p:nvCxnSpPr>
            <p:cNvPr id="144" name="Straight Connector 143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6" name="Straight Connector 145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Connector 146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8" name="Straight Connector 147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Connector 152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Connector 153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72844" name="Picture 142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735" y="4665167"/>
            <a:ext cx="589690" cy="2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2833" name="Group 156"/>
          <p:cNvGrpSpPr>
            <a:grpSpLocks/>
          </p:cNvGrpSpPr>
          <p:nvPr/>
        </p:nvGrpSpPr>
        <p:grpSpPr bwMode="auto">
          <a:xfrm>
            <a:off x="8199677" y="4888362"/>
            <a:ext cx="515979" cy="260397"/>
            <a:chOff x="2514600" y="8724900"/>
            <a:chExt cx="1600200" cy="838200"/>
          </a:xfrm>
        </p:grpSpPr>
        <p:cxnSp>
          <p:nvCxnSpPr>
            <p:cNvPr id="160" name="Straight Connector 159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3" name="Straight Connector 162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Connector 164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Connector 165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Connector 168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170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72834" name="Picture 158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5798" y="4665167"/>
            <a:ext cx="589690" cy="2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9" name="Straight Connector 288"/>
          <p:cNvCxnSpPr>
            <a:stCxn id="72834" idx="0"/>
            <a:endCxn id="86" idx="2"/>
          </p:cNvCxnSpPr>
          <p:nvPr/>
        </p:nvCxnSpPr>
        <p:spPr bwMode="auto">
          <a:xfrm flipH="1" flipV="1">
            <a:off x="6851517" y="3927070"/>
            <a:ext cx="1609126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2" name="Straight Connector 291"/>
          <p:cNvCxnSpPr>
            <a:stCxn id="72834" idx="0"/>
            <a:endCxn id="87" idx="2"/>
          </p:cNvCxnSpPr>
          <p:nvPr/>
        </p:nvCxnSpPr>
        <p:spPr bwMode="auto">
          <a:xfrm flipH="1" flipV="1">
            <a:off x="7472440" y="3927070"/>
            <a:ext cx="988205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6" name="Straight Connector 295"/>
          <p:cNvCxnSpPr>
            <a:stCxn id="72834" idx="0"/>
            <a:endCxn id="88" idx="2"/>
          </p:cNvCxnSpPr>
          <p:nvPr/>
        </p:nvCxnSpPr>
        <p:spPr bwMode="auto">
          <a:xfrm flipH="1" flipV="1">
            <a:off x="8093350" y="3927070"/>
            <a:ext cx="367295" cy="738097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7" name="Rounded Rectangle 276"/>
          <p:cNvSpPr/>
          <p:nvPr/>
        </p:nvSpPr>
        <p:spPr bwMode="auto">
          <a:xfrm>
            <a:off x="5633097" y="5148760"/>
            <a:ext cx="744860" cy="289262"/>
          </a:xfrm>
          <a:prstGeom prst="roundRect">
            <a:avLst/>
          </a:prstGeom>
          <a:solidFill>
            <a:srgbClr val="FF6600"/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800" dirty="0">
                <a:solidFill>
                  <a:srgbClr val="000000"/>
                </a:solidFill>
                <a:latin typeface="Arial"/>
                <a:ea typeface="ＭＳ Ｐゴシック"/>
                <a:cs typeface="ヒラギノ角ゴ ProN W3"/>
                <a:sym typeface="Gill Sans" charset="0"/>
              </a:rPr>
              <a:t>Discrete</a:t>
            </a:r>
          </a:p>
        </p:txBody>
      </p:sp>
      <p:sp>
        <p:nvSpPr>
          <p:cNvPr id="317" name="Rounded Rectangle 316"/>
          <p:cNvSpPr/>
          <p:nvPr/>
        </p:nvSpPr>
        <p:spPr bwMode="auto">
          <a:xfrm>
            <a:off x="7294707" y="5148760"/>
            <a:ext cx="744860" cy="289262"/>
          </a:xfrm>
          <a:prstGeom prst="roundRect">
            <a:avLst/>
          </a:prstGeom>
          <a:solidFill>
            <a:srgbClr val="800000"/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800" dirty="0" smtClean="0">
                <a:solidFill>
                  <a:srgbClr val="FFFFFF"/>
                </a:solidFill>
                <a:latin typeface="Arial"/>
                <a:ea typeface="ＭＳ Ｐゴシック"/>
                <a:cs typeface="ヒラギノ角ゴ ProN W3"/>
                <a:sym typeface="Gill Sans" charset="0"/>
              </a:rPr>
              <a:t>Storage</a:t>
            </a:r>
            <a:endParaRPr lang="en-US" sz="800" dirty="0">
              <a:solidFill>
                <a:srgbClr val="FFFFFF"/>
              </a:solidFill>
              <a:latin typeface="Arial"/>
              <a:ea typeface="ＭＳ Ｐゴシック"/>
              <a:cs typeface="ヒラギノ角ゴ ProN W3"/>
              <a:sym typeface="Gill Sans" charset="0"/>
            </a:endParaRPr>
          </a:p>
        </p:txBody>
      </p:sp>
      <p:sp>
        <p:nvSpPr>
          <p:cNvPr id="322" name="Rounded Rectangle 321"/>
          <p:cNvSpPr/>
          <p:nvPr/>
        </p:nvSpPr>
        <p:spPr bwMode="auto">
          <a:xfrm>
            <a:off x="8096864" y="5148760"/>
            <a:ext cx="744860" cy="289262"/>
          </a:xfrm>
          <a:prstGeom prst="roundRect">
            <a:avLst/>
          </a:prstGeom>
          <a:solidFill>
            <a:srgbClr val="FF6600"/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  <a:latin typeface="Arial"/>
                <a:ea typeface="ＭＳ Ｐゴシック"/>
                <a:cs typeface="ヒラギノ角ゴ ProN W3"/>
                <a:sym typeface="Gill Sans" charset="0"/>
              </a:rPr>
              <a:t>Bare Metal</a:t>
            </a:r>
          </a:p>
        </p:txBody>
      </p:sp>
      <p:sp>
        <p:nvSpPr>
          <p:cNvPr id="331" name="Rounded Rectangle 330"/>
          <p:cNvSpPr/>
          <p:nvPr/>
        </p:nvSpPr>
        <p:spPr bwMode="auto">
          <a:xfrm>
            <a:off x="6435254" y="5148760"/>
            <a:ext cx="744860" cy="289262"/>
          </a:xfrm>
          <a:prstGeom prst="roundRect">
            <a:avLst/>
          </a:prstGeom>
          <a:solidFill>
            <a:srgbClr val="0000FF"/>
          </a:solidFill>
          <a:ln>
            <a:solidFill>
              <a:srgbClr val="FFFFFF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  <a:latin typeface="Arial"/>
                <a:ea typeface="ＭＳ Ｐゴシック"/>
                <a:cs typeface="ヒラギノ角ゴ ProN W3"/>
                <a:sym typeface="Gill Sans" charset="0"/>
              </a:rPr>
              <a:t>VMware NSX</a:t>
            </a:r>
          </a:p>
        </p:txBody>
      </p:sp>
      <p:sp>
        <p:nvSpPr>
          <p:cNvPr id="31" name="Rounded Rectangle 30"/>
          <p:cNvSpPr/>
          <p:nvPr/>
        </p:nvSpPr>
        <p:spPr bwMode="auto">
          <a:xfrm>
            <a:off x="6081353" y="1260814"/>
            <a:ext cx="2132143" cy="1779981"/>
          </a:xfrm>
          <a:prstGeom prst="roundRect">
            <a:avLst/>
          </a:prstGeom>
          <a:solidFill>
            <a:schemeClr val="bg2">
              <a:lumMod val="65000"/>
              <a:lumOff val="35000"/>
              <a:alpha val="46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6241445" y="1372063"/>
            <a:ext cx="1823727" cy="1513489"/>
            <a:chOff x="304800" y="590550"/>
            <a:chExt cx="1905000" cy="1219200"/>
          </a:xfrm>
          <a:solidFill>
            <a:srgbClr val="A1C4E3"/>
          </a:solidFill>
        </p:grpSpPr>
        <p:sp>
          <p:nvSpPr>
            <p:cNvPr id="187" name="Rounded Rectangle 186"/>
            <p:cNvSpPr/>
            <p:nvPr/>
          </p:nvSpPr>
          <p:spPr bwMode="auto">
            <a:xfrm>
              <a:off x="1219200" y="666750"/>
              <a:ext cx="914400" cy="914400"/>
            </a:xfrm>
            <a:prstGeom prst="roundRect">
              <a:avLst/>
            </a:prstGeom>
            <a:grp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1023522"/>
              <a:endParaRPr lang="en-US" sz="1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304800" y="590550"/>
              <a:ext cx="1905000" cy="1219200"/>
            </a:xfrm>
            <a:prstGeom prst="roundRect">
              <a:avLst>
                <a:gd name="adj" fmla="val 7243"/>
              </a:avLst>
            </a:prstGeom>
            <a:grpFill/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023522"/>
              <a:r>
                <a:rPr lang="en-US" sz="1300" b="1" dirty="0">
                  <a:solidFill>
                    <a:srgbClr val="000000"/>
                  </a:solidFill>
                  <a:latin typeface="Arial"/>
                  <a:ea typeface="ヒラギノ角ゴ ProN W3" charset="0"/>
                  <a:cs typeface="Arial"/>
                  <a:sym typeface="Gill Sans" charset="0"/>
                </a:rPr>
                <a:t>Monitoring</a:t>
              </a:r>
            </a:p>
          </p:txBody>
        </p:sp>
      </p:grpSp>
      <p:pic>
        <p:nvPicPr>
          <p:cNvPr id="7" name="Picture 6" descr="Corvil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36" y="2365327"/>
            <a:ext cx="671456" cy="341724"/>
          </a:xfrm>
          <a:prstGeom prst="rect">
            <a:avLst/>
          </a:prstGeom>
          <a:solidFill>
            <a:srgbClr val="A1C4E3"/>
          </a:solidFill>
        </p:spPr>
      </p:pic>
      <p:pic>
        <p:nvPicPr>
          <p:cNvPr id="8" name="Picture 7" descr="ExtraHop-logo-1522width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03" y="1900503"/>
            <a:ext cx="663485" cy="315631"/>
          </a:xfrm>
          <a:prstGeom prst="rect">
            <a:avLst/>
          </a:prstGeom>
          <a:solidFill>
            <a:srgbClr val="A1C4E3"/>
          </a:solidFill>
        </p:spPr>
      </p:pic>
      <p:pic>
        <p:nvPicPr>
          <p:cNvPr id="27" name="Picture 26" descr="splunk.jpg"/>
          <p:cNvPicPr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134" y="1884368"/>
            <a:ext cx="654259" cy="337919"/>
          </a:xfrm>
          <a:prstGeom prst="rect">
            <a:avLst/>
          </a:prstGeom>
        </p:spPr>
      </p:pic>
      <p:pic>
        <p:nvPicPr>
          <p:cNvPr id="357" name="Picture 356" descr="brand.gif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8" t="33627" r="3551" b="36038"/>
          <a:stretch/>
        </p:blipFill>
        <p:spPr>
          <a:xfrm>
            <a:off x="7158639" y="2364036"/>
            <a:ext cx="678413" cy="346523"/>
          </a:xfrm>
          <a:prstGeom prst="rect">
            <a:avLst/>
          </a:prstGeom>
        </p:spPr>
      </p:pic>
      <p:pic>
        <p:nvPicPr>
          <p:cNvPr id="177" name="Picture 8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61" y="5795582"/>
            <a:ext cx="546708" cy="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8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61" y="5665009"/>
            <a:ext cx="546708" cy="45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8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61" y="5534443"/>
            <a:ext cx="546708" cy="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1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55" y="5452356"/>
            <a:ext cx="327745" cy="5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0" name="Picture 1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390" y="5452356"/>
            <a:ext cx="327745" cy="50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1" name="Picture 1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80" y="5535549"/>
            <a:ext cx="428536" cy="70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Title 6"/>
          <p:cNvSpPr>
            <a:spLocks noGrp="1"/>
          </p:cNvSpPr>
          <p:nvPr>
            <p:ph type="title"/>
          </p:nvPr>
        </p:nvSpPr>
        <p:spPr>
          <a:xfrm>
            <a:off x="468312" y="41275"/>
            <a:ext cx="8560967" cy="749300"/>
          </a:xfrm>
        </p:spPr>
        <p:txBody>
          <a:bodyPr/>
          <a:lstStyle/>
          <a:p>
            <a:r>
              <a:rPr lang="en-US" dirty="0"/>
              <a:t>Arista Network </a:t>
            </a:r>
            <a:r>
              <a:rPr lang="en-US" dirty="0" smtClean="0"/>
              <a:t>Telemetry - </a:t>
            </a:r>
            <a:r>
              <a:rPr lang="en-US" dirty="0"/>
              <a:t>Application Infrastructure</a:t>
            </a:r>
          </a:p>
        </p:txBody>
      </p:sp>
      <p:pic>
        <p:nvPicPr>
          <p:cNvPr id="152" name="Picture 8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11" y="5795582"/>
            <a:ext cx="546708" cy="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8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11" y="5665009"/>
            <a:ext cx="546708" cy="45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8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11" y="5534443"/>
            <a:ext cx="546708" cy="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3912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79"/>
          <p:cNvSpPr txBox="1"/>
          <p:nvPr/>
        </p:nvSpPr>
        <p:spPr>
          <a:xfrm>
            <a:off x="206721" y="1221982"/>
            <a:ext cx="7710122" cy="53509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190500" indent="-190500" eaLnBrk="0" hangingPunct="0">
              <a:spcBef>
                <a:spcPct val="60000"/>
              </a:spcBef>
              <a:buClr>
                <a:schemeClr val="accent1"/>
              </a:buClr>
              <a:buFont typeface="Wingdings" charset="0"/>
              <a:buChar char="§"/>
              <a:defRPr sz="2200" b="1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381000" lvl="1" indent="-188913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800">
                <a:solidFill>
                  <a:srgbClr val="234F77"/>
                </a:solidFill>
                <a:latin typeface="Myriad Pro"/>
                <a:ea typeface="ＭＳ Ｐゴシック" charset="-128"/>
              </a:defRPr>
            </a:lvl2pPr>
            <a:lvl3pPr marL="561975" indent="-17938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2000">
                <a:solidFill>
                  <a:srgbClr val="234F77"/>
                </a:solidFill>
                <a:latin typeface="Myriad Pro"/>
                <a:ea typeface="ＭＳ Ｐゴシック" charset="-128"/>
              </a:defRPr>
            </a:lvl3pPr>
            <a:lvl4pPr marL="768350" indent="-204788" eaLnBrk="0" hangingPunct="0">
              <a:spcBef>
                <a:spcPct val="30000"/>
              </a:spcBef>
              <a:buClr>
                <a:schemeClr val="accent1"/>
              </a:buClr>
              <a:buChar char="-"/>
              <a:defRPr sz="1800">
                <a:solidFill>
                  <a:srgbClr val="234F77"/>
                </a:solidFill>
                <a:latin typeface="Myriad Pro"/>
                <a:ea typeface="ＭＳ Ｐゴシック" charset="-128"/>
              </a:defRPr>
            </a:lvl4pPr>
            <a:lvl5pPr marL="1050925" indent="-168275" eaLnBrk="0" hangingPunct="0">
              <a:spcBef>
                <a:spcPct val="40000"/>
              </a:spcBef>
              <a:buClr>
                <a:schemeClr val="accent1"/>
              </a:buClr>
              <a:buFont typeface="Wingdings" charset="0"/>
              <a:buChar char="»"/>
              <a:defRPr sz="1800">
                <a:latin typeface="Myriad Pro"/>
                <a:ea typeface="ＭＳ Ｐゴシック" charset="-128"/>
              </a:defRPr>
            </a:lvl5pPr>
            <a:lvl6pPr marL="1508125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latin typeface="+mn-lt"/>
                <a:ea typeface="ＭＳ Ｐゴシック" charset="-128"/>
              </a:defRPr>
            </a:lvl6pPr>
            <a:lvl7pPr marL="1965325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latin typeface="+mn-lt"/>
                <a:ea typeface="ＭＳ Ｐゴシック" charset="-128"/>
              </a:defRPr>
            </a:lvl7pPr>
            <a:lvl8pPr marL="2422525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latin typeface="+mn-lt"/>
                <a:ea typeface="ＭＳ Ｐゴシック" charset="-128"/>
              </a:defRPr>
            </a:lvl8pPr>
            <a:lvl9pPr marL="2879725" indent="-168275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>
                <a:sym typeface="Gill Sans" charset="0"/>
              </a:rPr>
              <a:t>LANZ </a:t>
            </a:r>
            <a:r>
              <a:rPr lang="en-US" b="0" dirty="0">
                <a:sym typeface="Gill Sans" charset="0"/>
              </a:rPr>
              <a:t>provides real-time congestion </a:t>
            </a:r>
            <a:r>
              <a:rPr lang="en-US" b="0" dirty="0" smtClean="0">
                <a:sym typeface="Gill Sans" charset="0"/>
              </a:rPr>
              <a:t>management (streaming)</a:t>
            </a:r>
          </a:p>
          <a:p>
            <a:r>
              <a:rPr lang="en-US" dirty="0" smtClean="0">
                <a:sym typeface="Gill Sans" charset="0"/>
              </a:rPr>
              <a:t>Path Tracer </a:t>
            </a:r>
            <a:r>
              <a:rPr lang="en-US" b="0" dirty="0" smtClean="0">
                <a:sym typeface="Gill Sans" charset="0"/>
              </a:rPr>
              <a:t>actively monitor of topology-wide health</a:t>
            </a:r>
          </a:p>
          <a:p>
            <a:r>
              <a:rPr lang="en-US" b="0" dirty="0" smtClean="0">
                <a:sym typeface="Gill Sans" charset="0"/>
              </a:rPr>
              <a:t>Flexible hardware enables </a:t>
            </a:r>
            <a:r>
              <a:rPr lang="en-US" dirty="0">
                <a:sym typeface="Gill Sans" charset="0"/>
              </a:rPr>
              <a:t>Tap </a:t>
            </a:r>
            <a:r>
              <a:rPr lang="en-US" dirty="0" smtClean="0">
                <a:sym typeface="Gill Sans" charset="0"/>
              </a:rPr>
              <a:t>Aggregation </a:t>
            </a:r>
            <a:r>
              <a:rPr lang="en-US" b="0" dirty="0" smtClean="0">
                <a:sym typeface="Gill Sans" charset="0"/>
              </a:rPr>
              <a:t> for a cost-effective solution (filtering and manipulation, GUI)</a:t>
            </a:r>
          </a:p>
          <a:p>
            <a:r>
              <a:rPr lang="en-US" dirty="0" smtClean="0">
                <a:sym typeface="Gill Sans" charset="0"/>
              </a:rPr>
              <a:t>PTP</a:t>
            </a:r>
            <a:r>
              <a:rPr lang="en-US" b="0" dirty="0" smtClean="0">
                <a:sym typeface="Gill Sans" charset="0"/>
              </a:rPr>
              <a:t> for time accuracy (10ns)</a:t>
            </a:r>
          </a:p>
          <a:p>
            <a:r>
              <a:rPr lang="en-US" dirty="0" err="1" smtClean="0">
                <a:sym typeface="Gill Sans" charset="0"/>
              </a:rPr>
              <a:t>Timestamping</a:t>
            </a:r>
            <a:r>
              <a:rPr lang="en-US" b="0" dirty="0" smtClean="0">
                <a:sym typeface="Gill Sans" charset="0"/>
              </a:rPr>
              <a:t> in Hardware for Tap </a:t>
            </a:r>
            <a:r>
              <a:rPr lang="en-US" b="0" dirty="0" err="1" smtClean="0">
                <a:sym typeface="Gill Sans" charset="0"/>
              </a:rPr>
              <a:t>Agg</a:t>
            </a:r>
            <a:r>
              <a:rPr lang="en-US" b="0" dirty="0" smtClean="0">
                <a:sym typeface="Gill Sans" charset="0"/>
              </a:rPr>
              <a:t> or SPAN / monitor traffic</a:t>
            </a:r>
          </a:p>
          <a:p>
            <a:r>
              <a:rPr lang="en-US" dirty="0" err="1" smtClean="0">
                <a:sym typeface="Gill Sans" charset="0"/>
              </a:rPr>
              <a:t>TCPDump</a:t>
            </a:r>
            <a:r>
              <a:rPr lang="en-US" dirty="0" smtClean="0">
                <a:sym typeface="Gill Sans" charset="0"/>
              </a:rPr>
              <a:t> </a:t>
            </a:r>
            <a:r>
              <a:rPr lang="en-US" b="0" dirty="0" smtClean="0">
                <a:sym typeface="Gill Sans" charset="0"/>
              </a:rPr>
              <a:t>of data-plane and control-plane traffic</a:t>
            </a:r>
          </a:p>
          <a:p>
            <a:r>
              <a:rPr lang="en-US" dirty="0" err="1" smtClean="0">
                <a:sym typeface="Gill Sans" charset="0"/>
              </a:rPr>
              <a:t>Splunk</a:t>
            </a:r>
            <a:r>
              <a:rPr lang="en-US" b="0" dirty="0" smtClean="0">
                <a:sym typeface="Gill Sans" charset="0"/>
              </a:rPr>
              <a:t> forwarder integration, </a:t>
            </a:r>
            <a:r>
              <a:rPr lang="en-US" dirty="0" err="1" smtClean="0">
                <a:sym typeface="Gill Sans" charset="0"/>
              </a:rPr>
              <a:t>sFlow</a:t>
            </a:r>
            <a:endParaRPr lang="en-US" dirty="0" smtClean="0">
              <a:sym typeface="Gill Sans" charset="0"/>
            </a:endParaRPr>
          </a:p>
          <a:p>
            <a:r>
              <a:rPr lang="en-US" dirty="0" smtClean="0">
                <a:sym typeface="Gill Sans" charset="0"/>
              </a:rPr>
              <a:t>VM Tracer</a:t>
            </a:r>
            <a:r>
              <a:rPr lang="en-US" b="0" dirty="0" smtClean="0">
                <a:sym typeface="Gill Sans" charset="0"/>
              </a:rPr>
              <a:t> rapidly identify virtual connectivity (VM, VXLAN)</a:t>
            </a:r>
            <a:endParaRPr lang="en-US" b="0" dirty="0">
              <a:sym typeface="Gill Sans" charset="0"/>
            </a:endParaRPr>
          </a:p>
          <a:p>
            <a:endParaRPr lang="en-US" dirty="0">
              <a:sym typeface="Gill Sans" charset="0"/>
            </a:endParaRPr>
          </a:p>
          <a:p>
            <a:endParaRPr lang="en-US" dirty="0">
              <a:sym typeface="Gill Sans" charset="0"/>
            </a:endParaRPr>
          </a:p>
        </p:txBody>
      </p:sp>
      <p:sp>
        <p:nvSpPr>
          <p:cNvPr id="144" name="Title 6"/>
          <p:cNvSpPr txBox="1">
            <a:spLocks/>
          </p:cNvSpPr>
          <p:nvPr/>
        </p:nvSpPr>
        <p:spPr bwMode="gray">
          <a:xfrm>
            <a:off x="468312" y="41275"/>
            <a:ext cx="856096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  <a:latin typeface="Myriad Pro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/>
              <a:t>Arista Telemetry for Monitoring &amp; Visibility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960" y="1103209"/>
            <a:ext cx="740273" cy="630841"/>
          </a:xfrm>
          <a:prstGeom prst="rect">
            <a:avLst/>
          </a:prstGeom>
        </p:spPr>
      </p:pic>
      <p:grpSp>
        <p:nvGrpSpPr>
          <p:cNvPr id="157" name="Group 5"/>
          <p:cNvGrpSpPr/>
          <p:nvPr/>
        </p:nvGrpSpPr>
        <p:grpSpPr>
          <a:xfrm>
            <a:off x="8350452" y="1093938"/>
            <a:ext cx="623016" cy="734598"/>
            <a:chOff x="363723" y="1752600"/>
            <a:chExt cx="5310467" cy="5966233"/>
          </a:xfrm>
        </p:grpSpPr>
        <p:sp>
          <p:nvSpPr>
            <p:cNvPr id="158" name="Oval 157"/>
            <p:cNvSpPr/>
            <p:nvPr/>
          </p:nvSpPr>
          <p:spPr>
            <a:xfrm>
              <a:off x="363723" y="1752600"/>
              <a:ext cx="5091752" cy="4541597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>
                <a:rot lat="18899991" lon="0" rev="0"/>
              </a:camera>
              <a:lightRig rig="threePt" dir="t"/>
            </a:scene3d>
            <a:sp3d extrusionH="139700"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>
            <a:xfrm>
              <a:off x="590205" y="1783726"/>
              <a:ext cx="4604352" cy="4461808"/>
            </a:xfrm>
            <a:prstGeom prst="ellipse">
              <a:avLst/>
            </a:prstGeom>
            <a:scene3d>
              <a:camera prst="orthographicFront">
                <a:rot lat="18599991" lon="0" rev="0"/>
              </a:camera>
              <a:lightRig rig="threePt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794479" y="1968486"/>
              <a:ext cx="4177671" cy="4048337"/>
            </a:xfrm>
            <a:prstGeom prst="ellipse">
              <a:avLst/>
            </a:prstGeom>
            <a:solidFill>
              <a:srgbClr val="164298"/>
            </a:solidFill>
            <a:scene3d>
              <a:camera prst="orthographicFront">
                <a:rot lat="18599991" lon="0" rev="0"/>
              </a:camera>
              <a:lightRig rig="threePt" dir="t"/>
            </a:scene3d>
            <a:sp3d prstMaterial="dk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6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7323" y="3124200"/>
              <a:ext cx="3276600" cy="176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7" name="Can 166"/>
            <p:cNvSpPr/>
            <p:nvPr/>
          </p:nvSpPr>
          <p:spPr>
            <a:xfrm rot="8383933">
              <a:off x="5008022" y="4911918"/>
              <a:ext cx="666168" cy="2806915"/>
            </a:xfrm>
            <a:prstGeom prst="can">
              <a:avLst/>
            </a:prstGeom>
            <a:solidFill>
              <a:schemeClr val="tx1">
                <a:lumMod val="75000"/>
                <a:lumOff val="25000"/>
              </a:schemeClr>
            </a:solidFill>
            <a:scene3d>
              <a:camera prst="orthographicFront">
                <a:rot lat="9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70" name="Picture 169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773" y="2064854"/>
            <a:ext cx="754479" cy="801565"/>
          </a:xfrm>
          <a:prstGeom prst="rect">
            <a:avLst/>
          </a:prstGeom>
        </p:spPr>
      </p:pic>
      <p:pic>
        <p:nvPicPr>
          <p:cNvPr id="171" name="Picture 3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505" y="4214264"/>
            <a:ext cx="509881" cy="52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Picture 14" descr="stk19951boj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453" y="2910994"/>
            <a:ext cx="515835" cy="694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72" descr="splunk.jp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60" y="4780985"/>
            <a:ext cx="1001965" cy="488400"/>
          </a:xfrm>
          <a:prstGeom prst="rect">
            <a:avLst/>
          </a:prstGeom>
        </p:spPr>
      </p:pic>
      <p:pic>
        <p:nvPicPr>
          <p:cNvPr id="175" name="Picture 2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44" y="5316757"/>
            <a:ext cx="705903" cy="49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6033" y="3701811"/>
            <a:ext cx="530774" cy="487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7082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627" y="4791639"/>
            <a:ext cx="2200021" cy="141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492" y="1065782"/>
            <a:ext cx="1744562" cy="17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5847" y="2909472"/>
            <a:ext cx="1745196" cy="174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Picture 1" descr="int13BOI_125x125-Badge-W-G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440" y="1049133"/>
            <a:ext cx="1771072" cy="1752929"/>
          </a:xfrm>
          <a:prstGeom prst="rect">
            <a:avLst/>
          </a:prstGeom>
        </p:spPr>
      </p:pic>
      <p:pic>
        <p:nvPicPr>
          <p:cNvPr id="3" name="Picture 2" descr="int13BOI_125x125-Badge-W-Netwrk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9440" y="2906772"/>
            <a:ext cx="1771072" cy="17529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Arista Networks – Corporate Overview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gray">
          <a:xfrm>
            <a:off x="314326" y="942948"/>
            <a:ext cx="4809246" cy="32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 b="1">
                <a:solidFill>
                  <a:srgbClr val="003468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rgbClr val="003468"/>
                </a:solidFill>
                <a:latin typeface="Myriad Pro"/>
                <a:ea typeface="ＭＳ Ｐゴシック" charset="-128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rgbClr val="003468"/>
                </a:solidFill>
                <a:latin typeface="Myriad Pro"/>
                <a:ea typeface="ＭＳ Ｐゴシック" charset="-128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rgbClr val="003468"/>
                </a:solidFill>
                <a:latin typeface="Myriad Pro"/>
                <a:ea typeface="ＭＳ Ｐゴシック" charset="-128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rgbClr val="003468"/>
                </a:solidFill>
                <a:latin typeface="Myriad Pro"/>
                <a:ea typeface="ＭＳ Ｐゴシック" charset="-128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229993" lvl="1" indent="0">
              <a:lnSpc>
                <a:spcPct val="80000"/>
              </a:lnSpc>
              <a:spcBef>
                <a:spcPts val="824"/>
              </a:spcBef>
              <a:buNone/>
            </a:pPr>
            <a:r>
              <a:rPr lang="en-US" sz="2200" dirty="0" smtClean="0"/>
              <a:t>Software Designed Cloud Networking</a:t>
            </a:r>
          </a:p>
          <a:p>
            <a:pPr marL="229993" lvl="1" indent="0">
              <a:lnSpc>
                <a:spcPct val="80000"/>
              </a:lnSpc>
              <a:spcBef>
                <a:spcPts val="824"/>
              </a:spcBef>
              <a:buNone/>
            </a:pPr>
            <a:endParaRPr lang="en-US" sz="2200" dirty="0" smtClean="0"/>
          </a:p>
          <a:p>
            <a:pPr marL="229993" lvl="1" indent="0">
              <a:lnSpc>
                <a:spcPct val="80000"/>
              </a:lnSpc>
              <a:spcBef>
                <a:spcPts val="824"/>
              </a:spcBef>
              <a:buNone/>
            </a:pPr>
            <a:r>
              <a:rPr lang="en-US" sz="2200" dirty="0" smtClean="0"/>
              <a:t>Founded in </a:t>
            </a:r>
            <a:r>
              <a:rPr lang="en-US" sz="2200" dirty="0"/>
              <a:t>2004</a:t>
            </a:r>
          </a:p>
          <a:p>
            <a:pPr marL="192087" lvl="1" indent="0">
              <a:lnSpc>
                <a:spcPct val="80000"/>
              </a:lnSpc>
              <a:buNone/>
            </a:pPr>
            <a:r>
              <a:rPr lang="en-US" sz="2200" dirty="0" smtClean="0"/>
              <a:t>&gt; 2000 clients of all sizes</a:t>
            </a:r>
            <a:endParaRPr lang="en-US" sz="2200" dirty="0"/>
          </a:p>
          <a:p>
            <a:pPr marL="192087" lvl="1" indent="0">
              <a:lnSpc>
                <a:spcPct val="80000"/>
              </a:lnSpc>
              <a:buNone/>
            </a:pPr>
            <a:r>
              <a:rPr lang="en-US" sz="2200" dirty="0" smtClean="0"/>
              <a:t>&gt; 600 employees</a:t>
            </a:r>
            <a:endParaRPr lang="en-US" sz="2200" dirty="0"/>
          </a:p>
          <a:p>
            <a:pPr marL="229993" lvl="1" indent="0">
              <a:lnSpc>
                <a:spcPct val="80000"/>
              </a:lnSpc>
              <a:spcBef>
                <a:spcPts val="1386"/>
              </a:spcBef>
              <a:buNone/>
            </a:pPr>
            <a:r>
              <a:rPr lang="en-US" sz="2200" dirty="0"/>
              <a:t>Profitable, </a:t>
            </a:r>
            <a:r>
              <a:rPr lang="en-US" sz="2200" dirty="0" smtClean="0"/>
              <a:t>self-financed, </a:t>
            </a:r>
            <a:r>
              <a:rPr lang="en-US" sz="2200" dirty="0"/>
              <a:t>pre-IPO </a:t>
            </a:r>
            <a:endParaRPr lang="en-US" sz="2200" dirty="0" smtClean="0"/>
          </a:p>
          <a:p>
            <a:pPr marL="229993" lvl="1" indent="0">
              <a:lnSpc>
                <a:spcPct val="80000"/>
              </a:lnSpc>
              <a:spcBef>
                <a:spcPts val="1386"/>
              </a:spcBef>
              <a:buNone/>
            </a:pPr>
            <a:r>
              <a:rPr lang="en-US" sz="2200" dirty="0" smtClean="0"/>
              <a:t>A generation ahead in </a:t>
            </a:r>
            <a:r>
              <a:rPr lang="en-US" sz="2200" dirty="0"/>
              <a:t>s</a:t>
            </a:r>
            <a:r>
              <a:rPr lang="en-US" sz="2200" dirty="0" smtClean="0"/>
              <a:t>oftware architecture</a:t>
            </a:r>
          </a:p>
          <a:p>
            <a:pPr marL="229993" lvl="1" indent="0">
              <a:lnSpc>
                <a:spcPct val="80000"/>
              </a:lnSpc>
              <a:spcBef>
                <a:spcPts val="1386"/>
              </a:spcBef>
              <a:buNone/>
            </a:pPr>
            <a:endParaRPr lang="en-US" sz="2200" dirty="0" smtClean="0"/>
          </a:p>
        </p:txBody>
      </p:sp>
      <p:pic>
        <p:nvPicPr>
          <p:cNvPr id="15" name="Picture 14" descr="JU Preferred White Pic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22" y="4162666"/>
            <a:ext cx="1267115" cy="1836151"/>
          </a:xfrm>
          <a:prstGeom prst="rect">
            <a:avLst/>
          </a:prstGeom>
        </p:spPr>
      </p:pic>
      <p:pic>
        <p:nvPicPr>
          <p:cNvPr id="16" name="Picture 15" descr="andy7584 300_pp (1)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5689" y="4158864"/>
            <a:ext cx="1374662" cy="1839955"/>
          </a:xfrm>
          <a:prstGeom prst="rect">
            <a:avLst/>
          </a:prstGeom>
        </p:spPr>
      </p:pic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2738786" y="6001066"/>
            <a:ext cx="2418523" cy="49347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97867" tIns="98937" rIns="197867" bIns="98937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 b="1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Andy </a:t>
            </a:r>
            <a:r>
              <a:rPr lang="en-US" dirty="0" err="1"/>
              <a:t>Bechtolsheim</a:t>
            </a:r>
            <a:endParaRPr lang="en-US" dirty="0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91491" y="6433034"/>
            <a:ext cx="1836240" cy="4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7867" tIns="98937" rIns="197867" bIns="98937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cs typeface="ＭＳ Ｐゴシック" charset="0"/>
              </a:rPr>
              <a:t>President &amp; CEO</a:t>
            </a:r>
            <a:endParaRPr lang="en-US" sz="1400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474879" y="6001066"/>
            <a:ext cx="1800088" cy="493477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97867" tIns="98937" rIns="197867" bIns="98937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600" b="1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Jayshree</a:t>
            </a:r>
            <a:r>
              <a:rPr lang="en-US" dirty="0"/>
              <a:t> </a:t>
            </a:r>
            <a:r>
              <a:rPr lang="en-US" dirty="0" err="1"/>
              <a:t>Ullal</a:t>
            </a:r>
            <a:endParaRPr lang="en-US" dirty="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987314" y="6433034"/>
            <a:ext cx="1856052" cy="41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7867" tIns="98937" rIns="197867" bIns="98937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Chairman &amp; CDO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053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84"/>
          <a:stretch/>
        </p:blipFill>
        <p:spPr>
          <a:xfrm>
            <a:off x="1186601" y="1295146"/>
            <a:ext cx="7258650" cy="4886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281" y="1291046"/>
            <a:ext cx="1190172" cy="117565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 bwMode="gray">
          <a:xfrm>
            <a:off x="468312" y="41275"/>
            <a:ext cx="856096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  <a:latin typeface="Myriad Pro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 smtClean="0"/>
              <a:t>How do </a:t>
            </a:r>
            <a:r>
              <a:rPr lang="en-US" dirty="0"/>
              <a:t>we get from this ….</a:t>
            </a:r>
          </a:p>
        </p:txBody>
      </p:sp>
    </p:spTree>
    <p:extLst>
      <p:ext uri="{BB962C8B-B14F-4D97-AF65-F5344CB8AC3E}">
        <p14:creationId xmlns:p14="http://schemas.microsoft.com/office/powerpoint/2010/main" val="4316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b="27897"/>
          <a:stretch/>
        </p:blipFill>
        <p:spPr>
          <a:xfrm>
            <a:off x="411842" y="1520643"/>
            <a:ext cx="3951514" cy="2194560"/>
          </a:xfrm>
          <a:prstGeom prst="rect">
            <a:avLst/>
          </a:prstGeom>
        </p:spPr>
      </p:pic>
      <p:pic>
        <p:nvPicPr>
          <p:cNvPr id="22" name="Picture 21" descr="Screen Shot 2013-01-07 at 1.11.44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85" y="1355180"/>
            <a:ext cx="3638599" cy="3144883"/>
          </a:xfrm>
          <a:prstGeom prst="rect">
            <a:avLst/>
          </a:prstGeom>
        </p:spPr>
      </p:pic>
      <p:pic>
        <p:nvPicPr>
          <p:cNvPr id="23" name="Picture 22" descr="Screen Shot 2013-01-07 at 1.26.30 PM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94583"/>
            <a:ext cx="4205514" cy="25444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17929" y="916758"/>
            <a:ext cx="2436586" cy="1154143"/>
            <a:chOff x="1155700" y="6970712"/>
            <a:chExt cx="8208434" cy="3240088"/>
          </a:xfrm>
        </p:grpSpPr>
        <p:grpSp>
          <p:nvGrpSpPr>
            <p:cNvPr id="15" name="Group 14"/>
            <p:cNvGrpSpPr/>
            <p:nvPr/>
          </p:nvGrpSpPr>
          <p:grpSpPr>
            <a:xfrm>
              <a:off x="1155700" y="6970712"/>
              <a:ext cx="8208433" cy="3240088"/>
              <a:chOff x="833967" y="5226579"/>
              <a:chExt cx="8208433" cy="324008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/>
              <a:srcRect t="584" r="34911" b="61194"/>
              <a:stretch/>
            </p:blipFill>
            <p:spPr>
              <a:xfrm>
                <a:off x="833967" y="5226579"/>
                <a:ext cx="8208433" cy="3223154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/>
              <a:srcRect l="82410" t="584" b="60993"/>
              <a:stretch/>
            </p:blipFill>
            <p:spPr>
              <a:xfrm>
                <a:off x="6824131" y="5226581"/>
                <a:ext cx="2218267" cy="3240086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48857" y="5236632"/>
                <a:ext cx="2777067" cy="228600"/>
              </a:xfrm>
              <a:prstGeom prst="rect">
                <a:avLst/>
              </a:prstGeom>
            </p:spPr>
          </p:pic>
          <p:pic>
            <p:nvPicPr>
              <p:cNvPr id="19" name="Picture 58" descr="latency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878" y="5504961"/>
                <a:ext cx="8137657" cy="2961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59" descr="egress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334" y="7299662"/>
              <a:ext cx="8178800" cy="2884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514272" y="4173763"/>
            <a:ext cx="4621378" cy="2162720"/>
            <a:chOff x="10604500" y="1806046"/>
            <a:chExt cx="12611100" cy="491813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/>
            <a:srcRect t="584" b="41114"/>
            <a:stretch/>
          </p:blipFill>
          <p:spPr>
            <a:xfrm>
              <a:off x="10604500" y="1806046"/>
              <a:ext cx="12611100" cy="491648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519390" y="1816099"/>
              <a:ext cx="2777067" cy="228600"/>
            </a:xfrm>
            <a:prstGeom prst="rect">
              <a:avLst/>
            </a:prstGeom>
          </p:spPr>
        </p:pic>
        <p:pic>
          <p:nvPicPr>
            <p:cNvPr id="4" name="Picture 3" descr="Screen shot 2012-11-16 at 12.27.23 PM.p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31914"/>
            <a:stretch/>
          </p:blipFill>
          <p:spPr>
            <a:xfrm>
              <a:off x="10625666" y="2054686"/>
              <a:ext cx="12589933" cy="46694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2904672" y="1178016"/>
            <a:ext cx="2763157" cy="1204776"/>
            <a:chOff x="833967" y="5226579"/>
            <a:chExt cx="8208433" cy="32400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/>
            <a:srcRect t="584" r="34911" b="61194"/>
            <a:stretch/>
          </p:blipFill>
          <p:spPr>
            <a:xfrm>
              <a:off x="833967" y="5226579"/>
              <a:ext cx="8208433" cy="322315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l="82410" t="584" b="60993"/>
            <a:stretch/>
          </p:blipFill>
          <p:spPr>
            <a:xfrm>
              <a:off x="6824131" y="5226581"/>
              <a:ext cx="2218267" cy="32400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8857" y="5236632"/>
              <a:ext cx="2777067" cy="228600"/>
            </a:xfrm>
            <a:prstGeom prst="rect">
              <a:avLst/>
            </a:prstGeom>
          </p:spPr>
        </p:pic>
        <p:pic>
          <p:nvPicPr>
            <p:cNvPr id="5" name="Picture 58" descr="latency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78" y="5504961"/>
              <a:ext cx="8137657" cy="296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itle 6"/>
          <p:cNvSpPr>
            <a:spLocks noGrp="1"/>
          </p:cNvSpPr>
          <p:nvPr>
            <p:ph type="title"/>
          </p:nvPr>
        </p:nvSpPr>
        <p:spPr>
          <a:xfrm>
            <a:off x="468312" y="41275"/>
            <a:ext cx="8560967" cy="749300"/>
          </a:xfrm>
        </p:spPr>
        <p:txBody>
          <a:bodyPr/>
          <a:lstStyle/>
          <a:p>
            <a:r>
              <a:rPr lang="en-US" dirty="0"/>
              <a:t>To this ..</a:t>
            </a:r>
          </a:p>
        </p:txBody>
      </p:sp>
    </p:spTree>
    <p:extLst>
      <p:ext uri="{BB962C8B-B14F-4D97-AF65-F5344CB8AC3E}">
        <p14:creationId xmlns:p14="http://schemas.microsoft.com/office/powerpoint/2010/main" val="29607241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636" y="3793846"/>
            <a:ext cx="6565246" cy="960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Software Defined Networking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099" name="Picture 4" descr="Aris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32025"/>
            <a:ext cx="5784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388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236653"/>
            <a:ext cx="7799461" cy="2024168"/>
          </a:xfrm>
        </p:spPr>
        <p:txBody>
          <a:bodyPr>
            <a:normAutofit fontScale="92500"/>
          </a:bodyPr>
          <a:lstStyle/>
          <a:p>
            <a:pPr>
              <a:buSzPct val="100000"/>
              <a:defRPr/>
            </a:pPr>
            <a:r>
              <a:rPr lang="en-US" dirty="0" smtClean="0">
                <a:cs typeface="Calibri"/>
                <a:sym typeface="Gill Sans" pitchFamily="1" charset="0"/>
              </a:rPr>
              <a:t>Arista Open command API  </a:t>
            </a:r>
          </a:p>
          <a:p>
            <a:pPr lvl="1">
              <a:buSzPct val="100000"/>
              <a:buFont typeface="Arial"/>
              <a:buChar char="•"/>
              <a:defRPr/>
            </a:pPr>
            <a:r>
              <a:rPr lang="en-US" sz="1600" dirty="0">
                <a:solidFill>
                  <a:srgbClr val="234F77"/>
                </a:solidFill>
                <a:latin typeface="Myraid Pro"/>
                <a:cs typeface="Myraid Pro"/>
              </a:rPr>
              <a:t>Programmatic access to all CLI system configuration &amp; status</a:t>
            </a:r>
          </a:p>
          <a:p>
            <a:pPr lvl="1">
              <a:buSzPct val="10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234F77"/>
                </a:solidFill>
                <a:latin typeface="Myraid Pro"/>
                <a:cs typeface="Myraid Pro"/>
              </a:rPr>
              <a:t>Response </a:t>
            </a:r>
            <a:r>
              <a:rPr lang="en-US" sz="1600" dirty="0">
                <a:solidFill>
                  <a:srgbClr val="234F77"/>
                </a:solidFill>
                <a:latin typeface="Myraid Pro"/>
                <a:cs typeface="Myraid Pro"/>
              </a:rPr>
              <a:t>is a structured JSON </a:t>
            </a:r>
            <a:r>
              <a:rPr lang="en-US" sz="1600" dirty="0" smtClean="0">
                <a:solidFill>
                  <a:srgbClr val="234F77"/>
                </a:solidFill>
                <a:latin typeface="Myraid Pro"/>
                <a:cs typeface="Myraid Pro"/>
              </a:rPr>
              <a:t>object</a:t>
            </a:r>
          </a:p>
          <a:p>
            <a:pPr lvl="1">
              <a:buSzPct val="10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234F77"/>
                </a:solidFill>
                <a:latin typeface="Myraid Pro"/>
                <a:cs typeface="Myraid Pro"/>
              </a:rPr>
              <a:t>For </a:t>
            </a:r>
            <a:r>
              <a:rPr lang="en-US" sz="1600" dirty="0">
                <a:solidFill>
                  <a:srgbClr val="234F77"/>
                </a:solidFill>
                <a:latin typeface="Myraid Pro"/>
                <a:cs typeface="Myraid Pro"/>
              </a:rPr>
              <a:t>remote automation/scripting Syntax is sent using JSON-RPC over HTTPS/</a:t>
            </a:r>
            <a:r>
              <a:rPr lang="en-US" sz="1600" dirty="0" smtClean="0">
                <a:solidFill>
                  <a:srgbClr val="234F77"/>
                </a:solidFill>
                <a:latin typeface="Myraid Pro"/>
                <a:cs typeface="Myraid Pro"/>
              </a:rPr>
              <a:t>HTTP</a:t>
            </a:r>
            <a:endParaRPr lang="en-US" sz="1600" dirty="0">
              <a:solidFill>
                <a:srgbClr val="234F77"/>
              </a:solidFill>
              <a:latin typeface="Myraid Pro"/>
              <a:cs typeface="Myraid Pro"/>
            </a:endParaRPr>
          </a:p>
          <a:p>
            <a:pPr lvl="1">
              <a:buSzPct val="10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234F77"/>
                </a:solidFill>
                <a:latin typeface="Myraid Pro"/>
                <a:cs typeface="Myraid Pro"/>
              </a:rPr>
              <a:t>CLI </a:t>
            </a:r>
            <a:r>
              <a:rPr lang="en-US" sz="1600" dirty="0">
                <a:solidFill>
                  <a:srgbClr val="234F77"/>
                </a:solidFill>
                <a:latin typeface="Myraid Pro"/>
                <a:cs typeface="Myraid Pro"/>
              </a:rPr>
              <a:t>is now built on top of EOS </a:t>
            </a:r>
            <a:r>
              <a:rPr lang="en-US" sz="1600" dirty="0" smtClean="0">
                <a:solidFill>
                  <a:srgbClr val="234F77"/>
                </a:solidFill>
                <a:latin typeface="Myraid Pro"/>
                <a:cs typeface="Myraid Pro"/>
              </a:rPr>
              <a:t>API</a:t>
            </a:r>
            <a:endParaRPr lang="en-US" sz="1600" dirty="0">
              <a:solidFill>
                <a:srgbClr val="234F77"/>
              </a:solidFill>
              <a:latin typeface="Myraid Pro"/>
              <a:cs typeface="Myraid Pro"/>
            </a:endParaRPr>
          </a:p>
          <a:p>
            <a:pPr lvl="1">
              <a:buSzPct val="100000"/>
              <a:buFont typeface="Arial"/>
              <a:buChar char="•"/>
              <a:defRPr/>
            </a:pPr>
            <a:r>
              <a:rPr lang="en-US" sz="1600" dirty="0" smtClean="0">
                <a:solidFill>
                  <a:srgbClr val="234F77"/>
                </a:solidFill>
                <a:latin typeface="Myraid Pro"/>
                <a:cs typeface="Myraid Pro"/>
              </a:rPr>
              <a:t>API calls can done locally on the switch for scripting based on structured JSON</a:t>
            </a:r>
            <a:endParaRPr lang="en-US" sz="1600" b="0" dirty="0">
              <a:solidFill>
                <a:srgbClr val="234F77"/>
              </a:solidFill>
              <a:latin typeface="Myraid Pro"/>
              <a:cs typeface="Myrai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Defined Networking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9956" y="3789334"/>
            <a:ext cx="4024489" cy="2066495"/>
          </a:xfrm>
          <a:prstGeom prst="rect">
            <a:avLst/>
          </a:prstGeom>
          <a:solidFill>
            <a:schemeClr val="accent2"/>
          </a:solidFill>
          <a:ln>
            <a:solidFill>
              <a:srgbClr val="748CBC"/>
            </a:solidFill>
          </a:ln>
        </p:spPr>
        <p:txBody>
          <a:bodyPr wrap="square" lIns="217709" tIns="108855" rIns="217709" bIns="108855" rtlCol="0">
            <a:spAutoFit/>
          </a:bodyPr>
          <a:lstStyle/>
          <a:p>
            <a:pPr algn="l"/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{ </a:t>
            </a:r>
          </a:p>
          <a:p>
            <a:pPr algn="l"/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"</a:t>
            </a:r>
            <a:r>
              <a:rPr lang="cs-CZ" sz="12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jsonrpc</a:t>
            </a: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": "2.0",</a:t>
            </a:r>
            <a:b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</a:b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"</a:t>
            </a:r>
            <a:r>
              <a:rPr lang="cs-CZ" sz="12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method</a:t>
            </a: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": "</a:t>
            </a:r>
            <a:r>
              <a:rPr lang="cs-CZ" sz="12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runCli</a:t>
            </a: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“,</a:t>
            </a:r>
            <a:b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</a:b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"</a:t>
            </a:r>
            <a:r>
              <a:rPr lang="cs-CZ" sz="12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params</a:t>
            </a: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": { </a:t>
            </a:r>
          </a:p>
          <a:p>
            <a:pPr algn="l"/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  "</a:t>
            </a:r>
            <a:r>
              <a:rPr lang="cs-CZ" sz="12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cmds</a:t>
            </a: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": [</a:t>
            </a:r>
            <a:b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</a:b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      "show interface Ethernet3“,</a:t>
            </a:r>
            <a:b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</a:b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  ], </a:t>
            </a:r>
          </a:p>
          <a:p>
            <a:pPr algn="l"/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"</a:t>
            </a:r>
            <a:r>
              <a:rPr lang="cs-CZ" sz="12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format</a:t>
            </a: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": "</a:t>
            </a:r>
            <a:r>
              <a:rPr lang="cs-CZ" sz="1200" dirty="0" err="1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json</a:t>
            </a:r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" }, </a:t>
            </a:r>
          </a:p>
          <a:p>
            <a:pPr algn="l"/>
            <a:r>
              <a:rPr lang="cs-CZ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  "id": 1 </a:t>
            </a:r>
          </a:p>
          <a:p>
            <a:pPr algn="l"/>
            <a:r>
              <a:rPr lang="en-US" sz="1200" dirty="0">
                <a:solidFill>
                  <a:schemeClr val="bg1">
                    <a:lumMod val="10000"/>
                    <a:lumOff val="90000"/>
                  </a:schemeClr>
                </a:solidFill>
                <a:latin typeface="Consolas"/>
                <a:cs typeface="Consolas"/>
              </a:rPr>
              <a:t>}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4500" y="3406152"/>
            <a:ext cx="1203902" cy="466057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1600" dirty="0" smtClean="0">
                <a:latin typeface="Myraid Pro"/>
                <a:cs typeface="Myraid Pro"/>
              </a:rPr>
              <a:t>Request</a:t>
            </a:r>
            <a:endParaRPr lang="en-US" sz="1600" dirty="0">
              <a:latin typeface="Myraid Pro"/>
              <a:cs typeface="Myraid Pro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78164" y="3235874"/>
            <a:ext cx="1363601" cy="466057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1600" dirty="0" smtClean="0">
                <a:latin typeface="Myraid Pro"/>
                <a:cs typeface="Myraid Pro"/>
              </a:rPr>
              <a:t>Response</a:t>
            </a:r>
            <a:endParaRPr lang="en-US" sz="1600" dirty="0">
              <a:latin typeface="Myraid Pro"/>
              <a:cs typeface="Myraid Pr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49702" y="3653416"/>
            <a:ext cx="4439536" cy="2420438"/>
          </a:xfrm>
          <a:prstGeom prst="rect">
            <a:avLst/>
          </a:prstGeom>
          <a:solidFill>
            <a:schemeClr val="accent2"/>
          </a:solidFill>
          <a:ln>
            <a:solidFill>
              <a:srgbClr val="748CBC"/>
            </a:solidFill>
          </a:ln>
        </p:spPr>
        <p:txBody>
          <a:bodyPr wrap="square" lIns="217709" tIns="108855" rIns="217709" bIns="108855" rtlCol="0">
            <a:spAutoFit/>
          </a:bodyPr>
          <a:lstStyle/>
          <a:p>
            <a:pPr algn="l"/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{</a:t>
            </a:r>
            <a:b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  "</a:t>
            </a:r>
            <a:r>
              <a:rPr lang="tr-TR" sz="1100" dirty="0" err="1">
                <a:solidFill>
                  <a:schemeClr val="bg1"/>
                </a:solidFill>
                <a:latin typeface="Consolas"/>
                <a:cs typeface="Consolas"/>
              </a:rPr>
              <a:t>jsonrpc</a:t>
            </a:r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": "2.0”,</a:t>
            </a:r>
            <a:b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  "</a:t>
            </a:r>
            <a:r>
              <a:rPr lang="tr-TR" sz="1100" dirty="0" err="1">
                <a:solidFill>
                  <a:schemeClr val="bg1"/>
                </a:solidFill>
                <a:latin typeface="Consolas"/>
                <a:cs typeface="Consolas"/>
              </a:rPr>
              <a:t>result</a:t>
            </a:r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": [</a:t>
            </a:r>
          </a:p>
          <a:p>
            <a:pPr algn="l"/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    { "Ethernet3" :</a:t>
            </a:r>
          </a:p>
          <a:p>
            <a:pPr algn="l"/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      {</a:t>
            </a:r>
            <a:b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        '</a:t>
            </a:r>
            <a:r>
              <a:rPr lang="tr-TR" sz="1100" dirty="0" err="1">
                <a:solidFill>
                  <a:schemeClr val="bg1"/>
                </a:solidFill>
                <a:latin typeface="Consolas"/>
                <a:cs typeface="Consolas"/>
              </a:rPr>
              <a:t>bandwidth</a:t>
            </a:r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': 10000000, </a:t>
            </a:r>
            <a:b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</a:br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        '</a:t>
            </a:r>
            <a:r>
              <a:rPr lang="tr-TR" sz="1100" dirty="0" err="1">
                <a:solidFill>
                  <a:schemeClr val="bg1"/>
                </a:solidFill>
                <a:latin typeface="Consolas"/>
                <a:cs typeface="Consolas"/>
              </a:rPr>
              <a:t>description</a:t>
            </a:r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': '',</a:t>
            </a:r>
          </a:p>
          <a:p>
            <a:pPr algn="l"/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        '</a:t>
            </a:r>
            <a:r>
              <a:rPr lang="tr-TR" sz="1100" dirty="0" err="1">
                <a:solidFill>
                  <a:schemeClr val="bg1"/>
                </a:solidFill>
                <a:latin typeface="Consolas"/>
                <a:cs typeface="Consolas"/>
              </a:rPr>
              <a:t>interfaceStatus</a:t>
            </a:r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': '</a:t>
            </a:r>
            <a:r>
              <a:rPr lang="tr-TR" sz="1100" dirty="0" err="1" smtClean="0">
                <a:solidFill>
                  <a:schemeClr val="bg1"/>
                </a:solidFill>
                <a:latin typeface="Consolas"/>
                <a:cs typeface="Consolas"/>
              </a:rPr>
              <a:t>up</a:t>
            </a:r>
            <a:r>
              <a:rPr lang="tr-TR" sz="1100" dirty="0" smtClean="0">
                <a:solidFill>
                  <a:schemeClr val="bg1"/>
                </a:solidFill>
                <a:latin typeface="Consolas"/>
                <a:cs typeface="Consolas"/>
              </a:rPr>
              <a:t>’,</a:t>
            </a:r>
            <a:endParaRPr lang="tr-TR" sz="11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algn="l"/>
            <a:r>
              <a:rPr lang="tr-TR" sz="1100" dirty="0" smtClean="0">
                <a:solidFill>
                  <a:schemeClr val="bg1"/>
                </a:solidFill>
                <a:latin typeface="Consolas"/>
                <a:cs typeface="Consolas"/>
              </a:rPr>
              <a:t>      }</a:t>
            </a:r>
            <a:endParaRPr lang="tr-TR" sz="1100" dirty="0">
              <a:solidFill>
                <a:schemeClr val="bg1"/>
              </a:solidFill>
              <a:latin typeface="Consolas"/>
              <a:cs typeface="Consolas"/>
            </a:endParaRPr>
          </a:p>
          <a:p>
            <a:pPr algn="l"/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    }</a:t>
            </a:r>
          </a:p>
          <a:p>
            <a:pPr algn="l"/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  ],</a:t>
            </a:r>
          </a:p>
          <a:p>
            <a:pPr algn="l"/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  “</a:t>
            </a:r>
            <a:r>
              <a:rPr lang="tr-TR" sz="1100" dirty="0" err="1">
                <a:solidFill>
                  <a:schemeClr val="bg1"/>
                </a:solidFill>
                <a:latin typeface="Consolas"/>
                <a:cs typeface="Consolas"/>
              </a:rPr>
              <a:t>id</a:t>
            </a:r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”: 1</a:t>
            </a:r>
          </a:p>
          <a:p>
            <a:pPr algn="l"/>
            <a:r>
              <a:rPr lang="tr-TR" sz="1100" dirty="0">
                <a:solidFill>
                  <a:schemeClr val="bg1"/>
                </a:solidFill>
                <a:latin typeface="Consolas"/>
                <a:cs typeface="Consolas"/>
              </a:rPr>
              <a:t>}</a:t>
            </a:r>
            <a:endParaRPr lang="en-US" sz="1100" dirty="0">
              <a:solidFill>
                <a:schemeClr val="bg1"/>
              </a:solidFill>
              <a:latin typeface="Consolas"/>
              <a:cs typeface="Consola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9302" y="6146524"/>
            <a:ext cx="712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234F77"/>
                </a:solidFill>
              </a:rPr>
              <a:t>vEOS</a:t>
            </a:r>
            <a:r>
              <a:rPr lang="en-US" dirty="0" smtClean="0">
                <a:solidFill>
                  <a:srgbClr val="234F77"/>
                </a:solidFill>
              </a:rPr>
              <a:t> code available for demonstration and testing</a:t>
            </a:r>
            <a:endParaRPr lang="en-US" dirty="0">
              <a:solidFill>
                <a:srgbClr val="234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374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9"/>
          <p:cNvSpPr>
            <a:spLocks/>
          </p:cNvSpPr>
          <p:nvPr/>
        </p:nvSpPr>
        <p:spPr bwMode="auto">
          <a:xfrm>
            <a:off x="253934" y="1897703"/>
            <a:ext cx="1687512" cy="1676658"/>
          </a:xfrm>
          <a:prstGeom prst="roundRect">
            <a:avLst>
              <a:gd name="adj" fmla="val 5806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>
            <a:off x="4457700" y="1866799"/>
            <a:ext cx="1960563" cy="1716189"/>
          </a:xfrm>
          <a:prstGeom prst="roundRect">
            <a:avLst>
              <a:gd name="adj" fmla="val 6199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042146"/>
            <a:ext cx="1882775" cy="784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376488" y="1888867"/>
            <a:ext cx="1687512" cy="1676658"/>
            <a:chOff x="0" y="0"/>
            <a:chExt cx="2479" cy="2391"/>
          </a:xfrm>
        </p:grpSpPr>
        <p:sp>
          <p:nvSpPr>
            <p:cNvPr id="10249" name="AutoShape 9"/>
            <p:cNvSpPr>
              <a:spLocks/>
            </p:cNvSpPr>
            <p:nvPr/>
          </p:nvSpPr>
          <p:spPr bwMode="auto">
            <a:xfrm>
              <a:off x="0" y="0"/>
              <a:ext cx="2479" cy="2391"/>
            </a:xfrm>
            <a:prstGeom prst="roundRect">
              <a:avLst>
                <a:gd name="adj" fmla="val 5806"/>
              </a:avLst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  <a:effectLst>
              <a:outerShdw blurRad="76200" algn="ctr" rotWithShape="0">
                <a:schemeClr val="bg2">
                  <a:alpha val="79999"/>
                </a:schemeClr>
              </a:out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8932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7" y="106"/>
              <a:ext cx="2134" cy="2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8919" name="Rectangle 12"/>
          <p:cNvSpPr>
            <a:spLocks/>
          </p:cNvSpPr>
          <p:nvPr/>
        </p:nvSpPr>
        <p:spPr bwMode="auto">
          <a:xfrm>
            <a:off x="152400" y="292100"/>
            <a:ext cx="903605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tabLst>
                <a:tab pos="596900" algn="l"/>
                <a:tab pos="1206500" algn="l"/>
                <a:tab pos="1822450" algn="l"/>
                <a:tab pos="2425700" algn="l"/>
                <a:tab pos="3024188" algn="l"/>
                <a:tab pos="3633788" algn="l"/>
                <a:tab pos="4230688" algn="l"/>
                <a:tab pos="4846638" algn="l"/>
                <a:tab pos="5449888" algn="l"/>
                <a:tab pos="6059488" algn="l"/>
                <a:tab pos="6657975" algn="l"/>
                <a:tab pos="7272338" algn="l"/>
              </a:tabLst>
            </a:pPr>
            <a:r>
              <a:rPr lang="en-US" sz="3000" dirty="0">
                <a:solidFill>
                  <a:srgbClr val="FFFFFF"/>
                </a:solidFill>
                <a:ea typeface="Arial" pitchFamily="-1" charset="0"/>
                <a:cs typeface="Arial" pitchFamily="-1" charset="0"/>
                <a:sym typeface="Arial" pitchFamily="-1" charset="0"/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  <a:ea typeface="Arial" pitchFamily="-1" charset="0"/>
                <a:cs typeface="Arial" pitchFamily="-1" charset="0"/>
                <a:sym typeface="Arial" pitchFamily="-1" charset="0"/>
              </a:rPr>
              <a:t>Open </a:t>
            </a:r>
            <a:r>
              <a:rPr lang="en-US" sz="2800" b="1" dirty="0">
                <a:solidFill>
                  <a:srgbClr val="FFFFFF"/>
                </a:solidFill>
                <a:ea typeface="Arial" pitchFamily="-1" charset="0"/>
                <a:cs typeface="Arial" pitchFamily="-1" charset="0"/>
                <a:sym typeface="Arial" pitchFamily="-1" charset="0"/>
              </a:rPr>
              <a:t>to Many Controllers &amp;</a:t>
            </a:r>
            <a:r>
              <a:rPr lang="en-US" sz="2800" b="1" dirty="0" smtClean="0">
                <a:solidFill>
                  <a:srgbClr val="FFFFFF"/>
                </a:solidFill>
                <a:ea typeface="Arial" pitchFamily="-1" charset="0"/>
                <a:cs typeface="Arial" pitchFamily="-1" charset="0"/>
                <a:sym typeface="Arial" pitchFamily="-1" charset="0"/>
              </a:rPr>
              <a:t> </a:t>
            </a:r>
            <a:r>
              <a:rPr lang="en-US" sz="2800" b="1" dirty="0">
                <a:solidFill>
                  <a:srgbClr val="FFFFFF"/>
                </a:solidFill>
                <a:ea typeface="Arial" pitchFamily="-1" charset="0"/>
                <a:cs typeface="Arial" pitchFamily="-1" charset="0"/>
                <a:sym typeface="Arial" pitchFamily="-1" charset="0"/>
              </a:rPr>
              <a:t>Programming Models</a:t>
            </a:r>
          </a:p>
        </p:txBody>
      </p:sp>
      <p:sp>
        <p:nvSpPr>
          <p:cNvPr id="10253" name="AutoShape 13"/>
          <p:cNvSpPr>
            <a:spLocks/>
          </p:cNvSpPr>
          <p:nvPr/>
        </p:nvSpPr>
        <p:spPr bwMode="auto">
          <a:xfrm>
            <a:off x="6762403" y="1888867"/>
            <a:ext cx="1958975" cy="1676658"/>
          </a:xfrm>
          <a:prstGeom prst="roundRect">
            <a:avLst>
              <a:gd name="adj" fmla="val 6347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8927" name="Picture 1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3971" y="2253294"/>
            <a:ext cx="553193" cy="498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8928" name="Picture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221" y="2030814"/>
            <a:ext cx="1028462" cy="3042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21" name="Rectangle 20"/>
          <p:cNvSpPr>
            <a:spLocks/>
          </p:cNvSpPr>
          <p:nvPr/>
        </p:nvSpPr>
        <p:spPr bwMode="auto">
          <a:xfrm>
            <a:off x="282575" y="3787775"/>
            <a:ext cx="1687513" cy="1365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900" dirty="0" err="1" smtClean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OpenFlow</a:t>
            </a:r>
            <a:r>
              <a:rPr lang="en-US" sz="1900" dirty="0" smtClean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 support with all major controllers</a:t>
            </a:r>
            <a:endParaRPr lang="en-US" sz="1900" dirty="0">
              <a:latin typeface="Myriad Pro"/>
              <a:ea typeface="Helvetica Neue Light" pitchFamily="-1" charset="0"/>
              <a:cs typeface="Myriad Pro"/>
              <a:sym typeface="Helvetica Neue Light" pitchFamily="-1" charset="0"/>
            </a:endParaRPr>
          </a:p>
        </p:txBody>
      </p:sp>
      <p:sp>
        <p:nvSpPr>
          <p:cNvPr id="38922" name="Rectangle 21"/>
          <p:cNvSpPr>
            <a:spLocks/>
          </p:cNvSpPr>
          <p:nvPr/>
        </p:nvSpPr>
        <p:spPr bwMode="auto">
          <a:xfrm>
            <a:off x="2339975" y="3827463"/>
            <a:ext cx="1763713" cy="203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900" dirty="0" err="1" smtClean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Openstack</a:t>
            </a:r>
            <a:r>
              <a:rPr lang="en-US" sz="1900" dirty="0" smtClean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 support. Contribution to Quantum </a:t>
            </a:r>
          </a:p>
          <a:p>
            <a:endParaRPr lang="en-US" sz="1900" dirty="0">
              <a:latin typeface="Myriad Pro"/>
              <a:ea typeface="Helvetica Neue Light" pitchFamily="-1" charset="0"/>
              <a:cs typeface="Myriad Pro"/>
              <a:sym typeface="Helvetica Neue Light" pitchFamily="-1" charset="0"/>
            </a:endParaRPr>
          </a:p>
          <a:p>
            <a:r>
              <a:rPr lang="en-US" sz="1900" dirty="0" smtClean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Network orchestration</a:t>
            </a:r>
            <a:endParaRPr lang="en-US" sz="1900" dirty="0">
              <a:latin typeface="Myriad Pro"/>
              <a:ea typeface="Helvetica Neue Light" pitchFamily="-1" charset="0"/>
              <a:cs typeface="Myriad Pro"/>
              <a:sym typeface="Helvetica Neue Light" pitchFamily="-1" charset="0"/>
            </a:endParaRPr>
          </a:p>
        </p:txBody>
      </p:sp>
      <p:sp>
        <p:nvSpPr>
          <p:cNvPr id="38923" name="Rectangle 22"/>
          <p:cNvSpPr>
            <a:spLocks/>
          </p:cNvSpPr>
          <p:nvPr/>
        </p:nvSpPr>
        <p:spPr bwMode="auto">
          <a:xfrm>
            <a:off x="4267201" y="3827463"/>
            <a:ext cx="2286000" cy="2192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900" dirty="0" smtClean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Native integration of </a:t>
            </a:r>
            <a:r>
              <a:rPr lang="en-US" sz="1900" dirty="0" err="1" smtClean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Vmware</a:t>
            </a:r>
            <a:r>
              <a:rPr lang="en-US" sz="1900" dirty="0" smtClean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 </a:t>
            </a:r>
            <a:r>
              <a:rPr lang="en-US" sz="1900" dirty="0" err="1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vCloud</a:t>
            </a:r>
            <a:r>
              <a:rPr lang="en-US" sz="1900" dirty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 et NSX – VXLAN.</a:t>
            </a:r>
          </a:p>
          <a:p>
            <a:endParaRPr lang="en-US" sz="1900" dirty="0">
              <a:latin typeface="Myriad Pro"/>
              <a:ea typeface="Helvetica Neue Light" pitchFamily="-1" charset="0"/>
              <a:cs typeface="Myriad Pro"/>
              <a:sym typeface="Helvetica Neue Light" pitchFamily="-1" charset="0"/>
            </a:endParaRPr>
          </a:p>
          <a:p>
            <a:r>
              <a:rPr lang="en-US" sz="1900" dirty="0" smtClean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Native integration of  </a:t>
            </a:r>
            <a:r>
              <a:rPr lang="en-US" sz="1900" dirty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Microsoft OMI</a:t>
            </a:r>
          </a:p>
        </p:txBody>
      </p:sp>
      <p:sp>
        <p:nvSpPr>
          <p:cNvPr id="38924" name="Rectangle 23"/>
          <p:cNvSpPr>
            <a:spLocks/>
          </p:cNvSpPr>
          <p:nvPr/>
        </p:nvSpPr>
        <p:spPr bwMode="auto">
          <a:xfrm>
            <a:off x="6815138" y="3827463"/>
            <a:ext cx="2229471" cy="203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1900" dirty="0" smtClean="0">
                <a:latin typeface="Myriad Pro"/>
                <a:ea typeface="Helvetica Neue Light" pitchFamily="-1" charset="0"/>
                <a:cs typeface="Myriad Pro"/>
                <a:sym typeface="Helvetica Neue Light" pitchFamily="-1" charset="0"/>
              </a:rPr>
              <a:t>Native API  instructions developed with key partners, allowing network automation, controlled by applications or services</a:t>
            </a:r>
            <a:endParaRPr lang="en-US" sz="1900" dirty="0">
              <a:latin typeface="Myriad Pro"/>
              <a:ea typeface="Helvetica Neue Light" pitchFamily="-1" charset="0"/>
              <a:cs typeface="Myriad Pro"/>
              <a:sym typeface="Helvetica Neue Light" pitchFamily="-1" charset="0"/>
            </a:endParaRPr>
          </a:p>
        </p:txBody>
      </p:sp>
      <p:pic>
        <p:nvPicPr>
          <p:cNvPr id="38925" name="Picture 22"/>
          <p:cNvPicPr>
            <a:picLocks noChangeAspect="1"/>
          </p:cNvPicPr>
          <p:nvPr/>
        </p:nvPicPr>
        <p:blipFill rotWithShape="1">
          <a:blip r:embed="rId6"/>
          <a:srcRect r="8261"/>
          <a:stretch/>
        </p:blipFill>
        <p:spPr bwMode="auto">
          <a:xfrm>
            <a:off x="292100" y="2002228"/>
            <a:ext cx="1602000" cy="143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860" y="3191828"/>
            <a:ext cx="744538" cy="26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1415" y="2434114"/>
            <a:ext cx="730250" cy="16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2"/>
          <p:cNvPicPr>
            <a:picLocks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953710"/>
            <a:ext cx="1385887" cy="35305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3177" y="1805414"/>
            <a:ext cx="674783" cy="674783"/>
          </a:xfrm>
          <a:prstGeom prst="rect">
            <a:avLst/>
          </a:prstGeom>
        </p:spPr>
      </p:pic>
      <p:pic>
        <p:nvPicPr>
          <p:cNvPr id="24" name="Pictur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241" y="3048000"/>
            <a:ext cx="887276" cy="4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260" y="2696182"/>
            <a:ext cx="1576023" cy="370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41275"/>
            <a:ext cx="6705600" cy="749300"/>
          </a:xfrm>
          <a:ln/>
        </p:spPr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Defined Networking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12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 flipV="1">
            <a:off x="2627248" y="3038315"/>
            <a:ext cx="3593" cy="1667036"/>
          </a:xfrm>
          <a:prstGeom prst="line">
            <a:avLst/>
          </a:prstGeom>
          <a:ln w="28575" cmpd="sng"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107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039">
            <a:off x="3270374" y="3729143"/>
            <a:ext cx="5636576" cy="322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1077" name="Picture 4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456" y="3115123"/>
            <a:ext cx="13858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1" name="AutoShape 8"/>
          <p:cNvSpPr>
            <a:spLocks/>
          </p:cNvSpPr>
          <p:nvPr/>
        </p:nvSpPr>
        <p:spPr bwMode="auto">
          <a:xfrm>
            <a:off x="6500818" y="3619700"/>
            <a:ext cx="297656" cy="283369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93" y="10800"/>
                </a:moveTo>
                <a:cubicBezTo>
                  <a:pt x="2193" y="15068"/>
                  <a:pt x="6047" y="18528"/>
                  <a:pt x="10800" y="18528"/>
                </a:cubicBezTo>
                <a:cubicBezTo>
                  <a:pt x="15553" y="18528"/>
                  <a:pt x="19407" y="15068"/>
                  <a:pt x="19407" y="10800"/>
                </a:cubicBezTo>
                <a:cubicBezTo>
                  <a:pt x="19407" y="6532"/>
                  <a:pt x="15553" y="3072"/>
                  <a:pt x="10800" y="3072"/>
                </a:cubicBezTo>
                <a:cubicBezTo>
                  <a:pt x="6047" y="3072"/>
                  <a:pt x="2193" y="6532"/>
                  <a:pt x="2193" y="10800"/>
                </a:cubicBezTo>
                <a:close/>
                <a:moveTo>
                  <a:pt x="2193" y="108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1083" name="AutoShape 10"/>
          <p:cNvSpPr>
            <a:spLocks/>
          </p:cNvSpPr>
          <p:nvPr/>
        </p:nvSpPr>
        <p:spPr bwMode="auto">
          <a:xfrm>
            <a:off x="3546771" y="5113337"/>
            <a:ext cx="319683" cy="340519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4" y="10800"/>
                </a:moveTo>
                <a:cubicBezTo>
                  <a:pt x="2454" y="15068"/>
                  <a:pt x="6191" y="18528"/>
                  <a:pt x="10800" y="18528"/>
                </a:cubicBezTo>
                <a:cubicBezTo>
                  <a:pt x="15409" y="18528"/>
                  <a:pt x="19146" y="15068"/>
                  <a:pt x="19146" y="10800"/>
                </a:cubicBezTo>
                <a:cubicBezTo>
                  <a:pt x="19146" y="6532"/>
                  <a:pt x="15409" y="3072"/>
                  <a:pt x="10800" y="3072"/>
                </a:cubicBezTo>
                <a:cubicBezTo>
                  <a:pt x="6191" y="3072"/>
                  <a:pt x="2454" y="6532"/>
                  <a:pt x="2454" y="10800"/>
                </a:cubicBezTo>
                <a:close/>
                <a:moveTo>
                  <a:pt x="2454" y="108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1123" name="Rectangle 96"/>
          <p:cNvSpPr>
            <a:spLocks/>
          </p:cNvSpPr>
          <p:nvPr/>
        </p:nvSpPr>
        <p:spPr bwMode="auto">
          <a:xfrm>
            <a:off x="7357082" y="4055985"/>
            <a:ext cx="11623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0853" bIns="0">
            <a:spAutoFit/>
          </a:bodyPr>
          <a:lstStyle/>
          <a:p>
            <a:pPr marL="20660"/>
            <a:r>
              <a:rPr lang="en-US" sz="20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10.0.0.0/24</a:t>
            </a:r>
            <a:endParaRPr lang="en-US" sz="2000" dirty="0">
              <a:solidFill>
                <a:srgbClr val="000000"/>
              </a:solidFill>
              <a:latin typeface="Gill Sans" charset="0"/>
              <a:ea typeface="ヒラギノ角ゴ ProN W3" charset="0"/>
              <a:cs typeface="Gill Sans" charset="0"/>
              <a:sym typeface="Gill Sans" charset="0"/>
            </a:endParaRPr>
          </a:p>
        </p:txBody>
      </p:sp>
      <p:cxnSp>
        <p:nvCxnSpPr>
          <p:cNvPr id="131124" name="AutoShape 97"/>
          <p:cNvCxnSpPr>
            <a:cxnSpLocks noChangeShapeType="1"/>
          </p:cNvCxnSpPr>
          <p:nvPr/>
        </p:nvCxnSpPr>
        <p:spPr bwMode="auto">
          <a:xfrm>
            <a:off x="6181131" y="2693194"/>
            <a:ext cx="468510" cy="1117600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125" name="Line 98"/>
          <p:cNvSpPr>
            <a:spLocks noChangeShapeType="1"/>
          </p:cNvSpPr>
          <p:nvPr/>
        </p:nvSpPr>
        <p:spPr bwMode="auto">
          <a:xfrm flipH="1">
            <a:off x="6640286" y="3790951"/>
            <a:ext cx="13528" cy="998763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1126" name="Picture 9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86" y="4802189"/>
            <a:ext cx="1903809" cy="87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128" name="Picture 101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79" y="3143698"/>
            <a:ext cx="13858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129" name="Picture 102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520" y="2034383"/>
            <a:ext cx="370285" cy="50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1131" name="AutoShape 104"/>
          <p:cNvCxnSpPr>
            <a:cxnSpLocks noChangeShapeType="1"/>
          </p:cNvCxnSpPr>
          <p:nvPr/>
        </p:nvCxnSpPr>
        <p:spPr bwMode="auto">
          <a:xfrm flipH="1">
            <a:off x="7269364" y="2722564"/>
            <a:ext cx="392311" cy="1142206"/>
          </a:xfrm>
          <a:prstGeom prst="straightConnector1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1133" name="AutoShape 106"/>
          <p:cNvSpPr>
            <a:spLocks/>
          </p:cNvSpPr>
          <p:nvPr/>
        </p:nvSpPr>
        <p:spPr bwMode="auto">
          <a:xfrm>
            <a:off x="7120533" y="3587226"/>
            <a:ext cx="298252" cy="283369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89" y="10800"/>
                </a:moveTo>
                <a:cubicBezTo>
                  <a:pt x="2189" y="15068"/>
                  <a:pt x="6044" y="18528"/>
                  <a:pt x="10800" y="18528"/>
                </a:cubicBezTo>
                <a:cubicBezTo>
                  <a:pt x="15556" y="18528"/>
                  <a:pt x="19411" y="15068"/>
                  <a:pt x="19411" y="10800"/>
                </a:cubicBezTo>
                <a:cubicBezTo>
                  <a:pt x="19411" y="6532"/>
                  <a:pt x="15556" y="3072"/>
                  <a:pt x="10800" y="3072"/>
                </a:cubicBezTo>
                <a:cubicBezTo>
                  <a:pt x="6044" y="3072"/>
                  <a:pt x="2189" y="6532"/>
                  <a:pt x="2189" y="10800"/>
                </a:cubicBezTo>
                <a:close/>
                <a:moveTo>
                  <a:pt x="2189" y="108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1134" name="Line 107"/>
          <p:cNvSpPr>
            <a:spLocks noChangeShapeType="1"/>
          </p:cNvSpPr>
          <p:nvPr/>
        </p:nvSpPr>
        <p:spPr bwMode="auto">
          <a:xfrm>
            <a:off x="7274123" y="3844928"/>
            <a:ext cx="7210" cy="956882"/>
          </a:xfrm>
          <a:prstGeom prst="line">
            <a:avLst/>
          </a:prstGeom>
          <a:noFill/>
          <a:ln w="63500">
            <a:solidFill>
              <a:schemeClr val="bg2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1135" name="AutoShape 108"/>
          <p:cNvSpPr>
            <a:spLocks/>
          </p:cNvSpPr>
          <p:nvPr/>
        </p:nvSpPr>
        <p:spPr bwMode="auto">
          <a:xfrm>
            <a:off x="5994318" y="5105401"/>
            <a:ext cx="319683" cy="340519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454" y="10800"/>
                </a:moveTo>
                <a:cubicBezTo>
                  <a:pt x="2454" y="15068"/>
                  <a:pt x="6191" y="18528"/>
                  <a:pt x="10800" y="18528"/>
                </a:cubicBezTo>
                <a:cubicBezTo>
                  <a:pt x="15409" y="18528"/>
                  <a:pt x="19146" y="15068"/>
                  <a:pt x="19146" y="10800"/>
                </a:cubicBezTo>
                <a:cubicBezTo>
                  <a:pt x="19146" y="6532"/>
                  <a:pt x="15409" y="3072"/>
                  <a:pt x="10800" y="3072"/>
                </a:cubicBezTo>
                <a:cubicBezTo>
                  <a:pt x="6191" y="3072"/>
                  <a:pt x="2454" y="6532"/>
                  <a:pt x="2454" y="10800"/>
                </a:cubicBezTo>
                <a:close/>
                <a:moveTo>
                  <a:pt x="2454" y="108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131136" name="Group 111"/>
          <p:cNvGrpSpPr>
            <a:grpSpLocks/>
          </p:cNvGrpSpPr>
          <p:nvPr/>
        </p:nvGrpSpPr>
        <p:grpSpPr bwMode="auto">
          <a:xfrm>
            <a:off x="5592961" y="2428875"/>
            <a:ext cx="1176933" cy="558800"/>
            <a:chOff x="0" y="0"/>
            <a:chExt cx="1977" cy="704"/>
          </a:xfrm>
        </p:grpSpPr>
        <p:sp>
          <p:nvSpPr>
            <p:cNvPr id="131171" name="AutoShape 109"/>
            <p:cNvSpPr>
              <a:spLocks/>
            </p:cNvSpPr>
            <p:nvPr/>
          </p:nvSpPr>
          <p:spPr bwMode="auto">
            <a:xfrm>
              <a:off x="0" y="0"/>
              <a:ext cx="1977" cy="668"/>
            </a:xfrm>
            <a:prstGeom prst="roundRect">
              <a:avLst>
                <a:gd name="adj" fmla="val 16667"/>
              </a:avLst>
            </a:prstGeom>
            <a:solidFill>
              <a:srgbClr val="CE161B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1172" name="Rectangle 110"/>
            <p:cNvSpPr>
              <a:spLocks/>
            </p:cNvSpPr>
            <p:nvPr/>
          </p:nvSpPr>
          <p:spPr bwMode="auto">
            <a:xfrm>
              <a:off x="32" y="32"/>
              <a:ext cx="191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8017" bIns="0"/>
            <a:lstStyle/>
            <a:p>
              <a:pPr marL="19993"/>
              <a:r>
                <a:rPr lang="en-US" sz="1400" dirty="0">
                  <a:solidFill>
                    <a:schemeClr val="bg1"/>
                  </a:solidFill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VTEP </a:t>
              </a:r>
            </a:p>
            <a:p>
              <a:pPr marL="19993"/>
              <a:r>
                <a:rPr lang="en-US" sz="1400" dirty="0">
                  <a:solidFill>
                    <a:schemeClr val="bg1"/>
                  </a:solidFill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VNI 5001</a:t>
              </a:r>
            </a:p>
          </p:txBody>
        </p:sp>
      </p:grpSp>
      <p:grpSp>
        <p:nvGrpSpPr>
          <p:cNvPr id="131137" name="Group 114"/>
          <p:cNvGrpSpPr>
            <a:grpSpLocks/>
          </p:cNvGrpSpPr>
          <p:nvPr/>
        </p:nvGrpSpPr>
        <p:grpSpPr bwMode="auto">
          <a:xfrm>
            <a:off x="7099480" y="2434054"/>
            <a:ext cx="1173361" cy="558800"/>
            <a:chOff x="0" y="0"/>
            <a:chExt cx="1971" cy="704"/>
          </a:xfrm>
        </p:grpSpPr>
        <p:sp>
          <p:nvSpPr>
            <p:cNvPr id="131169" name="AutoShape 112"/>
            <p:cNvSpPr>
              <a:spLocks/>
            </p:cNvSpPr>
            <p:nvPr/>
          </p:nvSpPr>
          <p:spPr bwMode="auto">
            <a:xfrm>
              <a:off x="0" y="0"/>
              <a:ext cx="1971" cy="668"/>
            </a:xfrm>
            <a:prstGeom prst="roundRect">
              <a:avLst>
                <a:gd name="adj" fmla="val 16667"/>
              </a:avLst>
            </a:prstGeom>
            <a:solidFill>
              <a:srgbClr val="CE161B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1170" name="Rectangle 113"/>
            <p:cNvSpPr>
              <a:spLocks/>
            </p:cNvSpPr>
            <p:nvPr/>
          </p:nvSpPr>
          <p:spPr bwMode="auto">
            <a:xfrm>
              <a:off x="33" y="32"/>
              <a:ext cx="190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8011" bIns="0"/>
            <a:lstStyle/>
            <a:p>
              <a:pPr marL="19993"/>
              <a:r>
                <a:rPr lang="en-US" sz="1400" dirty="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VTEP</a:t>
              </a:r>
            </a:p>
            <a:p>
              <a:pPr marL="19993"/>
              <a:r>
                <a:rPr lang="en-US" sz="1400" dirty="0">
                  <a:solidFill>
                    <a:srgbClr val="FFFFFF"/>
                  </a:solidFill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VNI 5001</a:t>
              </a:r>
            </a:p>
          </p:txBody>
        </p:sp>
      </p:grpSp>
      <p:sp>
        <p:nvSpPr>
          <p:cNvPr id="131138" name="Line 115"/>
          <p:cNvSpPr>
            <a:spLocks noChangeShapeType="1"/>
          </p:cNvSpPr>
          <p:nvPr/>
        </p:nvSpPr>
        <p:spPr bwMode="auto">
          <a:xfrm flipH="1" flipV="1">
            <a:off x="3543905" y="5285619"/>
            <a:ext cx="2673046" cy="0"/>
          </a:xfrm>
          <a:prstGeom prst="line">
            <a:avLst/>
          </a:prstGeom>
          <a:noFill/>
          <a:ln w="127000">
            <a:solidFill>
              <a:srgbClr val="0E58C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1145" name="Rectangle 124"/>
          <p:cNvSpPr>
            <a:spLocks/>
          </p:cNvSpPr>
          <p:nvPr/>
        </p:nvSpPr>
        <p:spPr bwMode="auto">
          <a:xfrm>
            <a:off x="1376095" y="4203701"/>
            <a:ext cx="995791" cy="2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0853" bIns="0">
            <a:spAutoFit/>
          </a:bodyPr>
          <a:lstStyle/>
          <a:p>
            <a:pPr marL="20660"/>
            <a:r>
              <a:rPr lang="en-US" sz="18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51.51.51.0</a:t>
            </a:r>
          </a:p>
        </p:txBody>
      </p:sp>
      <p:pic>
        <p:nvPicPr>
          <p:cNvPr id="131146" name="Picture 12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89" y="4705351"/>
            <a:ext cx="1903809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152" name="Rectangle 131"/>
          <p:cNvSpPr>
            <a:spLocks/>
          </p:cNvSpPr>
          <p:nvPr/>
        </p:nvSpPr>
        <p:spPr bwMode="auto">
          <a:xfrm>
            <a:off x="2058258" y="5639595"/>
            <a:ext cx="127966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0853" bIns="0">
            <a:spAutoFit/>
          </a:bodyPr>
          <a:lstStyle/>
          <a:p>
            <a:pPr marL="20660"/>
            <a:r>
              <a:rPr lang="en-US" sz="15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VTEP Hardware</a:t>
            </a:r>
            <a:endParaRPr lang="en-US" sz="1500" dirty="0">
              <a:solidFill>
                <a:srgbClr val="000000"/>
              </a:solidFill>
              <a:latin typeface="Gill Sans" charset="0"/>
              <a:ea typeface="ヒラギノ角ゴ ProN W3" charset="0"/>
              <a:cs typeface="Gill Sans" charset="0"/>
              <a:sym typeface="Gill Sans" charset="0"/>
            </a:endParaRPr>
          </a:p>
        </p:txBody>
      </p:sp>
      <p:sp>
        <p:nvSpPr>
          <p:cNvPr id="131154" name="AutoShape 133"/>
          <p:cNvSpPr>
            <a:spLocks/>
          </p:cNvSpPr>
          <p:nvPr/>
        </p:nvSpPr>
        <p:spPr bwMode="auto">
          <a:xfrm>
            <a:off x="6504384" y="4425951"/>
            <a:ext cx="298252" cy="283369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89" y="10800"/>
                </a:moveTo>
                <a:cubicBezTo>
                  <a:pt x="2189" y="15068"/>
                  <a:pt x="6044" y="18528"/>
                  <a:pt x="10800" y="18528"/>
                </a:cubicBezTo>
                <a:cubicBezTo>
                  <a:pt x="15556" y="18528"/>
                  <a:pt x="19411" y="15068"/>
                  <a:pt x="19411" y="10800"/>
                </a:cubicBezTo>
                <a:cubicBezTo>
                  <a:pt x="19411" y="6532"/>
                  <a:pt x="15556" y="3072"/>
                  <a:pt x="10800" y="3072"/>
                </a:cubicBezTo>
                <a:cubicBezTo>
                  <a:pt x="6044" y="3072"/>
                  <a:pt x="2189" y="6532"/>
                  <a:pt x="2189" y="10800"/>
                </a:cubicBezTo>
                <a:close/>
                <a:moveTo>
                  <a:pt x="2189" y="108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1155" name="AutoShape 134"/>
          <p:cNvSpPr>
            <a:spLocks/>
          </p:cNvSpPr>
          <p:nvPr/>
        </p:nvSpPr>
        <p:spPr bwMode="auto">
          <a:xfrm>
            <a:off x="7134826" y="4442848"/>
            <a:ext cx="297656" cy="284162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200" y="10800"/>
                </a:moveTo>
                <a:cubicBezTo>
                  <a:pt x="2200" y="15068"/>
                  <a:pt x="6050" y="18528"/>
                  <a:pt x="10800" y="18528"/>
                </a:cubicBezTo>
                <a:cubicBezTo>
                  <a:pt x="15550" y="18528"/>
                  <a:pt x="19400" y="15068"/>
                  <a:pt x="19400" y="10800"/>
                </a:cubicBezTo>
                <a:cubicBezTo>
                  <a:pt x="19400" y="6532"/>
                  <a:pt x="15550" y="3072"/>
                  <a:pt x="10800" y="3072"/>
                </a:cubicBezTo>
                <a:cubicBezTo>
                  <a:pt x="6050" y="3072"/>
                  <a:pt x="2200" y="6532"/>
                  <a:pt x="2200" y="10800"/>
                </a:cubicBezTo>
                <a:close/>
                <a:moveTo>
                  <a:pt x="2200" y="10800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1156" name="Rectangle 135"/>
          <p:cNvSpPr>
            <a:spLocks/>
          </p:cNvSpPr>
          <p:nvPr/>
        </p:nvSpPr>
        <p:spPr bwMode="auto">
          <a:xfrm>
            <a:off x="4267419" y="5402264"/>
            <a:ext cx="15797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20853" bIns="0">
            <a:spAutoFit/>
          </a:bodyPr>
          <a:lstStyle/>
          <a:p>
            <a:pPr marL="20660"/>
            <a:r>
              <a:rPr lang="en-US" sz="1400" dirty="0" err="1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Virtualise</a:t>
            </a:r>
            <a:r>
              <a:rPr lang="en-US" sz="14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 :</a:t>
            </a:r>
          </a:p>
          <a:p>
            <a:pPr marL="20660"/>
            <a:r>
              <a:rPr lang="en-US" sz="14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- </a:t>
            </a:r>
            <a:r>
              <a:rPr lang="en-US" sz="1400" dirty="0">
                <a:solidFill>
                  <a:srgbClr val="000000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etwork appliances</a:t>
            </a:r>
          </a:p>
          <a:p>
            <a:pPr marL="20660"/>
            <a:r>
              <a:rPr lang="en-US" sz="14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- Storage</a:t>
            </a:r>
            <a:endParaRPr lang="en-US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Gill Sans" charset="0"/>
              <a:sym typeface="Gill Sans" charset="0"/>
            </a:endParaRPr>
          </a:p>
          <a:p>
            <a:pPr marL="20660"/>
            <a:r>
              <a:rPr lang="en-US" sz="1400" dirty="0" smtClean="0">
                <a:solidFill>
                  <a:srgbClr val="000000"/>
                </a:solidFill>
                <a:latin typeface="Gill Sans" charset="0"/>
                <a:ea typeface="ヒラギノ角ゴ ProN W3" charset="0"/>
                <a:cs typeface="Gill Sans" charset="0"/>
                <a:sym typeface="Gill Sans" charset="0"/>
              </a:rPr>
              <a:t>- Servers</a:t>
            </a:r>
            <a:endParaRPr lang="en-US" sz="1400" dirty="0">
              <a:solidFill>
                <a:srgbClr val="000000"/>
              </a:solidFill>
              <a:latin typeface="Gill Sans" charset="0"/>
              <a:ea typeface="ヒラギノ角ゴ ProN W3" charset="0"/>
              <a:cs typeface="Gill Sans" charset="0"/>
              <a:sym typeface="Gill Sans" charset="0"/>
            </a:endParaRPr>
          </a:p>
        </p:txBody>
      </p:sp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6397823" y="5000631"/>
            <a:ext cx="585788" cy="333375"/>
            <a:chOff x="0" y="0"/>
            <a:chExt cx="984" cy="420"/>
          </a:xfrm>
        </p:grpSpPr>
        <p:sp>
          <p:nvSpPr>
            <p:cNvPr id="131165" name="AutoShape 136"/>
            <p:cNvSpPr>
              <a:spLocks/>
            </p:cNvSpPr>
            <p:nvPr/>
          </p:nvSpPr>
          <p:spPr bwMode="auto">
            <a:xfrm>
              <a:off x="0" y="0"/>
              <a:ext cx="984" cy="42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4353" y="0"/>
                  </a:moveTo>
                  <a:lnTo>
                    <a:pt x="17214" y="0"/>
                  </a:lnTo>
                  <a:lnTo>
                    <a:pt x="21600" y="10800"/>
                  </a:lnTo>
                  <a:lnTo>
                    <a:pt x="17214" y="21600"/>
                  </a:lnTo>
                  <a:lnTo>
                    <a:pt x="4353" y="21600"/>
                  </a:lnTo>
                  <a:lnTo>
                    <a:pt x="0" y="10800"/>
                  </a:lnTo>
                  <a:close/>
                  <a:moveTo>
                    <a:pt x="4353" y="0"/>
                  </a:moveTo>
                </a:path>
              </a:pathLst>
            </a:custGeom>
            <a:solidFill>
              <a:srgbClr val="BBE0E3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1166" name="Rectangle 137"/>
            <p:cNvSpPr>
              <a:spLocks/>
            </p:cNvSpPr>
            <p:nvPr/>
          </p:nvSpPr>
          <p:spPr bwMode="auto">
            <a:xfrm>
              <a:off x="199" y="0"/>
              <a:ext cx="74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9272" bIns="0"/>
            <a:lstStyle/>
            <a:p>
              <a:pPr marL="11996"/>
              <a:r>
                <a:rPr lang="en-US" sz="900" dirty="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Gill Sans" charset="0"/>
                  <a:sym typeface="Gill Sans" charset="0"/>
                </a:rPr>
                <a:t>Lost Service</a:t>
              </a:r>
            </a:p>
          </p:txBody>
        </p:sp>
      </p:grpSp>
      <p:pic>
        <p:nvPicPr>
          <p:cNvPr id="47244" name="Picture 140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26" y="2718594"/>
            <a:ext cx="9953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245" name="Freeform 141"/>
          <p:cNvSpPr>
            <a:spLocks/>
          </p:cNvSpPr>
          <p:nvPr/>
        </p:nvSpPr>
        <p:spPr bwMode="auto">
          <a:xfrm>
            <a:off x="6475215" y="3098800"/>
            <a:ext cx="369689" cy="440532"/>
          </a:xfrm>
          <a:custGeom>
            <a:avLst/>
            <a:gdLst>
              <a:gd name="T0" fmla="*/ 0 w 21600"/>
              <a:gd name="T1" fmla="*/ 5600 h 21600"/>
              <a:gd name="T2" fmla="*/ 4114 w 21600"/>
              <a:gd name="T3" fmla="*/ 0 h 21600"/>
              <a:gd name="T4" fmla="*/ 10800 w 21600"/>
              <a:gd name="T5" fmla="*/ 6118 h 21600"/>
              <a:gd name="T6" fmla="*/ 17486 w 21600"/>
              <a:gd name="T7" fmla="*/ 0 h 21600"/>
              <a:gd name="T8" fmla="*/ 21600 w 21600"/>
              <a:gd name="T9" fmla="*/ 5600 h 21600"/>
              <a:gd name="T10" fmla="*/ 15917 w 21600"/>
              <a:gd name="T11" fmla="*/ 10800 h 21600"/>
              <a:gd name="T12" fmla="*/ 21600 w 21600"/>
              <a:gd name="T13" fmla="*/ 16000 h 21600"/>
              <a:gd name="T14" fmla="*/ 17486 w 21600"/>
              <a:gd name="T15" fmla="*/ 21600 h 21600"/>
              <a:gd name="T16" fmla="*/ 10800 w 21600"/>
              <a:gd name="T17" fmla="*/ 15482 h 21600"/>
              <a:gd name="T18" fmla="*/ 4114 w 21600"/>
              <a:gd name="T19" fmla="*/ 21600 h 21600"/>
              <a:gd name="T20" fmla="*/ 0 w 21600"/>
              <a:gd name="T21" fmla="*/ 16000 h 21600"/>
              <a:gd name="T22" fmla="*/ 5683 w 21600"/>
              <a:gd name="T23" fmla="*/ 10800 h 21600"/>
              <a:gd name="T24" fmla="*/ 0 w 21600"/>
              <a:gd name="T25" fmla="*/ 5600 h 21600"/>
              <a:gd name="T26" fmla="*/ 0 w 21600"/>
              <a:gd name="T27" fmla="*/ 5600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1600"/>
              <a:gd name="T43" fmla="*/ 0 h 21600"/>
              <a:gd name="T44" fmla="*/ 21600 w 21600"/>
              <a:gd name="T45" fmla="*/ 21600 h 2160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1600" h="21600">
                <a:moveTo>
                  <a:pt x="0" y="5600"/>
                </a:moveTo>
                <a:lnTo>
                  <a:pt x="4114" y="0"/>
                </a:lnTo>
                <a:lnTo>
                  <a:pt x="10800" y="6118"/>
                </a:lnTo>
                <a:lnTo>
                  <a:pt x="17486" y="0"/>
                </a:lnTo>
                <a:lnTo>
                  <a:pt x="21600" y="5600"/>
                </a:lnTo>
                <a:lnTo>
                  <a:pt x="15917" y="10800"/>
                </a:lnTo>
                <a:lnTo>
                  <a:pt x="21600" y="16000"/>
                </a:lnTo>
                <a:lnTo>
                  <a:pt x="17486" y="21600"/>
                </a:lnTo>
                <a:lnTo>
                  <a:pt x="10800" y="15482"/>
                </a:lnTo>
                <a:lnTo>
                  <a:pt x="4114" y="21600"/>
                </a:lnTo>
                <a:lnTo>
                  <a:pt x="0" y="16000"/>
                </a:lnTo>
                <a:lnTo>
                  <a:pt x="5683" y="10800"/>
                </a:lnTo>
                <a:lnTo>
                  <a:pt x="0" y="5600"/>
                </a:lnTo>
                <a:close/>
                <a:moveTo>
                  <a:pt x="0" y="5600"/>
                </a:moveTo>
              </a:path>
            </a:pathLst>
          </a:cu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 sz="4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1163" name="Picture 14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" y="6403975"/>
            <a:ext cx="1378149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26" y="3217400"/>
            <a:ext cx="1724990" cy="46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126" y="2975497"/>
            <a:ext cx="1724990" cy="46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035844"/>
              </p:ext>
            </p:extLst>
          </p:nvPr>
        </p:nvGraphicFramePr>
        <p:xfrm>
          <a:off x="84670" y="1124849"/>
          <a:ext cx="1681235" cy="2618377"/>
        </p:xfrm>
        <a:graphic>
          <a:graphicData uri="http://schemas.openxmlformats.org/drawingml/2006/table">
            <a:tbl>
              <a:tblPr/>
              <a:tblGrid>
                <a:gridCol w="308511"/>
                <a:gridCol w="901009"/>
                <a:gridCol w="471715"/>
              </a:tblGrid>
              <a:tr h="479775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ID</a:t>
                      </a: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Address</a:t>
                      </a: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On/</a:t>
                      </a:r>
                    </a:p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ヒラギノ角ゴ ProN W3" charset="0"/>
                          <a:cs typeface="Helvetica Neue" charset="0"/>
                          <a:sym typeface="Helvetica Neue" charset="0"/>
                        </a:rPr>
                        <a:t>Off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ヒラギノ角ゴ ProN W3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DADA"/>
                    </a:solidFill>
                  </a:tcPr>
                </a:tc>
              </a:tr>
              <a:tr h="233850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10.0.0.7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0"/>
                          <a:ea typeface="ヒラギノ角ゴ ProN W3" charset="0"/>
                          <a:cs typeface="Wingdings" charset="0"/>
                          <a:sym typeface="Wingdings" charset="0"/>
                        </a:rPr>
                        <a:t></a:t>
                      </a: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72071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10.0.0.6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0"/>
                          <a:ea typeface="ヒラギノ角ゴ ProN W3" charset="0"/>
                          <a:cs typeface="Wingdings" charset="0"/>
                          <a:sym typeface="Wingdings" charset="0"/>
                        </a:rPr>
                        <a:t></a:t>
                      </a: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66095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10.0.0.5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0"/>
                          <a:ea typeface="ヒラギノ角ゴ ProN W3" charset="0"/>
                          <a:cs typeface="Wingdings" charset="0"/>
                          <a:sym typeface="Wingdings" charset="0"/>
                        </a:rPr>
                        <a:t></a:t>
                      </a: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302381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10.0.0.4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0"/>
                          <a:ea typeface="ヒラギノ角ゴ ProN W3" charset="0"/>
                          <a:cs typeface="Wingdings" charset="0"/>
                          <a:sym typeface="Wingdings" charset="0"/>
                        </a:rPr>
                        <a:t></a:t>
                      </a: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266096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10.0.0.3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0"/>
                          <a:ea typeface="ヒラギノ角ゴ ProN W3" charset="0"/>
                          <a:cs typeface="Wingdings" charset="0"/>
                          <a:sym typeface="Wingdings" charset="0"/>
                        </a:rPr>
                        <a:t></a:t>
                      </a: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10.0.0.2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0"/>
                          <a:ea typeface="ヒラギノ角ゴ ProN W3" charset="0"/>
                          <a:cs typeface="Wingdings" charset="0"/>
                          <a:sym typeface="Wingdings" charset="0"/>
                        </a:rPr>
                        <a:t></a:t>
                      </a: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</a:tr>
              <a:tr h="304316"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Neue Light" charset="0"/>
                          <a:ea typeface="ヒラギノ角ゴ ProN W3" charset="0"/>
                          <a:cs typeface="ヒラギノ角ゴ ProN W3" charset="0"/>
                          <a:sym typeface="Helvetica Neue Light" charset="0"/>
                        </a:rPr>
                        <a:t>10.0.0.1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 Light" charset="0"/>
                        <a:ea typeface="ヒラギノ角ゴ ProN W3" charset="0"/>
                        <a:cs typeface="ヒラギノ角ゴ ProN W3" charset="0"/>
                        <a:sym typeface="Helvetica Neue Light" charset="0"/>
                      </a:endParaRP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52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100000"/>
                        <a:buFont typeface="Gill Sans Light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Wingdings" charset="0"/>
                          <a:ea typeface="ヒラギノ角ゴ ProN W3" charset="0"/>
                          <a:cs typeface="Wingdings" charset="0"/>
                          <a:sym typeface="Wingdings" charset="0"/>
                        </a:rPr>
                        <a:t></a:t>
                      </a:r>
                    </a:p>
                  </a:txBody>
                  <a:tcPr marL="19050" marR="19050" marT="25400" marB="2540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7243" name="Rectangle 139"/>
          <p:cNvSpPr>
            <a:spLocks/>
          </p:cNvSpPr>
          <p:nvPr/>
        </p:nvSpPr>
        <p:spPr bwMode="auto">
          <a:xfrm>
            <a:off x="1337303" y="1883116"/>
            <a:ext cx="247173" cy="886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lIns="0" tIns="0" rIns="20853" bIns="0"/>
          <a:lstStyle/>
          <a:p>
            <a:pPr marL="20660"/>
            <a:r>
              <a:rPr lang="en-US" sz="1800" b="1" dirty="0">
                <a:solidFill>
                  <a:srgbClr val="FF0000"/>
                </a:solidFill>
                <a:latin typeface="Wingdings" charset="0"/>
                <a:ea typeface="ヒラギノ角ゴ ProN W3" charset="0"/>
                <a:cs typeface="Wingdings" charset="0"/>
                <a:sym typeface="Wingdings" charset="0"/>
              </a:rPr>
              <a:t></a:t>
            </a:r>
          </a:p>
          <a:p>
            <a:pPr marL="20660"/>
            <a:r>
              <a:rPr lang="en-US" sz="1800" b="1" dirty="0">
                <a:solidFill>
                  <a:srgbClr val="FF0000"/>
                </a:solidFill>
                <a:latin typeface="Wingdings" charset="0"/>
                <a:ea typeface="ヒラギノ角ゴ ProN W3" charset="0"/>
                <a:cs typeface="Wingdings" charset="0"/>
                <a:sym typeface="Wingdings" charset="0"/>
              </a:rPr>
              <a:t></a:t>
            </a:r>
          </a:p>
          <a:p>
            <a:pPr marL="20660"/>
            <a:r>
              <a:rPr lang="en-US" sz="1800" b="1" dirty="0">
                <a:solidFill>
                  <a:srgbClr val="FF0000"/>
                </a:solidFill>
                <a:latin typeface="Wingdings" charset="0"/>
                <a:ea typeface="ヒラギノ角ゴ ProN W3" charset="0"/>
                <a:cs typeface="Wingdings" charset="0"/>
                <a:sym typeface="Wingdings" charset="0"/>
              </a:rPr>
              <a:t></a:t>
            </a:r>
          </a:p>
        </p:txBody>
      </p:sp>
      <p:sp>
        <p:nvSpPr>
          <p:cNvPr id="74" name="Rectangle 1"/>
          <p:cNvSpPr txBox="1">
            <a:spLocks noChangeArrowheads="1"/>
          </p:cNvSpPr>
          <p:nvPr/>
        </p:nvSpPr>
        <p:spPr bwMode="gray">
          <a:xfrm>
            <a:off x="468313" y="41275"/>
            <a:ext cx="67056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effectLst>
                  <a:outerShdw blurRad="50800" dist="25400" dir="2700000">
                    <a:srgbClr val="000000">
                      <a:alpha val="43000"/>
                    </a:srgbClr>
                  </a:outerShdw>
                </a:effectLst>
                <a:latin typeface="Myriad Pro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234F77"/>
                </a:solidFill>
                <a:latin typeface="Myriad Pro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 smtClean="0"/>
              <a:t>Arista EOS and Load Balancers</a:t>
            </a:r>
            <a:endParaRPr lang="en-US" dirty="0"/>
          </a:p>
        </p:txBody>
      </p:sp>
      <p:pic>
        <p:nvPicPr>
          <p:cNvPr id="75" name="Picture 4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14241" y="1738459"/>
            <a:ext cx="467717" cy="65927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6" name="Picture 4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12297" y="1738459"/>
            <a:ext cx="467717" cy="65927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7" name="Picture 4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45764" y="1738459"/>
            <a:ext cx="467717" cy="65927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8" name="Picture 4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43820" y="1738459"/>
            <a:ext cx="467717" cy="65927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520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45" grpId="0" animBg="1"/>
      <p:bldP spid="4724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Smart System Upgrade: Initiating Maintenance Mode</a:t>
            </a:r>
            <a:endParaRPr lang="en-US" dirty="0"/>
          </a:p>
        </p:txBody>
      </p:sp>
      <p:sp>
        <p:nvSpPr>
          <p:cNvPr id="198" name="Rounded Rectangle 197"/>
          <p:cNvSpPr/>
          <p:nvPr/>
        </p:nvSpPr>
        <p:spPr bwMode="auto">
          <a:xfrm>
            <a:off x="59436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Virtualization</a:t>
            </a: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75438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r>
              <a:rPr lang="en-US" sz="1300" b="1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Load Balancer</a:t>
            </a:r>
            <a:endParaRPr lang="en-US" sz="1300" b="1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347244" y="1092200"/>
            <a:ext cx="4529559" cy="9144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Maintenance Mode initiated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Snapshot – stores #neighbors, peers,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etc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 </a:t>
            </a:r>
          </a:p>
          <a:p>
            <a:pPr defTabSz="1023522"/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98" name="Rectangle 2"/>
          <p:cNvSpPr>
            <a:spLocks/>
          </p:cNvSpPr>
          <p:nvPr/>
        </p:nvSpPr>
        <p:spPr bwMode="auto">
          <a:xfrm>
            <a:off x="2645785" y="5867400"/>
            <a:ext cx="645577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endParaRPr lang="en-US" sz="2900" dirty="0">
              <a:solidFill>
                <a:srgbClr val="2E5BD7"/>
              </a:solidFill>
              <a:latin typeface="Gill Sans" charset="0"/>
              <a:sym typeface="Gill Sans" charset="0"/>
            </a:endParaRPr>
          </a:p>
          <a:p>
            <a:pPr algn="r"/>
            <a:r>
              <a:rPr lang="en-US" sz="2300" dirty="0">
                <a:solidFill>
                  <a:srgbClr val="7F7F7F"/>
                </a:solidFill>
                <a:latin typeface="Helvetica Neue Light" charset="0"/>
                <a:sym typeface="Helvetica Neue Light" charset="0"/>
              </a:rPr>
              <a:t>Network Applications: Smart System Upgrade</a:t>
            </a:r>
          </a:p>
        </p:txBody>
      </p:sp>
      <p:sp>
        <p:nvSpPr>
          <p:cNvPr id="99" name="Rounded Rectangle 98"/>
          <p:cNvSpPr/>
          <p:nvPr/>
        </p:nvSpPr>
        <p:spPr bwMode="auto">
          <a:xfrm>
            <a:off x="5943600" y="2883916"/>
            <a:ext cx="3048000" cy="1676331"/>
          </a:xfrm>
          <a:prstGeom prst="roundRect">
            <a:avLst>
              <a:gd name="adj" fmla="val 6371"/>
            </a:avLst>
          </a:prstGeom>
          <a:solidFill>
            <a:schemeClr val="bg1">
              <a:lumMod val="85000"/>
              <a:lumOff val="15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00" name="Straight Connector 99"/>
          <p:cNvCxnSpPr>
            <a:stCxn id="262" idx="0"/>
            <a:endCxn id="118" idx="2"/>
          </p:cNvCxnSpPr>
          <p:nvPr/>
        </p:nvCxnSpPr>
        <p:spPr bwMode="auto">
          <a:xfrm flipV="1">
            <a:off x="6266956" y="3620136"/>
            <a:ext cx="204248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>
            <a:stCxn id="262" idx="0"/>
            <a:endCxn id="111" idx="2"/>
          </p:cNvCxnSpPr>
          <p:nvPr/>
        </p:nvCxnSpPr>
        <p:spPr bwMode="auto">
          <a:xfrm flipV="1">
            <a:off x="6266956" y="3620136"/>
            <a:ext cx="832298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>
            <a:stCxn id="262" idx="0"/>
            <a:endCxn id="108" idx="2"/>
          </p:cNvCxnSpPr>
          <p:nvPr/>
        </p:nvCxnSpPr>
        <p:spPr bwMode="auto">
          <a:xfrm flipV="1">
            <a:off x="6266956" y="3620136"/>
            <a:ext cx="22670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>
            <a:stCxn id="114" idx="2"/>
            <a:endCxn id="262" idx="0"/>
          </p:cNvCxnSpPr>
          <p:nvPr/>
        </p:nvCxnSpPr>
        <p:spPr bwMode="auto">
          <a:xfrm flipH="1">
            <a:off x="6266956" y="3620136"/>
            <a:ext cx="1437397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8" name="Picture 107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245" y="3040786"/>
            <a:ext cx="502831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1" name="Picture 110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838" y="3040786"/>
            <a:ext cx="502831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4" name="Picture 113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438" y="3040786"/>
            <a:ext cx="503829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8" name="Picture 117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025" y="3040786"/>
            <a:ext cx="502831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9" name="Straight Connector 118"/>
          <p:cNvCxnSpPr>
            <a:stCxn id="263" idx="0"/>
            <a:endCxn id="108" idx="2"/>
          </p:cNvCxnSpPr>
          <p:nvPr/>
        </p:nvCxnSpPr>
        <p:spPr bwMode="auto">
          <a:xfrm flipH="1" flipV="1">
            <a:off x="6493661" y="3620136"/>
            <a:ext cx="573434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>
            <a:stCxn id="263" idx="0"/>
            <a:endCxn id="111" idx="2"/>
          </p:cNvCxnSpPr>
          <p:nvPr/>
        </p:nvCxnSpPr>
        <p:spPr bwMode="auto">
          <a:xfrm flipV="1">
            <a:off x="7067095" y="3620136"/>
            <a:ext cx="32159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63" idx="0"/>
            <a:endCxn id="114" idx="2"/>
          </p:cNvCxnSpPr>
          <p:nvPr/>
        </p:nvCxnSpPr>
        <p:spPr bwMode="auto">
          <a:xfrm flipV="1">
            <a:off x="7067095" y="3620136"/>
            <a:ext cx="637258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>
            <a:stCxn id="263" idx="0"/>
            <a:endCxn id="118" idx="2"/>
          </p:cNvCxnSpPr>
          <p:nvPr/>
        </p:nvCxnSpPr>
        <p:spPr bwMode="auto">
          <a:xfrm flipV="1">
            <a:off x="7067095" y="3620136"/>
            <a:ext cx="1242346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>
            <a:stCxn id="264" idx="0"/>
            <a:endCxn id="118" idx="2"/>
          </p:cNvCxnSpPr>
          <p:nvPr/>
        </p:nvCxnSpPr>
        <p:spPr bwMode="auto">
          <a:xfrm flipV="1">
            <a:off x="7867236" y="3620136"/>
            <a:ext cx="44220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5" name="Straight Connector 124"/>
          <p:cNvCxnSpPr>
            <a:stCxn id="264" idx="0"/>
            <a:endCxn id="114" idx="2"/>
          </p:cNvCxnSpPr>
          <p:nvPr/>
        </p:nvCxnSpPr>
        <p:spPr bwMode="auto">
          <a:xfrm flipH="1" flipV="1">
            <a:off x="7704353" y="3620136"/>
            <a:ext cx="162883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6" name="Straight Connector 125"/>
          <p:cNvCxnSpPr>
            <a:stCxn id="264" idx="0"/>
            <a:endCxn id="111" idx="2"/>
          </p:cNvCxnSpPr>
          <p:nvPr/>
        </p:nvCxnSpPr>
        <p:spPr bwMode="auto">
          <a:xfrm flipH="1" flipV="1">
            <a:off x="7099254" y="3620136"/>
            <a:ext cx="767982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7" name="Straight Connector 126"/>
          <p:cNvCxnSpPr>
            <a:stCxn id="264" idx="0"/>
            <a:endCxn id="108" idx="2"/>
          </p:cNvCxnSpPr>
          <p:nvPr/>
        </p:nvCxnSpPr>
        <p:spPr bwMode="auto">
          <a:xfrm flipH="1" flipV="1">
            <a:off x="6493661" y="3620136"/>
            <a:ext cx="137357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8" name="Straight Connector 127"/>
          <p:cNvCxnSpPr>
            <a:stCxn id="265" idx="0"/>
            <a:endCxn id="111" idx="2"/>
          </p:cNvCxnSpPr>
          <p:nvPr/>
        </p:nvCxnSpPr>
        <p:spPr bwMode="auto">
          <a:xfrm flipH="1" flipV="1">
            <a:off x="7099254" y="3620136"/>
            <a:ext cx="1568123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>
            <a:stCxn id="265" idx="0"/>
            <a:endCxn id="114" idx="2"/>
          </p:cNvCxnSpPr>
          <p:nvPr/>
        </p:nvCxnSpPr>
        <p:spPr bwMode="auto">
          <a:xfrm flipH="1" flipV="1">
            <a:off x="7704353" y="3620136"/>
            <a:ext cx="963024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>
            <a:stCxn id="265" idx="0"/>
            <a:endCxn id="118" idx="2"/>
          </p:cNvCxnSpPr>
          <p:nvPr/>
        </p:nvCxnSpPr>
        <p:spPr bwMode="auto">
          <a:xfrm flipH="1" flipV="1">
            <a:off x="8309441" y="3620136"/>
            <a:ext cx="357936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6493661" y="3620138"/>
            <a:ext cx="573434" cy="4979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7067095" y="3620138"/>
            <a:ext cx="32159" cy="4979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6" name="Straight Connector 135"/>
          <p:cNvCxnSpPr/>
          <p:nvPr/>
        </p:nvCxnSpPr>
        <p:spPr bwMode="auto">
          <a:xfrm flipH="1">
            <a:off x="7067095" y="3620138"/>
            <a:ext cx="637258" cy="4979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0" name="Straight Connector 199"/>
          <p:cNvCxnSpPr/>
          <p:nvPr/>
        </p:nvCxnSpPr>
        <p:spPr bwMode="auto">
          <a:xfrm flipH="1">
            <a:off x="7067095" y="3620138"/>
            <a:ext cx="1242346" cy="4979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1" name="Rounded Rectangle 200"/>
          <p:cNvSpPr/>
          <p:nvPr/>
        </p:nvSpPr>
        <p:spPr bwMode="auto">
          <a:xfrm>
            <a:off x="6553200" y="5103104"/>
            <a:ext cx="990600" cy="515816"/>
          </a:xfrm>
          <a:prstGeom prst="roundRect">
            <a:avLst>
              <a:gd name="adj" fmla="val 6371"/>
            </a:avLst>
          </a:prstGeom>
          <a:solidFill>
            <a:srgbClr val="3366FF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4" name="Rounded Rectangle 203"/>
          <p:cNvSpPr/>
          <p:nvPr/>
        </p:nvSpPr>
        <p:spPr bwMode="auto">
          <a:xfrm>
            <a:off x="6553200" y="4587290"/>
            <a:ext cx="1333500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0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9" y="5196935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7" y="5196935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" name="Rounded Rectangle 206"/>
          <p:cNvSpPr/>
          <p:nvPr/>
        </p:nvSpPr>
        <p:spPr bwMode="auto">
          <a:xfrm>
            <a:off x="7543800" y="4599085"/>
            <a:ext cx="349882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8" name="Rounded Rectangle 207"/>
          <p:cNvSpPr/>
          <p:nvPr/>
        </p:nvSpPr>
        <p:spPr bwMode="auto">
          <a:xfrm>
            <a:off x="7886700" y="4581690"/>
            <a:ext cx="1104900" cy="515816"/>
          </a:xfrm>
          <a:prstGeom prst="roundRect">
            <a:avLst>
              <a:gd name="adj" fmla="val 6371"/>
            </a:avLst>
          </a:prstGeom>
          <a:solidFill>
            <a:srgbClr val="FFFF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9" name="Rounded Rectangle 208"/>
          <p:cNvSpPr/>
          <p:nvPr/>
        </p:nvSpPr>
        <p:spPr bwMode="auto">
          <a:xfrm>
            <a:off x="5943600" y="4587293"/>
            <a:ext cx="609600" cy="1031631"/>
          </a:xfrm>
          <a:prstGeom prst="roundRect">
            <a:avLst>
              <a:gd name="adj" fmla="val 6371"/>
            </a:avLst>
          </a:prstGeom>
          <a:solidFill>
            <a:schemeClr val="accent2">
              <a:lumMod val="60000"/>
              <a:lumOff val="40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0" name="Rounded Rectangle 209"/>
          <p:cNvSpPr/>
          <p:nvPr/>
        </p:nvSpPr>
        <p:spPr bwMode="auto">
          <a:xfrm>
            <a:off x="8305800" y="5103108"/>
            <a:ext cx="685800" cy="523631"/>
          </a:xfrm>
          <a:prstGeom prst="roundRect">
            <a:avLst>
              <a:gd name="adj" fmla="val 6371"/>
            </a:avLst>
          </a:prstGeom>
          <a:solidFill>
            <a:srgbClr val="FF66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1" name="Rounded Rectangle 210"/>
          <p:cNvSpPr/>
          <p:nvPr/>
        </p:nvSpPr>
        <p:spPr bwMode="auto">
          <a:xfrm>
            <a:off x="7543800" y="5103104"/>
            <a:ext cx="762000" cy="515816"/>
          </a:xfrm>
          <a:prstGeom prst="roundRect">
            <a:avLst>
              <a:gd name="adj" fmla="val 6371"/>
            </a:avLst>
          </a:prstGeom>
          <a:solidFill>
            <a:srgbClr val="0080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1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6" name="Group 51"/>
          <p:cNvGrpSpPr>
            <a:grpSpLocks/>
          </p:cNvGrpSpPr>
          <p:nvPr/>
        </p:nvGrpSpPr>
        <p:grpSpPr bwMode="auto">
          <a:xfrm>
            <a:off x="6012636" y="4394160"/>
            <a:ext cx="502831" cy="322083"/>
            <a:chOff x="2514600" y="8724900"/>
            <a:chExt cx="1600200" cy="838200"/>
          </a:xfrm>
        </p:grpSpPr>
        <p:cxnSp>
          <p:nvCxnSpPr>
            <p:cNvPr id="227" name="Straight Connector 226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8" name="Straight Connector 227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9" name="Straight Connector 228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0" name="Straight Connector 229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1" name="Straight Connector 230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2" name="Straight Connector 231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3" name="Straight Connector 232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4" name="Straight Connector 233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35" name="Group 124"/>
          <p:cNvGrpSpPr>
            <a:grpSpLocks/>
          </p:cNvGrpSpPr>
          <p:nvPr/>
        </p:nvGrpSpPr>
        <p:grpSpPr bwMode="auto">
          <a:xfrm>
            <a:off x="6812776" y="4394160"/>
            <a:ext cx="502831" cy="322083"/>
            <a:chOff x="2514600" y="8724900"/>
            <a:chExt cx="1600200" cy="838200"/>
          </a:xfrm>
        </p:grpSpPr>
        <p:cxnSp>
          <p:nvCxnSpPr>
            <p:cNvPr id="236" name="Straight Connector 235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7" name="Straight Connector 236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8" name="Straight Connector 237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9" name="Straight Connector 238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0" name="Straight Connector 239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1" name="Straight Connector 240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2" name="Straight Connector 241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3" name="Straight Connector 242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4" name="Group 140"/>
          <p:cNvGrpSpPr>
            <a:grpSpLocks/>
          </p:cNvGrpSpPr>
          <p:nvPr/>
        </p:nvGrpSpPr>
        <p:grpSpPr bwMode="auto">
          <a:xfrm>
            <a:off x="7612918" y="4394160"/>
            <a:ext cx="502831" cy="322083"/>
            <a:chOff x="2514600" y="8724900"/>
            <a:chExt cx="1600200" cy="838200"/>
          </a:xfrm>
        </p:grpSpPr>
        <p:cxnSp>
          <p:nvCxnSpPr>
            <p:cNvPr id="245" name="Straight Connector 244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6" name="Straight Connector 245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7" name="Straight Connector 246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8" name="Straight Connector 247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49" name="Straight Connector 248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0" name="Straight Connector 249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1" name="Straight Connector 250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2" name="Straight Connector 251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53" name="Group 156"/>
          <p:cNvGrpSpPr>
            <a:grpSpLocks/>
          </p:cNvGrpSpPr>
          <p:nvPr/>
        </p:nvGrpSpPr>
        <p:grpSpPr bwMode="auto">
          <a:xfrm>
            <a:off x="8413058" y="4394160"/>
            <a:ext cx="502831" cy="322083"/>
            <a:chOff x="2514600" y="8724900"/>
            <a:chExt cx="1600200" cy="838200"/>
          </a:xfrm>
        </p:grpSpPr>
        <p:cxnSp>
          <p:nvCxnSpPr>
            <p:cNvPr id="254" name="Straight Connector 253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5" name="Straight Connector 254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6" name="Straight Connector 255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7" name="Straight Connector 256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8" name="Straight Connector 257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" name="Straight Connector 258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0" name="Straight Connector 259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" name="Straight Connector 260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62" name="Picture 4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624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3" name="Picture 126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763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142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904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5" name="Picture 158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045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9" y="4651766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7" y="4651766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82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Smart System Upgrade: Initiating Maintenance Mode</a:t>
            </a:r>
            <a:endParaRPr lang="en-US" dirty="0"/>
          </a:p>
        </p:txBody>
      </p:sp>
      <p:sp>
        <p:nvSpPr>
          <p:cNvPr id="198" name="Rounded Rectangle 197"/>
          <p:cNvSpPr/>
          <p:nvPr/>
        </p:nvSpPr>
        <p:spPr bwMode="auto">
          <a:xfrm>
            <a:off x="59436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Virtualization</a:t>
            </a:r>
          </a:p>
        </p:txBody>
      </p:sp>
      <p:sp>
        <p:nvSpPr>
          <p:cNvPr id="297" name="Rounded Rectangle 296"/>
          <p:cNvSpPr/>
          <p:nvPr/>
        </p:nvSpPr>
        <p:spPr bwMode="auto">
          <a:xfrm>
            <a:off x="347244" y="1092200"/>
            <a:ext cx="4529559" cy="9144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Maintenance Mode initiated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Snapshot – stores #neighbors, peers,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etc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 </a:t>
            </a: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298" name="Rounded Rectangle 297"/>
          <p:cNvSpPr/>
          <p:nvPr/>
        </p:nvSpPr>
        <p:spPr bwMode="auto">
          <a:xfrm>
            <a:off x="347244" y="2667000"/>
            <a:ext cx="4529559" cy="12192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Directly-connected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Vmware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 hosts put into maintenance mode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Load Balancer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VIP Aging enabled via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iControl</a:t>
            </a:r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5943600" y="2883916"/>
            <a:ext cx="3048000" cy="1676331"/>
          </a:xfrm>
          <a:prstGeom prst="roundRect">
            <a:avLst>
              <a:gd name="adj" fmla="val 6371"/>
            </a:avLst>
          </a:prstGeom>
          <a:solidFill>
            <a:schemeClr val="bg1">
              <a:lumMod val="85000"/>
              <a:lumOff val="15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99" name="Straight Connector 98"/>
          <p:cNvCxnSpPr>
            <a:stCxn id="181" idx="0"/>
            <a:endCxn id="106" idx="2"/>
          </p:cNvCxnSpPr>
          <p:nvPr/>
        </p:nvCxnSpPr>
        <p:spPr bwMode="auto">
          <a:xfrm flipV="1">
            <a:off x="6266956" y="3620136"/>
            <a:ext cx="204248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>
            <a:stCxn id="181" idx="0"/>
            <a:endCxn id="104" idx="2"/>
          </p:cNvCxnSpPr>
          <p:nvPr/>
        </p:nvCxnSpPr>
        <p:spPr bwMode="auto">
          <a:xfrm flipV="1">
            <a:off x="6266956" y="3620136"/>
            <a:ext cx="832298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>
            <a:stCxn id="181" idx="0"/>
            <a:endCxn id="103" idx="2"/>
          </p:cNvCxnSpPr>
          <p:nvPr/>
        </p:nvCxnSpPr>
        <p:spPr bwMode="auto">
          <a:xfrm flipV="1">
            <a:off x="6266956" y="3620136"/>
            <a:ext cx="22670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105" idx="2"/>
            <a:endCxn id="181" idx="0"/>
          </p:cNvCxnSpPr>
          <p:nvPr/>
        </p:nvCxnSpPr>
        <p:spPr bwMode="auto">
          <a:xfrm flipH="1">
            <a:off x="6266956" y="3620136"/>
            <a:ext cx="1437397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03" name="Picture 102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245" y="3040786"/>
            <a:ext cx="502831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" name="Picture 103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838" y="3040786"/>
            <a:ext cx="502831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5" name="Picture 104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438" y="3040786"/>
            <a:ext cx="503829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6" name="Picture 105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025" y="3040786"/>
            <a:ext cx="502831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7" name="Straight Connector 106"/>
          <p:cNvCxnSpPr>
            <a:stCxn id="182" idx="0"/>
            <a:endCxn id="103" idx="2"/>
          </p:cNvCxnSpPr>
          <p:nvPr/>
        </p:nvCxnSpPr>
        <p:spPr bwMode="auto">
          <a:xfrm flipH="1" flipV="1">
            <a:off x="6493661" y="3620136"/>
            <a:ext cx="573434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8" name="Straight Connector 107"/>
          <p:cNvCxnSpPr>
            <a:stCxn id="182" idx="0"/>
            <a:endCxn id="104" idx="2"/>
          </p:cNvCxnSpPr>
          <p:nvPr/>
        </p:nvCxnSpPr>
        <p:spPr bwMode="auto">
          <a:xfrm flipV="1">
            <a:off x="7067095" y="3620136"/>
            <a:ext cx="32159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9" name="Straight Connector 108"/>
          <p:cNvCxnSpPr>
            <a:stCxn id="182" idx="0"/>
            <a:endCxn id="105" idx="2"/>
          </p:cNvCxnSpPr>
          <p:nvPr/>
        </p:nvCxnSpPr>
        <p:spPr bwMode="auto">
          <a:xfrm flipV="1">
            <a:off x="7067095" y="3620136"/>
            <a:ext cx="637258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0" name="Straight Connector 109"/>
          <p:cNvCxnSpPr>
            <a:stCxn id="182" idx="0"/>
            <a:endCxn id="106" idx="2"/>
          </p:cNvCxnSpPr>
          <p:nvPr/>
        </p:nvCxnSpPr>
        <p:spPr bwMode="auto">
          <a:xfrm flipV="1">
            <a:off x="7067095" y="3620136"/>
            <a:ext cx="1242346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Straight Connector 110"/>
          <p:cNvCxnSpPr>
            <a:stCxn id="183" idx="0"/>
            <a:endCxn id="106" idx="2"/>
          </p:cNvCxnSpPr>
          <p:nvPr/>
        </p:nvCxnSpPr>
        <p:spPr bwMode="auto">
          <a:xfrm flipV="1">
            <a:off x="7867236" y="3620136"/>
            <a:ext cx="44220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2" name="Straight Connector 111"/>
          <p:cNvCxnSpPr>
            <a:stCxn id="183" idx="0"/>
            <a:endCxn id="105" idx="2"/>
          </p:cNvCxnSpPr>
          <p:nvPr/>
        </p:nvCxnSpPr>
        <p:spPr bwMode="auto">
          <a:xfrm flipH="1" flipV="1">
            <a:off x="7704353" y="3620136"/>
            <a:ext cx="162883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3" name="Straight Connector 112"/>
          <p:cNvCxnSpPr>
            <a:stCxn id="183" idx="0"/>
            <a:endCxn id="104" idx="2"/>
          </p:cNvCxnSpPr>
          <p:nvPr/>
        </p:nvCxnSpPr>
        <p:spPr bwMode="auto">
          <a:xfrm flipH="1" flipV="1">
            <a:off x="7099254" y="3620136"/>
            <a:ext cx="767982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stCxn id="183" idx="0"/>
            <a:endCxn id="103" idx="2"/>
          </p:cNvCxnSpPr>
          <p:nvPr/>
        </p:nvCxnSpPr>
        <p:spPr bwMode="auto">
          <a:xfrm flipH="1" flipV="1">
            <a:off x="6493661" y="3620136"/>
            <a:ext cx="137357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Straight Connector 114"/>
          <p:cNvCxnSpPr>
            <a:stCxn id="184" idx="0"/>
            <a:endCxn id="104" idx="2"/>
          </p:cNvCxnSpPr>
          <p:nvPr/>
        </p:nvCxnSpPr>
        <p:spPr bwMode="auto">
          <a:xfrm flipH="1" flipV="1">
            <a:off x="7099254" y="3620136"/>
            <a:ext cx="1568123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>
            <a:stCxn id="184" idx="0"/>
            <a:endCxn id="105" idx="2"/>
          </p:cNvCxnSpPr>
          <p:nvPr/>
        </p:nvCxnSpPr>
        <p:spPr bwMode="auto">
          <a:xfrm flipH="1" flipV="1">
            <a:off x="7704353" y="3620136"/>
            <a:ext cx="963024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184" idx="0"/>
            <a:endCxn id="106" idx="2"/>
          </p:cNvCxnSpPr>
          <p:nvPr/>
        </p:nvCxnSpPr>
        <p:spPr bwMode="auto">
          <a:xfrm flipH="1" flipV="1">
            <a:off x="8309441" y="3620136"/>
            <a:ext cx="357936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2" name="Rounded Rectangle 121"/>
          <p:cNvSpPr/>
          <p:nvPr/>
        </p:nvSpPr>
        <p:spPr bwMode="auto">
          <a:xfrm>
            <a:off x="6553200" y="5103104"/>
            <a:ext cx="990600" cy="515816"/>
          </a:xfrm>
          <a:prstGeom prst="roundRect">
            <a:avLst>
              <a:gd name="adj" fmla="val 6371"/>
            </a:avLst>
          </a:prstGeom>
          <a:solidFill>
            <a:srgbClr val="3366FF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6553200" y="4587290"/>
            <a:ext cx="1333500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2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9" y="5196935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7" y="5196935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Rounded Rectangle 125"/>
          <p:cNvSpPr/>
          <p:nvPr/>
        </p:nvSpPr>
        <p:spPr bwMode="auto">
          <a:xfrm>
            <a:off x="7543800" y="4599085"/>
            <a:ext cx="349882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7" name="Rounded Rectangle 126"/>
          <p:cNvSpPr/>
          <p:nvPr/>
        </p:nvSpPr>
        <p:spPr bwMode="auto">
          <a:xfrm>
            <a:off x="7886700" y="4581690"/>
            <a:ext cx="1104900" cy="515816"/>
          </a:xfrm>
          <a:prstGeom prst="roundRect">
            <a:avLst>
              <a:gd name="adj" fmla="val 6371"/>
            </a:avLst>
          </a:prstGeom>
          <a:solidFill>
            <a:srgbClr val="FFFF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5943600" y="4587293"/>
            <a:ext cx="609600" cy="1031631"/>
          </a:xfrm>
          <a:prstGeom prst="roundRect">
            <a:avLst>
              <a:gd name="adj" fmla="val 6371"/>
            </a:avLst>
          </a:prstGeom>
          <a:solidFill>
            <a:schemeClr val="accent2">
              <a:lumMod val="60000"/>
              <a:lumOff val="40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8305800" y="5103108"/>
            <a:ext cx="685800" cy="523631"/>
          </a:xfrm>
          <a:prstGeom prst="roundRect">
            <a:avLst>
              <a:gd name="adj" fmla="val 6371"/>
            </a:avLst>
          </a:prstGeom>
          <a:solidFill>
            <a:srgbClr val="FF66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7543800" y="5103104"/>
            <a:ext cx="762000" cy="515816"/>
          </a:xfrm>
          <a:prstGeom prst="roundRect">
            <a:avLst>
              <a:gd name="adj" fmla="val 6371"/>
            </a:avLst>
          </a:prstGeom>
          <a:solidFill>
            <a:srgbClr val="0080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1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" name="Group 51"/>
          <p:cNvGrpSpPr>
            <a:grpSpLocks/>
          </p:cNvGrpSpPr>
          <p:nvPr/>
        </p:nvGrpSpPr>
        <p:grpSpPr bwMode="auto">
          <a:xfrm>
            <a:off x="6012636" y="4394160"/>
            <a:ext cx="502831" cy="322083"/>
            <a:chOff x="2514600" y="8724900"/>
            <a:chExt cx="1600200" cy="838200"/>
          </a:xfrm>
        </p:grpSpPr>
        <p:cxnSp>
          <p:nvCxnSpPr>
            <p:cNvPr id="146" name="Straight Connector 145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Connector 146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8" name="Straight Connector 147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9" name="Straight Connector 148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1" name="Straight Connector 150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2" name="Straight Connector 151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3" name="Straight Connector 152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54" name="Group 124"/>
          <p:cNvGrpSpPr>
            <a:grpSpLocks/>
          </p:cNvGrpSpPr>
          <p:nvPr/>
        </p:nvGrpSpPr>
        <p:grpSpPr bwMode="auto">
          <a:xfrm>
            <a:off x="6812776" y="4394160"/>
            <a:ext cx="502831" cy="322083"/>
            <a:chOff x="2514600" y="8724900"/>
            <a:chExt cx="1600200" cy="838200"/>
          </a:xfrm>
        </p:grpSpPr>
        <p:cxnSp>
          <p:nvCxnSpPr>
            <p:cNvPr id="155" name="Straight Connector 154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6" name="Straight Connector 155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7" name="Straight Connector 156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8" name="Straight Connector 157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Connector 158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0" name="Straight Connector 159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1" name="Straight Connector 160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63" name="Group 140"/>
          <p:cNvGrpSpPr>
            <a:grpSpLocks/>
          </p:cNvGrpSpPr>
          <p:nvPr/>
        </p:nvGrpSpPr>
        <p:grpSpPr bwMode="auto">
          <a:xfrm>
            <a:off x="7612918" y="4394160"/>
            <a:ext cx="502831" cy="322083"/>
            <a:chOff x="2514600" y="8724900"/>
            <a:chExt cx="1600200" cy="838200"/>
          </a:xfrm>
        </p:grpSpPr>
        <p:cxnSp>
          <p:nvCxnSpPr>
            <p:cNvPr id="164" name="Straight Connector 163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5" name="Straight Connector 164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Connector 165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Connector 166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Connector 168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0" name="Straight Connector 169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1" name="Straight Connector 170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72" name="Group 156"/>
          <p:cNvGrpSpPr>
            <a:grpSpLocks/>
          </p:cNvGrpSpPr>
          <p:nvPr/>
        </p:nvGrpSpPr>
        <p:grpSpPr bwMode="auto">
          <a:xfrm>
            <a:off x="8413058" y="4394160"/>
            <a:ext cx="502831" cy="322083"/>
            <a:chOff x="2514600" y="8724900"/>
            <a:chExt cx="1600200" cy="838200"/>
          </a:xfrm>
        </p:grpSpPr>
        <p:cxnSp>
          <p:nvCxnSpPr>
            <p:cNvPr id="173" name="Straight Connector 172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4" name="Straight Connector 173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5" name="Straight Connector 174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6" name="Straight Connector 175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7" name="Straight Connector 176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8" name="Straight Connector 177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0" name="Straight Connector 179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81" name="Picture 4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624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26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763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42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904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158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045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" name="Curved Connector 204"/>
          <p:cNvCxnSpPr/>
          <p:nvPr/>
        </p:nvCxnSpPr>
        <p:spPr bwMode="auto">
          <a:xfrm rot="16200000" flipH="1">
            <a:off x="5750107" y="2940165"/>
            <a:ext cx="2285984" cy="347992"/>
          </a:xfrm>
          <a:prstGeom prst="curvedConnector3">
            <a:avLst>
              <a:gd name="adj1" fmla="val 63404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" name="Rounded Rectangle 184"/>
          <p:cNvSpPr/>
          <p:nvPr/>
        </p:nvSpPr>
        <p:spPr bwMode="auto">
          <a:xfrm>
            <a:off x="75438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r>
              <a:rPr lang="en-US" sz="1300" b="1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Load Balancer</a:t>
            </a:r>
            <a:endParaRPr lang="en-US" sz="1300" b="1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cxnSp>
        <p:nvCxnSpPr>
          <p:cNvPr id="206" name="Curved Connector 205"/>
          <p:cNvCxnSpPr/>
          <p:nvPr/>
        </p:nvCxnSpPr>
        <p:spPr bwMode="auto">
          <a:xfrm rot="5400000">
            <a:off x="6524855" y="2459326"/>
            <a:ext cx="2340074" cy="125558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3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9" y="4651766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7" y="4651766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Rectangle 2"/>
          <p:cNvSpPr>
            <a:spLocks/>
          </p:cNvSpPr>
          <p:nvPr/>
        </p:nvSpPr>
        <p:spPr bwMode="auto">
          <a:xfrm>
            <a:off x="2645785" y="5867400"/>
            <a:ext cx="645577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endParaRPr lang="en-US" sz="2900" dirty="0">
              <a:solidFill>
                <a:srgbClr val="2E5BD7"/>
              </a:solidFill>
              <a:latin typeface="Gill Sans" charset="0"/>
              <a:sym typeface="Gill Sans" charset="0"/>
            </a:endParaRPr>
          </a:p>
          <a:p>
            <a:pPr algn="r"/>
            <a:r>
              <a:rPr lang="en-US" sz="2300" dirty="0">
                <a:solidFill>
                  <a:srgbClr val="7F7F7F"/>
                </a:solidFill>
                <a:latin typeface="Helvetica Neue Light" charset="0"/>
                <a:sym typeface="Helvetica Neue Light" charset="0"/>
              </a:rPr>
              <a:t>Network Applications: Smart System Upgrade</a:t>
            </a:r>
          </a:p>
        </p:txBody>
      </p:sp>
    </p:spTree>
    <p:extLst>
      <p:ext uri="{BB962C8B-B14F-4D97-AF65-F5344CB8AC3E}">
        <p14:creationId xmlns:p14="http://schemas.microsoft.com/office/powerpoint/2010/main" val="7584200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ounded Rectangle 221"/>
          <p:cNvSpPr/>
          <p:nvPr/>
        </p:nvSpPr>
        <p:spPr bwMode="auto">
          <a:xfrm>
            <a:off x="5943600" y="2883916"/>
            <a:ext cx="3048000" cy="1676331"/>
          </a:xfrm>
          <a:prstGeom prst="roundRect">
            <a:avLst>
              <a:gd name="adj" fmla="val 6371"/>
            </a:avLst>
          </a:prstGeom>
          <a:solidFill>
            <a:schemeClr val="bg1">
              <a:lumMod val="85000"/>
              <a:lumOff val="15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3" name="Straight Connector 222"/>
          <p:cNvCxnSpPr>
            <a:stCxn id="240" idx="0"/>
            <a:endCxn id="230" idx="2"/>
          </p:cNvCxnSpPr>
          <p:nvPr/>
        </p:nvCxnSpPr>
        <p:spPr bwMode="auto">
          <a:xfrm flipV="1">
            <a:off x="6266956" y="3620136"/>
            <a:ext cx="204248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" name="Straight Connector 223"/>
          <p:cNvCxnSpPr>
            <a:stCxn id="240" idx="0"/>
            <a:endCxn id="228" idx="2"/>
          </p:cNvCxnSpPr>
          <p:nvPr/>
        </p:nvCxnSpPr>
        <p:spPr bwMode="auto">
          <a:xfrm flipV="1">
            <a:off x="6266956" y="3620136"/>
            <a:ext cx="832298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5" name="Straight Connector 224"/>
          <p:cNvCxnSpPr>
            <a:stCxn id="240" idx="0"/>
            <a:endCxn id="227" idx="2"/>
          </p:cNvCxnSpPr>
          <p:nvPr/>
        </p:nvCxnSpPr>
        <p:spPr bwMode="auto">
          <a:xfrm flipV="1">
            <a:off x="6266956" y="3620136"/>
            <a:ext cx="22670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Straight Connector 225"/>
          <p:cNvCxnSpPr>
            <a:stCxn id="229" idx="2"/>
            <a:endCxn id="240" idx="0"/>
          </p:cNvCxnSpPr>
          <p:nvPr/>
        </p:nvCxnSpPr>
        <p:spPr bwMode="auto">
          <a:xfrm flipH="1">
            <a:off x="6266956" y="3620136"/>
            <a:ext cx="1437397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27" name="Picture 226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245" y="3040786"/>
            <a:ext cx="502831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8" name="Picture 227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838" y="3040786"/>
            <a:ext cx="502831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9" name="Picture 228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438" y="3040786"/>
            <a:ext cx="503829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0" name="Picture 229" descr="Front Level Right (8-el cap)(small-png) (1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025" y="3040786"/>
            <a:ext cx="502831" cy="579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1" name="Straight Connector 230"/>
          <p:cNvCxnSpPr>
            <a:stCxn id="242" idx="0"/>
            <a:endCxn id="227" idx="2"/>
          </p:cNvCxnSpPr>
          <p:nvPr/>
        </p:nvCxnSpPr>
        <p:spPr bwMode="auto">
          <a:xfrm flipH="1" flipV="1">
            <a:off x="6493661" y="3620136"/>
            <a:ext cx="573434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231"/>
          <p:cNvCxnSpPr>
            <a:stCxn id="242" idx="0"/>
            <a:endCxn id="228" idx="2"/>
          </p:cNvCxnSpPr>
          <p:nvPr/>
        </p:nvCxnSpPr>
        <p:spPr bwMode="auto">
          <a:xfrm flipV="1">
            <a:off x="7067095" y="3620136"/>
            <a:ext cx="32159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232"/>
          <p:cNvCxnSpPr>
            <a:stCxn id="242" idx="0"/>
            <a:endCxn id="229" idx="2"/>
          </p:cNvCxnSpPr>
          <p:nvPr/>
        </p:nvCxnSpPr>
        <p:spPr bwMode="auto">
          <a:xfrm flipV="1">
            <a:off x="7067095" y="3620136"/>
            <a:ext cx="637258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>
            <a:stCxn id="242" idx="0"/>
            <a:endCxn id="230" idx="2"/>
          </p:cNvCxnSpPr>
          <p:nvPr/>
        </p:nvCxnSpPr>
        <p:spPr bwMode="auto">
          <a:xfrm flipV="1">
            <a:off x="7067095" y="3620136"/>
            <a:ext cx="1242346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>
            <a:stCxn id="244" idx="0"/>
            <a:endCxn id="230" idx="2"/>
          </p:cNvCxnSpPr>
          <p:nvPr/>
        </p:nvCxnSpPr>
        <p:spPr bwMode="auto">
          <a:xfrm flipV="1">
            <a:off x="7867236" y="3620136"/>
            <a:ext cx="44220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>
            <a:stCxn id="244" idx="0"/>
            <a:endCxn id="229" idx="2"/>
          </p:cNvCxnSpPr>
          <p:nvPr/>
        </p:nvCxnSpPr>
        <p:spPr bwMode="auto">
          <a:xfrm flipH="1" flipV="1">
            <a:off x="7704353" y="3620136"/>
            <a:ext cx="162883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>
            <a:stCxn id="244" idx="0"/>
            <a:endCxn id="228" idx="2"/>
          </p:cNvCxnSpPr>
          <p:nvPr/>
        </p:nvCxnSpPr>
        <p:spPr bwMode="auto">
          <a:xfrm flipH="1" flipV="1">
            <a:off x="7099254" y="3620136"/>
            <a:ext cx="767982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>
            <a:stCxn id="244" idx="0"/>
            <a:endCxn id="227" idx="2"/>
          </p:cNvCxnSpPr>
          <p:nvPr/>
        </p:nvCxnSpPr>
        <p:spPr bwMode="auto">
          <a:xfrm flipH="1" flipV="1">
            <a:off x="6493661" y="3620136"/>
            <a:ext cx="1373575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7" name="Straight Connector 246"/>
          <p:cNvCxnSpPr>
            <a:stCxn id="246" idx="0"/>
            <a:endCxn id="228" idx="2"/>
          </p:cNvCxnSpPr>
          <p:nvPr/>
        </p:nvCxnSpPr>
        <p:spPr bwMode="auto">
          <a:xfrm flipH="1" flipV="1">
            <a:off x="7099254" y="3620136"/>
            <a:ext cx="1568123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8" name="Straight Connector 247"/>
          <p:cNvCxnSpPr>
            <a:stCxn id="246" idx="0"/>
            <a:endCxn id="229" idx="2"/>
          </p:cNvCxnSpPr>
          <p:nvPr/>
        </p:nvCxnSpPr>
        <p:spPr bwMode="auto">
          <a:xfrm flipH="1" flipV="1">
            <a:off x="7704353" y="3620136"/>
            <a:ext cx="963024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9" name="Straight Connector 248"/>
          <p:cNvCxnSpPr>
            <a:stCxn id="246" idx="0"/>
            <a:endCxn id="230" idx="2"/>
          </p:cNvCxnSpPr>
          <p:nvPr/>
        </p:nvCxnSpPr>
        <p:spPr bwMode="auto">
          <a:xfrm flipH="1" flipV="1">
            <a:off x="8309441" y="3620136"/>
            <a:ext cx="357936" cy="497952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Smart System Upgrade: Initiating Maintenance Mode</a:t>
            </a:r>
            <a:endParaRPr lang="en-US" dirty="0"/>
          </a:p>
        </p:txBody>
      </p:sp>
      <p:sp>
        <p:nvSpPr>
          <p:cNvPr id="198" name="Rounded Rectangle 197"/>
          <p:cNvSpPr/>
          <p:nvPr/>
        </p:nvSpPr>
        <p:spPr bwMode="auto">
          <a:xfrm>
            <a:off x="59436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Virtualization</a:t>
            </a:r>
          </a:p>
        </p:txBody>
      </p:sp>
      <p:sp>
        <p:nvSpPr>
          <p:cNvPr id="204" name="Rounded Rectangle 203"/>
          <p:cNvSpPr/>
          <p:nvPr/>
        </p:nvSpPr>
        <p:spPr bwMode="auto">
          <a:xfrm>
            <a:off x="347244" y="1092200"/>
            <a:ext cx="4529559" cy="9144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Maintenance Mode initiated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Snapshot – stores #neighbors, peers,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etc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 </a:t>
            </a:r>
          </a:p>
          <a:p>
            <a:pPr defTabSz="1023522"/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207" name="Rounded Rectangle 206"/>
          <p:cNvSpPr/>
          <p:nvPr/>
        </p:nvSpPr>
        <p:spPr bwMode="auto">
          <a:xfrm>
            <a:off x="347244" y="2667000"/>
            <a:ext cx="4529559" cy="12192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Directly-connected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Vmware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 hosts put into maintenance mode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Load Balancer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VIP Aging enabled via </a:t>
            </a:r>
            <a:r>
              <a:rPr lang="en-US" sz="1800" dirty="0" err="1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iControl</a:t>
            </a:r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381004" y="4546600"/>
            <a:ext cx="4495800" cy="650335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Open protocols used to drain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traffic</a:t>
            </a:r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cxnSp>
        <p:nvCxnSpPr>
          <p:cNvPr id="118" name="Straight Connector 117"/>
          <p:cNvCxnSpPr/>
          <p:nvPr/>
        </p:nvCxnSpPr>
        <p:spPr bwMode="auto">
          <a:xfrm>
            <a:off x="6493661" y="3620138"/>
            <a:ext cx="573434" cy="4979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9" name="Straight Connector 118"/>
          <p:cNvCxnSpPr/>
          <p:nvPr/>
        </p:nvCxnSpPr>
        <p:spPr bwMode="auto">
          <a:xfrm flipH="1">
            <a:off x="7067095" y="3620138"/>
            <a:ext cx="32159" cy="4979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0" name="Straight Connector 119"/>
          <p:cNvCxnSpPr/>
          <p:nvPr/>
        </p:nvCxnSpPr>
        <p:spPr bwMode="auto">
          <a:xfrm flipH="1">
            <a:off x="7067095" y="3620138"/>
            <a:ext cx="637258" cy="4979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3" name="Straight Connector 122"/>
          <p:cNvCxnSpPr/>
          <p:nvPr/>
        </p:nvCxnSpPr>
        <p:spPr bwMode="auto">
          <a:xfrm flipH="1">
            <a:off x="7067095" y="3620138"/>
            <a:ext cx="1242346" cy="4979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triangle" w="lg"/>
            <a:tailEnd type="triangle" w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2" name="Rounded Rectangle 131"/>
          <p:cNvSpPr/>
          <p:nvPr/>
        </p:nvSpPr>
        <p:spPr bwMode="auto">
          <a:xfrm>
            <a:off x="6553200" y="5103104"/>
            <a:ext cx="990600" cy="515816"/>
          </a:xfrm>
          <a:prstGeom prst="roundRect">
            <a:avLst>
              <a:gd name="adj" fmla="val 6371"/>
            </a:avLst>
          </a:prstGeom>
          <a:solidFill>
            <a:srgbClr val="3366FF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3" name="Rounded Rectangle 132"/>
          <p:cNvSpPr/>
          <p:nvPr/>
        </p:nvSpPr>
        <p:spPr bwMode="auto">
          <a:xfrm>
            <a:off x="6553200" y="4587290"/>
            <a:ext cx="1333500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3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9" y="5196935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7" y="5196935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Rounded Rectangle 135"/>
          <p:cNvSpPr/>
          <p:nvPr/>
        </p:nvSpPr>
        <p:spPr bwMode="auto">
          <a:xfrm>
            <a:off x="7543800" y="4599085"/>
            <a:ext cx="349882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7" name="Rounded Rectangle 136"/>
          <p:cNvSpPr/>
          <p:nvPr/>
        </p:nvSpPr>
        <p:spPr bwMode="auto">
          <a:xfrm>
            <a:off x="7886700" y="4581690"/>
            <a:ext cx="1104900" cy="515816"/>
          </a:xfrm>
          <a:prstGeom prst="roundRect">
            <a:avLst>
              <a:gd name="adj" fmla="val 6371"/>
            </a:avLst>
          </a:prstGeom>
          <a:solidFill>
            <a:srgbClr val="FFFF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5943600" y="4587293"/>
            <a:ext cx="609600" cy="1031631"/>
          </a:xfrm>
          <a:prstGeom prst="roundRect">
            <a:avLst>
              <a:gd name="adj" fmla="val 6371"/>
            </a:avLst>
          </a:prstGeom>
          <a:solidFill>
            <a:schemeClr val="accent2">
              <a:lumMod val="60000"/>
              <a:lumOff val="40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9" name="Rounded Rectangle 138"/>
          <p:cNvSpPr/>
          <p:nvPr/>
        </p:nvSpPr>
        <p:spPr bwMode="auto">
          <a:xfrm>
            <a:off x="8305800" y="5103108"/>
            <a:ext cx="685800" cy="523631"/>
          </a:xfrm>
          <a:prstGeom prst="roundRect">
            <a:avLst>
              <a:gd name="adj" fmla="val 6371"/>
            </a:avLst>
          </a:prstGeom>
          <a:solidFill>
            <a:srgbClr val="FF66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0" name="Rounded Rectangle 139"/>
          <p:cNvSpPr/>
          <p:nvPr/>
        </p:nvSpPr>
        <p:spPr bwMode="auto">
          <a:xfrm>
            <a:off x="7543800" y="5103104"/>
            <a:ext cx="762000" cy="515816"/>
          </a:xfrm>
          <a:prstGeom prst="roundRect">
            <a:avLst>
              <a:gd name="adj" fmla="val 6371"/>
            </a:avLst>
          </a:prstGeom>
          <a:solidFill>
            <a:srgbClr val="0080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41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9" name="Group 51"/>
          <p:cNvGrpSpPr>
            <a:grpSpLocks/>
          </p:cNvGrpSpPr>
          <p:nvPr/>
        </p:nvGrpSpPr>
        <p:grpSpPr bwMode="auto">
          <a:xfrm>
            <a:off x="6012636" y="4394160"/>
            <a:ext cx="502831" cy="322083"/>
            <a:chOff x="2514600" y="8724900"/>
            <a:chExt cx="1600200" cy="838200"/>
          </a:xfrm>
        </p:grpSpPr>
        <p:cxnSp>
          <p:nvCxnSpPr>
            <p:cNvPr id="274" name="Straight Connector 273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5" name="Straight Connector 274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6" name="Straight Connector 275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7" name="Straight Connector 276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8" name="Straight Connector 277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9" name="Straight Connector 278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0" name="Straight Connector 279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1" name="Straight Connector 280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1" name="Group 124"/>
          <p:cNvGrpSpPr>
            <a:grpSpLocks/>
          </p:cNvGrpSpPr>
          <p:nvPr/>
        </p:nvGrpSpPr>
        <p:grpSpPr bwMode="auto">
          <a:xfrm>
            <a:off x="6812776" y="4394160"/>
            <a:ext cx="502831" cy="322083"/>
            <a:chOff x="2514600" y="8724900"/>
            <a:chExt cx="1600200" cy="838200"/>
          </a:xfrm>
        </p:grpSpPr>
        <p:cxnSp>
          <p:nvCxnSpPr>
            <p:cNvPr id="266" name="Straight Connector 265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7" name="Straight Connector 266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8" name="Straight Connector 267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9" name="Straight Connector 268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0" name="Straight Connector 269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1" name="Straight Connector 270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2" name="Straight Connector 271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3" name="Straight Connector 272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3" name="Group 140"/>
          <p:cNvGrpSpPr>
            <a:grpSpLocks/>
          </p:cNvGrpSpPr>
          <p:nvPr/>
        </p:nvGrpSpPr>
        <p:grpSpPr bwMode="auto">
          <a:xfrm>
            <a:off x="7612918" y="4394160"/>
            <a:ext cx="502831" cy="322083"/>
            <a:chOff x="2514600" y="8724900"/>
            <a:chExt cx="1600200" cy="838200"/>
          </a:xfrm>
        </p:grpSpPr>
        <p:cxnSp>
          <p:nvCxnSpPr>
            <p:cNvPr id="258" name="Straight Connector 257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" name="Straight Connector 258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0" name="Straight Connector 259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" name="Straight Connector 260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2" name="Straight Connector 261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3" name="Straight Connector 262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4" name="Straight Connector 263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5" name="Straight Connector 264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5" name="Group 156"/>
          <p:cNvGrpSpPr>
            <a:grpSpLocks/>
          </p:cNvGrpSpPr>
          <p:nvPr/>
        </p:nvGrpSpPr>
        <p:grpSpPr bwMode="auto">
          <a:xfrm>
            <a:off x="8413058" y="4394160"/>
            <a:ext cx="502831" cy="322083"/>
            <a:chOff x="2514600" y="8724900"/>
            <a:chExt cx="1600200" cy="838200"/>
          </a:xfrm>
        </p:grpSpPr>
        <p:cxnSp>
          <p:nvCxnSpPr>
            <p:cNvPr id="250" name="Straight Connector 249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1" name="Straight Connector 250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2" name="Straight Connector 251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3" name="Straight Connector 252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4" name="Straight Connector 253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5" name="Straight Connector 254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6" name="Straight Connector 255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7" name="Straight Connector 256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40" name="Picture 4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624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126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763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142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904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158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045" y="4118088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ounded Rectangle 154"/>
          <p:cNvSpPr/>
          <p:nvPr/>
        </p:nvSpPr>
        <p:spPr bwMode="auto">
          <a:xfrm>
            <a:off x="75438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r>
              <a:rPr lang="en-US" sz="1300" b="1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Load Balancer</a:t>
            </a:r>
            <a:endParaRPr lang="en-US" sz="1300" b="1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pic>
        <p:nvPicPr>
          <p:cNvPr id="147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9" y="4651766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7" y="4651766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angle 2"/>
          <p:cNvSpPr>
            <a:spLocks/>
          </p:cNvSpPr>
          <p:nvPr/>
        </p:nvSpPr>
        <p:spPr bwMode="auto">
          <a:xfrm>
            <a:off x="2645785" y="5867400"/>
            <a:ext cx="645577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endParaRPr lang="en-US" sz="2900" dirty="0">
              <a:solidFill>
                <a:srgbClr val="2E5BD7"/>
              </a:solidFill>
              <a:latin typeface="Gill Sans" charset="0"/>
              <a:sym typeface="Gill Sans" charset="0"/>
            </a:endParaRPr>
          </a:p>
          <a:p>
            <a:pPr algn="r"/>
            <a:r>
              <a:rPr lang="en-US" sz="2300" dirty="0">
                <a:solidFill>
                  <a:srgbClr val="7F7F7F"/>
                </a:solidFill>
                <a:latin typeface="Helvetica Neue Light" charset="0"/>
                <a:sym typeface="Helvetica Neue Light" charset="0"/>
              </a:rPr>
              <a:t>Network Applications: Smart System Upgrade</a:t>
            </a:r>
          </a:p>
        </p:txBody>
      </p:sp>
    </p:spTree>
    <p:extLst>
      <p:ext uri="{BB962C8B-B14F-4D97-AF65-F5344CB8AC3E}">
        <p14:creationId xmlns:p14="http://schemas.microsoft.com/office/powerpoint/2010/main" val="1272069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 bwMode="auto">
          <a:xfrm>
            <a:off x="6553200" y="5103104"/>
            <a:ext cx="990600" cy="515816"/>
          </a:xfrm>
          <a:prstGeom prst="roundRect">
            <a:avLst>
              <a:gd name="adj" fmla="val 6371"/>
            </a:avLst>
          </a:prstGeom>
          <a:solidFill>
            <a:srgbClr val="3366FF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6553200" y="4587290"/>
            <a:ext cx="1333500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9" y="5196935"/>
            <a:ext cx="222799" cy="337231"/>
          </a:xfrm>
          <a:prstGeom prst="rect">
            <a:avLst/>
          </a:prstGeom>
          <a:noFill/>
          <a:ln>
            <a:noFill/>
          </a:ln>
          <a:effectLst>
            <a:glow rad="228600">
              <a:srgbClr val="FF00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7" y="5196935"/>
            <a:ext cx="222799" cy="337231"/>
          </a:xfrm>
          <a:prstGeom prst="rect">
            <a:avLst/>
          </a:prstGeom>
          <a:noFill/>
          <a:ln>
            <a:noFill/>
          </a:ln>
          <a:effectLst>
            <a:glow rad="228600">
              <a:srgbClr val="FF00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ounded Rectangle 102"/>
          <p:cNvSpPr/>
          <p:nvPr/>
        </p:nvSpPr>
        <p:spPr bwMode="auto">
          <a:xfrm>
            <a:off x="7543800" y="4599085"/>
            <a:ext cx="349882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2" name="Rounded Rectangle 221"/>
          <p:cNvSpPr/>
          <p:nvPr/>
        </p:nvSpPr>
        <p:spPr bwMode="auto">
          <a:xfrm>
            <a:off x="5943600" y="2921002"/>
            <a:ext cx="3048000" cy="1676331"/>
          </a:xfrm>
          <a:prstGeom prst="roundRect">
            <a:avLst>
              <a:gd name="adj" fmla="val 6371"/>
            </a:avLst>
          </a:prstGeom>
          <a:solidFill>
            <a:schemeClr val="bg1">
              <a:lumMod val="85000"/>
              <a:lumOff val="15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3" name="Straight Connector 222"/>
          <p:cNvCxnSpPr>
            <a:stCxn id="240" idx="0"/>
            <a:endCxn id="230" idx="2"/>
          </p:cNvCxnSpPr>
          <p:nvPr/>
        </p:nvCxnSpPr>
        <p:spPr bwMode="auto">
          <a:xfrm flipV="1">
            <a:off x="6266956" y="3620137"/>
            <a:ext cx="204248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" name="Straight Connector 223"/>
          <p:cNvCxnSpPr>
            <a:stCxn id="240" idx="0"/>
            <a:endCxn id="228" idx="2"/>
          </p:cNvCxnSpPr>
          <p:nvPr/>
        </p:nvCxnSpPr>
        <p:spPr bwMode="auto">
          <a:xfrm flipV="1">
            <a:off x="6266956" y="3620137"/>
            <a:ext cx="832298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5" name="Straight Connector 224"/>
          <p:cNvCxnSpPr>
            <a:stCxn id="240" idx="0"/>
            <a:endCxn id="227" idx="2"/>
          </p:cNvCxnSpPr>
          <p:nvPr/>
        </p:nvCxnSpPr>
        <p:spPr bwMode="auto">
          <a:xfrm flipV="1">
            <a:off x="6266956" y="3620137"/>
            <a:ext cx="22670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Straight Connector 225"/>
          <p:cNvCxnSpPr>
            <a:stCxn id="229" idx="2"/>
            <a:endCxn id="240" idx="0"/>
          </p:cNvCxnSpPr>
          <p:nvPr/>
        </p:nvCxnSpPr>
        <p:spPr bwMode="auto">
          <a:xfrm flipH="1">
            <a:off x="6266956" y="3620137"/>
            <a:ext cx="1437397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27" name="Picture 226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245" y="3040785"/>
            <a:ext cx="502831" cy="5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8" name="Picture 227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838" y="3040785"/>
            <a:ext cx="502831" cy="5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9" name="Picture 228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438" y="3040789"/>
            <a:ext cx="503829" cy="57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0" name="Picture 229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025" y="3040785"/>
            <a:ext cx="502831" cy="5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1" name="Straight Connector 230"/>
          <p:cNvCxnSpPr>
            <a:stCxn id="242" idx="0"/>
            <a:endCxn id="227" idx="2"/>
          </p:cNvCxnSpPr>
          <p:nvPr/>
        </p:nvCxnSpPr>
        <p:spPr bwMode="auto">
          <a:xfrm flipH="1" flipV="1">
            <a:off x="6493661" y="3620137"/>
            <a:ext cx="573434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231"/>
          <p:cNvCxnSpPr>
            <a:stCxn id="242" idx="0"/>
            <a:endCxn id="228" idx="2"/>
          </p:cNvCxnSpPr>
          <p:nvPr/>
        </p:nvCxnSpPr>
        <p:spPr bwMode="auto">
          <a:xfrm flipV="1">
            <a:off x="7067095" y="3620137"/>
            <a:ext cx="32159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232"/>
          <p:cNvCxnSpPr>
            <a:stCxn id="242" idx="0"/>
            <a:endCxn id="229" idx="2"/>
          </p:cNvCxnSpPr>
          <p:nvPr/>
        </p:nvCxnSpPr>
        <p:spPr bwMode="auto">
          <a:xfrm flipV="1">
            <a:off x="7067095" y="3620137"/>
            <a:ext cx="637258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>
            <a:stCxn id="242" idx="0"/>
            <a:endCxn id="230" idx="2"/>
          </p:cNvCxnSpPr>
          <p:nvPr/>
        </p:nvCxnSpPr>
        <p:spPr bwMode="auto">
          <a:xfrm flipV="1">
            <a:off x="7067095" y="3620137"/>
            <a:ext cx="1242346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>
            <a:stCxn id="244" idx="0"/>
            <a:endCxn id="230" idx="2"/>
          </p:cNvCxnSpPr>
          <p:nvPr/>
        </p:nvCxnSpPr>
        <p:spPr bwMode="auto">
          <a:xfrm flipV="1">
            <a:off x="7867236" y="3620137"/>
            <a:ext cx="44220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>
            <a:stCxn id="244" idx="0"/>
            <a:endCxn id="229" idx="2"/>
          </p:cNvCxnSpPr>
          <p:nvPr/>
        </p:nvCxnSpPr>
        <p:spPr bwMode="auto">
          <a:xfrm flipH="1" flipV="1">
            <a:off x="7704353" y="3620137"/>
            <a:ext cx="162883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>
            <a:stCxn id="244" idx="0"/>
            <a:endCxn id="228" idx="2"/>
          </p:cNvCxnSpPr>
          <p:nvPr/>
        </p:nvCxnSpPr>
        <p:spPr bwMode="auto">
          <a:xfrm flipH="1" flipV="1">
            <a:off x="7099254" y="3620137"/>
            <a:ext cx="767982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>
            <a:stCxn id="244" idx="0"/>
            <a:endCxn id="227" idx="2"/>
          </p:cNvCxnSpPr>
          <p:nvPr/>
        </p:nvCxnSpPr>
        <p:spPr bwMode="auto">
          <a:xfrm flipH="1" flipV="1">
            <a:off x="6493661" y="3620137"/>
            <a:ext cx="137357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0" name="Picture 4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624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126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763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142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904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158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045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7" name="Straight Connector 246"/>
          <p:cNvCxnSpPr>
            <a:stCxn id="246" idx="0"/>
            <a:endCxn id="228" idx="2"/>
          </p:cNvCxnSpPr>
          <p:nvPr/>
        </p:nvCxnSpPr>
        <p:spPr bwMode="auto">
          <a:xfrm flipH="1" flipV="1">
            <a:off x="7099254" y="3620137"/>
            <a:ext cx="1568123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8" name="Straight Connector 247"/>
          <p:cNvCxnSpPr>
            <a:stCxn id="246" idx="0"/>
            <a:endCxn id="229" idx="2"/>
          </p:cNvCxnSpPr>
          <p:nvPr/>
        </p:nvCxnSpPr>
        <p:spPr bwMode="auto">
          <a:xfrm flipH="1" flipV="1">
            <a:off x="7704353" y="3620137"/>
            <a:ext cx="963024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9" name="Straight Connector 248"/>
          <p:cNvCxnSpPr>
            <a:stCxn id="246" idx="0"/>
            <a:endCxn id="230" idx="2"/>
          </p:cNvCxnSpPr>
          <p:nvPr/>
        </p:nvCxnSpPr>
        <p:spPr bwMode="auto">
          <a:xfrm flipH="1" flipV="1">
            <a:off x="8309441" y="3620137"/>
            <a:ext cx="357936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6" name="Rounded Rectangle 125"/>
          <p:cNvSpPr/>
          <p:nvPr/>
        </p:nvSpPr>
        <p:spPr bwMode="auto">
          <a:xfrm>
            <a:off x="7886700" y="4581690"/>
            <a:ext cx="1104900" cy="515816"/>
          </a:xfrm>
          <a:prstGeom prst="roundRect">
            <a:avLst>
              <a:gd name="adj" fmla="val 6371"/>
            </a:avLst>
          </a:prstGeom>
          <a:solidFill>
            <a:srgbClr val="FFFF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7" name="Rounded Rectangle 126"/>
          <p:cNvSpPr/>
          <p:nvPr/>
        </p:nvSpPr>
        <p:spPr bwMode="auto">
          <a:xfrm>
            <a:off x="5943600" y="4587293"/>
            <a:ext cx="609600" cy="1031631"/>
          </a:xfrm>
          <a:prstGeom prst="roundRect">
            <a:avLst>
              <a:gd name="adj" fmla="val 6371"/>
            </a:avLst>
          </a:prstGeom>
          <a:solidFill>
            <a:schemeClr val="accent2">
              <a:lumMod val="60000"/>
              <a:lumOff val="40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8305800" y="5103108"/>
            <a:ext cx="685800" cy="523631"/>
          </a:xfrm>
          <a:prstGeom prst="roundRect">
            <a:avLst>
              <a:gd name="adj" fmla="val 6371"/>
            </a:avLst>
          </a:prstGeom>
          <a:solidFill>
            <a:srgbClr val="FF66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7543800" y="5103104"/>
            <a:ext cx="762000" cy="515816"/>
          </a:xfrm>
          <a:prstGeom prst="roundRect">
            <a:avLst>
              <a:gd name="adj" fmla="val 6371"/>
            </a:avLst>
          </a:prstGeom>
          <a:solidFill>
            <a:srgbClr val="0080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01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System Upgrade: General Operation</a:t>
            </a:r>
          </a:p>
        </p:txBody>
      </p:sp>
      <p:sp>
        <p:nvSpPr>
          <p:cNvPr id="198" name="Rounded Rectangle 197"/>
          <p:cNvSpPr/>
          <p:nvPr/>
        </p:nvSpPr>
        <p:spPr bwMode="auto">
          <a:xfrm>
            <a:off x="59436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Virtualization</a:t>
            </a:r>
          </a:p>
        </p:txBody>
      </p:sp>
      <p:sp>
        <p:nvSpPr>
          <p:cNvPr id="204" name="Rounded Rectangle 203"/>
          <p:cNvSpPr/>
          <p:nvPr/>
        </p:nvSpPr>
        <p:spPr bwMode="auto">
          <a:xfrm>
            <a:off x="347244" y="1092200"/>
            <a:ext cx="4529559" cy="9144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Workload is moved 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Overlay facilitates virtual re-cabling</a:t>
            </a: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cxnSp>
        <p:nvCxnSpPr>
          <p:cNvPr id="16" name="Curved Connector 15"/>
          <p:cNvCxnSpPr>
            <a:stCxn id="99" idx="2"/>
          </p:cNvCxnSpPr>
          <p:nvPr/>
        </p:nvCxnSpPr>
        <p:spPr>
          <a:xfrm rot="5400000">
            <a:off x="6616332" y="5417642"/>
            <a:ext cx="230891" cy="633447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H="1">
            <a:off x="7171864" y="5280970"/>
            <a:ext cx="793060" cy="437329"/>
          </a:xfrm>
          <a:prstGeom prst="curvedConnector3">
            <a:avLst>
              <a:gd name="adj1" fmla="val 1002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Rounded Rectangle 129"/>
          <p:cNvSpPr/>
          <p:nvPr/>
        </p:nvSpPr>
        <p:spPr bwMode="auto">
          <a:xfrm>
            <a:off x="75438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r>
              <a:rPr lang="en-US" sz="1300" b="1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Load Balancer</a:t>
            </a:r>
            <a:endParaRPr lang="en-US" sz="1300" b="1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grpSp>
        <p:nvGrpSpPr>
          <p:cNvPr id="239" name="Group 51"/>
          <p:cNvGrpSpPr>
            <a:grpSpLocks/>
          </p:cNvGrpSpPr>
          <p:nvPr/>
        </p:nvGrpSpPr>
        <p:grpSpPr bwMode="auto">
          <a:xfrm>
            <a:off x="6012636" y="4394162"/>
            <a:ext cx="502831" cy="322083"/>
            <a:chOff x="2514600" y="8724900"/>
            <a:chExt cx="1600200" cy="838200"/>
          </a:xfrm>
        </p:grpSpPr>
        <p:cxnSp>
          <p:nvCxnSpPr>
            <p:cNvPr id="274" name="Straight Connector 273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5" name="Straight Connector 274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6" name="Straight Connector 275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7" name="Straight Connector 276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8" name="Straight Connector 277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9" name="Straight Connector 278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0" name="Straight Connector 279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1" name="Straight Connector 280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1" name="Group 124"/>
          <p:cNvGrpSpPr>
            <a:grpSpLocks/>
          </p:cNvGrpSpPr>
          <p:nvPr/>
        </p:nvGrpSpPr>
        <p:grpSpPr bwMode="auto">
          <a:xfrm>
            <a:off x="6812776" y="4394162"/>
            <a:ext cx="502831" cy="322083"/>
            <a:chOff x="2514600" y="8724900"/>
            <a:chExt cx="1600200" cy="838200"/>
          </a:xfrm>
        </p:grpSpPr>
        <p:cxnSp>
          <p:nvCxnSpPr>
            <p:cNvPr id="266" name="Straight Connector 265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7" name="Straight Connector 266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8" name="Straight Connector 267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9" name="Straight Connector 268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0" name="Straight Connector 269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1" name="Straight Connector 270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2" name="Straight Connector 271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3" name="Straight Connector 272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3" name="Group 140"/>
          <p:cNvGrpSpPr>
            <a:grpSpLocks/>
          </p:cNvGrpSpPr>
          <p:nvPr/>
        </p:nvGrpSpPr>
        <p:grpSpPr bwMode="auto">
          <a:xfrm>
            <a:off x="7612918" y="4394162"/>
            <a:ext cx="502831" cy="322083"/>
            <a:chOff x="2514600" y="8724900"/>
            <a:chExt cx="1600200" cy="838200"/>
          </a:xfrm>
        </p:grpSpPr>
        <p:cxnSp>
          <p:nvCxnSpPr>
            <p:cNvPr id="258" name="Straight Connector 257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" name="Straight Connector 258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0" name="Straight Connector 259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" name="Straight Connector 260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2" name="Straight Connector 261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3" name="Straight Connector 262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4" name="Straight Connector 263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5" name="Straight Connector 264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5" name="Group 156"/>
          <p:cNvGrpSpPr>
            <a:grpSpLocks/>
          </p:cNvGrpSpPr>
          <p:nvPr/>
        </p:nvGrpSpPr>
        <p:grpSpPr bwMode="auto">
          <a:xfrm>
            <a:off x="8413058" y="4394162"/>
            <a:ext cx="502831" cy="322083"/>
            <a:chOff x="2514600" y="8724900"/>
            <a:chExt cx="1600200" cy="838200"/>
          </a:xfrm>
        </p:grpSpPr>
        <p:cxnSp>
          <p:nvCxnSpPr>
            <p:cNvPr id="250" name="Straight Connector 249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1" name="Straight Connector 250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2" name="Straight Connector 251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3" name="Straight Connector 252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4" name="Straight Connector 253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5" name="Straight Connector 254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6" name="Straight Connector 255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7" name="Straight Connector 256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01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9" y="4651766"/>
            <a:ext cx="222799" cy="337231"/>
          </a:xfrm>
          <a:prstGeom prst="rect">
            <a:avLst/>
          </a:prstGeom>
          <a:noFill/>
          <a:ln>
            <a:noFill/>
          </a:ln>
          <a:effectLst>
            <a:glow rad="228600">
              <a:srgbClr val="FF00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7" y="4651766"/>
            <a:ext cx="222799" cy="337231"/>
          </a:xfrm>
          <a:prstGeom prst="rect">
            <a:avLst/>
          </a:prstGeom>
          <a:noFill/>
          <a:ln>
            <a:noFill/>
          </a:ln>
          <a:effectLst>
            <a:glow rad="228600">
              <a:srgbClr val="FF00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2"/>
          <p:cNvSpPr>
            <a:spLocks/>
          </p:cNvSpPr>
          <p:nvPr/>
        </p:nvSpPr>
        <p:spPr bwMode="auto">
          <a:xfrm>
            <a:off x="2645785" y="5867400"/>
            <a:ext cx="645577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endParaRPr lang="en-US" sz="2900" dirty="0">
              <a:solidFill>
                <a:srgbClr val="2E5BD7"/>
              </a:solidFill>
              <a:latin typeface="Gill Sans" charset="0"/>
              <a:sym typeface="Gill Sans" charset="0"/>
            </a:endParaRPr>
          </a:p>
          <a:p>
            <a:pPr algn="r"/>
            <a:r>
              <a:rPr lang="en-US" sz="2300" dirty="0">
                <a:solidFill>
                  <a:srgbClr val="7F7F7F"/>
                </a:solidFill>
                <a:latin typeface="Helvetica Neue Light" charset="0"/>
                <a:sym typeface="Helvetica Neue Light" charset="0"/>
              </a:rPr>
              <a:t>Network Applications: Smart System Upgrade</a:t>
            </a:r>
          </a:p>
        </p:txBody>
      </p:sp>
    </p:spTree>
    <p:extLst>
      <p:ext uri="{BB962C8B-B14F-4D97-AF65-F5344CB8AC3E}">
        <p14:creationId xmlns:p14="http://schemas.microsoft.com/office/powerpoint/2010/main" val="3565303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636" y="3793846"/>
            <a:ext cx="6565246" cy="9604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Data Center Transport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4099" name="Picture 4" descr="Aris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32025"/>
            <a:ext cx="5784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57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 bwMode="auto">
          <a:xfrm>
            <a:off x="5932997" y="5622264"/>
            <a:ext cx="628150" cy="515816"/>
          </a:xfrm>
          <a:prstGeom prst="roundRect">
            <a:avLst>
              <a:gd name="adj" fmla="val 6371"/>
            </a:avLst>
          </a:prstGeom>
          <a:solidFill>
            <a:srgbClr val="3366FF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07" y="5716095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95" y="5706825"/>
            <a:ext cx="222799" cy="3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ounded Rectangle 102"/>
          <p:cNvSpPr/>
          <p:nvPr/>
        </p:nvSpPr>
        <p:spPr bwMode="auto">
          <a:xfrm>
            <a:off x="7543800" y="4599085"/>
            <a:ext cx="349882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2" name="Rounded Rectangle 221"/>
          <p:cNvSpPr/>
          <p:nvPr/>
        </p:nvSpPr>
        <p:spPr bwMode="auto">
          <a:xfrm>
            <a:off x="5943600" y="2921002"/>
            <a:ext cx="3048000" cy="1676331"/>
          </a:xfrm>
          <a:prstGeom prst="roundRect">
            <a:avLst>
              <a:gd name="adj" fmla="val 6371"/>
            </a:avLst>
          </a:prstGeom>
          <a:solidFill>
            <a:schemeClr val="bg1">
              <a:lumMod val="85000"/>
              <a:lumOff val="15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3" name="Straight Connector 222"/>
          <p:cNvCxnSpPr>
            <a:stCxn id="240" idx="0"/>
            <a:endCxn id="230" idx="2"/>
          </p:cNvCxnSpPr>
          <p:nvPr/>
        </p:nvCxnSpPr>
        <p:spPr bwMode="auto">
          <a:xfrm flipV="1">
            <a:off x="6266956" y="3620137"/>
            <a:ext cx="204248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" name="Straight Connector 223"/>
          <p:cNvCxnSpPr>
            <a:stCxn id="240" idx="0"/>
            <a:endCxn id="228" idx="2"/>
          </p:cNvCxnSpPr>
          <p:nvPr/>
        </p:nvCxnSpPr>
        <p:spPr bwMode="auto">
          <a:xfrm flipV="1">
            <a:off x="6266956" y="3620137"/>
            <a:ext cx="832298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5" name="Straight Connector 224"/>
          <p:cNvCxnSpPr>
            <a:stCxn id="240" idx="0"/>
            <a:endCxn id="227" idx="2"/>
          </p:cNvCxnSpPr>
          <p:nvPr/>
        </p:nvCxnSpPr>
        <p:spPr bwMode="auto">
          <a:xfrm flipV="1">
            <a:off x="6266956" y="3620137"/>
            <a:ext cx="22670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Straight Connector 225"/>
          <p:cNvCxnSpPr>
            <a:stCxn id="229" idx="2"/>
            <a:endCxn id="240" idx="0"/>
          </p:cNvCxnSpPr>
          <p:nvPr/>
        </p:nvCxnSpPr>
        <p:spPr bwMode="auto">
          <a:xfrm flipH="1">
            <a:off x="6266956" y="3620137"/>
            <a:ext cx="1437397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27" name="Picture 226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245" y="3040785"/>
            <a:ext cx="502831" cy="5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8" name="Picture 227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838" y="3040785"/>
            <a:ext cx="502831" cy="5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9" name="Picture 228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438" y="3040789"/>
            <a:ext cx="503829" cy="57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0" name="Picture 229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025" y="3040785"/>
            <a:ext cx="502831" cy="5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1" name="Straight Connector 230"/>
          <p:cNvCxnSpPr>
            <a:stCxn id="242" idx="0"/>
            <a:endCxn id="227" idx="2"/>
          </p:cNvCxnSpPr>
          <p:nvPr/>
        </p:nvCxnSpPr>
        <p:spPr bwMode="auto">
          <a:xfrm flipH="1" flipV="1">
            <a:off x="6493661" y="3620137"/>
            <a:ext cx="573434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231"/>
          <p:cNvCxnSpPr>
            <a:stCxn id="242" idx="0"/>
            <a:endCxn id="228" idx="2"/>
          </p:cNvCxnSpPr>
          <p:nvPr/>
        </p:nvCxnSpPr>
        <p:spPr bwMode="auto">
          <a:xfrm flipV="1">
            <a:off x="7067095" y="3620137"/>
            <a:ext cx="32159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232"/>
          <p:cNvCxnSpPr>
            <a:stCxn id="242" idx="0"/>
            <a:endCxn id="229" idx="2"/>
          </p:cNvCxnSpPr>
          <p:nvPr/>
        </p:nvCxnSpPr>
        <p:spPr bwMode="auto">
          <a:xfrm flipV="1">
            <a:off x="7067095" y="3620137"/>
            <a:ext cx="637258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>
            <a:stCxn id="242" idx="0"/>
            <a:endCxn id="230" idx="2"/>
          </p:cNvCxnSpPr>
          <p:nvPr/>
        </p:nvCxnSpPr>
        <p:spPr bwMode="auto">
          <a:xfrm flipV="1">
            <a:off x="7067095" y="3620137"/>
            <a:ext cx="1242346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>
            <a:stCxn id="244" idx="0"/>
            <a:endCxn id="230" idx="2"/>
          </p:cNvCxnSpPr>
          <p:nvPr/>
        </p:nvCxnSpPr>
        <p:spPr bwMode="auto">
          <a:xfrm flipV="1">
            <a:off x="7867236" y="3620137"/>
            <a:ext cx="44220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>
            <a:stCxn id="244" idx="0"/>
            <a:endCxn id="229" idx="2"/>
          </p:cNvCxnSpPr>
          <p:nvPr/>
        </p:nvCxnSpPr>
        <p:spPr bwMode="auto">
          <a:xfrm flipH="1" flipV="1">
            <a:off x="7704353" y="3620137"/>
            <a:ext cx="162883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>
            <a:stCxn id="244" idx="0"/>
            <a:endCxn id="228" idx="2"/>
          </p:cNvCxnSpPr>
          <p:nvPr/>
        </p:nvCxnSpPr>
        <p:spPr bwMode="auto">
          <a:xfrm flipH="1" flipV="1">
            <a:off x="7099254" y="3620137"/>
            <a:ext cx="767982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>
            <a:stCxn id="244" idx="0"/>
            <a:endCxn id="227" idx="2"/>
          </p:cNvCxnSpPr>
          <p:nvPr/>
        </p:nvCxnSpPr>
        <p:spPr bwMode="auto">
          <a:xfrm flipH="1" flipV="1">
            <a:off x="6493661" y="3620137"/>
            <a:ext cx="137357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0" name="Picture 4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624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126" descr="7150S-64 top front transparent reduced.png"/>
          <p:cNvPicPr>
            <a:picLocks noChangeAspect="1"/>
          </p:cNvPicPr>
          <p:nvPr/>
        </p:nvPicPr>
        <p:blipFill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763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142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904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158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045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7" name="Straight Connector 246"/>
          <p:cNvCxnSpPr>
            <a:stCxn id="246" idx="0"/>
            <a:endCxn id="228" idx="2"/>
          </p:cNvCxnSpPr>
          <p:nvPr/>
        </p:nvCxnSpPr>
        <p:spPr bwMode="auto">
          <a:xfrm flipH="1" flipV="1">
            <a:off x="7099254" y="3620137"/>
            <a:ext cx="1568123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8" name="Straight Connector 247"/>
          <p:cNvCxnSpPr>
            <a:stCxn id="246" idx="0"/>
            <a:endCxn id="229" idx="2"/>
          </p:cNvCxnSpPr>
          <p:nvPr/>
        </p:nvCxnSpPr>
        <p:spPr bwMode="auto">
          <a:xfrm flipH="1" flipV="1">
            <a:off x="7704353" y="3620137"/>
            <a:ext cx="963024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9" name="Straight Connector 248"/>
          <p:cNvCxnSpPr>
            <a:stCxn id="246" idx="0"/>
            <a:endCxn id="230" idx="2"/>
          </p:cNvCxnSpPr>
          <p:nvPr/>
        </p:nvCxnSpPr>
        <p:spPr bwMode="auto">
          <a:xfrm flipH="1" flipV="1">
            <a:off x="8309441" y="3620137"/>
            <a:ext cx="357936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6" name="Rounded Rectangle 125"/>
          <p:cNvSpPr/>
          <p:nvPr/>
        </p:nvSpPr>
        <p:spPr bwMode="auto">
          <a:xfrm>
            <a:off x="7886700" y="4581690"/>
            <a:ext cx="1104900" cy="515816"/>
          </a:xfrm>
          <a:prstGeom prst="roundRect">
            <a:avLst>
              <a:gd name="adj" fmla="val 6371"/>
            </a:avLst>
          </a:prstGeom>
          <a:solidFill>
            <a:srgbClr val="FFFF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7" name="Rounded Rectangle 126"/>
          <p:cNvSpPr/>
          <p:nvPr/>
        </p:nvSpPr>
        <p:spPr bwMode="auto">
          <a:xfrm>
            <a:off x="5943600" y="4587293"/>
            <a:ext cx="609600" cy="1031631"/>
          </a:xfrm>
          <a:prstGeom prst="roundRect">
            <a:avLst>
              <a:gd name="adj" fmla="val 6371"/>
            </a:avLst>
          </a:prstGeom>
          <a:solidFill>
            <a:schemeClr val="accent2">
              <a:lumMod val="60000"/>
              <a:lumOff val="40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8305800" y="5103108"/>
            <a:ext cx="685800" cy="523631"/>
          </a:xfrm>
          <a:prstGeom prst="roundRect">
            <a:avLst>
              <a:gd name="adj" fmla="val 6371"/>
            </a:avLst>
          </a:prstGeom>
          <a:solidFill>
            <a:srgbClr val="FF66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7543800" y="5103104"/>
            <a:ext cx="762000" cy="515816"/>
          </a:xfrm>
          <a:prstGeom prst="roundRect">
            <a:avLst>
              <a:gd name="adj" fmla="val 6371"/>
            </a:avLst>
          </a:prstGeom>
          <a:solidFill>
            <a:srgbClr val="0080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01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System Upgrade: General Operation</a:t>
            </a:r>
          </a:p>
        </p:txBody>
      </p:sp>
      <p:sp>
        <p:nvSpPr>
          <p:cNvPr id="198" name="Rounded Rectangle 197"/>
          <p:cNvSpPr/>
          <p:nvPr/>
        </p:nvSpPr>
        <p:spPr bwMode="auto">
          <a:xfrm>
            <a:off x="59436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Virtualization</a:t>
            </a:r>
          </a:p>
        </p:txBody>
      </p:sp>
      <p:sp>
        <p:nvSpPr>
          <p:cNvPr id="204" name="Rounded Rectangle 203"/>
          <p:cNvSpPr/>
          <p:nvPr/>
        </p:nvSpPr>
        <p:spPr bwMode="auto">
          <a:xfrm>
            <a:off x="347244" y="1092200"/>
            <a:ext cx="4529559" cy="9144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Workload is moved 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Overlay facilitates virtual re-cabling</a:t>
            </a: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pic>
        <p:nvPicPr>
          <p:cNvPr id="98" name="Picture 126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843" y="4122154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ounded Rectangle 105"/>
          <p:cNvSpPr/>
          <p:nvPr/>
        </p:nvSpPr>
        <p:spPr bwMode="auto">
          <a:xfrm>
            <a:off x="347244" y="2667000"/>
            <a:ext cx="4529559" cy="12192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Maintenance is performed on device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Device brought back into service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API calls inform other devices</a:t>
            </a: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7543800" y="5622263"/>
            <a:ext cx="762000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5716094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5716094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Rounded Rectangle 110"/>
          <p:cNvSpPr/>
          <p:nvPr/>
        </p:nvSpPr>
        <p:spPr bwMode="auto">
          <a:xfrm>
            <a:off x="75438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r>
              <a:rPr lang="en-US" sz="1300" b="1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Load Balancer</a:t>
            </a:r>
            <a:endParaRPr lang="en-US" sz="1300" b="1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grpSp>
        <p:nvGrpSpPr>
          <p:cNvPr id="239" name="Group 51"/>
          <p:cNvGrpSpPr>
            <a:grpSpLocks/>
          </p:cNvGrpSpPr>
          <p:nvPr/>
        </p:nvGrpSpPr>
        <p:grpSpPr bwMode="auto">
          <a:xfrm>
            <a:off x="6012636" y="4394162"/>
            <a:ext cx="502831" cy="322083"/>
            <a:chOff x="2514600" y="8724900"/>
            <a:chExt cx="1600200" cy="838200"/>
          </a:xfrm>
        </p:grpSpPr>
        <p:cxnSp>
          <p:nvCxnSpPr>
            <p:cNvPr id="274" name="Straight Connector 273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5" name="Straight Connector 274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6" name="Straight Connector 275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7" name="Straight Connector 276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8" name="Straight Connector 277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9" name="Straight Connector 278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0" name="Straight Connector 279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1" name="Straight Connector 280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3" name="Group 140"/>
          <p:cNvGrpSpPr>
            <a:grpSpLocks/>
          </p:cNvGrpSpPr>
          <p:nvPr/>
        </p:nvGrpSpPr>
        <p:grpSpPr bwMode="auto">
          <a:xfrm>
            <a:off x="7612918" y="4394162"/>
            <a:ext cx="502831" cy="322083"/>
            <a:chOff x="2514600" y="8724900"/>
            <a:chExt cx="1600200" cy="838200"/>
          </a:xfrm>
        </p:grpSpPr>
        <p:cxnSp>
          <p:nvCxnSpPr>
            <p:cNvPr id="258" name="Straight Connector 257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" name="Straight Connector 258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0" name="Straight Connector 259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" name="Straight Connector 260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2" name="Straight Connector 261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3" name="Straight Connector 262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4" name="Straight Connector 263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5" name="Straight Connector 264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5" name="Group 156"/>
          <p:cNvGrpSpPr>
            <a:grpSpLocks/>
          </p:cNvGrpSpPr>
          <p:nvPr/>
        </p:nvGrpSpPr>
        <p:grpSpPr bwMode="auto">
          <a:xfrm>
            <a:off x="8413058" y="4394162"/>
            <a:ext cx="502831" cy="322083"/>
            <a:chOff x="2514600" y="8724900"/>
            <a:chExt cx="1600200" cy="838200"/>
          </a:xfrm>
        </p:grpSpPr>
        <p:cxnSp>
          <p:nvCxnSpPr>
            <p:cNvPr id="250" name="Straight Connector 249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1" name="Straight Connector 250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2" name="Straight Connector 251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3" name="Straight Connector 252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4" name="Straight Connector 253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5" name="Straight Connector 254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6" name="Straight Connector 255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7" name="Straight Connector 256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20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27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 bwMode="auto">
          <a:xfrm>
            <a:off x="6553200" y="5103104"/>
            <a:ext cx="990600" cy="515816"/>
          </a:xfrm>
          <a:prstGeom prst="roundRect">
            <a:avLst>
              <a:gd name="adj" fmla="val 6371"/>
            </a:avLst>
          </a:prstGeom>
          <a:solidFill>
            <a:srgbClr val="3366FF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00" name="Rounded Rectangle 99"/>
          <p:cNvSpPr/>
          <p:nvPr/>
        </p:nvSpPr>
        <p:spPr bwMode="auto">
          <a:xfrm>
            <a:off x="6553200" y="4587290"/>
            <a:ext cx="1333500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10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9" y="5196935"/>
            <a:ext cx="222799" cy="337231"/>
          </a:xfrm>
          <a:prstGeom prst="rect">
            <a:avLst/>
          </a:prstGeom>
          <a:noFill/>
          <a:ln>
            <a:noFill/>
          </a:ln>
          <a:effectLst>
            <a:glow rad="228600">
              <a:srgbClr val="FF00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7" y="5196935"/>
            <a:ext cx="222799" cy="337231"/>
          </a:xfrm>
          <a:prstGeom prst="rect">
            <a:avLst/>
          </a:prstGeom>
          <a:noFill/>
          <a:ln>
            <a:noFill/>
          </a:ln>
          <a:effectLst>
            <a:glow rad="228600">
              <a:srgbClr val="FF00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Rounded Rectangle 102"/>
          <p:cNvSpPr/>
          <p:nvPr/>
        </p:nvSpPr>
        <p:spPr bwMode="auto">
          <a:xfrm>
            <a:off x="7543800" y="4599085"/>
            <a:ext cx="349882" cy="515816"/>
          </a:xfrm>
          <a:prstGeom prst="roundRect">
            <a:avLst>
              <a:gd name="adj" fmla="val 6371"/>
            </a:avLst>
          </a:prstGeom>
          <a:solidFill>
            <a:srgbClr val="00009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2" name="Rounded Rectangle 221"/>
          <p:cNvSpPr/>
          <p:nvPr/>
        </p:nvSpPr>
        <p:spPr bwMode="auto">
          <a:xfrm>
            <a:off x="5943600" y="2921002"/>
            <a:ext cx="3048000" cy="1676331"/>
          </a:xfrm>
          <a:prstGeom prst="roundRect">
            <a:avLst>
              <a:gd name="adj" fmla="val 6371"/>
            </a:avLst>
          </a:prstGeom>
          <a:solidFill>
            <a:schemeClr val="bg1">
              <a:lumMod val="85000"/>
              <a:lumOff val="15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3" name="Straight Connector 222"/>
          <p:cNvCxnSpPr>
            <a:stCxn id="240" idx="0"/>
            <a:endCxn id="230" idx="2"/>
          </p:cNvCxnSpPr>
          <p:nvPr/>
        </p:nvCxnSpPr>
        <p:spPr bwMode="auto">
          <a:xfrm flipV="1">
            <a:off x="6266956" y="3620137"/>
            <a:ext cx="204248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4" name="Straight Connector 223"/>
          <p:cNvCxnSpPr>
            <a:stCxn id="240" idx="0"/>
            <a:endCxn id="228" idx="2"/>
          </p:cNvCxnSpPr>
          <p:nvPr/>
        </p:nvCxnSpPr>
        <p:spPr bwMode="auto">
          <a:xfrm flipV="1">
            <a:off x="6266956" y="3620137"/>
            <a:ext cx="832298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5" name="Straight Connector 224"/>
          <p:cNvCxnSpPr>
            <a:stCxn id="240" idx="0"/>
            <a:endCxn id="227" idx="2"/>
          </p:cNvCxnSpPr>
          <p:nvPr/>
        </p:nvCxnSpPr>
        <p:spPr bwMode="auto">
          <a:xfrm flipV="1">
            <a:off x="6266956" y="3620137"/>
            <a:ext cx="22670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Straight Connector 225"/>
          <p:cNvCxnSpPr>
            <a:stCxn id="229" idx="2"/>
            <a:endCxn id="240" idx="0"/>
          </p:cNvCxnSpPr>
          <p:nvPr/>
        </p:nvCxnSpPr>
        <p:spPr bwMode="auto">
          <a:xfrm flipH="1">
            <a:off x="6266956" y="3620137"/>
            <a:ext cx="1437397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27" name="Picture 226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245" y="3040785"/>
            <a:ext cx="502831" cy="5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8" name="Picture 227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838" y="3040785"/>
            <a:ext cx="502831" cy="5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9" name="Picture 228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438" y="3040785"/>
            <a:ext cx="503829" cy="5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0" name="Picture 229" descr="Front Level Right (8-el cap)(small-png) (1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025" y="3040785"/>
            <a:ext cx="502831" cy="57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1" name="Straight Connector 230"/>
          <p:cNvCxnSpPr>
            <a:stCxn id="242" idx="0"/>
            <a:endCxn id="227" idx="2"/>
          </p:cNvCxnSpPr>
          <p:nvPr/>
        </p:nvCxnSpPr>
        <p:spPr bwMode="auto">
          <a:xfrm flipH="1" flipV="1">
            <a:off x="6493661" y="3620137"/>
            <a:ext cx="573434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2" name="Straight Connector 231"/>
          <p:cNvCxnSpPr>
            <a:stCxn id="242" idx="0"/>
            <a:endCxn id="228" idx="2"/>
          </p:cNvCxnSpPr>
          <p:nvPr/>
        </p:nvCxnSpPr>
        <p:spPr bwMode="auto">
          <a:xfrm flipV="1">
            <a:off x="7067095" y="3620137"/>
            <a:ext cx="32159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3" name="Straight Connector 232"/>
          <p:cNvCxnSpPr>
            <a:stCxn id="242" idx="0"/>
            <a:endCxn id="229" idx="2"/>
          </p:cNvCxnSpPr>
          <p:nvPr/>
        </p:nvCxnSpPr>
        <p:spPr bwMode="auto">
          <a:xfrm flipV="1">
            <a:off x="7067095" y="3620137"/>
            <a:ext cx="637258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4" name="Straight Connector 233"/>
          <p:cNvCxnSpPr>
            <a:stCxn id="242" idx="0"/>
            <a:endCxn id="230" idx="2"/>
          </p:cNvCxnSpPr>
          <p:nvPr/>
        </p:nvCxnSpPr>
        <p:spPr bwMode="auto">
          <a:xfrm flipV="1">
            <a:off x="7067095" y="3620137"/>
            <a:ext cx="1242346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5" name="Straight Connector 234"/>
          <p:cNvCxnSpPr>
            <a:stCxn id="244" idx="0"/>
            <a:endCxn id="230" idx="2"/>
          </p:cNvCxnSpPr>
          <p:nvPr/>
        </p:nvCxnSpPr>
        <p:spPr bwMode="auto">
          <a:xfrm flipV="1">
            <a:off x="7867236" y="3620137"/>
            <a:ext cx="44220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6" name="Straight Connector 235"/>
          <p:cNvCxnSpPr>
            <a:stCxn id="244" idx="0"/>
            <a:endCxn id="229" idx="2"/>
          </p:cNvCxnSpPr>
          <p:nvPr/>
        </p:nvCxnSpPr>
        <p:spPr bwMode="auto">
          <a:xfrm flipH="1" flipV="1">
            <a:off x="7704353" y="3620137"/>
            <a:ext cx="162883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7" name="Straight Connector 236"/>
          <p:cNvCxnSpPr>
            <a:stCxn id="244" idx="0"/>
            <a:endCxn id="228" idx="2"/>
          </p:cNvCxnSpPr>
          <p:nvPr/>
        </p:nvCxnSpPr>
        <p:spPr bwMode="auto">
          <a:xfrm flipH="1" flipV="1">
            <a:off x="7099254" y="3620137"/>
            <a:ext cx="767982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8" name="Straight Connector 237"/>
          <p:cNvCxnSpPr>
            <a:stCxn id="244" idx="0"/>
            <a:endCxn id="227" idx="2"/>
          </p:cNvCxnSpPr>
          <p:nvPr/>
        </p:nvCxnSpPr>
        <p:spPr bwMode="auto">
          <a:xfrm flipH="1" flipV="1">
            <a:off x="6493661" y="3620137"/>
            <a:ext cx="1373575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0" name="Picture 4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624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126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763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142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904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" name="Picture 158" descr="7150S-64 top front transparent reduce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0045" y="4118090"/>
            <a:ext cx="574664" cy="29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7" name="Straight Connector 246"/>
          <p:cNvCxnSpPr>
            <a:stCxn id="246" idx="0"/>
            <a:endCxn id="228" idx="2"/>
          </p:cNvCxnSpPr>
          <p:nvPr/>
        </p:nvCxnSpPr>
        <p:spPr bwMode="auto">
          <a:xfrm flipH="1" flipV="1">
            <a:off x="7099254" y="3620137"/>
            <a:ext cx="1568123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8" name="Straight Connector 247"/>
          <p:cNvCxnSpPr>
            <a:stCxn id="246" idx="0"/>
            <a:endCxn id="229" idx="2"/>
          </p:cNvCxnSpPr>
          <p:nvPr/>
        </p:nvCxnSpPr>
        <p:spPr bwMode="auto">
          <a:xfrm flipH="1" flipV="1">
            <a:off x="7704353" y="3620137"/>
            <a:ext cx="963024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9" name="Straight Connector 248"/>
          <p:cNvCxnSpPr>
            <a:stCxn id="246" idx="0"/>
            <a:endCxn id="230" idx="2"/>
          </p:cNvCxnSpPr>
          <p:nvPr/>
        </p:nvCxnSpPr>
        <p:spPr bwMode="auto">
          <a:xfrm flipH="1" flipV="1">
            <a:off x="8309441" y="3620137"/>
            <a:ext cx="357936" cy="497953"/>
          </a:xfrm>
          <a:prstGeom prst="line">
            <a:avLst/>
          </a:prstGeom>
          <a:solidFill>
            <a:srgbClr val="000000"/>
          </a:solidFill>
          <a:ln w="63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6" name="Rounded Rectangle 125"/>
          <p:cNvSpPr/>
          <p:nvPr/>
        </p:nvSpPr>
        <p:spPr bwMode="auto">
          <a:xfrm>
            <a:off x="7886700" y="4581690"/>
            <a:ext cx="1104900" cy="515816"/>
          </a:xfrm>
          <a:prstGeom prst="roundRect">
            <a:avLst>
              <a:gd name="adj" fmla="val 6371"/>
            </a:avLst>
          </a:prstGeom>
          <a:solidFill>
            <a:srgbClr val="FFFF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7" name="Rounded Rectangle 126"/>
          <p:cNvSpPr/>
          <p:nvPr/>
        </p:nvSpPr>
        <p:spPr bwMode="auto">
          <a:xfrm>
            <a:off x="5943600" y="4587293"/>
            <a:ext cx="609600" cy="1031631"/>
          </a:xfrm>
          <a:prstGeom prst="roundRect">
            <a:avLst>
              <a:gd name="adj" fmla="val 6371"/>
            </a:avLst>
          </a:prstGeom>
          <a:solidFill>
            <a:schemeClr val="accent2">
              <a:lumMod val="60000"/>
              <a:lumOff val="40000"/>
              <a:alpha val="78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8" name="Rounded Rectangle 127"/>
          <p:cNvSpPr/>
          <p:nvPr/>
        </p:nvSpPr>
        <p:spPr bwMode="auto">
          <a:xfrm>
            <a:off x="8305800" y="5103108"/>
            <a:ext cx="685800" cy="523631"/>
          </a:xfrm>
          <a:prstGeom prst="roundRect">
            <a:avLst>
              <a:gd name="adj" fmla="val 6371"/>
            </a:avLst>
          </a:prstGeom>
          <a:solidFill>
            <a:srgbClr val="FF66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29" name="Rounded Rectangle 128"/>
          <p:cNvSpPr/>
          <p:nvPr/>
        </p:nvSpPr>
        <p:spPr bwMode="auto">
          <a:xfrm>
            <a:off x="7543800" y="5103104"/>
            <a:ext cx="762000" cy="515816"/>
          </a:xfrm>
          <a:prstGeom prst="roundRect">
            <a:avLst>
              <a:gd name="adj" fmla="val 6371"/>
            </a:avLst>
          </a:prstGeom>
          <a:solidFill>
            <a:srgbClr val="008000">
              <a:alpha val="78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endParaRPr lang="en-US" sz="1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01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5196935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System Upgrade: General Operation</a:t>
            </a:r>
          </a:p>
        </p:txBody>
      </p:sp>
      <p:sp>
        <p:nvSpPr>
          <p:cNvPr id="198" name="Rounded Rectangle 197"/>
          <p:cNvSpPr/>
          <p:nvPr/>
        </p:nvSpPr>
        <p:spPr bwMode="auto">
          <a:xfrm>
            <a:off x="59436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rgbClr val="0080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300" b="1" dirty="0">
                <a:solidFill>
                  <a:srgbClr val="FFFFFF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Virtualization</a:t>
            </a:r>
          </a:p>
        </p:txBody>
      </p:sp>
      <p:sp>
        <p:nvSpPr>
          <p:cNvPr id="204" name="Rounded Rectangle 203"/>
          <p:cNvSpPr/>
          <p:nvPr/>
        </p:nvSpPr>
        <p:spPr bwMode="auto">
          <a:xfrm>
            <a:off x="347244" y="1092200"/>
            <a:ext cx="4529559" cy="9144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Workload is moved 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Overlay facilitates virtual re-cabling</a:t>
            </a: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117" name="Rounded Rectangle 116"/>
          <p:cNvSpPr/>
          <p:nvPr/>
        </p:nvSpPr>
        <p:spPr bwMode="auto">
          <a:xfrm>
            <a:off x="381003" y="4546600"/>
            <a:ext cx="4529559" cy="15240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Maintenance summary sent to operations team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Health checks are performed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Removed from maintenance mode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Workloads are rebalanced</a:t>
            </a: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347244" y="2667000"/>
            <a:ext cx="4529559" cy="1219200"/>
          </a:xfrm>
          <a:prstGeom prst="roundRect">
            <a:avLst>
              <a:gd name="adj" fmla="val 7243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Maintenance is performed on device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Device brought back into service</a:t>
            </a:r>
          </a:p>
          <a:p>
            <a:r>
              <a:rPr lang="en-US" sz="1800" dirty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API calls inform other devices</a:t>
            </a: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  <a:p>
            <a:endParaRPr lang="en-US" sz="1800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543803" y="990600"/>
            <a:ext cx="1557759" cy="1651045"/>
          </a:xfrm>
          <a:prstGeom prst="roundRect">
            <a:avLst>
              <a:gd name="adj" fmla="val 7243"/>
            </a:avLst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102352" tIns="51176" rIns="102352" bIns="51176" numCol="1" rtlCol="0" anchor="t" anchorCtr="0" compatLnSpc="1">
            <a:prstTxWarp prst="textNoShape">
              <a:avLst/>
            </a:prstTxWarp>
          </a:bodyPr>
          <a:lstStyle/>
          <a:p>
            <a:pPr defTabSz="1023522"/>
            <a:r>
              <a:rPr lang="en-US" sz="1300" b="1" dirty="0" smtClean="0">
                <a:solidFill>
                  <a:srgbClr val="000000"/>
                </a:solidFill>
                <a:latin typeface="Arial"/>
                <a:ea typeface="ヒラギノ角ゴ ProN W3" charset="0"/>
                <a:cs typeface="Arial"/>
                <a:sym typeface="Gill Sans" charset="0"/>
              </a:rPr>
              <a:t>Load Balancer</a:t>
            </a:r>
            <a:endParaRPr lang="en-US" sz="1300" b="1" dirty="0">
              <a:solidFill>
                <a:srgbClr val="000000"/>
              </a:solidFill>
              <a:latin typeface="Arial"/>
              <a:ea typeface="ヒラギノ角ゴ ProN W3" charset="0"/>
              <a:cs typeface="Arial"/>
              <a:sym typeface="Gill Sans" charset="0"/>
            </a:endParaRPr>
          </a:p>
        </p:txBody>
      </p:sp>
      <p:grpSp>
        <p:nvGrpSpPr>
          <p:cNvPr id="239" name="Group 51"/>
          <p:cNvGrpSpPr>
            <a:grpSpLocks/>
          </p:cNvGrpSpPr>
          <p:nvPr/>
        </p:nvGrpSpPr>
        <p:grpSpPr bwMode="auto">
          <a:xfrm>
            <a:off x="6012636" y="4394162"/>
            <a:ext cx="502831" cy="322083"/>
            <a:chOff x="2514600" y="8724900"/>
            <a:chExt cx="1600200" cy="838200"/>
          </a:xfrm>
        </p:grpSpPr>
        <p:cxnSp>
          <p:nvCxnSpPr>
            <p:cNvPr id="274" name="Straight Connector 273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5" name="Straight Connector 274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6" name="Straight Connector 275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7" name="Straight Connector 276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8" name="Straight Connector 277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9" name="Straight Connector 278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0" name="Straight Connector 279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1" name="Straight Connector 280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1" name="Group 124"/>
          <p:cNvGrpSpPr>
            <a:grpSpLocks/>
          </p:cNvGrpSpPr>
          <p:nvPr/>
        </p:nvGrpSpPr>
        <p:grpSpPr bwMode="auto">
          <a:xfrm>
            <a:off x="6812776" y="4394162"/>
            <a:ext cx="502831" cy="322083"/>
            <a:chOff x="2514600" y="8724900"/>
            <a:chExt cx="1600200" cy="838200"/>
          </a:xfrm>
        </p:grpSpPr>
        <p:cxnSp>
          <p:nvCxnSpPr>
            <p:cNvPr id="266" name="Straight Connector 265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7" name="Straight Connector 266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8" name="Straight Connector 267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9" name="Straight Connector 268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0" name="Straight Connector 269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1" name="Straight Connector 270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2" name="Straight Connector 271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73" name="Straight Connector 272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3" name="Group 140"/>
          <p:cNvGrpSpPr>
            <a:grpSpLocks/>
          </p:cNvGrpSpPr>
          <p:nvPr/>
        </p:nvGrpSpPr>
        <p:grpSpPr bwMode="auto">
          <a:xfrm>
            <a:off x="7612918" y="4394162"/>
            <a:ext cx="502831" cy="322083"/>
            <a:chOff x="2514600" y="8724900"/>
            <a:chExt cx="1600200" cy="838200"/>
          </a:xfrm>
        </p:grpSpPr>
        <p:cxnSp>
          <p:nvCxnSpPr>
            <p:cNvPr id="258" name="Straight Connector 257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" name="Straight Connector 258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0" name="Straight Connector 259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" name="Straight Connector 260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2" name="Straight Connector 261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3" name="Straight Connector 262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4" name="Straight Connector 263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5" name="Straight Connector 264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45" name="Group 156"/>
          <p:cNvGrpSpPr>
            <a:grpSpLocks/>
          </p:cNvGrpSpPr>
          <p:nvPr/>
        </p:nvGrpSpPr>
        <p:grpSpPr bwMode="auto">
          <a:xfrm>
            <a:off x="8413058" y="4394162"/>
            <a:ext cx="502831" cy="322083"/>
            <a:chOff x="2514600" y="8724900"/>
            <a:chExt cx="1600200" cy="838200"/>
          </a:xfrm>
        </p:grpSpPr>
        <p:cxnSp>
          <p:nvCxnSpPr>
            <p:cNvPr id="250" name="Straight Connector 249"/>
            <p:cNvCxnSpPr/>
            <p:nvPr/>
          </p:nvCxnSpPr>
          <p:spPr bwMode="auto">
            <a:xfrm flipV="1">
              <a:off x="2514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1" name="Straight Connector 250"/>
            <p:cNvCxnSpPr/>
            <p:nvPr/>
          </p:nvCxnSpPr>
          <p:spPr bwMode="auto">
            <a:xfrm flipV="1">
              <a:off x="2742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2" name="Straight Connector 251"/>
            <p:cNvCxnSpPr/>
            <p:nvPr/>
          </p:nvCxnSpPr>
          <p:spPr bwMode="auto">
            <a:xfrm flipV="1">
              <a:off x="2971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3" name="Straight Connector 252"/>
            <p:cNvCxnSpPr/>
            <p:nvPr/>
          </p:nvCxnSpPr>
          <p:spPr bwMode="auto">
            <a:xfrm flipV="1">
              <a:off x="32001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4" name="Straight Connector 253"/>
            <p:cNvCxnSpPr/>
            <p:nvPr/>
          </p:nvCxnSpPr>
          <p:spPr bwMode="auto">
            <a:xfrm flipV="1">
              <a:off x="34287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5" name="Straight Connector 254"/>
            <p:cNvCxnSpPr/>
            <p:nvPr/>
          </p:nvCxnSpPr>
          <p:spPr bwMode="auto">
            <a:xfrm flipV="1">
              <a:off x="36573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6" name="Straight Connector 255"/>
            <p:cNvCxnSpPr/>
            <p:nvPr/>
          </p:nvCxnSpPr>
          <p:spPr bwMode="auto">
            <a:xfrm flipV="1">
              <a:off x="38859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7" name="Straight Connector 256"/>
            <p:cNvCxnSpPr/>
            <p:nvPr/>
          </p:nvCxnSpPr>
          <p:spPr bwMode="auto">
            <a:xfrm flipV="1">
              <a:off x="4114512" y="8724900"/>
              <a:ext cx="0" cy="838200"/>
            </a:xfrm>
            <a:prstGeom prst="line">
              <a:avLst/>
            </a:prstGeom>
            <a:solidFill>
              <a:srgbClr val="000000"/>
            </a:solidFill>
            <a:ln w="63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01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69" y="4651766"/>
            <a:ext cx="222799" cy="337231"/>
          </a:xfrm>
          <a:prstGeom prst="rect">
            <a:avLst/>
          </a:prstGeom>
          <a:noFill/>
          <a:ln>
            <a:noFill/>
          </a:ln>
          <a:effectLst>
            <a:glow rad="228600">
              <a:srgbClr val="FF00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87" y="4651766"/>
            <a:ext cx="222799" cy="337231"/>
          </a:xfrm>
          <a:prstGeom prst="rect">
            <a:avLst/>
          </a:prstGeom>
          <a:noFill/>
          <a:ln>
            <a:noFill/>
          </a:ln>
          <a:effectLst>
            <a:glow rad="228600">
              <a:srgbClr val="FF00FF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87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05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48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966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74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289" y="4651766"/>
            <a:ext cx="222799" cy="3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Rectangle 2"/>
          <p:cNvSpPr>
            <a:spLocks/>
          </p:cNvSpPr>
          <p:nvPr/>
        </p:nvSpPr>
        <p:spPr bwMode="auto">
          <a:xfrm>
            <a:off x="2645785" y="5867400"/>
            <a:ext cx="645577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/>
            <a:endParaRPr lang="en-US" sz="2900" dirty="0">
              <a:solidFill>
                <a:srgbClr val="2E5BD7"/>
              </a:solidFill>
              <a:latin typeface="Gill Sans" charset="0"/>
              <a:sym typeface="Gill Sans" charset="0"/>
            </a:endParaRPr>
          </a:p>
          <a:p>
            <a:pPr algn="r"/>
            <a:r>
              <a:rPr lang="en-US" sz="2300" dirty="0">
                <a:solidFill>
                  <a:srgbClr val="7F7F7F"/>
                </a:solidFill>
                <a:latin typeface="Helvetica Neue Light" charset="0"/>
                <a:sym typeface="Helvetica Neue Light" charset="0"/>
              </a:rPr>
              <a:t>Network Applications: Smart System Upgrade</a:t>
            </a:r>
          </a:p>
        </p:txBody>
      </p:sp>
    </p:spTree>
    <p:extLst>
      <p:ext uri="{BB962C8B-B14F-4D97-AF65-F5344CB8AC3E}">
        <p14:creationId xmlns:p14="http://schemas.microsoft.com/office/powerpoint/2010/main" val="9568783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636" y="3793846"/>
            <a:ext cx="6565246" cy="9604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Questions?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4099" name="Picture 4" descr="Aris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32025"/>
            <a:ext cx="5784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0111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Centre Transport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29316" y="2067726"/>
            <a:ext cx="4258977" cy="2913186"/>
          </a:xfrm>
        </p:spPr>
        <p:txBody>
          <a:bodyPr/>
          <a:lstStyle/>
          <a:p>
            <a:pPr marL="342900" indent="-342900">
              <a:spcBef>
                <a:spcPts val="462"/>
              </a:spcBef>
              <a:buClr>
                <a:srgbClr val="234F77"/>
              </a:buClr>
              <a:buSzPct val="120000"/>
              <a:buFont typeface="Wingdings" charset="2"/>
              <a:buChar char="§"/>
            </a:pPr>
            <a:r>
              <a:rPr lang="en-US" sz="2200" dirty="0">
                <a:latin typeface="Arial"/>
                <a:cs typeface="Arial"/>
              </a:rPr>
              <a:t>Agreement on the Physical topology</a:t>
            </a:r>
          </a:p>
          <a:p>
            <a:pPr marL="597851" lvl="2" indent="-285750" fontAlgn="auto">
              <a:spcBef>
                <a:spcPts val="323"/>
              </a:spcBef>
              <a:spcAft>
                <a:spcPts val="0"/>
              </a:spcAft>
              <a:buClr>
                <a:srgbClr val="234F77"/>
              </a:buClr>
              <a:buFont typeface="Lucida Grande"/>
              <a:buChar char="-"/>
              <a:defRPr/>
            </a:pPr>
            <a:r>
              <a:rPr lang="en-GB" sz="1600" kern="1200" dirty="0" smtClean="0"/>
              <a:t>Physical Architecture CLOS Leaf/Spine </a:t>
            </a:r>
          </a:p>
          <a:p>
            <a:pPr marL="597851" lvl="2" indent="-285750" fontAlgn="auto">
              <a:spcBef>
                <a:spcPts val="323"/>
              </a:spcBef>
              <a:spcAft>
                <a:spcPts val="0"/>
              </a:spcAft>
              <a:buClr>
                <a:srgbClr val="234F77"/>
              </a:buClr>
              <a:buFont typeface="Lucida Grande"/>
              <a:buChar char="-"/>
              <a:defRPr/>
            </a:pPr>
            <a:r>
              <a:rPr lang="en-GB" sz="1600" kern="1200" dirty="0" smtClean="0"/>
              <a:t>Consistent any-to-any latency/throughput </a:t>
            </a:r>
            <a:endParaRPr lang="en-GB" sz="1600" kern="1200" dirty="0"/>
          </a:p>
          <a:p>
            <a:pPr marL="597851" lvl="2" indent="-285750" fontAlgn="auto">
              <a:spcBef>
                <a:spcPts val="323"/>
              </a:spcBef>
              <a:spcAft>
                <a:spcPts val="0"/>
              </a:spcAft>
              <a:buClr>
                <a:srgbClr val="234F77"/>
              </a:buClr>
              <a:buFont typeface="Lucida Grande"/>
              <a:buChar char="-"/>
              <a:defRPr/>
            </a:pPr>
            <a:r>
              <a:rPr lang="en-GB" sz="1600" kern="1200" dirty="0" smtClean="0"/>
              <a:t>Consistent performance for all racks</a:t>
            </a:r>
            <a:endParaRPr lang="en-GB" sz="1600" kern="1200" dirty="0"/>
          </a:p>
          <a:p>
            <a:pPr marL="597851" lvl="2" indent="-285750" fontAlgn="auto">
              <a:spcBef>
                <a:spcPts val="323"/>
              </a:spcBef>
              <a:spcAft>
                <a:spcPts val="0"/>
              </a:spcAft>
              <a:buClr>
                <a:srgbClr val="234F77"/>
              </a:buClr>
              <a:buFont typeface="Lucida Grande"/>
              <a:buChar char="-"/>
              <a:defRPr/>
            </a:pPr>
            <a:r>
              <a:rPr lang="en-GB" sz="1600" kern="1200" dirty="0" smtClean="0"/>
              <a:t>Fully non-block architecture if required</a:t>
            </a:r>
          </a:p>
          <a:p>
            <a:pPr marL="597851" lvl="2" indent="-285750" fontAlgn="auto">
              <a:spcBef>
                <a:spcPts val="323"/>
              </a:spcBef>
              <a:spcAft>
                <a:spcPts val="0"/>
              </a:spcAft>
              <a:buClr>
                <a:srgbClr val="234F77"/>
              </a:buClr>
              <a:buFont typeface="Lucida Grande"/>
              <a:buChar char="-"/>
              <a:defRPr/>
            </a:pPr>
            <a:r>
              <a:rPr lang="en-GB" sz="1600" kern="1200" dirty="0" smtClean="0"/>
              <a:t>Simple scaling of new racks</a:t>
            </a:r>
            <a:endParaRPr lang="en-GB" sz="1600" kern="1200" dirty="0"/>
          </a:p>
        </p:txBody>
      </p:sp>
      <p:sp>
        <p:nvSpPr>
          <p:cNvPr id="90" name="Rectangle 40"/>
          <p:cNvSpPr>
            <a:spLocks/>
          </p:cNvSpPr>
          <p:nvPr/>
        </p:nvSpPr>
        <p:spPr bwMode="auto">
          <a:xfrm>
            <a:off x="3409551" y="2538445"/>
            <a:ext cx="1603468" cy="30550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400" b="1" dirty="0">
                <a:latin typeface="+mj-lt"/>
                <a:ea typeface="Myriad Pro" charset="0"/>
                <a:cs typeface="Myriad Pro" charset="0"/>
                <a:sym typeface="Myriad Pro" charset="0"/>
              </a:rPr>
              <a:t>Spine Layer</a:t>
            </a:r>
          </a:p>
          <a:p>
            <a:pPr algn="l"/>
            <a:r>
              <a:rPr lang="en-US" sz="900" b="1" dirty="0">
                <a:latin typeface="+mj-lt"/>
                <a:ea typeface="Myriad Pro" charset="0"/>
                <a:cs typeface="Myriad Pro" charset="0"/>
                <a:sym typeface="Myriad Pro" charset="0"/>
              </a:rPr>
              <a:t>10Gbe/40Gbe</a:t>
            </a:r>
          </a:p>
          <a:p>
            <a:pPr algn="l"/>
            <a:r>
              <a:rPr lang="en-US" sz="900" b="1" dirty="0">
                <a:latin typeface="+mj-lt"/>
                <a:ea typeface="Myriad Pro" charset="0"/>
                <a:cs typeface="Myriad Pro" charset="0"/>
                <a:sym typeface="Myriad Pro" charset="0"/>
              </a:rPr>
              <a:t>Layer 2/3</a:t>
            </a:r>
          </a:p>
        </p:txBody>
      </p:sp>
      <p:sp>
        <p:nvSpPr>
          <p:cNvPr id="91" name="Rectangle 41"/>
          <p:cNvSpPr>
            <a:spLocks/>
          </p:cNvSpPr>
          <p:nvPr/>
        </p:nvSpPr>
        <p:spPr bwMode="auto">
          <a:xfrm>
            <a:off x="3412819" y="3831668"/>
            <a:ext cx="1046164" cy="68737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l"/>
            <a:r>
              <a:rPr lang="en-US" sz="1400" b="1" dirty="0">
                <a:latin typeface="+mj-lt"/>
                <a:ea typeface="Myriad Pro" charset="0"/>
                <a:cs typeface="Myriad Pro" charset="0"/>
                <a:sym typeface="Myriad Pro" charset="0"/>
              </a:rPr>
              <a:t>Leaf layer</a:t>
            </a:r>
          </a:p>
          <a:p>
            <a:pPr algn="l"/>
            <a:r>
              <a:rPr lang="en-US" sz="900" b="1" dirty="0">
                <a:latin typeface="+mj-lt"/>
                <a:ea typeface="Myriad Pro" charset="0"/>
                <a:cs typeface="Myriad Pro" charset="0"/>
                <a:sym typeface="Myriad Pro" charset="0"/>
              </a:rPr>
              <a:t>10Gbe/1Gbe </a:t>
            </a:r>
          </a:p>
          <a:p>
            <a:pPr algn="l"/>
            <a:r>
              <a:rPr lang="en-US" sz="900" b="1" dirty="0">
                <a:latin typeface="+mj-lt"/>
                <a:ea typeface="Myriad Pro" charset="0"/>
                <a:cs typeface="Myriad Pro" charset="0"/>
                <a:sym typeface="Myriad Pro" charset="0"/>
              </a:rPr>
              <a:t>Layer 2/3 </a:t>
            </a:r>
          </a:p>
        </p:txBody>
      </p:sp>
      <p:sp>
        <p:nvSpPr>
          <p:cNvPr id="151" name="Text Placeholder 2"/>
          <p:cNvSpPr txBox="1">
            <a:spLocks/>
          </p:cNvSpPr>
          <p:nvPr/>
        </p:nvSpPr>
        <p:spPr bwMode="gray">
          <a:xfrm>
            <a:off x="761800" y="1329006"/>
            <a:ext cx="7499089" cy="43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800" b="1">
                <a:solidFill>
                  <a:srgbClr val="234F77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2400">
                <a:solidFill>
                  <a:srgbClr val="234F77"/>
                </a:solidFill>
                <a:latin typeface="Myriad Pro"/>
                <a:ea typeface="ＭＳ Ｐゴシック" charset="-128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rgbClr val="234F77"/>
                </a:solidFill>
                <a:latin typeface="Myriad Pro"/>
                <a:ea typeface="ＭＳ Ｐゴシック" charset="-128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800">
                <a:solidFill>
                  <a:srgbClr val="234F77"/>
                </a:solidFill>
                <a:latin typeface="Myriad Pro"/>
                <a:ea typeface="ＭＳ Ｐゴシック" charset="-128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1800">
                <a:solidFill>
                  <a:schemeClr val="tx1"/>
                </a:solidFill>
                <a:latin typeface="Myriad Pro"/>
                <a:ea typeface="ＭＳ Ｐゴシック" charset="-128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Clr>
                <a:srgbClr val="234F77"/>
              </a:buClr>
              <a:buNone/>
            </a:pPr>
            <a:r>
              <a:rPr lang="en-US" sz="2200" dirty="0" smtClean="0"/>
              <a:t>For the East to West Traffic workflows</a:t>
            </a:r>
            <a:endParaRPr lang="en-US" sz="2200" dirty="0"/>
          </a:p>
        </p:txBody>
      </p:sp>
      <p:sp>
        <p:nvSpPr>
          <p:cNvPr id="152" name="Rectangle 151"/>
          <p:cNvSpPr/>
          <p:nvPr/>
        </p:nvSpPr>
        <p:spPr bwMode="auto">
          <a:xfrm>
            <a:off x="649112" y="5081533"/>
            <a:ext cx="7971311" cy="1227623"/>
          </a:xfrm>
          <a:prstGeom prst="rect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t" anchorCtr="0" compatLnSpc="1">
            <a:prstTxWarp prst="textNoShape">
              <a:avLst/>
            </a:prstTxWarp>
          </a:bodyPr>
          <a:lstStyle/>
          <a:p>
            <a:pPr algn="ctr" defTabSz="421996"/>
            <a:endParaRPr lang="en-US" sz="260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53" name="Rectangle 3"/>
          <p:cNvSpPr>
            <a:spLocks/>
          </p:cNvSpPr>
          <p:nvPr/>
        </p:nvSpPr>
        <p:spPr bwMode="auto">
          <a:xfrm>
            <a:off x="797235" y="5196511"/>
            <a:ext cx="7756071" cy="104509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14" bIns="0">
            <a:prstTxWarp prst="textNoShape">
              <a:avLst/>
            </a:prstTxWarp>
          </a:bodyPr>
          <a:lstStyle/>
          <a:p>
            <a:pPr marL="666466" lvl="1" indent="-362529">
              <a:spcBef>
                <a:spcPts val="415"/>
              </a:spcBef>
              <a:buClr>
                <a:schemeClr val="bg1"/>
              </a:buClr>
              <a:buSzPct val="100000"/>
              <a:buFont typeface="Wingdings" charset="2"/>
              <a:buChar char="§"/>
            </a:pPr>
            <a:r>
              <a:rPr lang="en-US" sz="1600" dirty="0" smtClean="0">
                <a:solidFill>
                  <a:srgbClr val="FFFFFF"/>
                </a:solidFill>
                <a:ea typeface="Arial" charset="0"/>
                <a:cs typeface="Arial" charset="0"/>
                <a:sym typeface="Arial" charset="0"/>
              </a:rPr>
              <a:t>Consistent </a:t>
            </a:r>
            <a:r>
              <a:rPr lang="en-US" sz="1600" dirty="0">
                <a:solidFill>
                  <a:srgbClr val="FFFFFF"/>
                </a:solidFill>
                <a:ea typeface="Arial" charset="0"/>
                <a:cs typeface="Arial" charset="0"/>
                <a:sym typeface="Arial" charset="0"/>
              </a:rPr>
              <a:t>performance, subscription  and latency between all racks</a:t>
            </a:r>
          </a:p>
          <a:p>
            <a:pPr marL="666466" lvl="1" indent="-362529">
              <a:spcBef>
                <a:spcPts val="415"/>
              </a:spcBef>
              <a:buClr>
                <a:schemeClr val="bg1"/>
              </a:buClr>
              <a:buSzPct val="100000"/>
              <a:buFont typeface="Wingdings" charset="2"/>
              <a:buChar char="§"/>
            </a:pPr>
            <a:r>
              <a:rPr lang="en-US" sz="1600" dirty="0">
                <a:solidFill>
                  <a:srgbClr val="FFFFFF"/>
                </a:solidFill>
                <a:ea typeface="Arial" charset="0"/>
                <a:cs typeface="Arial" charset="0"/>
              </a:rPr>
              <a:t>Consistent performance and latency with scale</a:t>
            </a:r>
            <a:endParaRPr lang="en-US" sz="1600" dirty="0">
              <a:solidFill>
                <a:srgbClr val="FFFFFF"/>
              </a:solidFill>
              <a:ea typeface="Arial" charset="0"/>
              <a:cs typeface="Arial" charset="0"/>
              <a:sym typeface="Arial" charset="0"/>
            </a:endParaRPr>
          </a:p>
          <a:p>
            <a:pPr marL="666466" lvl="1" indent="-362529">
              <a:spcBef>
                <a:spcPts val="415"/>
              </a:spcBef>
              <a:buClr>
                <a:schemeClr val="bg1"/>
              </a:buClr>
              <a:buSzPct val="100000"/>
              <a:buFont typeface="Wingdings" charset="2"/>
              <a:buChar char="§"/>
            </a:pPr>
            <a:r>
              <a:rPr lang="en-US" sz="1600" dirty="0">
                <a:solidFill>
                  <a:srgbClr val="FFFFFF"/>
                </a:solidFill>
                <a:ea typeface="Arial" charset="0"/>
                <a:cs typeface="Arial" charset="0"/>
                <a:sym typeface="Arial" charset="0"/>
              </a:rPr>
              <a:t>Architecture built for any-to-any Data center traffic workflows</a:t>
            </a:r>
          </a:p>
        </p:txBody>
      </p:sp>
      <p:sp>
        <p:nvSpPr>
          <p:cNvPr id="191" name="Rectangle 190"/>
          <p:cNvSpPr/>
          <p:nvPr/>
        </p:nvSpPr>
        <p:spPr bwMode="auto">
          <a:xfrm>
            <a:off x="661637" y="3265914"/>
            <a:ext cx="2609138" cy="98196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21996"/>
            <a:endParaRPr lang="en-US" sz="260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661637" y="2185748"/>
            <a:ext cx="2609138" cy="981969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21996"/>
            <a:endParaRPr lang="en-US" sz="260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93" name="Left-Right Arrow 192"/>
          <p:cNvSpPr/>
          <p:nvPr/>
        </p:nvSpPr>
        <p:spPr bwMode="auto">
          <a:xfrm flipV="1">
            <a:off x="807180" y="2447606"/>
            <a:ext cx="2241182" cy="425520"/>
          </a:xfrm>
          <a:prstGeom prst="leftRightArrow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21996"/>
            <a:endParaRPr lang="en-US" sz="2600" dirty="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194" name="Line 8"/>
          <p:cNvSpPr>
            <a:spLocks noChangeShapeType="1"/>
          </p:cNvSpPr>
          <p:nvPr/>
        </p:nvSpPr>
        <p:spPr bwMode="auto">
          <a:xfrm flipH="1">
            <a:off x="1087782" y="2941318"/>
            <a:ext cx="516392" cy="662147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Line 9"/>
          <p:cNvSpPr>
            <a:spLocks noChangeShapeType="1"/>
          </p:cNvSpPr>
          <p:nvPr/>
        </p:nvSpPr>
        <p:spPr bwMode="auto">
          <a:xfrm>
            <a:off x="1600690" y="2922225"/>
            <a:ext cx="16377" cy="696925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Line 10"/>
          <p:cNvSpPr>
            <a:spLocks noChangeShapeType="1"/>
          </p:cNvSpPr>
          <p:nvPr/>
        </p:nvSpPr>
        <p:spPr bwMode="auto">
          <a:xfrm>
            <a:off x="1613234" y="2941318"/>
            <a:ext cx="551585" cy="664875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Line 11"/>
          <p:cNvSpPr>
            <a:spLocks noChangeShapeType="1"/>
          </p:cNvSpPr>
          <p:nvPr/>
        </p:nvSpPr>
        <p:spPr bwMode="auto">
          <a:xfrm>
            <a:off x="1611492" y="2937227"/>
            <a:ext cx="1124076" cy="590545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Line 12"/>
          <p:cNvSpPr>
            <a:spLocks noChangeShapeType="1"/>
          </p:cNvSpPr>
          <p:nvPr/>
        </p:nvSpPr>
        <p:spPr bwMode="auto">
          <a:xfrm>
            <a:off x="2173878" y="2940637"/>
            <a:ext cx="507313" cy="543998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Line 13"/>
          <p:cNvSpPr>
            <a:spLocks noChangeShapeType="1"/>
          </p:cNvSpPr>
          <p:nvPr/>
        </p:nvSpPr>
        <p:spPr bwMode="auto">
          <a:xfrm flipH="1">
            <a:off x="2177362" y="2927680"/>
            <a:ext cx="13938" cy="691470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Line 14"/>
          <p:cNvSpPr>
            <a:spLocks noChangeShapeType="1"/>
          </p:cNvSpPr>
          <p:nvPr/>
        </p:nvSpPr>
        <p:spPr bwMode="auto">
          <a:xfrm flipH="1">
            <a:off x="1612885" y="2941318"/>
            <a:ext cx="568658" cy="664193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Line 15"/>
          <p:cNvSpPr>
            <a:spLocks noChangeShapeType="1"/>
          </p:cNvSpPr>
          <p:nvPr/>
        </p:nvSpPr>
        <p:spPr bwMode="auto">
          <a:xfrm flipH="1">
            <a:off x="1097887" y="2943364"/>
            <a:ext cx="1069022" cy="608275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Line 23"/>
          <p:cNvSpPr>
            <a:spLocks noChangeShapeType="1"/>
          </p:cNvSpPr>
          <p:nvPr/>
        </p:nvSpPr>
        <p:spPr bwMode="auto">
          <a:xfrm>
            <a:off x="1015307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Line 24"/>
          <p:cNvSpPr>
            <a:spLocks noChangeShapeType="1"/>
          </p:cNvSpPr>
          <p:nvPr/>
        </p:nvSpPr>
        <p:spPr bwMode="auto">
          <a:xfrm>
            <a:off x="1043182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Line 25"/>
          <p:cNvSpPr>
            <a:spLocks noChangeShapeType="1"/>
          </p:cNvSpPr>
          <p:nvPr/>
        </p:nvSpPr>
        <p:spPr bwMode="auto">
          <a:xfrm>
            <a:off x="1071058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Line 26"/>
          <p:cNvSpPr>
            <a:spLocks noChangeShapeType="1"/>
          </p:cNvSpPr>
          <p:nvPr/>
        </p:nvSpPr>
        <p:spPr bwMode="auto">
          <a:xfrm>
            <a:off x="1098933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Line 27"/>
          <p:cNvSpPr>
            <a:spLocks noChangeShapeType="1"/>
          </p:cNvSpPr>
          <p:nvPr/>
        </p:nvSpPr>
        <p:spPr bwMode="auto">
          <a:xfrm>
            <a:off x="1126808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Line 28"/>
          <p:cNvSpPr>
            <a:spLocks noChangeShapeType="1"/>
          </p:cNvSpPr>
          <p:nvPr/>
        </p:nvSpPr>
        <p:spPr bwMode="auto">
          <a:xfrm>
            <a:off x="1154684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8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468" y="4340624"/>
            <a:ext cx="323355" cy="2748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09" name="Picture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468" y="4132638"/>
            <a:ext cx="323355" cy="27549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10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468" y="3924651"/>
            <a:ext cx="323355" cy="274815"/>
          </a:xfrm>
          <a:prstGeom prst="rect">
            <a:avLst/>
          </a:prstGeom>
          <a:noFill/>
          <a:ln w="28575" cap="flat" cmpd="sng">
            <a:noFill/>
            <a:miter lim="800000"/>
            <a:headEnd/>
            <a:tailEnd/>
          </a:ln>
        </p:spPr>
      </p:pic>
      <p:pic>
        <p:nvPicPr>
          <p:cNvPr id="211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468" y="3478674"/>
            <a:ext cx="323355" cy="29049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12" name="Line 34"/>
          <p:cNvSpPr>
            <a:spLocks noChangeShapeType="1"/>
          </p:cNvSpPr>
          <p:nvPr/>
        </p:nvSpPr>
        <p:spPr bwMode="auto">
          <a:xfrm>
            <a:off x="1528214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Line 35"/>
          <p:cNvSpPr>
            <a:spLocks noChangeShapeType="1"/>
          </p:cNvSpPr>
          <p:nvPr/>
        </p:nvSpPr>
        <p:spPr bwMode="auto">
          <a:xfrm>
            <a:off x="1556089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Line 36"/>
          <p:cNvSpPr>
            <a:spLocks noChangeShapeType="1"/>
          </p:cNvSpPr>
          <p:nvPr/>
        </p:nvSpPr>
        <p:spPr bwMode="auto">
          <a:xfrm>
            <a:off x="1583965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Line 37"/>
          <p:cNvSpPr>
            <a:spLocks noChangeShapeType="1"/>
          </p:cNvSpPr>
          <p:nvPr/>
        </p:nvSpPr>
        <p:spPr bwMode="auto">
          <a:xfrm>
            <a:off x="1611840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Line 38"/>
          <p:cNvSpPr>
            <a:spLocks noChangeShapeType="1"/>
          </p:cNvSpPr>
          <p:nvPr/>
        </p:nvSpPr>
        <p:spPr bwMode="auto">
          <a:xfrm>
            <a:off x="1639715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Line 39"/>
          <p:cNvSpPr>
            <a:spLocks noChangeShapeType="1"/>
          </p:cNvSpPr>
          <p:nvPr/>
        </p:nvSpPr>
        <p:spPr bwMode="auto">
          <a:xfrm>
            <a:off x="1667591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8" name="Picture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375" y="4340624"/>
            <a:ext cx="323355" cy="2748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19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375" y="4132638"/>
            <a:ext cx="323355" cy="27549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0" name="Picture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375" y="3924651"/>
            <a:ext cx="323355" cy="274815"/>
          </a:xfrm>
          <a:prstGeom prst="rect">
            <a:avLst/>
          </a:prstGeom>
          <a:noFill/>
          <a:ln w="28575" cap="flat" cmpd="sng">
            <a:noFill/>
            <a:miter lim="800000"/>
            <a:headEnd/>
            <a:tailEnd/>
          </a:ln>
        </p:spPr>
      </p:pic>
      <p:pic>
        <p:nvPicPr>
          <p:cNvPr id="22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375" y="3478674"/>
            <a:ext cx="323355" cy="29049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22" name="Line 45"/>
          <p:cNvSpPr>
            <a:spLocks noChangeShapeType="1"/>
          </p:cNvSpPr>
          <p:nvPr/>
        </p:nvSpPr>
        <p:spPr bwMode="auto">
          <a:xfrm>
            <a:off x="2088510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Line 46"/>
          <p:cNvSpPr>
            <a:spLocks noChangeShapeType="1"/>
          </p:cNvSpPr>
          <p:nvPr/>
        </p:nvSpPr>
        <p:spPr bwMode="auto">
          <a:xfrm>
            <a:off x="2116385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Line 47"/>
          <p:cNvSpPr>
            <a:spLocks noChangeShapeType="1"/>
          </p:cNvSpPr>
          <p:nvPr/>
        </p:nvSpPr>
        <p:spPr bwMode="auto">
          <a:xfrm>
            <a:off x="2144261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Line 48"/>
          <p:cNvSpPr>
            <a:spLocks noChangeShapeType="1"/>
          </p:cNvSpPr>
          <p:nvPr/>
        </p:nvSpPr>
        <p:spPr bwMode="auto">
          <a:xfrm>
            <a:off x="2172136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Line 49"/>
          <p:cNvSpPr>
            <a:spLocks noChangeShapeType="1"/>
          </p:cNvSpPr>
          <p:nvPr/>
        </p:nvSpPr>
        <p:spPr bwMode="auto">
          <a:xfrm>
            <a:off x="2200011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Line 50"/>
          <p:cNvSpPr>
            <a:spLocks noChangeShapeType="1"/>
          </p:cNvSpPr>
          <p:nvPr/>
        </p:nvSpPr>
        <p:spPr bwMode="auto">
          <a:xfrm>
            <a:off x="2227887" y="3658702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8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7671" y="4340624"/>
            <a:ext cx="323355" cy="2748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29" name="Picture 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7671" y="4132638"/>
            <a:ext cx="323355" cy="27549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30" name="Picture 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7671" y="3924651"/>
            <a:ext cx="323355" cy="274815"/>
          </a:xfrm>
          <a:prstGeom prst="rect">
            <a:avLst/>
          </a:prstGeom>
          <a:noFill/>
          <a:ln w="28575" cap="flat" cmpd="sng">
            <a:noFill/>
            <a:miter lim="800000"/>
            <a:headEnd/>
            <a:tailEnd/>
          </a:ln>
        </p:spPr>
      </p:pic>
      <p:pic>
        <p:nvPicPr>
          <p:cNvPr id="231" name="Picture 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7671" y="3478674"/>
            <a:ext cx="323355" cy="29049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32" name="Picture 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3246" y="2279853"/>
            <a:ext cx="318128" cy="66010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33" name="Picture 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375" y="2278489"/>
            <a:ext cx="318128" cy="66010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34" name="Line 56"/>
          <p:cNvSpPr>
            <a:spLocks noChangeShapeType="1"/>
          </p:cNvSpPr>
          <p:nvPr/>
        </p:nvSpPr>
        <p:spPr bwMode="auto">
          <a:xfrm>
            <a:off x="2665879" y="3651731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Line 57"/>
          <p:cNvSpPr>
            <a:spLocks noChangeShapeType="1"/>
          </p:cNvSpPr>
          <p:nvPr/>
        </p:nvSpPr>
        <p:spPr bwMode="auto">
          <a:xfrm>
            <a:off x="2693754" y="3651731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Line 58"/>
          <p:cNvSpPr>
            <a:spLocks noChangeShapeType="1"/>
          </p:cNvSpPr>
          <p:nvPr/>
        </p:nvSpPr>
        <p:spPr bwMode="auto">
          <a:xfrm>
            <a:off x="2721630" y="3651731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Line 59"/>
          <p:cNvSpPr>
            <a:spLocks noChangeShapeType="1"/>
          </p:cNvSpPr>
          <p:nvPr/>
        </p:nvSpPr>
        <p:spPr bwMode="auto">
          <a:xfrm>
            <a:off x="2749505" y="3651731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Line 60"/>
          <p:cNvSpPr>
            <a:spLocks noChangeShapeType="1"/>
          </p:cNvSpPr>
          <p:nvPr/>
        </p:nvSpPr>
        <p:spPr bwMode="auto">
          <a:xfrm>
            <a:off x="2777380" y="3651731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Line 61"/>
          <p:cNvSpPr>
            <a:spLocks noChangeShapeType="1"/>
          </p:cNvSpPr>
          <p:nvPr/>
        </p:nvSpPr>
        <p:spPr bwMode="auto">
          <a:xfrm>
            <a:off x="2805256" y="3651731"/>
            <a:ext cx="2788" cy="610321"/>
          </a:xfrm>
          <a:prstGeom prst="line">
            <a:avLst/>
          </a:prstGeom>
          <a:noFill/>
          <a:ln w="28575" cap="flat" cmpd="sng">
            <a:solidFill>
              <a:srgbClr val="302CE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0" name="Picture 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5040" y="4333653"/>
            <a:ext cx="323355" cy="27481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1" name="Picture 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5040" y="4125667"/>
            <a:ext cx="323355" cy="27549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42" name="Picture 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5040" y="3917680"/>
            <a:ext cx="323355" cy="274815"/>
          </a:xfrm>
          <a:prstGeom prst="rect">
            <a:avLst/>
          </a:prstGeom>
          <a:noFill/>
          <a:ln w="28575" cap="flat" cmpd="sng">
            <a:noFill/>
            <a:miter lim="800000"/>
            <a:headEnd/>
            <a:tailEnd/>
          </a:ln>
        </p:spPr>
      </p:pic>
      <p:pic>
        <p:nvPicPr>
          <p:cNvPr id="243" name="Picture 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5040" y="3471703"/>
            <a:ext cx="323355" cy="29049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44" name="Right Arrow 243"/>
          <p:cNvSpPr/>
          <p:nvPr/>
        </p:nvSpPr>
        <p:spPr bwMode="auto">
          <a:xfrm>
            <a:off x="3003171" y="3265914"/>
            <a:ext cx="618834" cy="556449"/>
          </a:xfrm>
          <a:prstGeom prst="rightArrow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21996"/>
            <a:endParaRPr lang="en-US" sz="260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245" name="Right Arrow 244"/>
          <p:cNvSpPr/>
          <p:nvPr/>
        </p:nvSpPr>
        <p:spPr bwMode="auto">
          <a:xfrm rot="10800000">
            <a:off x="226781" y="3364111"/>
            <a:ext cx="618834" cy="556449"/>
          </a:xfrm>
          <a:prstGeom prst="rightArrow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21996"/>
            <a:endParaRPr lang="en-US" sz="260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49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2645664" y="5299502"/>
            <a:ext cx="1748145" cy="437930"/>
          </a:xfrm>
          <a:prstGeom prst="rect">
            <a:avLst/>
          </a:prstGeom>
          <a:solidFill>
            <a:srgbClr val="A6A6A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b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1" y="1434697"/>
            <a:ext cx="7935686" cy="1942796"/>
          </a:xfrm>
        </p:spPr>
        <p:txBody>
          <a:bodyPr/>
          <a:lstStyle/>
          <a:p>
            <a:pPr marL="166140" indent="-166140">
              <a:spcBef>
                <a:spcPts val="462"/>
              </a:spcBef>
              <a:buClr>
                <a:srgbClr val="234F77"/>
              </a:buClr>
              <a:buSzPct val="100000"/>
            </a:pPr>
            <a:r>
              <a:rPr lang="en-US" sz="2100" dirty="0"/>
              <a:t>A</a:t>
            </a:r>
            <a:r>
              <a:rPr lang="en-US" sz="2100" dirty="0" smtClean="0"/>
              <a:t>ctive-active L2 topologies possible without new protocols</a:t>
            </a:r>
          </a:p>
          <a:p>
            <a:pPr marL="356640" lvl="1" indent="-166140">
              <a:spcBef>
                <a:spcPts val="462"/>
              </a:spcBef>
              <a:buClr>
                <a:srgbClr val="234F77"/>
              </a:buClr>
              <a:buSzPct val="100000"/>
            </a:pPr>
            <a:r>
              <a:rPr lang="en-US" sz="1600" dirty="0" smtClean="0"/>
              <a:t>MLAG, uses known and trusted standard LACP protocol.</a:t>
            </a:r>
          </a:p>
          <a:p>
            <a:pPr marL="356640" lvl="1" indent="-166140">
              <a:spcBef>
                <a:spcPts val="462"/>
              </a:spcBef>
              <a:buClr>
                <a:srgbClr val="234F77"/>
              </a:buClr>
              <a:buSzPct val="100000"/>
            </a:pPr>
            <a:r>
              <a:rPr lang="en-US" sz="1600" dirty="0" smtClean="0"/>
              <a:t>Achieved without new hardware or any new  operational challenges</a:t>
            </a:r>
          </a:p>
          <a:p>
            <a:pPr marL="356640" lvl="1" indent="-166140">
              <a:spcBef>
                <a:spcPts val="462"/>
              </a:spcBef>
              <a:buClr>
                <a:srgbClr val="234F77"/>
              </a:buClr>
              <a:buSzPct val="100000"/>
            </a:pPr>
            <a:r>
              <a:rPr lang="en-US" sz="1600" dirty="0" smtClean="0"/>
              <a:t>But at large scale same challenges as the new protocols, VLANs and MAC explosion</a:t>
            </a:r>
            <a:endParaRPr lang="en-US" sz="1600" dirty="0" smtClean="0">
              <a:ea typeface="Arial" pitchFamily="-1" charset="0"/>
              <a:cs typeface="Arial" pitchFamily="-1" charset="0"/>
              <a:sym typeface="Arial" pitchFamily="-1" charset="0"/>
            </a:endParaRPr>
          </a:p>
          <a:p>
            <a:pPr marL="356640" lvl="1" indent="-166140">
              <a:spcBef>
                <a:spcPts val="462"/>
              </a:spcBef>
              <a:buClr>
                <a:srgbClr val="234F77"/>
              </a:buClr>
              <a:buSzPct val="100000"/>
            </a:pPr>
            <a:r>
              <a:rPr lang="en-US" sz="1600" dirty="0" smtClean="0">
                <a:ea typeface="Arial" pitchFamily="-1" charset="0"/>
                <a:cs typeface="Arial" pitchFamily="-1" charset="0"/>
                <a:sym typeface="Arial" pitchFamily="-1" charset="0"/>
              </a:rPr>
              <a:t>Layer 2 can scale to a level without requiring new protocols and hardware</a:t>
            </a:r>
            <a:endParaRPr lang="en-US" sz="1600" dirty="0" smtClean="0"/>
          </a:p>
        </p:txBody>
      </p:sp>
      <p:sp>
        <p:nvSpPr>
          <p:cNvPr id="108" name="Rectangle 3"/>
          <p:cNvSpPr>
            <a:spLocks/>
          </p:cNvSpPr>
          <p:nvPr/>
        </p:nvSpPr>
        <p:spPr bwMode="auto">
          <a:xfrm>
            <a:off x="424543" y="3996386"/>
            <a:ext cx="5617029" cy="1371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-14" bIns="0">
            <a:prstTxWarp prst="textNoShape">
              <a:avLst/>
            </a:prstTxWarp>
          </a:bodyPr>
          <a:lstStyle/>
          <a:p>
            <a:pPr marL="166140" lvl="1" indent="-166140">
              <a:spcBef>
                <a:spcPts val="462"/>
              </a:spcBef>
              <a:buSzPct val="100000"/>
              <a:buFont typeface="Arial"/>
              <a:buChar char="•"/>
            </a:pPr>
            <a:endParaRPr lang="en-US" sz="1600" dirty="0">
              <a:solidFill>
                <a:srgbClr val="BE7C0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89100" y="3612393"/>
            <a:ext cx="3489299" cy="961662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t" anchorCtr="0" compatLnSpc="1">
            <a:prstTxWarp prst="textNoShape">
              <a:avLst/>
            </a:prstTxWarp>
          </a:bodyPr>
          <a:lstStyle/>
          <a:p>
            <a:pPr defTabSz="421996"/>
            <a:r>
              <a:rPr lang="en-US" sz="1200" dirty="0">
                <a:solidFill>
                  <a:srgbClr val="FFFFFF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Layer 2 Leaf-Spine – MLAG Design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04155" y="5307379"/>
            <a:ext cx="1960420" cy="437930"/>
          </a:xfrm>
          <a:prstGeom prst="rect">
            <a:avLst/>
          </a:prstGeom>
          <a:solidFill>
            <a:srgbClr val="A6A6A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b" anchorCtr="0" compatLnSpc="1">
            <a:prstTxWarp prst="textNoShape">
              <a:avLst/>
            </a:prstTxWarp>
          </a:bodyPr>
          <a:lstStyle/>
          <a:p>
            <a:endParaRPr lang="en-US" sz="1200" dirty="0"/>
          </a:p>
        </p:txBody>
      </p:sp>
      <p:cxnSp>
        <p:nvCxnSpPr>
          <p:cNvPr id="13" name="Straight Connector 12"/>
          <p:cNvCxnSpPr>
            <a:stCxn id="27" idx="2"/>
          </p:cNvCxnSpPr>
          <p:nvPr/>
        </p:nvCxnSpPr>
        <p:spPr bwMode="auto">
          <a:xfrm flipH="1">
            <a:off x="1192605" y="4593682"/>
            <a:ext cx="1047369" cy="852639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57150" cap="flat" cmpd="sng" algn="ctr">
            <a:solidFill>
              <a:srgbClr val="234F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20" idx="2"/>
            <a:endCxn id="21" idx="0"/>
          </p:cNvCxnSpPr>
          <p:nvPr/>
        </p:nvCxnSpPr>
        <p:spPr bwMode="auto">
          <a:xfrm flipH="1">
            <a:off x="1218012" y="4594670"/>
            <a:ext cx="1740706" cy="844287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57150" cap="flat" cmpd="sng" algn="ctr">
            <a:solidFill>
              <a:srgbClr val="234F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endCxn id="27" idx="2"/>
          </p:cNvCxnSpPr>
          <p:nvPr/>
        </p:nvCxnSpPr>
        <p:spPr bwMode="auto">
          <a:xfrm flipV="1">
            <a:off x="2147541" y="4593682"/>
            <a:ext cx="92433" cy="852641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57150" cap="flat" cmpd="sng" algn="ctr">
            <a:solidFill>
              <a:srgbClr val="234F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>
            <a:stCxn id="22" idx="0"/>
            <a:endCxn id="20" idx="2"/>
          </p:cNvCxnSpPr>
          <p:nvPr/>
        </p:nvCxnSpPr>
        <p:spPr bwMode="auto">
          <a:xfrm flipV="1">
            <a:off x="2140408" y="4594670"/>
            <a:ext cx="818310" cy="844287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57150" cap="flat" cmpd="sng" algn="ctr">
            <a:solidFill>
              <a:srgbClr val="234F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23" idx="0"/>
            <a:endCxn id="20" idx="2"/>
          </p:cNvCxnSpPr>
          <p:nvPr/>
        </p:nvCxnSpPr>
        <p:spPr bwMode="auto">
          <a:xfrm flipH="1" flipV="1">
            <a:off x="2958718" y="4594670"/>
            <a:ext cx="99257" cy="844287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57150" cap="flat" cmpd="sng" algn="ctr">
            <a:solidFill>
              <a:srgbClr val="234F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23" idx="0"/>
          </p:cNvCxnSpPr>
          <p:nvPr/>
        </p:nvCxnSpPr>
        <p:spPr bwMode="auto">
          <a:xfrm flipH="1" flipV="1">
            <a:off x="2257618" y="4629433"/>
            <a:ext cx="800357" cy="809524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57150" cap="flat" cmpd="sng" algn="ctr">
            <a:solidFill>
              <a:srgbClr val="234F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2333857" y="4231280"/>
            <a:ext cx="606354" cy="10606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762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29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2746852" y="3942204"/>
            <a:ext cx="423733" cy="652466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958" y="5438957"/>
            <a:ext cx="782109" cy="1963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354" y="5438957"/>
            <a:ext cx="782109" cy="1963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921" y="5438957"/>
            <a:ext cx="782109" cy="1963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317" y="5438957"/>
            <a:ext cx="782109" cy="196372"/>
          </a:xfrm>
          <a:prstGeom prst="rect">
            <a:avLst/>
          </a:prstGeom>
        </p:spPr>
      </p:pic>
      <p:cxnSp>
        <p:nvCxnSpPr>
          <p:cNvPr id="25" name="Straight Connector 24"/>
          <p:cNvCxnSpPr>
            <a:stCxn id="24" idx="0"/>
            <a:endCxn id="20" idx="2"/>
          </p:cNvCxnSpPr>
          <p:nvPr/>
        </p:nvCxnSpPr>
        <p:spPr bwMode="auto">
          <a:xfrm flipH="1" flipV="1">
            <a:off x="2958719" y="4594670"/>
            <a:ext cx="1021653" cy="844287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57150" cap="flat" cmpd="sng" algn="ctr">
            <a:solidFill>
              <a:srgbClr val="234F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24" idx="0"/>
            <a:endCxn id="27" idx="2"/>
          </p:cNvCxnSpPr>
          <p:nvPr/>
        </p:nvCxnSpPr>
        <p:spPr bwMode="auto">
          <a:xfrm flipH="1" flipV="1">
            <a:off x="2239973" y="4593682"/>
            <a:ext cx="1740398" cy="845275"/>
          </a:xfrm>
          <a:prstGeom prst="line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57150" cap="flat" cmpd="sng" algn="ctr">
            <a:solidFill>
              <a:srgbClr val="234F7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3" cstate="print"/>
          <a:srcRect b="38389"/>
          <a:stretch>
            <a:fillRect/>
          </a:stretch>
        </p:blipFill>
        <p:spPr bwMode="auto">
          <a:xfrm>
            <a:off x="2028107" y="3940594"/>
            <a:ext cx="423733" cy="6530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/>
        </p:spPr>
      </p:pic>
      <p:sp>
        <p:nvSpPr>
          <p:cNvPr id="29" name="Oval 28"/>
          <p:cNvSpPr/>
          <p:nvPr/>
        </p:nvSpPr>
        <p:spPr bwMode="auto">
          <a:xfrm>
            <a:off x="1282289" y="5183562"/>
            <a:ext cx="1155632" cy="68588"/>
          </a:xfrm>
          <a:prstGeom prst="ellipse">
            <a:avLst/>
          </a:prstGeom>
          <a:noFill/>
          <a:ln w="28575" cap="flat" cmpd="sng" algn="ctr">
            <a:solidFill>
              <a:srgbClr val="234F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t" anchorCtr="0" compatLnSpc="1">
            <a:prstTxWarp prst="textNoShape">
              <a:avLst/>
            </a:prstTxWarp>
          </a:bodyPr>
          <a:lstStyle/>
          <a:p>
            <a:pPr defTabSz="421996"/>
            <a:endParaRPr lang="en-US" sz="600" dirty="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35286" y="3780209"/>
            <a:ext cx="3993665" cy="1819336"/>
          </a:xfrm>
          <a:prstGeom prst="rect">
            <a:avLst/>
          </a:prstGeom>
        </p:spPr>
      </p:pic>
      <p:sp>
        <p:nvSpPr>
          <p:cNvPr id="33" name="Title 3"/>
          <p:cNvSpPr>
            <a:spLocks noGrp="1"/>
          </p:cNvSpPr>
          <p:nvPr>
            <p:ph type="title"/>
          </p:nvPr>
        </p:nvSpPr>
        <p:spPr>
          <a:xfrm>
            <a:off x="468313" y="41275"/>
            <a:ext cx="6705600" cy="749300"/>
          </a:xfrm>
        </p:spPr>
        <p:txBody>
          <a:bodyPr/>
          <a:lstStyle/>
          <a:p>
            <a:r>
              <a:rPr lang="en-US" dirty="0"/>
              <a:t>Data Centre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464166" y="5942574"/>
            <a:ext cx="8030985" cy="591790"/>
          </a:xfrm>
          <a:prstGeom prst="rect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ctr" anchorCtr="0" compatLnSpc="1">
            <a:prstTxWarp prst="textNoShape">
              <a:avLst/>
            </a:prstTxWarp>
          </a:bodyPr>
          <a:lstStyle/>
          <a:p>
            <a:pPr algn="ctr" defTabSz="421996"/>
            <a:r>
              <a:rPr lang="en-US" sz="1700" dirty="0" smtClean="0">
                <a:solidFill>
                  <a:srgbClr val="FFFFFF"/>
                </a:solidFill>
                <a:ea typeface="ヒラギノ角ゴ ProN W3" charset="-128"/>
                <a:cs typeface="ヒラギノ角ゴ ProN W3" charset="-128"/>
                <a:sym typeface="Arial" charset="0"/>
              </a:rPr>
              <a:t>The layer 2 approach only targets the </a:t>
            </a:r>
            <a:r>
              <a:rPr lang="en-US" sz="1700" dirty="0" err="1" smtClean="0">
                <a:solidFill>
                  <a:srgbClr val="FFFFFF"/>
                </a:solidFill>
                <a:ea typeface="ヒラギノ角ゴ ProN W3" charset="-128"/>
                <a:cs typeface="ヒラギノ角ゴ ProN W3" charset="-128"/>
                <a:sym typeface="Arial" charset="0"/>
              </a:rPr>
              <a:t>VMobility</a:t>
            </a:r>
            <a:r>
              <a:rPr lang="en-US" sz="1700" dirty="0" smtClean="0">
                <a:solidFill>
                  <a:srgbClr val="FFFFFF"/>
                </a:solidFill>
                <a:ea typeface="ヒラギノ角ゴ ProN W3" charset="-128"/>
                <a:cs typeface="ヒラギノ角ゴ ProN W3" charset="-128"/>
                <a:sym typeface="Arial" charset="0"/>
              </a:rPr>
              <a:t> challenge, what about Scale, </a:t>
            </a:r>
          </a:p>
          <a:p>
            <a:pPr algn="ctr" defTabSz="421996"/>
            <a:r>
              <a:rPr lang="en-US" sz="1700" dirty="0" smtClean="0">
                <a:solidFill>
                  <a:srgbClr val="FFFFFF"/>
                </a:solidFill>
                <a:ea typeface="ヒラギノ角ゴ ProN W3" charset="-128"/>
                <a:cs typeface="ヒラギノ角ゴ ProN W3" charset="-128"/>
                <a:sym typeface="Arial" charset="0"/>
              </a:rPr>
              <a:t>Multi-tenancy, Simplicity and Big Data environments</a:t>
            </a:r>
            <a:endParaRPr lang="en-US" sz="1700" dirty="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716976" y="5188014"/>
            <a:ext cx="1155632" cy="68588"/>
          </a:xfrm>
          <a:prstGeom prst="ellipse">
            <a:avLst/>
          </a:prstGeom>
          <a:noFill/>
          <a:ln w="28575" cap="flat" cmpd="sng" algn="ctr">
            <a:solidFill>
              <a:srgbClr val="234F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t" anchorCtr="0" compatLnSpc="1">
            <a:prstTxWarp prst="textNoShape">
              <a:avLst/>
            </a:prstTxWarp>
          </a:bodyPr>
          <a:lstStyle/>
          <a:p>
            <a:pPr defTabSz="421996"/>
            <a:endParaRPr lang="en-US" sz="600" dirty="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8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984" y="1404926"/>
            <a:ext cx="8220075" cy="854391"/>
          </a:xfrm>
        </p:spPr>
        <p:txBody>
          <a:bodyPr/>
          <a:lstStyle/>
          <a:p>
            <a:r>
              <a:rPr lang="en-US" sz="2200" dirty="0" smtClean="0"/>
              <a:t>To provide scale evolution is to decouple the virtualized network from the physical infrastructure</a:t>
            </a:r>
          </a:p>
          <a:p>
            <a:pPr lvl="1"/>
            <a:r>
              <a:rPr lang="en-US" sz="1600" dirty="0" smtClean="0"/>
              <a:t>Remove the scaling and architecture requirements from the physical infrastructure</a:t>
            </a:r>
          </a:p>
          <a:p>
            <a:pPr lvl="1"/>
            <a:r>
              <a:rPr lang="en-US" sz="1600" dirty="0" smtClean="0"/>
              <a:t>Architecture of the physical infrastructure not tied to the virtual infrastructure</a:t>
            </a:r>
          </a:p>
          <a:p>
            <a:pPr lvl="1"/>
            <a:r>
              <a:rPr lang="en-US" sz="1600" dirty="0" smtClean="0"/>
              <a:t>Building a physical transport infrastructure for bandwidth, port scale and operation</a:t>
            </a:r>
          </a:p>
          <a:p>
            <a:pPr lvl="1"/>
            <a:r>
              <a:rPr lang="en-US" sz="1600" dirty="0" smtClean="0"/>
              <a:t>Allowing the standardize of the the </a:t>
            </a:r>
            <a:r>
              <a:rPr lang="en-US" sz="1600" dirty="0"/>
              <a:t>networking platform </a:t>
            </a:r>
            <a:r>
              <a:rPr lang="en-US" sz="1600" dirty="0" smtClean="0"/>
              <a:t>regardless of the application</a:t>
            </a:r>
          </a:p>
          <a:p>
            <a:pPr lvl="1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Centre Transport</a:t>
            </a:r>
            <a:endParaRPr lang="en-US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1472188" y="3810309"/>
            <a:ext cx="6590300" cy="2302069"/>
            <a:chOff x="1460842" y="3575168"/>
            <a:chExt cx="7187355" cy="2457834"/>
          </a:xfrm>
        </p:grpSpPr>
        <p:pic>
          <p:nvPicPr>
            <p:cNvPr id="174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59170" y="4324711"/>
              <a:ext cx="355706" cy="27642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9346" y="4038595"/>
              <a:ext cx="177592" cy="448237"/>
            </a:xfrm>
            <a:prstGeom prst="rect">
              <a:avLst/>
            </a:prstGeom>
          </p:spPr>
        </p:pic>
        <p:pic>
          <p:nvPicPr>
            <p:cNvPr id="172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2884" y="4351349"/>
              <a:ext cx="355706" cy="27642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71" name="Rectangle 170"/>
            <p:cNvSpPr/>
            <p:nvPr/>
          </p:nvSpPr>
          <p:spPr>
            <a:xfrm>
              <a:off x="5653427" y="3650576"/>
              <a:ext cx="1549760" cy="408431"/>
            </a:xfrm>
            <a:prstGeom prst="rect">
              <a:avLst/>
            </a:prstGeom>
            <a:solidFill>
              <a:srgbClr val="ACCBF9"/>
            </a:solidFill>
            <a:ln>
              <a:solidFill>
                <a:srgbClr val="234F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626770" y="3643644"/>
              <a:ext cx="1549760" cy="408431"/>
            </a:xfrm>
            <a:prstGeom prst="rect">
              <a:avLst/>
            </a:prstGeom>
            <a:solidFill>
              <a:srgbClr val="ACCBF9"/>
            </a:solidFill>
            <a:ln>
              <a:solidFill>
                <a:srgbClr val="234F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605707" y="3647902"/>
              <a:ext cx="1549760" cy="40843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234F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rapezoid 4"/>
            <p:cNvSpPr/>
            <p:nvPr/>
          </p:nvSpPr>
          <p:spPr>
            <a:xfrm>
              <a:off x="1998777" y="5131267"/>
              <a:ext cx="4734560" cy="901735"/>
            </a:xfrm>
            <a:prstGeom prst="trapezoid">
              <a:avLst/>
            </a:prstGeom>
            <a:solidFill>
              <a:srgbClr val="85B2F6"/>
            </a:solidFill>
            <a:ln>
              <a:solidFill>
                <a:srgbClr val="234F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10800000" flipH="1">
              <a:off x="4001599" y="5291148"/>
              <a:ext cx="110280" cy="313041"/>
            </a:xfrm>
            <a:prstGeom prst="line">
              <a:avLst/>
            </a:prstGeom>
            <a:noFill/>
            <a:ln w="19050" cap="flat" cmpd="sng">
              <a:solidFill>
                <a:srgbClr val="482CF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rot="10800000">
              <a:off x="5288490" y="5283399"/>
              <a:ext cx="36769" cy="364072"/>
            </a:xfrm>
            <a:prstGeom prst="line">
              <a:avLst/>
            </a:prstGeom>
            <a:noFill/>
            <a:ln w="19050" cap="flat" cmpd="sng">
              <a:solidFill>
                <a:srgbClr val="482CF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3227" y="5597634"/>
              <a:ext cx="345324" cy="34538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9" name="Line 8"/>
            <p:cNvSpPr>
              <a:spLocks noChangeShapeType="1"/>
            </p:cNvSpPr>
            <p:nvPr/>
          </p:nvSpPr>
          <p:spPr bwMode="auto">
            <a:xfrm rot="10800000" flipH="1">
              <a:off x="3998752" y="5283400"/>
              <a:ext cx="488171" cy="309832"/>
            </a:xfrm>
            <a:prstGeom prst="line">
              <a:avLst/>
            </a:prstGeom>
            <a:noFill/>
            <a:ln w="19050" cap="flat" cmpd="sng">
              <a:solidFill>
                <a:srgbClr val="482CF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rot="10800000">
              <a:off x="4825199" y="5267908"/>
              <a:ext cx="491480" cy="363426"/>
            </a:xfrm>
            <a:prstGeom prst="line">
              <a:avLst/>
            </a:prstGeom>
            <a:noFill/>
            <a:ln w="19050" cap="flat" cmpd="sng">
              <a:solidFill>
                <a:srgbClr val="482CF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1" name="Picture 1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74585" y="5633860"/>
              <a:ext cx="345324" cy="345383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grpSp>
          <p:nvGrpSpPr>
            <p:cNvPr id="12" name="Group 11"/>
            <p:cNvGrpSpPr/>
            <p:nvPr/>
          </p:nvGrpSpPr>
          <p:grpSpPr>
            <a:xfrm>
              <a:off x="3927947" y="4989045"/>
              <a:ext cx="1485558" cy="315683"/>
              <a:chOff x="6388964" y="2553343"/>
              <a:chExt cx="2176176" cy="453170"/>
            </a:xfrm>
          </p:grpSpPr>
          <p:pic>
            <p:nvPicPr>
              <p:cNvPr id="13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88964" y="2570929"/>
                <a:ext cx="458747" cy="43558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980980" y="2557251"/>
                <a:ext cx="458747" cy="43558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563224" y="2553343"/>
                <a:ext cx="458747" cy="43558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106393" y="2559204"/>
                <a:ext cx="458747" cy="435584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rot="10800000" flipH="1">
              <a:off x="4001570" y="5275653"/>
              <a:ext cx="860398" cy="317596"/>
            </a:xfrm>
            <a:prstGeom prst="line">
              <a:avLst/>
            </a:prstGeom>
            <a:noFill/>
            <a:ln w="19050" cap="flat" cmpd="sng">
              <a:solidFill>
                <a:srgbClr val="482CF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rot="10800000" flipH="1">
              <a:off x="4002183" y="5291147"/>
              <a:ext cx="1271599" cy="302425"/>
            </a:xfrm>
            <a:prstGeom prst="line">
              <a:avLst/>
            </a:prstGeom>
            <a:noFill/>
            <a:ln w="28575" cap="flat" cmpd="sng">
              <a:solidFill>
                <a:srgbClr val="482CF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rot="10800000">
              <a:off x="4488149" y="5283077"/>
              <a:ext cx="832514" cy="352452"/>
            </a:xfrm>
            <a:prstGeom prst="line">
              <a:avLst/>
            </a:prstGeom>
            <a:noFill/>
            <a:ln w="19050" cap="flat" cmpd="sng">
              <a:solidFill>
                <a:srgbClr val="482CF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rot="10800000">
              <a:off x="4108936" y="5307413"/>
              <a:ext cx="1203760" cy="328116"/>
            </a:xfrm>
            <a:prstGeom prst="line">
              <a:avLst/>
            </a:prstGeom>
            <a:noFill/>
            <a:ln w="19050" cap="flat" cmpd="sng">
              <a:solidFill>
                <a:srgbClr val="482CF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Trapezoid 21"/>
            <p:cNvSpPr/>
            <p:nvPr/>
          </p:nvSpPr>
          <p:spPr>
            <a:xfrm>
              <a:off x="1460842" y="4106593"/>
              <a:ext cx="1843163" cy="664846"/>
            </a:xfrm>
            <a:prstGeom prst="trapezoid">
              <a:avLst/>
            </a:prstGeom>
            <a:solidFill>
              <a:schemeClr val="bg2">
                <a:lumMod val="90000"/>
                <a:alpha val="40000"/>
              </a:schemeClr>
            </a:solidFill>
            <a:ln>
              <a:solidFill>
                <a:srgbClr val="234F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602168" y="4103585"/>
              <a:ext cx="355705" cy="565460"/>
              <a:chOff x="6106277" y="2978478"/>
              <a:chExt cx="459448" cy="843720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24126" y="2978478"/>
                <a:ext cx="229387" cy="668812"/>
              </a:xfrm>
              <a:prstGeom prst="rect">
                <a:avLst/>
              </a:prstGeom>
            </p:spPr>
          </p:pic>
          <p:pic>
            <p:nvPicPr>
              <p:cNvPr id="24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06277" y="3409742"/>
                <a:ext cx="459448" cy="41245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2780280" y="4114251"/>
              <a:ext cx="355706" cy="562544"/>
              <a:chOff x="6106277" y="2982830"/>
              <a:chExt cx="459448" cy="839368"/>
            </a:xfrm>
          </p:grpSpPr>
          <p:pic>
            <p:nvPicPr>
              <p:cNvPr id="28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106277" y="3409742"/>
                <a:ext cx="459448" cy="412456"/>
              </a:xfrm>
              <a:prstGeom prst="rect">
                <a:avLst/>
              </a:prstGeom>
              <a:noFill/>
              <a:ln w="12700" cap="flat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1087" y="2982830"/>
                <a:ext cx="229387" cy="668811"/>
              </a:xfrm>
              <a:prstGeom prst="rect">
                <a:avLst/>
              </a:prstGeom>
            </p:spPr>
          </p:pic>
        </p:grpSp>
        <p:grpSp>
          <p:nvGrpSpPr>
            <p:cNvPr id="62" name="Group 61"/>
            <p:cNvGrpSpPr/>
            <p:nvPr/>
          </p:nvGrpSpPr>
          <p:grpSpPr>
            <a:xfrm>
              <a:off x="3475803" y="4098537"/>
              <a:ext cx="1843163" cy="664846"/>
              <a:chOff x="1178561" y="3449041"/>
              <a:chExt cx="2448560" cy="838479"/>
            </a:xfrm>
            <a:solidFill>
              <a:srgbClr val="ACCBF9"/>
            </a:solidFill>
          </p:grpSpPr>
          <p:sp>
            <p:nvSpPr>
              <p:cNvPr id="63" name="Trapezoid 62"/>
              <p:cNvSpPr/>
              <p:nvPr/>
            </p:nvSpPr>
            <p:spPr>
              <a:xfrm>
                <a:off x="1178561" y="3449041"/>
                <a:ext cx="2448560" cy="838479"/>
              </a:xfrm>
              <a:prstGeom prst="trapezoid">
                <a:avLst/>
              </a:prstGeom>
              <a:grpFill/>
              <a:ln>
                <a:solidFill>
                  <a:srgbClr val="234F77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9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51439" y="3809761"/>
                <a:ext cx="472538" cy="348620"/>
              </a:xfrm>
              <a:prstGeom prst="rect">
                <a:avLst/>
              </a:prstGeom>
              <a:grpFill/>
              <a:ln w="12700" cap="flat">
                <a:noFill/>
                <a:miter lim="800000"/>
                <a:headEnd/>
                <a:tailEnd/>
              </a:ln>
            </p:spPr>
          </p:pic>
        </p:grpSp>
        <p:sp>
          <p:nvSpPr>
            <p:cNvPr id="72" name="Trapezoid 71"/>
            <p:cNvSpPr/>
            <p:nvPr/>
          </p:nvSpPr>
          <p:spPr>
            <a:xfrm>
              <a:off x="5502518" y="4114649"/>
              <a:ext cx="1843163" cy="664845"/>
            </a:xfrm>
            <a:prstGeom prst="trapezoid">
              <a:avLst/>
            </a:prstGeom>
            <a:solidFill>
              <a:srgbClr val="ACCBF9"/>
            </a:solidFill>
            <a:ln>
              <a:solidFill>
                <a:srgbClr val="234F7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960778" y="4721778"/>
              <a:ext cx="687419" cy="3660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Virtualized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Solution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82" name="Picture 81" descr="Big-Data.jpeg"/>
            <p:cNvPicPr preferRelativeResize="0">
              <a:picLocks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363" y="3843726"/>
              <a:ext cx="1035038" cy="189349"/>
            </a:xfrm>
            <a:prstGeom prst="rect">
              <a:avLst/>
            </a:prstGeom>
            <a:ln>
              <a:solidFill>
                <a:srgbClr val="234F77"/>
              </a:solidFill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7828" y="3834376"/>
              <a:ext cx="956710" cy="207008"/>
            </a:xfrm>
            <a:prstGeom prst="rect">
              <a:avLst/>
            </a:prstGeom>
            <a:ln w="12700" cmpd="sng">
              <a:solidFill>
                <a:srgbClr val="234F77"/>
              </a:solidFill>
            </a:ln>
          </p:spPr>
        </p:pic>
        <p:grpSp>
          <p:nvGrpSpPr>
            <p:cNvPr id="126" name="Group 125"/>
            <p:cNvGrpSpPr/>
            <p:nvPr/>
          </p:nvGrpSpPr>
          <p:grpSpPr>
            <a:xfrm>
              <a:off x="4521200" y="4064000"/>
              <a:ext cx="553222" cy="639466"/>
              <a:chOff x="6384939" y="4711796"/>
              <a:chExt cx="741804" cy="926390"/>
            </a:xfrm>
          </p:grpSpPr>
          <p:grpSp>
            <p:nvGrpSpPr>
              <p:cNvPr id="87" name="Group 134"/>
              <p:cNvGrpSpPr>
                <a:grpSpLocks/>
              </p:cNvGrpSpPr>
              <p:nvPr/>
            </p:nvGrpSpPr>
            <p:grpSpPr bwMode="auto">
              <a:xfrm>
                <a:off x="6649099" y="4711796"/>
                <a:ext cx="345564" cy="662230"/>
                <a:chOff x="3408" y="1056"/>
                <a:chExt cx="1350" cy="3183"/>
              </a:xfrm>
            </p:grpSpPr>
            <p:grpSp>
              <p:nvGrpSpPr>
                <p:cNvPr id="88" name="Group 135"/>
                <p:cNvGrpSpPr>
                  <a:grpSpLocks/>
                </p:cNvGrpSpPr>
                <p:nvPr/>
              </p:nvGrpSpPr>
              <p:grpSpPr bwMode="auto">
                <a:xfrm>
                  <a:off x="3408" y="2227"/>
                  <a:ext cx="1350" cy="2012"/>
                  <a:chOff x="3408" y="2227"/>
                  <a:chExt cx="1350" cy="2012"/>
                </a:xfrm>
              </p:grpSpPr>
              <p:sp>
                <p:nvSpPr>
                  <p:cNvPr id="98" name="Freeform 136"/>
                  <p:cNvSpPr>
                    <a:spLocks/>
                  </p:cNvSpPr>
                  <p:nvPr/>
                </p:nvSpPr>
                <p:spPr bwMode="auto">
                  <a:xfrm>
                    <a:off x="3408" y="2227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748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9" name="Group 138"/>
                <p:cNvGrpSpPr>
                  <a:grpSpLocks/>
                </p:cNvGrpSpPr>
                <p:nvPr/>
              </p:nvGrpSpPr>
              <p:grpSpPr bwMode="auto">
                <a:xfrm>
                  <a:off x="3408" y="1837"/>
                  <a:ext cx="1350" cy="2012"/>
                  <a:chOff x="3408" y="1837"/>
                  <a:chExt cx="1350" cy="2012"/>
                </a:xfrm>
              </p:grpSpPr>
              <p:sp>
                <p:nvSpPr>
                  <p:cNvPr id="96" name="Freeform 139"/>
                  <p:cNvSpPr>
                    <a:spLocks/>
                  </p:cNvSpPr>
                  <p:nvPr/>
                </p:nvSpPr>
                <p:spPr bwMode="auto">
                  <a:xfrm>
                    <a:off x="3408" y="1837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358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" name="Group 141"/>
                <p:cNvGrpSpPr>
                  <a:grpSpLocks/>
                </p:cNvGrpSpPr>
                <p:nvPr/>
              </p:nvGrpSpPr>
              <p:grpSpPr bwMode="auto">
                <a:xfrm>
                  <a:off x="3408" y="1447"/>
                  <a:ext cx="1350" cy="2012"/>
                  <a:chOff x="3408" y="1447"/>
                  <a:chExt cx="1350" cy="2012"/>
                </a:xfrm>
              </p:grpSpPr>
              <p:sp>
                <p:nvSpPr>
                  <p:cNvPr id="94" name="Freeform 142"/>
                  <p:cNvSpPr>
                    <a:spLocks/>
                  </p:cNvSpPr>
                  <p:nvPr/>
                </p:nvSpPr>
                <p:spPr bwMode="auto">
                  <a:xfrm>
                    <a:off x="3408" y="1447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68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oup 144"/>
                <p:cNvGrpSpPr>
                  <a:grpSpLocks/>
                </p:cNvGrpSpPr>
                <p:nvPr/>
              </p:nvGrpSpPr>
              <p:grpSpPr bwMode="auto">
                <a:xfrm>
                  <a:off x="3408" y="1056"/>
                  <a:ext cx="1350" cy="2012"/>
                  <a:chOff x="3408" y="1056"/>
                  <a:chExt cx="1350" cy="2012"/>
                </a:xfrm>
              </p:grpSpPr>
              <p:sp>
                <p:nvSpPr>
                  <p:cNvPr id="92" name="Freeform 145"/>
                  <p:cNvSpPr>
                    <a:spLocks/>
                  </p:cNvSpPr>
                  <p:nvPr/>
                </p:nvSpPr>
                <p:spPr bwMode="auto">
                  <a:xfrm>
                    <a:off x="3408" y="1056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577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0" name="Group 134"/>
              <p:cNvGrpSpPr>
                <a:grpSpLocks/>
              </p:cNvGrpSpPr>
              <p:nvPr/>
            </p:nvGrpSpPr>
            <p:grpSpPr bwMode="auto">
              <a:xfrm>
                <a:off x="6384939" y="4874356"/>
                <a:ext cx="345564" cy="662230"/>
                <a:chOff x="3408" y="1056"/>
                <a:chExt cx="1350" cy="3183"/>
              </a:xfrm>
            </p:grpSpPr>
            <p:grpSp>
              <p:nvGrpSpPr>
                <p:cNvPr id="101" name="Group 135"/>
                <p:cNvGrpSpPr>
                  <a:grpSpLocks/>
                </p:cNvGrpSpPr>
                <p:nvPr/>
              </p:nvGrpSpPr>
              <p:grpSpPr bwMode="auto">
                <a:xfrm>
                  <a:off x="3408" y="2227"/>
                  <a:ext cx="1350" cy="2012"/>
                  <a:chOff x="3408" y="2227"/>
                  <a:chExt cx="1350" cy="2012"/>
                </a:xfrm>
              </p:grpSpPr>
              <p:sp>
                <p:nvSpPr>
                  <p:cNvPr id="111" name="Freeform 136"/>
                  <p:cNvSpPr>
                    <a:spLocks/>
                  </p:cNvSpPr>
                  <p:nvPr/>
                </p:nvSpPr>
                <p:spPr bwMode="auto">
                  <a:xfrm>
                    <a:off x="3408" y="2227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748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2" name="Group 138"/>
                <p:cNvGrpSpPr>
                  <a:grpSpLocks/>
                </p:cNvGrpSpPr>
                <p:nvPr/>
              </p:nvGrpSpPr>
              <p:grpSpPr bwMode="auto">
                <a:xfrm>
                  <a:off x="3408" y="1837"/>
                  <a:ext cx="1350" cy="2012"/>
                  <a:chOff x="3408" y="1837"/>
                  <a:chExt cx="1350" cy="2012"/>
                </a:xfrm>
              </p:grpSpPr>
              <p:sp>
                <p:nvSpPr>
                  <p:cNvPr id="109" name="Freeform 139"/>
                  <p:cNvSpPr>
                    <a:spLocks/>
                  </p:cNvSpPr>
                  <p:nvPr/>
                </p:nvSpPr>
                <p:spPr bwMode="auto">
                  <a:xfrm>
                    <a:off x="3408" y="1837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358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3" name="Group 141"/>
                <p:cNvGrpSpPr>
                  <a:grpSpLocks/>
                </p:cNvGrpSpPr>
                <p:nvPr/>
              </p:nvGrpSpPr>
              <p:grpSpPr bwMode="auto">
                <a:xfrm>
                  <a:off x="3408" y="1447"/>
                  <a:ext cx="1350" cy="2012"/>
                  <a:chOff x="3408" y="1447"/>
                  <a:chExt cx="1350" cy="2012"/>
                </a:xfrm>
              </p:grpSpPr>
              <p:sp>
                <p:nvSpPr>
                  <p:cNvPr id="107" name="Freeform 142"/>
                  <p:cNvSpPr>
                    <a:spLocks/>
                  </p:cNvSpPr>
                  <p:nvPr/>
                </p:nvSpPr>
                <p:spPr bwMode="auto">
                  <a:xfrm>
                    <a:off x="3408" y="1447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68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4" name="Group 144"/>
                <p:cNvGrpSpPr>
                  <a:grpSpLocks/>
                </p:cNvGrpSpPr>
                <p:nvPr/>
              </p:nvGrpSpPr>
              <p:grpSpPr bwMode="auto">
                <a:xfrm>
                  <a:off x="3408" y="1056"/>
                  <a:ext cx="1350" cy="2012"/>
                  <a:chOff x="3408" y="1056"/>
                  <a:chExt cx="1350" cy="2012"/>
                </a:xfrm>
              </p:grpSpPr>
              <p:sp>
                <p:nvSpPr>
                  <p:cNvPr id="105" name="Freeform 145"/>
                  <p:cNvSpPr>
                    <a:spLocks/>
                  </p:cNvSpPr>
                  <p:nvPr/>
                </p:nvSpPr>
                <p:spPr bwMode="auto">
                  <a:xfrm>
                    <a:off x="3408" y="1056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577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13" name="Group 134"/>
              <p:cNvGrpSpPr>
                <a:grpSpLocks/>
              </p:cNvGrpSpPr>
              <p:nvPr/>
            </p:nvGrpSpPr>
            <p:grpSpPr bwMode="auto">
              <a:xfrm>
                <a:off x="6781179" y="4975956"/>
                <a:ext cx="345564" cy="662230"/>
                <a:chOff x="3408" y="1056"/>
                <a:chExt cx="1350" cy="3183"/>
              </a:xfrm>
            </p:grpSpPr>
            <p:grpSp>
              <p:nvGrpSpPr>
                <p:cNvPr id="114" name="Group 135"/>
                <p:cNvGrpSpPr>
                  <a:grpSpLocks/>
                </p:cNvGrpSpPr>
                <p:nvPr/>
              </p:nvGrpSpPr>
              <p:grpSpPr bwMode="auto">
                <a:xfrm>
                  <a:off x="3408" y="2227"/>
                  <a:ext cx="1350" cy="2012"/>
                  <a:chOff x="3408" y="2227"/>
                  <a:chExt cx="1350" cy="2012"/>
                </a:xfrm>
              </p:grpSpPr>
              <p:sp>
                <p:nvSpPr>
                  <p:cNvPr id="124" name="Freeform 136"/>
                  <p:cNvSpPr>
                    <a:spLocks/>
                  </p:cNvSpPr>
                  <p:nvPr/>
                </p:nvSpPr>
                <p:spPr bwMode="auto">
                  <a:xfrm>
                    <a:off x="3408" y="2227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748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5" name="Group 138"/>
                <p:cNvGrpSpPr>
                  <a:grpSpLocks/>
                </p:cNvGrpSpPr>
                <p:nvPr/>
              </p:nvGrpSpPr>
              <p:grpSpPr bwMode="auto">
                <a:xfrm>
                  <a:off x="3408" y="1837"/>
                  <a:ext cx="1350" cy="2012"/>
                  <a:chOff x="3408" y="1837"/>
                  <a:chExt cx="1350" cy="2012"/>
                </a:xfrm>
              </p:grpSpPr>
              <p:sp>
                <p:nvSpPr>
                  <p:cNvPr id="122" name="Freeform 139"/>
                  <p:cNvSpPr>
                    <a:spLocks/>
                  </p:cNvSpPr>
                  <p:nvPr/>
                </p:nvSpPr>
                <p:spPr bwMode="auto">
                  <a:xfrm>
                    <a:off x="3408" y="1837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2358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oup 141"/>
                <p:cNvGrpSpPr>
                  <a:grpSpLocks/>
                </p:cNvGrpSpPr>
                <p:nvPr/>
              </p:nvGrpSpPr>
              <p:grpSpPr bwMode="auto">
                <a:xfrm>
                  <a:off x="3408" y="1447"/>
                  <a:ext cx="1350" cy="2012"/>
                  <a:chOff x="3408" y="1447"/>
                  <a:chExt cx="1350" cy="2012"/>
                </a:xfrm>
              </p:grpSpPr>
              <p:sp>
                <p:nvSpPr>
                  <p:cNvPr id="120" name="Freeform 142"/>
                  <p:cNvSpPr>
                    <a:spLocks/>
                  </p:cNvSpPr>
                  <p:nvPr/>
                </p:nvSpPr>
                <p:spPr bwMode="auto">
                  <a:xfrm>
                    <a:off x="3408" y="1447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968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7" name="Group 144"/>
                <p:cNvGrpSpPr>
                  <a:grpSpLocks/>
                </p:cNvGrpSpPr>
                <p:nvPr/>
              </p:nvGrpSpPr>
              <p:grpSpPr bwMode="auto">
                <a:xfrm>
                  <a:off x="3408" y="1056"/>
                  <a:ext cx="1350" cy="2012"/>
                  <a:chOff x="3408" y="1056"/>
                  <a:chExt cx="1350" cy="2012"/>
                </a:xfrm>
              </p:grpSpPr>
              <p:sp>
                <p:nvSpPr>
                  <p:cNvPr id="118" name="Freeform 145"/>
                  <p:cNvSpPr>
                    <a:spLocks/>
                  </p:cNvSpPr>
                  <p:nvPr/>
                </p:nvSpPr>
                <p:spPr bwMode="auto">
                  <a:xfrm>
                    <a:off x="3408" y="1056"/>
                    <a:ext cx="1350" cy="2012"/>
                  </a:xfrm>
                  <a:custGeom>
                    <a:avLst/>
                    <a:gdLst/>
                    <a:ahLst/>
                    <a:cxnLst>
                      <a:cxn ang="0">
                        <a:pos x="1" y="1221"/>
                      </a:cxn>
                      <a:cxn ang="0">
                        <a:pos x="1664" y="1221"/>
                      </a:cxn>
                      <a:cxn ang="0">
                        <a:pos x="1664" y="1648"/>
                      </a:cxn>
                      <a:cxn ang="0">
                        <a:pos x="0" y="1664"/>
                      </a:cxn>
                      <a:cxn ang="0">
                        <a:pos x="1" y="1221"/>
                      </a:cxn>
                    </a:cxnLst>
                    <a:rect l="0" t="0" r="r" b="b"/>
                    <a:pathLst>
                      <a:path w="1664" h="2480">
                        <a:moveTo>
                          <a:pt x="1" y="1221"/>
                        </a:moveTo>
                        <a:cubicBezTo>
                          <a:pt x="886" y="0"/>
                          <a:pt x="1664" y="1221"/>
                          <a:pt x="1664" y="1221"/>
                        </a:cubicBezTo>
                        <a:lnTo>
                          <a:pt x="1664" y="1648"/>
                        </a:lnTo>
                        <a:cubicBezTo>
                          <a:pt x="1648" y="2282"/>
                          <a:pt x="192" y="2480"/>
                          <a:pt x="0" y="1664"/>
                        </a:cubicBezTo>
                        <a:cubicBezTo>
                          <a:pt x="0" y="1664"/>
                          <a:pt x="1" y="1450"/>
                          <a:pt x="1" y="1221"/>
                        </a:cubicBezTo>
                        <a:close/>
                      </a:path>
                    </a:pathLst>
                  </a:custGeom>
                  <a:solidFill>
                    <a:srgbClr val="8F8F8F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577"/>
                    <a:ext cx="1350" cy="960"/>
                  </a:xfrm>
                  <a:prstGeom prst="ellipse">
                    <a:avLst/>
                  </a:prstGeom>
                  <a:solidFill>
                    <a:srgbClr val="EAEAEA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29" name="TextBox 128"/>
            <p:cNvSpPr txBox="1"/>
            <p:nvPr/>
          </p:nvSpPr>
          <p:spPr>
            <a:xfrm>
              <a:off x="2294750" y="5202185"/>
              <a:ext cx="1142162" cy="591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234F77"/>
                  </a:solidFill>
                </a:rPr>
                <a:t>Single scalable</a:t>
              </a:r>
            </a:p>
            <a:p>
              <a:r>
                <a:rPr lang="en-US" sz="1000" dirty="0" smtClean="0">
                  <a:solidFill>
                    <a:srgbClr val="234F77"/>
                  </a:solidFill>
                </a:rPr>
                <a:t>Physical </a:t>
              </a:r>
            </a:p>
            <a:p>
              <a:r>
                <a:rPr lang="en-US" sz="1000" dirty="0" smtClean="0">
                  <a:solidFill>
                    <a:srgbClr val="234F77"/>
                  </a:solidFill>
                </a:rPr>
                <a:t>Infrastructure </a:t>
              </a:r>
              <a:endParaRPr lang="en-US" sz="1000" dirty="0">
                <a:solidFill>
                  <a:srgbClr val="234F77"/>
                </a:solidFill>
              </a:endParaRPr>
            </a:p>
          </p:txBody>
        </p:sp>
        <p:pic>
          <p:nvPicPr>
            <p:cNvPr id="130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16099" y="4221999"/>
              <a:ext cx="355705" cy="27642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2179" y="4394719"/>
              <a:ext cx="355705" cy="27642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cxnSp>
          <p:nvCxnSpPr>
            <p:cNvPr id="136" name="Straight Connector 135"/>
            <p:cNvCxnSpPr/>
            <p:nvPr/>
          </p:nvCxnSpPr>
          <p:spPr>
            <a:xfrm>
              <a:off x="5995853" y="4248541"/>
              <a:ext cx="967911" cy="649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4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02179" y="4211839"/>
              <a:ext cx="355705" cy="276427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cxnSp>
          <p:nvCxnSpPr>
            <p:cNvPr id="145" name="Straight Connector 144"/>
            <p:cNvCxnSpPr/>
            <p:nvPr/>
          </p:nvCxnSpPr>
          <p:spPr>
            <a:xfrm flipV="1">
              <a:off x="6067309" y="4586346"/>
              <a:ext cx="896455" cy="974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40" idx="3"/>
              <a:endCxn id="134" idx="1"/>
            </p:cNvCxnSpPr>
            <p:nvPr/>
          </p:nvCxnSpPr>
          <p:spPr>
            <a:xfrm flipV="1">
              <a:off x="6201271" y="4262159"/>
              <a:ext cx="548534" cy="33528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76" idx="1"/>
              <a:endCxn id="78" idx="3"/>
            </p:cNvCxnSpPr>
            <p:nvPr/>
          </p:nvCxnSpPr>
          <p:spPr>
            <a:xfrm flipH="1" flipV="1">
              <a:off x="6201718" y="4254404"/>
              <a:ext cx="537927" cy="332875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6067309" y="4238797"/>
              <a:ext cx="0" cy="360541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6940771" y="4245032"/>
              <a:ext cx="0" cy="360541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8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46013" y="4116191"/>
              <a:ext cx="355705" cy="276426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76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39645" y="4449065"/>
              <a:ext cx="355706" cy="27642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34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49805" y="4123945"/>
              <a:ext cx="355706" cy="27642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40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45565" y="4459225"/>
              <a:ext cx="355706" cy="27642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65" name="TextBox 164"/>
            <p:cNvSpPr txBox="1"/>
            <p:nvPr/>
          </p:nvSpPr>
          <p:spPr>
            <a:xfrm>
              <a:off x="6092735" y="3575168"/>
              <a:ext cx="823383" cy="295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234F77"/>
                  </a:solidFill>
                </a:rPr>
                <a:t>Web 2.0</a:t>
              </a:r>
              <a:endParaRPr lang="en-US" sz="1200" dirty="0">
                <a:solidFill>
                  <a:srgbClr val="234F77"/>
                </a:solidFill>
              </a:endParaRPr>
            </a:p>
          </p:txBody>
        </p:sp>
        <p:pic>
          <p:nvPicPr>
            <p:cNvPr id="166" name="Picture 165" descr="web2.0-v2.jpg"/>
            <p:cNvPicPr preferRelativeResize="0"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0450" y="3815750"/>
              <a:ext cx="1051860" cy="223798"/>
            </a:xfrm>
            <a:prstGeom prst="rect">
              <a:avLst/>
            </a:prstGeom>
            <a:ln>
              <a:solidFill>
                <a:srgbClr val="234F77"/>
              </a:solidFill>
            </a:ln>
          </p:spPr>
        </p:pic>
        <p:sp>
          <p:nvSpPr>
            <p:cNvPr id="167" name="TextBox 166"/>
            <p:cNvSpPr txBox="1"/>
            <p:nvPr/>
          </p:nvSpPr>
          <p:spPr>
            <a:xfrm>
              <a:off x="4063167" y="3576504"/>
              <a:ext cx="845100" cy="295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234F77"/>
                  </a:solidFill>
                </a:rPr>
                <a:t>Big Data</a:t>
              </a:r>
              <a:endParaRPr lang="en-US" sz="1200" dirty="0">
                <a:solidFill>
                  <a:srgbClr val="234F77"/>
                </a:solidFill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787425" y="3583436"/>
              <a:ext cx="1306277" cy="295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234F77"/>
                  </a:solidFill>
                </a:rPr>
                <a:t>Cloud Network</a:t>
              </a:r>
              <a:endParaRPr lang="en-US" sz="1200" dirty="0">
                <a:solidFill>
                  <a:srgbClr val="234F77"/>
                </a:solidFill>
              </a:endParaRPr>
            </a:p>
          </p:txBody>
        </p:sp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3060" y="4065233"/>
              <a:ext cx="177592" cy="4482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6281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 bwMode="auto">
          <a:xfrm>
            <a:off x="5079830" y="2478127"/>
            <a:ext cx="3760552" cy="1072622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t" anchorCtr="0" compatLnSpc="1">
            <a:prstTxWarp prst="textNoShape">
              <a:avLst/>
            </a:prstTxWarp>
          </a:bodyPr>
          <a:lstStyle/>
          <a:p>
            <a:pPr defTabSz="421996"/>
            <a:endParaRPr lang="en-US" sz="1200" dirty="0">
              <a:solidFill>
                <a:srgbClr val="FFFFFF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Centre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18" y="1603003"/>
            <a:ext cx="3876673" cy="4145015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Building the Layer 3 network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>
                <a:latin typeface="Myraid Pro"/>
                <a:cs typeface="Myraid Pro"/>
              </a:rPr>
              <a:t>For scale and East to West traffic growth</a:t>
            </a:r>
          </a:p>
          <a:p>
            <a:pPr lvl="1">
              <a:spcBef>
                <a:spcPts val="1000"/>
              </a:spcBef>
            </a:pPr>
            <a:r>
              <a:rPr lang="en-US" sz="1700" dirty="0">
                <a:latin typeface="Myraid Pro"/>
                <a:cs typeface="Myraid Pro"/>
              </a:rPr>
              <a:t>Physical CLOS leaf/Spine </a:t>
            </a:r>
            <a:r>
              <a:rPr lang="en-US" sz="1700" dirty="0" smtClean="0">
                <a:latin typeface="Myraid Pro"/>
                <a:cs typeface="Myraid Pro"/>
              </a:rPr>
              <a:t>architecture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>
                <a:latin typeface="Myraid Pro"/>
                <a:cs typeface="Myraid Pro"/>
              </a:rPr>
              <a:t>Standard routing Protocols between the leaf and Spine (OSPF/BGP)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>
                <a:latin typeface="Myraid Pro"/>
                <a:cs typeface="Myraid Pro"/>
              </a:rPr>
              <a:t>Equal Cost Multi-</a:t>
            </a:r>
            <a:r>
              <a:rPr lang="en-US" sz="1700" dirty="0" err="1" smtClean="0">
                <a:latin typeface="Myraid Pro"/>
                <a:cs typeface="Myraid Pro"/>
              </a:rPr>
              <a:t>Pathing</a:t>
            </a:r>
            <a:r>
              <a:rPr lang="en-US" sz="1700" dirty="0" smtClean="0">
                <a:latin typeface="Myraid Pro"/>
                <a:cs typeface="Myraid Pro"/>
              </a:rPr>
              <a:t> (ECMP) for active-active forwarding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>
                <a:latin typeface="Myraid Pro"/>
                <a:cs typeface="Myraid Pro"/>
              </a:rPr>
              <a:t>Standard protocols and Standard hardware,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>
                <a:latin typeface="Myraid Pro"/>
                <a:cs typeface="Myraid Pro"/>
              </a:rPr>
              <a:t>No </a:t>
            </a:r>
            <a:r>
              <a:rPr lang="en-US" sz="1700" dirty="0">
                <a:latin typeface="Myraid Pro"/>
                <a:cs typeface="Myraid Pro"/>
              </a:rPr>
              <a:t>increase in management or operational cost, minimal </a:t>
            </a:r>
            <a:r>
              <a:rPr lang="en-US" sz="1700" dirty="0" smtClean="0">
                <a:latin typeface="Myraid Pro"/>
                <a:cs typeface="Myraid Pro"/>
              </a:rPr>
              <a:t>risk</a:t>
            </a:r>
          </a:p>
          <a:p>
            <a:pPr>
              <a:spcBef>
                <a:spcPts val="1000"/>
              </a:spcBef>
            </a:pPr>
            <a:r>
              <a:rPr lang="en-US" sz="2100" dirty="0" smtClean="0">
                <a:latin typeface="Myraid Pro"/>
                <a:cs typeface="Myraid Pro"/>
              </a:rPr>
              <a:t>Increased Resilience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>
                <a:latin typeface="Myraid Pro"/>
                <a:cs typeface="Myraid Pro"/>
              </a:rPr>
              <a:t>All links are active, and forwarding traffic</a:t>
            </a:r>
          </a:p>
          <a:p>
            <a:pPr lvl="1">
              <a:spcBef>
                <a:spcPts val="1000"/>
              </a:spcBef>
            </a:pPr>
            <a:r>
              <a:rPr lang="en-US" sz="1700" dirty="0" smtClean="0">
                <a:latin typeface="Myraid Pro"/>
                <a:cs typeface="Myraid Pro"/>
              </a:rPr>
              <a:t>Distributed failure domain, with multiple spine topology</a:t>
            </a:r>
          </a:p>
          <a:p>
            <a:pPr marL="192087" lvl="1" indent="0">
              <a:buNone/>
            </a:pPr>
            <a:r>
              <a:rPr lang="en-US" sz="1600" dirty="0" smtClean="0">
                <a:latin typeface="Myraid Pro"/>
                <a:cs typeface="Myraid Pro"/>
              </a:rPr>
              <a:t> </a:t>
            </a:r>
            <a:endParaRPr lang="en-US" sz="1600" dirty="0">
              <a:latin typeface="Myraid Pro"/>
              <a:cs typeface="Myraid Pro"/>
            </a:endParaRPr>
          </a:p>
          <a:p>
            <a:pPr lvl="1"/>
            <a:endParaRPr lang="en-US" sz="1600" dirty="0">
              <a:latin typeface="Myraid Pro"/>
              <a:cs typeface="Myraid Pro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4309845" y="2260401"/>
            <a:ext cx="4653926" cy="2324945"/>
            <a:chOff x="4013259" y="2266461"/>
            <a:chExt cx="5042532" cy="2442176"/>
          </a:xfrm>
        </p:grpSpPr>
        <p:cxnSp>
          <p:nvCxnSpPr>
            <p:cNvPr id="7" name="Straight Connector 6"/>
            <p:cNvCxnSpPr>
              <a:stCxn id="79" idx="0"/>
            </p:cNvCxnSpPr>
            <p:nvPr/>
          </p:nvCxnSpPr>
          <p:spPr>
            <a:xfrm flipV="1">
              <a:off x="5410795" y="2565298"/>
              <a:ext cx="18982" cy="965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79" idx="0"/>
            </p:cNvCxnSpPr>
            <p:nvPr/>
          </p:nvCxnSpPr>
          <p:spPr>
            <a:xfrm flipV="1">
              <a:off x="5410795" y="2561800"/>
              <a:ext cx="1002034" cy="9688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79" idx="0"/>
            </p:cNvCxnSpPr>
            <p:nvPr/>
          </p:nvCxnSpPr>
          <p:spPr>
            <a:xfrm flipV="1">
              <a:off x="5410795" y="2549554"/>
              <a:ext cx="1955771" cy="9810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79" idx="0"/>
            </p:cNvCxnSpPr>
            <p:nvPr/>
          </p:nvCxnSpPr>
          <p:spPr>
            <a:xfrm flipV="1">
              <a:off x="5410795" y="2546055"/>
              <a:ext cx="2889965" cy="9845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619" y="3575545"/>
              <a:ext cx="700493" cy="35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4" name="Rectangle 83"/>
            <p:cNvSpPr/>
            <p:nvPr/>
          </p:nvSpPr>
          <p:spPr>
            <a:xfrm>
              <a:off x="4991197" y="4057615"/>
              <a:ext cx="199040" cy="573636"/>
            </a:xfrm>
            <a:prstGeom prst="rect">
              <a:avLst/>
            </a:prstGeom>
            <a:solidFill>
              <a:schemeClr val="bg2">
                <a:lumMod val="75000"/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 rot="5400000">
              <a:off x="4761730" y="4235447"/>
              <a:ext cx="651980" cy="233434"/>
            </a:xfrm>
            <a:prstGeom prst="rect">
              <a:avLst/>
            </a:prstGeom>
            <a:solidFill>
              <a:schemeClr val="bg2">
                <a:lumMod val="75000"/>
                <a:alpha val="2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Subnet-A</a:t>
              </a:r>
              <a:endParaRPr lang="en-US" sz="800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5013985" y="3401488"/>
              <a:ext cx="710857" cy="208500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314" y="2285704"/>
              <a:ext cx="640926" cy="28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5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2365" y="2282206"/>
              <a:ext cx="640926" cy="28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6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103" y="2269959"/>
              <a:ext cx="640926" cy="28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7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296" y="2266461"/>
              <a:ext cx="640926" cy="28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78" name="Straight Connector 77"/>
            <p:cNvCxnSpPr>
              <a:endCxn id="79" idx="2"/>
            </p:cNvCxnSpPr>
            <p:nvPr/>
          </p:nvCxnSpPr>
          <p:spPr>
            <a:xfrm flipH="1" flipV="1">
              <a:off x="5361866" y="3928827"/>
              <a:ext cx="3505" cy="12375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0" name="Picture 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2893" y="4349683"/>
              <a:ext cx="469620" cy="17537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  <p:pic>
          <p:nvPicPr>
            <p:cNvPr id="81" name="Picture 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2893" y="4215416"/>
              <a:ext cx="469620" cy="17537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  <p:pic>
          <p:nvPicPr>
            <p:cNvPr id="82" name="Picture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2893" y="4079320"/>
              <a:ext cx="469620" cy="17537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  <p:grpSp>
          <p:nvGrpSpPr>
            <p:cNvPr id="86" name="Group 85"/>
            <p:cNvGrpSpPr/>
            <p:nvPr/>
          </p:nvGrpSpPr>
          <p:grpSpPr>
            <a:xfrm>
              <a:off x="5276582" y="4044029"/>
              <a:ext cx="233434" cy="643297"/>
              <a:chOff x="1979712" y="5577050"/>
              <a:chExt cx="233370" cy="718415"/>
            </a:xfrm>
            <a:solidFill>
              <a:schemeClr val="bg2">
                <a:lumMod val="90000"/>
                <a:alpha val="25000"/>
              </a:schemeClr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1999881" y="5591598"/>
                <a:ext cx="199040" cy="644455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 rot="5400000">
                <a:off x="1737189" y="5819573"/>
                <a:ext cx="718415" cy="2333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Subnet-B</a:t>
                </a:r>
                <a:endParaRPr lang="en-US" sz="800" dirty="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552275" y="4040373"/>
              <a:ext cx="233434" cy="651979"/>
              <a:chOff x="1979716" y="5572201"/>
              <a:chExt cx="233370" cy="728111"/>
            </a:xfrm>
            <a:solidFill>
              <a:schemeClr val="bg2">
                <a:lumMod val="50000"/>
                <a:alpha val="30000"/>
              </a:schemeClr>
            </a:solidFill>
          </p:grpSpPr>
          <p:sp>
            <p:nvSpPr>
              <p:cNvPr id="90" name="Rectangle 89"/>
              <p:cNvSpPr/>
              <p:nvPr/>
            </p:nvSpPr>
            <p:spPr>
              <a:xfrm>
                <a:off x="1999880" y="5591598"/>
                <a:ext cx="199040" cy="644455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5400000">
                <a:off x="1732345" y="5819572"/>
                <a:ext cx="728111" cy="2333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Subnet-C</a:t>
                </a:r>
                <a:endParaRPr lang="en-US" sz="800" dirty="0"/>
              </a:p>
            </p:txBody>
          </p:sp>
        </p:grpSp>
        <p:cxnSp>
          <p:nvCxnSpPr>
            <p:cNvPr id="94" name="Straight Connector 93"/>
            <p:cNvCxnSpPr>
              <a:stCxn id="98" idx="0"/>
              <a:endCxn id="95" idx="2"/>
            </p:cNvCxnSpPr>
            <p:nvPr/>
          </p:nvCxnSpPr>
          <p:spPr>
            <a:xfrm flipH="1" flipV="1">
              <a:off x="8279827" y="3913466"/>
              <a:ext cx="6908" cy="23233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2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9484" y="3597123"/>
              <a:ext cx="700684" cy="316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6" name="Picture 3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51925" y="4416168"/>
              <a:ext cx="469620" cy="17537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  <p:pic>
          <p:nvPicPr>
            <p:cNvPr id="97" name="Picture 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51925" y="4281900"/>
              <a:ext cx="469620" cy="17537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  <p:pic>
          <p:nvPicPr>
            <p:cNvPr id="98" name="Picture 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51925" y="4145805"/>
              <a:ext cx="469620" cy="17537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  <p:grpSp>
          <p:nvGrpSpPr>
            <p:cNvPr id="99" name="Group 98"/>
            <p:cNvGrpSpPr/>
            <p:nvPr/>
          </p:nvGrpSpPr>
          <p:grpSpPr>
            <a:xfrm>
              <a:off x="7888890" y="3978495"/>
              <a:ext cx="233434" cy="651979"/>
              <a:chOff x="1979717" y="5572207"/>
              <a:chExt cx="233370" cy="728111"/>
            </a:xfrm>
            <a:solidFill>
              <a:schemeClr val="bg2">
                <a:lumMod val="75000"/>
                <a:alpha val="25000"/>
              </a:schemeClr>
            </a:solidFill>
          </p:grpSpPr>
          <p:sp>
            <p:nvSpPr>
              <p:cNvPr id="100" name="Rectangle 99"/>
              <p:cNvSpPr/>
              <p:nvPr/>
            </p:nvSpPr>
            <p:spPr>
              <a:xfrm>
                <a:off x="1999880" y="5591598"/>
                <a:ext cx="199040" cy="644455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 rot="5400000">
                <a:off x="1732346" y="5819578"/>
                <a:ext cx="728111" cy="2333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Subnet-D</a:t>
                </a:r>
                <a:endParaRPr lang="en-US" sz="8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8145619" y="3983518"/>
              <a:ext cx="233434" cy="643297"/>
              <a:chOff x="1979717" y="5577050"/>
              <a:chExt cx="233370" cy="718415"/>
            </a:xfrm>
            <a:solidFill>
              <a:schemeClr val="bg2">
                <a:lumMod val="90000"/>
                <a:alpha val="25000"/>
              </a:schemeClr>
            </a:solidFill>
          </p:grpSpPr>
          <p:sp>
            <p:nvSpPr>
              <p:cNvPr id="103" name="Rectangle 102"/>
              <p:cNvSpPr/>
              <p:nvPr/>
            </p:nvSpPr>
            <p:spPr>
              <a:xfrm>
                <a:off x="1999880" y="5591598"/>
                <a:ext cx="199040" cy="644455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 rot="5400000">
                <a:off x="1737194" y="5819573"/>
                <a:ext cx="718415" cy="2333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Subnet-E</a:t>
                </a:r>
                <a:endParaRPr lang="en-US" sz="800" dirty="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8421307" y="3986600"/>
              <a:ext cx="233434" cy="638510"/>
              <a:chOff x="1979716" y="5579723"/>
              <a:chExt cx="233370" cy="713068"/>
            </a:xfrm>
            <a:solidFill>
              <a:schemeClr val="bg2">
                <a:lumMod val="50000"/>
                <a:alpha val="30000"/>
              </a:schemeClr>
            </a:solidFill>
          </p:grpSpPr>
          <p:sp>
            <p:nvSpPr>
              <p:cNvPr id="106" name="Rectangle 105"/>
              <p:cNvSpPr/>
              <p:nvPr/>
            </p:nvSpPr>
            <p:spPr>
              <a:xfrm>
                <a:off x="1999880" y="5591598"/>
                <a:ext cx="199040" cy="644455"/>
              </a:xfrm>
              <a:prstGeom prst="rect">
                <a:avLst/>
              </a:prstGeom>
              <a:grp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TextBox 106"/>
              <p:cNvSpPr txBox="1"/>
              <p:nvPr/>
            </p:nvSpPr>
            <p:spPr>
              <a:xfrm rot="5400000">
                <a:off x="1739867" y="5819572"/>
                <a:ext cx="713068" cy="23337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" dirty="0" smtClean="0"/>
                  <a:t>Subnet-F</a:t>
                </a:r>
                <a:endParaRPr lang="en-US" sz="800" dirty="0"/>
              </a:p>
            </p:txBody>
          </p:sp>
        </p:grpSp>
        <p:cxnSp>
          <p:nvCxnSpPr>
            <p:cNvPr id="119" name="Straight Connector 118"/>
            <p:cNvCxnSpPr>
              <a:stCxn id="95" idx="0"/>
            </p:cNvCxnSpPr>
            <p:nvPr/>
          </p:nvCxnSpPr>
          <p:spPr>
            <a:xfrm flipH="1" flipV="1">
              <a:off x="5429777" y="2565298"/>
              <a:ext cx="2850050" cy="10318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95" idx="0"/>
            </p:cNvCxnSpPr>
            <p:nvPr/>
          </p:nvCxnSpPr>
          <p:spPr>
            <a:xfrm flipH="1" flipV="1">
              <a:off x="6412829" y="2561800"/>
              <a:ext cx="1866998" cy="103532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95" idx="0"/>
            </p:cNvCxnSpPr>
            <p:nvPr/>
          </p:nvCxnSpPr>
          <p:spPr>
            <a:xfrm flipH="1" flipV="1">
              <a:off x="7366566" y="2549554"/>
              <a:ext cx="913261" cy="10475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95" idx="0"/>
            </p:cNvCxnSpPr>
            <p:nvPr/>
          </p:nvCxnSpPr>
          <p:spPr>
            <a:xfrm flipV="1">
              <a:off x="8279827" y="2546055"/>
              <a:ext cx="20933" cy="10510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/>
            <p:cNvSpPr txBox="1"/>
            <p:nvPr/>
          </p:nvSpPr>
          <p:spPr>
            <a:xfrm>
              <a:off x="5090685" y="3379912"/>
              <a:ext cx="5528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</a:rPr>
                <a:t>ECMP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134" name="Oval 133"/>
            <p:cNvSpPr/>
            <p:nvPr/>
          </p:nvSpPr>
          <p:spPr>
            <a:xfrm>
              <a:off x="7824359" y="3397524"/>
              <a:ext cx="711051" cy="186699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920608" y="3363580"/>
              <a:ext cx="5528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FFFF"/>
                  </a:solidFill>
                </a:rPr>
                <a:t>ECMP</a:t>
              </a:r>
              <a:endParaRPr lang="en-US" sz="1000" dirty="0">
                <a:solidFill>
                  <a:srgbClr val="FFFFFF"/>
                </a:solidFill>
              </a:endParaRPr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4167738" y="3873289"/>
              <a:ext cx="814573" cy="50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V="1">
              <a:off x="4868246" y="3020917"/>
              <a:ext cx="9478" cy="70131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V="1">
              <a:off x="4839689" y="4007318"/>
              <a:ext cx="9478" cy="701319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/>
            <p:cNvSpPr txBox="1"/>
            <p:nvPr/>
          </p:nvSpPr>
          <p:spPr>
            <a:xfrm>
              <a:off x="4013259" y="3195595"/>
              <a:ext cx="8771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Layer 3 </a:t>
              </a:r>
            </a:p>
            <a:p>
              <a:pPr algn="ctr"/>
              <a:r>
                <a:rPr lang="en-US" sz="800" dirty="0" smtClean="0"/>
                <a:t>between </a:t>
              </a:r>
            </a:p>
            <a:p>
              <a:pPr algn="r"/>
              <a:r>
                <a:rPr lang="en-US" sz="800" dirty="0" smtClean="0"/>
                <a:t>Leaf and Spine</a:t>
              </a:r>
              <a:endParaRPr lang="en-US" sz="8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223752" y="4046105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" dirty="0" smtClean="0"/>
                <a:t>Layer 2  </a:t>
              </a:r>
            </a:p>
            <a:p>
              <a:pPr algn="ctr"/>
              <a:r>
                <a:rPr lang="en-US" sz="800" dirty="0" smtClean="0"/>
                <a:t>within </a:t>
              </a:r>
            </a:p>
            <a:p>
              <a:pPr algn="ctr"/>
              <a:r>
                <a:rPr lang="en-US" sz="800" dirty="0" smtClean="0"/>
                <a:t>the Rack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70988" y="2843825"/>
              <a:ext cx="6848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OSPF or</a:t>
              </a:r>
            </a:p>
            <a:p>
              <a:pPr algn="ctr"/>
              <a:r>
                <a:rPr lang="en-US" sz="1000" dirty="0" smtClean="0"/>
                <a:t>BGP</a:t>
              </a:r>
              <a:endParaRPr lang="en-US" sz="1000" dirty="0"/>
            </a:p>
          </p:txBody>
        </p:sp>
        <p:cxnSp>
          <p:nvCxnSpPr>
            <p:cNvPr id="26" name="Straight Arrow Connector 25"/>
            <p:cNvCxnSpPr>
              <a:stCxn id="24" idx="0"/>
            </p:cNvCxnSpPr>
            <p:nvPr/>
          </p:nvCxnSpPr>
          <p:spPr>
            <a:xfrm flipV="1">
              <a:off x="8713390" y="2495165"/>
              <a:ext cx="8320" cy="3486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8710246" y="3219933"/>
              <a:ext cx="9769" cy="40053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969001" y="3673231"/>
            <a:ext cx="8975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L2/L3 switch</a:t>
            </a:r>
            <a:endParaRPr lang="en-US" sz="1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4367113" y="2118318"/>
            <a:ext cx="96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1U or chassis </a:t>
            </a:r>
          </a:p>
          <a:p>
            <a:pPr algn="ctr"/>
            <a:r>
              <a:rPr lang="en-US" sz="1000" dirty="0" smtClean="0"/>
              <a:t>L3 switch</a:t>
            </a:r>
            <a:endParaRPr lang="en-US" sz="1000" dirty="0"/>
          </a:p>
        </p:txBody>
      </p:sp>
      <p:sp>
        <p:nvSpPr>
          <p:cNvPr id="58" name="Rectangle 57"/>
          <p:cNvSpPr/>
          <p:nvPr/>
        </p:nvSpPr>
        <p:spPr bwMode="auto">
          <a:xfrm>
            <a:off x="560443" y="5789875"/>
            <a:ext cx="8119653" cy="584212"/>
          </a:xfrm>
          <a:prstGeom prst="rect">
            <a:avLst/>
          </a:prstGeom>
          <a:gradFill rotWithShape="0">
            <a:gsLst>
              <a:gs pos="0">
                <a:srgbClr val="074EB3"/>
              </a:gs>
              <a:gs pos="100000">
                <a:srgbClr val="0B3280"/>
              </a:gs>
            </a:gsLst>
            <a:lin ang="5400000" scaled="1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2200" tIns="21100" rIns="42200" bIns="21100" numCol="1" rtlCol="0" anchor="ctr" anchorCtr="0" compatLnSpc="1">
            <a:prstTxWarp prst="textNoShape">
              <a:avLst/>
            </a:prstTxWarp>
          </a:bodyPr>
          <a:lstStyle/>
          <a:p>
            <a:pPr algn="ctr" defTabSz="421996"/>
            <a:r>
              <a:rPr lang="en-US" sz="2000" dirty="0" smtClean="0">
                <a:solidFill>
                  <a:srgbClr val="FFFFFF"/>
                </a:solidFill>
                <a:ea typeface="ヒラギノ角ゴ ProN W3" charset="-128"/>
                <a:cs typeface="ヒラギノ角ゴ ProN W3" charset="-128"/>
                <a:sym typeface="Arial" charset="0"/>
              </a:rPr>
              <a:t>Scaling a Layer 3 network for East to West traffic</a:t>
            </a:r>
            <a:endParaRPr lang="en-US" sz="2000" dirty="0">
              <a:solidFill>
                <a:srgbClr val="FFFFFF"/>
              </a:solidFill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5548355" y="1947980"/>
            <a:ext cx="2737189" cy="16027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46994" y="1602769"/>
            <a:ext cx="2596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Physically Distributed resilient Core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44946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Centre </a:t>
            </a:r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292017" y="1475559"/>
            <a:ext cx="8524875" cy="2706268"/>
          </a:xfrm>
        </p:spPr>
        <p:txBody>
          <a:bodyPr anchor="t">
            <a:normAutofit/>
          </a:bodyPr>
          <a:lstStyle/>
          <a:p>
            <a:pPr marL="165600" indent="-165600">
              <a:spcBef>
                <a:spcPts val="462"/>
              </a:spcBef>
              <a:buClr>
                <a:srgbClr val="234F77"/>
              </a:buClr>
              <a:buFont typeface="Wingdings" charset="2"/>
              <a:buChar char="§"/>
            </a:pPr>
            <a:r>
              <a:rPr lang="en-US" b="0" dirty="0" smtClean="0">
                <a:latin typeface="Arial"/>
                <a:cs typeface="Arial"/>
              </a:rPr>
              <a:t>The Layer 3 ECMP approach for the IP Transport</a:t>
            </a:r>
          </a:p>
          <a:p>
            <a:pPr marL="480150" lvl="1" indent="-285750">
              <a:lnSpc>
                <a:spcPct val="90000"/>
              </a:lnSpc>
              <a:spcBef>
                <a:spcPts val="462"/>
              </a:spcBef>
              <a:buClr>
                <a:srgbClr val="234F77"/>
              </a:buClr>
              <a:buFont typeface="Lucida Grande"/>
              <a:buChar char="-"/>
            </a:pPr>
            <a:r>
              <a:rPr lang="en-US" sz="1600" dirty="0" smtClean="0">
                <a:latin typeface="Myraid Pro"/>
                <a:cs typeface="Myraid Pro"/>
              </a:rPr>
              <a:t>Provides horizontal scale for the growth in East-to-West Traffic</a:t>
            </a:r>
          </a:p>
          <a:p>
            <a:pPr marL="480150" lvl="1" indent="-285750">
              <a:lnSpc>
                <a:spcPct val="90000"/>
              </a:lnSpc>
              <a:spcBef>
                <a:spcPts val="462"/>
              </a:spcBef>
              <a:buClr>
                <a:srgbClr val="234F77"/>
              </a:buClr>
              <a:buFont typeface="Lucida Grande"/>
              <a:buChar char="-"/>
            </a:pPr>
            <a:r>
              <a:rPr lang="en-US" sz="1600" dirty="0" smtClean="0">
                <a:latin typeface="Myraid Pro"/>
                <a:cs typeface="Myraid Pro"/>
              </a:rPr>
              <a:t>Provides the port density scale using tried and well-known protocols and management tools</a:t>
            </a:r>
          </a:p>
          <a:p>
            <a:pPr marL="480150" lvl="1" indent="-285750">
              <a:lnSpc>
                <a:spcPct val="90000"/>
              </a:lnSpc>
              <a:spcBef>
                <a:spcPts val="462"/>
              </a:spcBef>
              <a:buClr>
                <a:srgbClr val="234F77"/>
              </a:buClr>
              <a:buFont typeface="Lucida Grande"/>
              <a:buChar char="-"/>
            </a:pPr>
            <a:r>
              <a:rPr lang="en-US" sz="1600" dirty="0">
                <a:latin typeface="Myraid Pro"/>
                <a:cs typeface="Myraid Pro"/>
              </a:rPr>
              <a:t>Doesn’t require an upheaval in infrastructure or operational costs</a:t>
            </a:r>
            <a:r>
              <a:rPr lang="en-US" sz="1600" dirty="0" smtClean="0">
                <a:latin typeface="Myraid Pro"/>
                <a:cs typeface="Myraid Pro"/>
              </a:rPr>
              <a:t>.</a:t>
            </a:r>
          </a:p>
          <a:p>
            <a:pPr marL="480150" lvl="1" indent="-285750">
              <a:lnSpc>
                <a:spcPct val="90000"/>
              </a:lnSpc>
              <a:spcBef>
                <a:spcPts val="462"/>
              </a:spcBef>
              <a:buClr>
                <a:srgbClr val="234F77"/>
              </a:buClr>
              <a:buFont typeface="Lucida Grande"/>
              <a:buChar char="-"/>
            </a:pPr>
            <a:r>
              <a:rPr lang="en-US" sz="1600" dirty="0" smtClean="0">
                <a:latin typeface="Myraid Pro"/>
                <a:cs typeface="Myraid Pro"/>
              </a:rPr>
              <a:t>Removes VLAN scaling issues, controls broadcast and fault domains</a:t>
            </a:r>
          </a:p>
          <a:p>
            <a:pPr marL="480150" lvl="1" indent="-285750">
              <a:lnSpc>
                <a:spcPct val="90000"/>
              </a:lnSpc>
              <a:spcBef>
                <a:spcPts val="462"/>
              </a:spcBef>
              <a:buClr>
                <a:srgbClr val="234F77"/>
              </a:buClr>
              <a:buFont typeface="Lucida Grande"/>
              <a:buChar char="-"/>
            </a:pPr>
            <a:endParaRPr lang="en-US" sz="1600" dirty="0" smtClean="0">
              <a:latin typeface="Myraid Pro"/>
              <a:cs typeface="Myraid Pro"/>
            </a:endParaRPr>
          </a:p>
        </p:txBody>
      </p:sp>
      <p:sp>
        <p:nvSpPr>
          <p:cNvPr id="7" name="Vertical Text Placeholder 6"/>
          <p:cNvSpPr txBox="1">
            <a:spLocks/>
          </p:cNvSpPr>
          <p:nvPr/>
        </p:nvSpPr>
        <p:spPr>
          <a:xfrm>
            <a:off x="457200" y="1478611"/>
            <a:ext cx="8229600" cy="2299062"/>
          </a:xfrm>
          <a:prstGeom prst="rect">
            <a:avLst/>
          </a:prstGeom>
        </p:spPr>
        <p:txBody>
          <a:bodyPr vert="horz" lIns="42200" tIns="21100" rIns="42200" bIns="21100" anchor="b">
            <a:normAutofit/>
          </a:bodyPr>
          <a:lstStyle>
            <a:lvl1pPr marL="0" indent="0" algn="l" rtl="0" fontAlgn="base">
              <a:spcBef>
                <a:spcPts val="3300"/>
              </a:spcBef>
              <a:spcAft>
                <a:spcPct val="0"/>
              </a:spcAft>
              <a:buSzPct val="171000"/>
              <a:buFont typeface="Gill Sans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457200" indent="0" algn="l" rtl="0" fontAlgn="base">
              <a:spcBef>
                <a:spcPts val="3300"/>
              </a:spcBef>
              <a:spcAft>
                <a:spcPct val="0"/>
              </a:spcAft>
              <a:buSzPct val="171000"/>
              <a:buFont typeface="Gill Sans" charset="0"/>
              <a:buNone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914400" indent="0" algn="l" rtl="0" fontAlgn="base">
              <a:spcBef>
                <a:spcPts val="3300"/>
              </a:spcBef>
              <a:spcAft>
                <a:spcPct val="0"/>
              </a:spcAft>
              <a:buSzPct val="171000"/>
              <a:buFont typeface="Gill Sans" charset="0"/>
              <a:buNone/>
              <a:defRPr sz="1800" b="1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371600" indent="0" algn="l" rtl="0" fontAlgn="base">
              <a:spcBef>
                <a:spcPts val="3300"/>
              </a:spcBef>
              <a:spcAft>
                <a:spcPct val="0"/>
              </a:spcAft>
              <a:buSzPct val="171000"/>
              <a:buFont typeface="Gill San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1828800" indent="0" algn="l" rtl="0" fontAlgn="base">
              <a:spcBef>
                <a:spcPts val="3300"/>
              </a:spcBef>
              <a:spcAft>
                <a:spcPct val="0"/>
              </a:spcAft>
              <a:buSzPct val="171000"/>
              <a:buFont typeface="Gill San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2286000" indent="0" algn="l" rtl="0" fontAlgn="base">
              <a:spcBef>
                <a:spcPts val="3300"/>
              </a:spcBef>
              <a:spcAft>
                <a:spcPct val="0"/>
              </a:spcAft>
              <a:buSzPct val="171000"/>
              <a:buFont typeface="Gill San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2743200" indent="0" algn="l" rtl="0" fontAlgn="base">
              <a:spcBef>
                <a:spcPts val="3300"/>
              </a:spcBef>
              <a:spcAft>
                <a:spcPct val="0"/>
              </a:spcAft>
              <a:buSzPct val="171000"/>
              <a:buFont typeface="Gill San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3200400" indent="0" algn="l" rtl="0" fontAlgn="base">
              <a:spcBef>
                <a:spcPts val="3300"/>
              </a:spcBef>
              <a:spcAft>
                <a:spcPct val="0"/>
              </a:spcAft>
              <a:buSzPct val="171000"/>
              <a:buFont typeface="Gill San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3657600" indent="0" algn="l" rtl="0" fontAlgn="base">
              <a:spcBef>
                <a:spcPts val="3300"/>
              </a:spcBef>
              <a:spcAft>
                <a:spcPct val="0"/>
              </a:spcAft>
              <a:buSzPct val="171000"/>
              <a:buFont typeface="Gill Sans" charset="0"/>
              <a:buNone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83959" y="3833698"/>
            <a:ext cx="8084822" cy="195742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234F7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6342" y="3928198"/>
            <a:ext cx="74764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0" algn="ctr">
              <a:spcBef>
                <a:spcPts val="462"/>
              </a:spcBef>
              <a:buClr>
                <a:srgbClr val="234F77"/>
              </a:buClr>
            </a:pP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Overlay Networks are the solution to v-mobility problem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362291" y="4368143"/>
            <a:ext cx="8524875" cy="149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normAutofit/>
          </a:bodyPr>
          <a:lstStyle>
            <a:lvl1pPr marL="190500" indent="-190500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§"/>
              <a:defRPr sz="2000" b="1">
                <a:solidFill>
                  <a:srgbClr val="003468"/>
                </a:solidFill>
                <a:latin typeface="Myriad Pro"/>
                <a:ea typeface="ＭＳ Ｐゴシック" charset="-128"/>
                <a:cs typeface="ＭＳ Ｐゴシック" charset="-128"/>
              </a:defRPr>
            </a:lvl1pPr>
            <a:lvl2pPr marL="381000" indent="-1889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>
                <a:solidFill>
                  <a:srgbClr val="003468"/>
                </a:solidFill>
                <a:latin typeface="Myriad Pro"/>
                <a:ea typeface="ＭＳ Ｐゴシック" charset="-128"/>
              </a:defRPr>
            </a:lvl2pPr>
            <a:lvl3pPr marL="561975" indent="-1793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rgbClr val="003468"/>
                </a:solidFill>
                <a:latin typeface="Myriad Pro"/>
                <a:ea typeface="ＭＳ Ｐゴシック" charset="-128"/>
              </a:defRPr>
            </a:lvl3pPr>
            <a:lvl4pPr marL="768350" indent="-204788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Char char="-"/>
              <a:defRPr sz="1600">
                <a:solidFill>
                  <a:srgbClr val="003468"/>
                </a:solidFill>
                <a:latin typeface="Myriad Pro"/>
                <a:ea typeface="ＭＳ Ｐゴシック" charset="-128"/>
              </a:defRPr>
            </a:lvl4pPr>
            <a:lvl5pPr marL="10509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0"/>
              <a:buChar char="»"/>
              <a:defRPr sz="2000">
                <a:solidFill>
                  <a:srgbClr val="003468"/>
                </a:solidFill>
                <a:latin typeface="Myriad Pro"/>
                <a:ea typeface="ＭＳ Ｐゴシック" charset="-128"/>
              </a:defRPr>
            </a:lvl5pPr>
            <a:lvl6pPr marL="15081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19653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4225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2879725" indent="-16827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718275" lvl="2" indent="-342900">
              <a:spcBef>
                <a:spcPts val="462"/>
              </a:spcBef>
              <a:buClr>
                <a:schemeClr val="bg1"/>
              </a:buClr>
              <a:buFont typeface="Lucida Grande"/>
              <a:buChar char="-"/>
            </a:pPr>
            <a:r>
              <a:rPr lang="en-US" dirty="0" smtClean="0">
                <a:solidFill>
                  <a:srgbClr val="FFFFFF"/>
                </a:solidFill>
                <a:latin typeface="Myraid Pro"/>
                <a:cs typeface="Myraid Pro"/>
              </a:rPr>
              <a:t>Abstract the virtual environment form the physical environment</a:t>
            </a:r>
          </a:p>
          <a:p>
            <a:pPr marL="718275" lvl="2" indent="-342900">
              <a:spcBef>
                <a:spcPts val="462"/>
              </a:spcBef>
              <a:buClr>
                <a:schemeClr val="bg1"/>
              </a:buClr>
              <a:buFont typeface="Lucida Grande"/>
              <a:buChar char="-"/>
            </a:pPr>
            <a:r>
              <a:rPr lang="en-US" dirty="0" smtClean="0">
                <a:solidFill>
                  <a:srgbClr val="FFFFFF"/>
                </a:solidFill>
                <a:latin typeface="Myraid Pro"/>
                <a:cs typeface="Myraid Pro"/>
              </a:rPr>
              <a:t>Layer 3 physical infrastructure for transport/BW between leaf and Spine nodes</a:t>
            </a:r>
          </a:p>
          <a:p>
            <a:pPr marL="718275" lvl="2" indent="-342900">
              <a:spcBef>
                <a:spcPts val="462"/>
              </a:spcBef>
              <a:buClr>
                <a:schemeClr val="bg1"/>
              </a:buClr>
              <a:buFont typeface="Lucida Grande"/>
              <a:buChar char="-"/>
            </a:pPr>
            <a:r>
              <a:rPr lang="en-US" dirty="0" smtClean="0">
                <a:solidFill>
                  <a:srgbClr val="FFFFFF"/>
                </a:solidFill>
                <a:latin typeface="Myraid Pro"/>
                <a:cs typeface="Myraid Pro"/>
              </a:rPr>
              <a:t>Overlay network virtualizes the connectivity between the end nodes</a:t>
            </a:r>
          </a:p>
          <a:p>
            <a:pPr marL="718275" lvl="2" indent="-342900">
              <a:spcBef>
                <a:spcPts val="462"/>
              </a:spcBef>
              <a:buClr>
                <a:schemeClr val="bg1"/>
              </a:buClr>
              <a:buFont typeface="Lucida Grande"/>
              <a:buChar char="-"/>
            </a:pPr>
            <a:r>
              <a:rPr lang="en-US" dirty="0" smtClean="0">
                <a:solidFill>
                  <a:srgbClr val="FFFFFF"/>
                </a:solidFill>
                <a:latin typeface="Myraid Pro"/>
                <a:cs typeface="Myraid Pro"/>
              </a:rPr>
              <a:t>Minimize the operational and scale challenges from the IP Fabric Core</a:t>
            </a:r>
          </a:p>
          <a:p>
            <a:pPr marL="537300" lvl="1" indent="-342900">
              <a:spcBef>
                <a:spcPts val="462"/>
              </a:spcBef>
              <a:buClr>
                <a:srgbClr val="234F77"/>
              </a:buClr>
              <a:buFont typeface="Wingdings" charset="2"/>
              <a:buChar char="§"/>
            </a:pPr>
            <a:endParaRPr lang="en-US" dirty="0" smtClean="0">
              <a:latin typeface="Arial"/>
              <a:cs typeface="Arial"/>
            </a:endParaRPr>
          </a:p>
          <a:p>
            <a:pPr marL="480150" lvl="1" indent="-285750">
              <a:spcBef>
                <a:spcPts val="462"/>
              </a:spcBef>
              <a:buClr>
                <a:srgbClr val="234F77"/>
              </a:buClr>
              <a:buFont typeface="Lucida Grande"/>
              <a:buChar char="-"/>
            </a:pPr>
            <a:endParaRPr lang="en-US" sz="1600" dirty="0" smtClean="0">
              <a:latin typeface="Arial"/>
              <a:cs typeface="Arial"/>
            </a:endParaRPr>
          </a:p>
          <a:p>
            <a:pPr marL="480150" lvl="1" indent="-285750">
              <a:spcBef>
                <a:spcPts val="462"/>
              </a:spcBef>
              <a:buClr>
                <a:srgbClr val="234F77"/>
              </a:buClr>
              <a:buFont typeface="Lucida Grande"/>
              <a:buChar char="-"/>
            </a:pPr>
            <a:endParaRPr lang="en-US" sz="16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4708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636" y="3793846"/>
            <a:ext cx="6565246" cy="96043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Arial"/>
              </a:rPr>
              <a:t>Software is the Key for SDN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4099" name="Picture 4" descr="Arist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232025"/>
            <a:ext cx="5784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493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Load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sentationLoad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92652</TotalTime>
  <Words>1563</Words>
  <Application>Microsoft Office PowerPoint</Application>
  <PresentationFormat>Presentación en pantalla (4:3)</PresentationFormat>
  <Paragraphs>419</Paragraphs>
  <Slides>32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PresentationLoad</vt:lpstr>
      <vt:lpstr>The Evolution of the Data Center</vt:lpstr>
      <vt:lpstr>Arista Networks – Corporate Overview</vt:lpstr>
      <vt:lpstr>Data Center Transport</vt:lpstr>
      <vt:lpstr>Data Centre Transport</vt:lpstr>
      <vt:lpstr>Data Centre Transport</vt:lpstr>
      <vt:lpstr>Data Centre Transport</vt:lpstr>
      <vt:lpstr>Data Centre Transport</vt:lpstr>
      <vt:lpstr>Data Centre Transport</vt:lpstr>
      <vt:lpstr>Software is the Key for SDN</vt:lpstr>
      <vt:lpstr>Introducing EOS - the Extensible Operating System</vt:lpstr>
      <vt:lpstr>Presentación de PowerPoint</vt:lpstr>
      <vt:lpstr>Overlay Networks </vt:lpstr>
      <vt:lpstr>Overlay Network</vt:lpstr>
      <vt:lpstr>Overlay Network</vt:lpstr>
      <vt:lpstr>Overlay Network</vt:lpstr>
      <vt:lpstr>Overlay Network</vt:lpstr>
      <vt:lpstr>Telemetry</vt:lpstr>
      <vt:lpstr>Arista Network Telemetry - Application Infrastructure</vt:lpstr>
      <vt:lpstr>Presentación de PowerPoint</vt:lpstr>
      <vt:lpstr>Presentación de PowerPoint</vt:lpstr>
      <vt:lpstr>To this ..</vt:lpstr>
      <vt:lpstr>Software Defined Networking</vt:lpstr>
      <vt:lpstr>Software Defined Networking</vt:lpstr>
      <vt:lpstr>Software Defined Networking</vt:lpstr>
      <vt:lpstr>Presentación de PowerPoint</vt:lpstr>
      <vt:lpstr>Smart System Upgrade: Initiating Maintenance Mode</vt:lpstr>
      <vt:lpstr>Smart System Upgrade: Initiating Maintenance Mode</vt:lpstr>
      <vt:lpstr>Smart System Upgrade: Initiating Maintenance Mode</vt:lpstr>
      <vt:lpstr>Smart System Upgrade: General Operation</vt:lpstr>
      <vt:lpstr>Smart System Upgrade: General Operation</vt:lpstr>
      <vt:lpstr>Smart System Upgrade: General Operation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Foss</dc:creator>
  <cp:lastModifiedBy>User</cp:lastModifiedBy>
  <cp:revision>857</cp:revision>
  <cp:lastPrinted>2009-09-11T23:27:17Z</cp:lastPrinted>
  <dcterms:created xsi:type="dcterms:W3CDTF">2010-05-04T20:06:44Z</dcterms:created>
  <dcterms:modified xsi:type="dcterms:W3CDTF">2013-10-18T21:31:46Z</dcterms:modified>
</cp:coreProperties>
</file>