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14.xml" ContentType="application/vnd.openxmlformats-officedocument.presentationml.notesSlide+xml"/>
  <Override PartName="/ppt/slides/slide3.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notesSlides/notesSlide15.xml" ContentType="application/vnd.openxmlformats-officedocument.presentationml.notesSlide+xml"/>
  <Override PartName="/ppt/notesSlides/notesSlide8.xml" ContentType="application/vnd.openxmlformats-officedocument.presentationml.notesSlide+xml"/>
  <Override PartName="/ppt/slides/slide13.xml" ContentType="application/vnd.openxmlformats-officedocument.presentationml.slide+xml"/>
  <Override PartName="/ppt/slides/slide4.xml" ContentType="application/vnd.openxmlformats-officedocument.presentationml.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22"/>
  </p:notesMasterIdLst>
  <p:handoutMasterIdLst>
    <p:handoutMasterId r:id="rId23"/>
  </p:handoutMasterIdLst>
  <p:sldIdLst>
    <p:sldId id="268" r:id="rId2"/>
    <p:sldId id="276" r:id="rId3"/>
    <p:sldId id="287" r:id="rId4"/>
    <p:sldId id="292" r:id="rId5"/>
    <p:sldId id="293" r:id="rId6"/>
    <p:sldId id="294" r:id="rId7"/>
    <p:sldId id="305" r:id="rId8"/>
    <p:sldId id="307" r:id="rId9"/>
    <p:sldId id="295" r:id="rId10"/>
    <p:sldId id="296" r:id="rId11"/>
    <p:sldId id="301" r:id="rId12"/>
    <p:sldId id="297" r:id="rId13"/>
    <p:sldId id="298" r:id="rId14"/>
    <p:sldId id="303" r:id="rId15"/>
    <p:sldId id="300" r:id="rId16"/>
    <p:sldId id="304" r:id="rId17"/>
    <p:sldId id="299" r:id="rId18"/>
    <p:sldId id="290" r:id="rId19"/>
    <p:sldId id="302" r:id="rId20"/>
    <p:sldId id="286"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3399"/>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0406" autoAdjust="0"/>
    <p:restoredTop sz="98881" autoAdjust="0"/>
  </p:normalViewPr>
  <p:slideViewPr>
    <p:cSldViewPr>
      <p:cViewPr varScale="1">
        <p:scale>
          <a:sx n="97" d="100"/>
          <a:sy n="97" d="100"/>
        </p:scale>
        <p:origin x="-216" y="-104"/>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223" d="100"/>
        <a:sy n="223" d="100"/>
      </p:scale>
      <p:origin x="0" y="396"/>
    </p:cViewPr>
  </p:sorterViewPr>
  <p:notesViewPr>
    <p:cSldViewPr snapToGrid="0" snapToObjects="1">
      <p:cViewPr varScale="1">
        <p:scale>
          <a:sx n="79" d="100"/>
          <a:sy n="79" d="100"/>
        </p:scale>
        <p:origin x="-1968" y="-7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71AE0D83-1E32-46A2-8FEA-9FF29709D214}" type="datetimeFigureOut">
              <a:rPr lang="en-US" smtClean="0"/>
              <a:pPr/>
              <a:t>10/18/13</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80D3D45-8618-48E2-B16F-492B8494700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15888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27A487-2C17-4EB6-BA99-AFA2E9CB2C79}" type="datetimeFigureOut">
              <a:rPr lang="en-US" smtClean="0"/>
              <a:pPr/>
              <a:t>10/18/13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412ECA3-5059-4BD2-BD85-4235A67B4AB5}"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56563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ECA3-5059-4BD2-BD85-4235A67B4AB5}" type="slidenum">
              <a:rPr lang="en-US" smtClean="0"/>
              <a:pPr/>
              <a:t>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876085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10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11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12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13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14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15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16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17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 Support was the only official deliverable in P3. Other outreach support was provided as needed. For instance SURFnet wrote an article for the Dutch magazine </a:t>
            </a:r>
            <a:r>
              <a:rPr lang="en-US" dirty="0" err="1" smtClean="0"/>
              <a:t>c’t</a:t>
            </a:r>
            <a:r>
              <a:rPr lang="en-US" dirty="0" smtClean="0"/>
              <a:t> (Computer </a:t>
            </a:r>
            <a:r>
              <a:rPr lang="en-US" dirty="0" err="1" smtClean="0"/>
              <a:t>Techniek</a:t>
            </a:r>
            <a:r>
              <a:rPr lang="en-US" dirty="0" smtClean="0"/>
              <a:t>), and we helped them with the details of VLBI for that. Also for an item about NEXPReS in GEANT’s CONNECT newsletter.</a:t>
            </a:r>
          </a:p>
          <a:p>
            <a:endParaRPr lang="en-US" dirty="0" smtClean="0"/>
          </a:p>
          <a:p>
            <a:r>
              <a:rPr lang="en-US" dirty="0" smtClean="0"/>
              <a:t>Also in P3 we translated the outreach movie and set up subtitles in 8 languages.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18</a:t>
            </a:fld>
            <a:endParaRPr lang="en-US" dirty="0"/>
          </a:p>
        </p:txBody>
      </p:sp>
      <p:pic>
        <p:nvPicPr>
          <p:cNvPr id="6" name="Picture 5"/>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1040724">
            <a:off x="1708748" y="2369193"/>
            <a:ext cx="1076422" cy="1529864"/>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1433656">
            <a:off x="3890464" y="2814388"/>
            <a:ext cx="1989972" cy="1106922"/>
          </a:xfrm>
          <a:prstGeom prst="rect">
            <a:avLst/>
          </a:prstGeom>
        </p:spPr>
      </p:pic>
      <p:pic>
        <p:nvPicPr>
          <p:cNvPr id="7" name="Picture 6"/>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743236">
            <a:off x="2947451" y="2410987"/>
            <a:ext cx="1053582" cy="1443407"/>
          </a:xfrm>
          <a:prstGeom prst="rect">
            <a:avLst/>
          </a:prstGeom>
          <a:ln>
            <a:solidFill>
              <a:schemeClr val="tx1"/>
            </a:solid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19</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Two</a:t>
            </a:r>
            <a:r>
              <a:rPr lang="nl-NL" dirty="0" smtClean="0"/>
              <a:t> facets:</a:t>
            </a:r>
          </a:p>
          <a:p>
            <a:pPr marL="171450" indent="-171450">
              <a:buFont typeface="Arial" pitchFamily="34" charset="0"/>
              <a:buChar char="•"/>
            </a:pPr>
            <a:r>
              <a:rPr lang="nl-NL" dirty="0" err="1" smtClean="0"/>
              <a:t>Facilitating</a:t>
            </a:r>
            <a:r>
              <a:rPr lang="nl-NL" dirty="0" smtClean="0"/>
              <a:t> </a:t>
            </a:r>
            <a:r>
              <a:rPr lang="nl-NL" dirty="0" err="1" smtClean="0"/>
              <a:t>internal</a:t>
            </a:r>
            <a:r>
              <a:rPr lang="nl-NL" dirty="0" smtClean="0"/>
              <a:t> </a:t>
            </a:r>
            <a:r>
              <a:rPr lang="nl-NL" dirty="0" err="1" smtClean="0"/>
              <a:t>communication</a:t>
            </a:r>
            <a:r>
              <a:rPr lang="nl-NL" dirty="0" smtClean="0"/>
              <a:t> </a:t>
            </a:r>
            <a:r>
              <a:rPr lang="nl-NL" dirty="0" err="1" smtClean="0"/>
              <a:t>within</a:t>
            </a:r>
            <a:r>
              <a:rPr lang="nl-NL" dirty="0" smtClean="0"/>
              <a:t> the project</a:t>
            </a:r>
          </a:p>
          <a:p>
            <a:pPr marL="628650" lvl="1" indent="-171450">
              <a:buFont typeface="Arial" pitchFamily="34" charset="0"/>
              <a:buChar char="•"/>
            </a:pPr>
            <a:r>
              <a:rPr lang="nl-NL" dirty="0" err="1" smtClean="0"/>
              <a:t>Providing</a:t>
            </a:r>
            <a:r>
              <a:rPr lang="nl-NL" dirty="0" smtClean="0"/>
              <a:t> tools </a:t>
            </a:r>
            <a:r>
              <a:rPr lang="nl-NL" dirty="0" err="1" smtClean="0"/>
              <a:t>for</a:t>
            </a:r>
            <a:r>
              <a:rPr lang="nl-NL" dirty="0" smtClean="0"/>
              <a:t> project members </a:t>
            </a:r>
            <a:r>
              <a:rPr lang="nl-NL" dirty="0" err="1" smtClean="0"/>
              <a:t>to</a:t>
            </a:r>
            <a:r>
              <a:rPr lang="nl-NL" dirty="0" smtClean="0"/>
              <a:t> share information</a:t>
            </a:r>
          </a:p>
          <a:p>
            <a:pPr marL="171450" indent="-171450">
              <a:buFont typeface="Arial" pitchFamily="34" charset="0"/>
              <a:buChar char="•"/>
            </a:pPr>
            <a:r>
              <a:rPr lang="nl-NL" dirty="0" err="1" smtClean="0"/>
              <a:t>External</a:t>
            </a:r>
            <a:r>
              <a:rPr lang="nl-NL" dirty="0" smtClean="0"/>
              <a:t> </a:t>
            </a:r>
            <a:r>
              <a:rPr lang="nl-NL" dirty="0" err="1" smtClean="0"/>
              <a:t>communication</a:t>
            </a:r>
            <a:endParaRPr lang="nl-NL" dirty="0" smtClean="0"/>
          </a:p>
          <a:p>
            <a:pPr marL="628650" lvl="1" indent="-171450">
              <a:buFont typeface="Arial" pitchFamily="34" charset="0"/>
              <a:buChar char="•"/>
            </a:pPr>
            <a:r>
              <a:rPr lang="nl-NL" dirty="0" smtClean="0"/>
              <a:t>NEXPReS </a:t>
            </a:r>
            <a:r>
              <a:rPr lang="nl-NL" dirty="0" err="1" smtClean="0"/>
              <a:t>achiev</a:t>
            </a:r>
            <a:r>
              <a:rPr lang="nl-NL" dirty="0" smtClean="0"/>
              <a:t> </a:t>
            </a:r>
            <a:r>
              <a:rPr lang="nl-NL" dirty="0" err="1" smtClean="0"/>
              <a:t>ements</a:t>
            </a:r>
            <a:r>
              <a:rPr lang="nl-NL" dirty="0" smtClean="0"/>
              <a:t> </a:t>
            </a:r>
            <a:r>
              <a:rPr lang="nl-NL" dirty="0" err="1" smtClean="0"/>
              <a:t>and</a:t>
            </a:r>
            <a:r>
              <a:rPr lang="nl-NL" dirty="0" smtClean="0"/>
              <a:t> </a:t>
            </a:r>
            <a:r>
              <a:rPr lang="nl-NL" dirty="0" err="1" smtClean="0"/>
              <a:t>capabilities</a:t>
            </a:r>
            <a:r>
              <a:rPr lang="nl-NL" dirty="0" smtClean="0"/>
              <a:t> are </a:t>
            </a:r>
            <a:r>
              <a:rPr lang="nl-NL" dirty="0" err="1" smtClean="0"/>
              <a:t>communicated</a:t>
            </a:r>
            <a:r>
              <a:rPr lang="nl-NL" dirty="0" smtClean="0"/>
              <a:t> </a:t>
            </a:r>
            <a:r>
              <a:rPr lang="nl-NL" dirty="0" err="1" smtClean="0"/>
              <a:t>to</a:t>
            </a:r>
            <a:r>
              <a:rPr lang="nl-NL" dirty="0" smtClean="0"/>
              <a:t> the </a:t>
            </a:r>
            <a:r>
              <a:rPr lang="nl-NL" dirty="0" err="1" smtClean="0"/>
              <a:t>astronomy</a:t>
            </a:r>
            <a:r>
              <a:rPr lang="nl-NL" dirty="0" smtClean="0"/>
              <a:t> community, EVN users </a:t>
            </a:r>
            <a:r>
              <a:rPr lang="nl-NL" dirty="0" err="1" smtClean="0"/>
              <a:t>and</a:t>
            </a:r>
            <a:r>
              <a:rPr lang="nl-NL" dirty="0" smtClean="0"/>
              <a:t> </a:t>
            </a:r>
            <a:r>
              <a:rPr lang="nl-NL" dirty="0" err="1" smtClean="0"/>
              <a:t>not-yet</a:t>
            </a:r>
            <a:r>
              <a:rPr lang="nl-NL" dirty="0" smtClean="0"/>
              <a:t> EVN users, </a:t>
            </a:r>
            <a:r>
              <a:rPr lang="nl-NL" dirty="0" err="1" smtClean="0"/>
              <a:t>people</a:t>
            </a:r>
            <a:r>
              <a:rPr lang="nl-NL" dirty="0" smtClean="0"/>
              <a:t> </a:t>
            </a:r>
            <a:r>
              <a:rPr lang="nl-NL" dirty="0" err="1" smtClean="0"/>
              <a:t>designing</a:t>
            </a:r>
            <a:r>
              <a:rPr lang="nl-NL" dirty="0" smtClean="0"/>
              <a:t> the SKA, </a:t>
            </a:r>
            <a:r>
              <a:rPr lang="nl-NL" dirty="0" err="1" smtClean="0"/>
              <a:t>networking</a:t>
            </a:r>
            <a:r>
              <a:rPr lang="nl-NL" dirty="0" smtClean="0"/>
              <a:t> community </a:t>
            </a:r>
            <a:r>
              <a:rPr lang="nl-NL" dirty="0" err="1" smtClean="0"/>
              <a:t>that</a:t>
            </a:r>
            <a:r>
              <a:rPr lang="nl-NL" dirty="0" smtClean="0"/>
              <a:t> is </a:t>
            </a:r>
            <a:r>
              <a:rPr lang="nl-NL" dirty="0" err="1" smtClean="0"/>
              <a:t>looking</a:t>
            </a:r>
            <a:r>
              <a:rPr lang="nl-NL" dirty="0" smtClean="0"/>
              <a:t> </a:t>
            </a:r>
            <a:r>
              <a:rPr lang="nl-NL" dirty="0" err="1" smtClean="0"/>
              <a:t>for</a:t>
            </a:r>
            <a:r>
              <a:rPr lang="nl-NL" dirty="0" smtClean="0"/>
              <a:t> </a:t>
            </a:r>
            <a:r>
              <a:rPr lang="nl-NL" dirty="0" err="1" smtClean="0"/>
              <a:t>ways</a:t>
            </a:r>
            <a:r>
              <a:rPr lang="nl-NL" dirty="0" smtClean="0"/>
              <a:t> </a:t>
            </a:r>
            <a:r>
              <a:rPr lang="nl-NL" dirty="0" err="1" smtClean="0"/>
              <a:t>to</a:t>
            </a:r>
            <a:r>
              <a:rPr lang="nl-NL" dirty="0" smtClean="0"/>
              <a:t> support </a:t>
            </a:r>
            <a:r>
              <a:rPr lang="nl-NL" dirty="0" err="1" smtClean="0"/>
              <a:t>science</a:t>
            </a:r>
            <a:r>
              <a:rPr lang="nl-NL" dirty="0" smtClean="0"/>
              <a:t> </a:t>
            </a:r>
            <a:r>
              <a:rPr lang="nl-NL" dirty="0" err="1" smtClean="0"/>
              <a:t>and</a:t>
            </a:r>
            <a:r>
              <a:rPr lang="nl-NL" dirty="0" smtClean="0"/>
              <a:t> research in </a:t>
            </a:r>
            <a:r>
              <a:rPr lang="nl-NL" dirty="0" err="1" smtClean="0"/>
              <a:t>other</a:t>
            </a:r>
            <a:r>
              <a:rPr lang="nl-NL" dirty="0" smtClean="0"/>
              <a:t> </a:t>
            </a:r>
            <a:r>
              <a:rPr lang="nl-NL" dirty="0" err="1" smtClean="0"/>
              <a:t>fields</a:t>
            </a:r>
            <a:r>
              <a:rPr lang="nl-NL" dirty="0" smtClean="0"/>
              <a:t>, </a:t>
            </a:r>
            <a:r>
              <a:rPr lang="nl-NL" dirty="0" err="1" smtClean="0"/>
              <a:t>also</a:t>
            </a:r>
            <a:r>
              <a:rPr lang="nl-NL" dirty="0" smtClean="0"/>
              <a:t> </a:t>
            </a:r>
            <a:r>
              <a:rPr lang="nl-NL" dirty="0" err="1" smtClean="0"/>
              <a:t>general</a:t>
            </a:r>
            <a:r>
              <a:rPr lang="nl-NL" dirty="0" smtClean="0"/>
              <a:t> public, </a:t>
            </a:r>
            <a:r>
              <a:rPr lang="nl-NL" dirty="0" err="1" smtClean="0"/>
              <a:t>funding</a:t>
            </a:r>
            <a:r>
              <a:rPr lang="nl-NL" dirty="0" smtClean="0"/>
              <a:t> </a:t>
            </a:r>
            <a:r>
              <a:rPr lang="nl-NL" dirty="0" err="1" smtClean="0"/>
              <a:t>agencies</a:t>
            </a:r>
            <a:r>
              <a:rPr lang="nl-NL" dirty="0" smtClean="0"/>
              <a:t> </a:t>
            </a:r>
            <a:r>
              <a:rPr lang="nl-NL" dirty="0" err="1" smtClean="0"/>
              <a:t>and</a:t>
            </a:r>
            <a:r>
              <a:rPr lang="nl-NL" dirty="0" smtClean="0"/>
              <a:t> </a:t>
            </a:r>
            <a:r>
              <a:rPr lang="nl-NL" dirty="0" err="1" smtClean="0"/>
              <a:t>science</a:t>
            </a:r>
            <a:r>
              <a:rPr lang="nl-NL" dirty="0" smtClean="0"/>
              <a:t> policy makers</a:t>
            </a:r>
          </a:p>
          <a:p>
            <a:endParaRPr lang="en-US" dirty="0" smtClean="0"/>
          </a:p>
          <a:p>
            <a:r>
              <a:rPr lang="nl-NL" dirty="0" err="1" smtClean="0"/>
              <a:t>Some</a:t>
            </a:r>
            <a:r>
              <a:rPr lang="nl-NL" dirty="0" smtClean="0"/>
              <a:t> </a:t>
            </a:r>
            <a:r>
              <a:rPr lang="nl-NL" dirty="0" err="1" smtClean="0"/>
              <a:t>done</a:t>
            </a:r>
            <a:r>
              <a:rPr lang="nl-NL" dirty="0" smtClean="0"/>
              <a:t> </a:t>
            </a:r>
            <a:r>
              <a:rPr lang="nl-NL" dirty="0" err="1" smtClean="0"/>
              <a:t>directly</a:t>
            </a:r>
            <a:r>
              <a:rPr lang="nl-NL" dirty="0" smtClean="0"/>
              <a:t> </a:t>
            </a:r>
            <a:r>
              <a:rPr lang="nl-NL" dirty="0" err="1" smtClean="0"/>
              <a:t>by</a:t>
            </a:r>
            <a:r>
              <a:rPr lang="nl-NL" dirty="0" smtClean="0"/>
              <a:t> the </a:t>
            </a:r>
            <a:r>
              <a:rPr lang="nl-NL" dirty="0" err="1" smtClean="0"/>
              <a:t>outreach</a:t>
            </a:r>
            <a:r>
              <a:rPr lang="nl-NL" dirty="0" smtClean="0"/>
              <a:t> office </a:t>
            </a:r>
            <a:r>
              <a:rPr lang="nl-NL" dirty="0" err="1" smtClean="0"/>
              <a:t>through</a:t>
            </a:r>
            <a:r>
              <a:rPr lang="nl-NL" dirty="0" smtClean="0"/>
              <a:t> </a:t>
            </a:r>
            <a:r>
              <a:rPr lang="nl-NL" dirty="0" err="1" smtClean="0"/>
              <a:t>press</a:t>
            </a:r>
            <a:r>
              <a:rPr lang="nl-NL" dirty="0" smtClean="0"/>
              <a:t> releases, web site, site.</a:t>
            </a:r>
          </a:p>
          <a:p>
            <a:endParaRPr lang="nl-NL" dirty="0"/>
          </a:p>
          <a:p>
            <a:r>
              <a:rPr lang="nl-NL" dirty="0" err="1" smtClean="0"/>
              <a:t>Some</a:t>
            </a:r>
            <a:r>
              <a:rPr lang="nl-NL" dirty="0" smtClean="0"/>
              <a:t> is </a:t>
            </a:r>
            <a:r>
              <a:rPr lang="nl-NL" dirty="0" err="1" smtClean="0"/>
              <a:t>through</a:t>
            </a:r>
            <a:r>
              <a:rPr lang="nl-NL" dirty="0" smtClean="0"/>
              <a:t> the tools </a:t>
            </a:r>
            <a:r>
              <a:rPr lang="nl-NL" dirty="0" err="1" smtClean="0"/>
              <a:t>and</a:t>
            </a:r>
            <a:r>
              <a:rPr lang="nl-NL" dirty="0" smtClean="0"/>
              <a:t> </a:t>
            </a:r>
            <a:r>
              <a:rPr lang="nl-NL" dirty="0" err="1" smtClean="0"/>
              <a:t>materials</a:t>
            </a:r>
            <a:r>
              <a:rPr lang="nl-NL" dirty="0" smtClean="0"/>
              <a:t> </a:t>
            </a:r>
            <a:r>
              <a:rPr lang="nl-NL" dirty="0" err="1" smtClean="0"/>
              <a:t>provided</a:t>
            </a:r>
            <a:r>
              <a:rPr lang="nl-NL" dirty="0" smtClean="0"/>
              <a:t> </a:t>
            </a:r>
            <a:r>
              <a:rPr lang="nl-NL" dirty="0" err="1" smtClean="0"/>
              <a:t>to</a:t>
            </a:r>
            <a:r>
              <a:rPr lang="nl-NL" dirty="0" smtClean="0"/>
              <a:t> </a:t>
            </a:r>
            <a:r>
              <a:rPr lang="nl-NL" dirty="0" err="1" smtClean="0"/>
              <a:t>other</a:t>
            </a:r>
            <a:r>
              <a:rPr lang="nl-NL" dirty="0" smtClean="0"/>
              <a:t> </a:t>
            </a:r>
            <a:r>
              <a:rPr lang="nl-NL" dirty="0" err="1" smtClean="0"/>
              <a:t>working</a:t>
            </a:r>
            <a:r>
              <a:rPr lang="nl-NL" dirty="0" smtClean="0"/>
              <a:t> packages , </a:t>
            </a:r>
            <a:r>
              <a:rPr lang="nl-NL" dirty="0" err="1" smtClean="0"/>
              <a:t>so</a:t>
            </a:r>
            <a:r>
              <a:rPr lang="nl-NL" dirty="0" smtClean="0"/>
              <a:t> </a:t>
            </a:r>
            <a:r>
              <a:rPr lang="nl-NL" dirty="0" err="1" smtClean="0"/>
              <a:t>that</a:t>
            </a:r>
            <a:r>
              <a:rPr lang="nl-NL" dirty="0" smtClean="0"/>
              <a:t> </a:t>
            </a:r>
            <a:r>
              <a:rPr lang="nl-NL" dirty="0" err="1" smtClean="0"/>
              <a:t>when</a:t>
            </a:r>
            <a:r>
              <a:rPr lang="nl-NL" dirty="0" smtClean="0"/>
              <a:t> </a:t>
            </a:r>
            <a:r>
              <a:rPr lang="nl-NL" dirty="0" err="1" smtClean="0"/>
              <a:t>they</a:t>
            </a:r>
            <a:r>
              <a:rPr lang="nl-NL" dirty="0" smtClean="0"/>
              <a:t> are </a:t>
            </a:r>
            <a:r>
              <a:rPr lang="nl-NL" dirty="0" err="1" smtClean="0"/>
              <a:t>giving</a:t>
            </a:r>
            <a:r>
              <a:rPr lang="nl-NL" dirty="0" smtClean="0"/>
              <a:t> talks or </a:t>
            </a:r>
            <a:r>
              <a:rPr lang="nl-NL" dirty="0" err="1" smtClean="0"/>
              <a:t>demos</a:t>
            </a:r>
            <a:r>
              <a:rPr lang="nl-NL" dirty="0" smtClean="0"/>
              <a:t> or </a:t>
            </a:r>
            <a:r>
              <a:rPr lang="nl-NL" dirty="0" err="1" smtClean="0"/>
              <a:t>writing</a:t>
            </a:r>
            <a:r>
              <a:rPr lang="nl-NL" dirty="0" smtClean="0"/>
              <a:t> </a:t>
            </a:r>
            <a:r>
              <a:rPr lang="nl-NL" dirty="0" err="1" smtClean="0"/>
              <a:t>articles</a:t>
            </a:r>
            <a:r>
              <a:rPr lang="nl-NL" dirty="0" smtClean="0"/>
              <a:t>, </a:t>
            </a:r>
            <a:r>
              <a:rPr lang="nl-NL" dirty="0" err="1" smtClean="0"/>
              <a:t>they</a:t>
            </a:r>
            <a:r>
              <a:rPr lang="nl-NL" dirty="0" smtClean="0"/>
              <a:t> have </a:t>
            </a:r>
            <a:r>
              <a:rPr lang="nl-NL" dirty="0" err="1" smtClean="0"/>
              <a:t>visual</a:t>
            </a:r>
            <a:r>
              <a:rPr lang="nl-NL" dirty="0" smtClean="0"/>
              <a:t> </a:t>
            </a:r>
            <a:r>
              <a:rPr lang="nl-NL" dirty="0" err="1" smtClean="0"/>
              <a:t>materials</a:t>
            </a:r>
            <a:r>
              <a:rPr lang="nl-NL" dirty="0" smtClean="0"/>
              <a:t> </a:t>
            </a:r>
            <a:r>
              <a:rPr lang="nl-NL" dirty="0" err="1" smtClean="0"/>
              <a:t>to</a:t>
            </a:r>
            <a:r>
              <a:rPr lang="nl-NL" dirty="0" smtClean="0"/>
              <a:t> present a uniform </a:t>
            </a:r>
            <a:r>
              <a:rPr lang="nl-NL" dirty="0" err="1" smtClean="0"/>
              <a:t>identity</a:t>
            </a:r>
            <a:r>
              <a:rPr lang="nl-NL" dirty="0" smtClean="0"/>
              <a:t> </a:t>
            </a:r>
            <a:r>
              <a:rPr lang="nl-NL" dirty="0" err="1" smtClean="0"/>
              <a:t>for</a:t>
            </a:r>
            <a:r>
              <a:rPr lang="nl-NL" dirty="0" smtClean="0"/>
              <a:t> NEXPReS </a:t>
            </a:r>
            <a:r>
              <a:rPr lang="nl-NL" dirty="0" err="1" smtClean="0"/>
              <a:t>that</a:t>
            </a:r>
            <a:r>
              <a:rPr lang="nl-NL" dirty="0" smtClean="0"/>
              <a:t> </a:t>
            </a:r>
            <a:r>
              <a:rPr lang="nl-NL" dirty="0" err="1" smtClean="0"/>
              <a:t>people</a:t>
            </a:r>
            <a:r>
              <a:rPr lang="nl-NL" dirty="0" smtClean="0"/>
              <a:t> </a:t>
            </a:r>
            <a:r>
              <a:rPr lang="nl-NL" dirty="0" err="1" smtClean="0"/>
              <a:t>recognize</a:t>
            </a:r>
            <a:r>
              <a:rPr lang="nl-NL" dirty="0" smtClean="0"/>
              <a:t> </a:t>
            </a:r>
            <a:r>
              <a:rPr lang="nl-NL" dirty="0" err="1" smtClean="0"/>
              <a:t>and</a:t>
            </a:r>
            <a:r>
              <a:rPr lang="nl-NL" dirty="0" smtClean="0"/>
              <a:t> </a:t>
            </a:r>
            <a:r>
              <a:rPr lang="nl-NL" dirty="0" err="1" smtClean="0"/>
              <a:t>remember</a:t>
            </a:r>
            <a:r>
              <a:rPr lang="nl-NL" dirty="0" smtClean="0"/>
              <a:t>, </a:t>
            </a:r>
            <a:r>
              <a:rPr lang="nl-NL" dirty="0" err="1" smtClean="0"/>
              <a:t>and</a:t>
            </a:r>
            <a:r>
              <a:rPr lang="nl-NL" dirty="0" smtClean="0"/>
              <a:t> </a:t>
            </a:r>
            <a:r>
              <a:rPr lang="nl-NL" dirty="0" err="1" smtClean="0"/>
              <a:t>textual</a:t>
            </a:r>
            <a:r>
              <a:rPr lang="nl-NL" dirty="0" smtClean="0"/>
              <a:t> </a:t>
            </a:r>
            <a:r>
              <a:rPr lang="nl-NL" dirty="0" err="1" smtClean="0"/>
              <a:t>materials</a:t>
            </a:r>
            <a:r>
              <a:rPr lang="nl-NL" dirty="0" smtClean="0"/>
              <a:t> </a:t>
            </a:r>
            <a:r>
              <a:rPr lang="nl-NL" dirty="0" err="1" smtClean="0"/>
              <a:t>that</a:t>
            </a:r>
            <a:r>
              <a:rPr lang="nl-NL" dirty="0" smtClean="0"/>
              <a:t> make </a:t>
            </a:r>
            <a:r>
              <a:rPr lang="nl-NL" dirty="0" err="1" smtClean="0"/>
              <a:t>communication</a:t>
            </a:r>
            <a:r>
              <a:rPr lang="nl-NL" dirty="0" smtClean="0"/>
              <a:t> </a:t>
            </a:r>
            <a:r>
              <a:rPr lang="nl-NL" dirty="0" err="1" smtClean="0"/>
              <a:t>clear</a:t>
            </a:r>
            <a:r>
              <a:rPr lang="nl-NL" dirty="0" smtClean="0"/>
              <a:t> </a:t>
            </a:r>
            <a:r>
              <a:rPr lang="nl-NL" dirty="0" err="1" smtClean="0"/>
              <a:t>and</a:t>
            </a:r>
            <a:r>
              <a:rPr lang="nl-NL" dirty="0" smtClean="0"/>
              <a:t> </a:t>
            </a:r>
            <a:r>
              <a:rPr lang="nl-NL" dirty="0" err="1" smtClean="0"/>
              <a:t>standardized</a:t>
            </a:r>
            <a:r>
              <a:rPr lang="nl-NL" dirty="0" smtClean="0"/>
              <a:t>. </a:t>
            </a:r>
          </a:p>
        </p:txBody>
      </p:sp>
      <p:sp>
        <p:nvSpPr>
          <p:cNvPr id="4" name="Slide Number Placeholder 3"/>
          <p:cNvSpPr>
            <a:spLocks noGrp="1"/>
          </p:cNvSpPr>
          <p:nvPr>
            <p:ph type="sldNum" sz="quarter" idx="10"/>
          </p:nvPr>
        </p:nvSpPr>
        <p:spPr/>
        <p:txBody>
          <a:bodyPr/>
          <a:lstStyle/>
          <a:p>
            <a:fld id="{8412ECA3-5059-4BD2-BD85-4235A67B4AB5}" type="slidenum">
              <a:rPr lang="en-US" smtClean="0"/>
              <a:pPr/>
              <a:t>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1451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ECA3-5059-4BD2-BD85-4235A67B4AB5}" type="slidenum">
              <a:rPr lang="en-US" smtClean="0"/>
              <a:pPr/>
              <a:t>20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1363307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deliverable was due in period 3. The idea was that there would be a scientific capstone meeting for NEXPReS, which would require coordination help. We did have the transients workshop in May, but it was hosted by the Lorentz Center which takes care of all meeting organization and support as part of its hosting services.</a:t>
            </a:r>
          </a:p>
          <a:p>
            <a:endParaRPr lang="en-US" dirty="0" smtClean="0"/>
          </a:p>
          <a:p>
            <a:r>
              <a:rPr lang="en-US" dirty="0" smtClean="0"/>
              <a:t>And really this deliverable was done on an ongoing basis through the course of the project. The large NEXPReS display and brochures were sent to all appropriate meetings and demos, and the outreach office was central in organizing the EVN display at the International Astronomical Union General Assembly in Beijing last year. This was the first time  that the EVN had exhibited at the IAU, and we sent the NEXPReS display and brochures, showed the outreach movie,  and it was staffed by young astronomers from Shanghai Astronomical Observatory, which is part of the EVN.</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412ECA3-5059-4BD2-BD85-4235A67B4AB5}" type="slidenum">
              <a:rPr lang="en-US" smtClean="0"/>
              <a:pPr/>
              <a:t>9</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9646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hasCustomPrompt="1"/>
          </p:nvPr>
        </p:nvSpPr>
        <p:spPr>
          <a:xfrm>
            <a:off x="457200" y="1143001"/>
            <a:ext cx="5638800" cy="2728912"/>
          </a:xfrm>
        </p:spPr>
        <p:txBody>
          <a:bodyPr anchor="b"/>
          <a:lstStyle>
            <a:lvl1pPr>
              <a:defRPr sz="4400">
                <a:solidFill>
                  <a:schemeClr val="bg1"/>
                </a:solidFill>
              </a:defRPr>
            </a:lvl1pPr>
          </a:lstStyle>
          <a:p>
            <a:r>
              <a:rPr kumimoji="0" lang="en-US" noProof="0" smtClean="0"/>
              <a:t>Presentation Title</a:t>
            </a:r>
            <a:endParaRPr kumimoji="0" lang="en-US" noProof="0"/>
          </a:p>
        </p:txBody>
      </p:sp>
      <p:sp>
        <p:nvSpPr>
          <p:cNvPr id="9" name="Subtitle 8"/>
          <p:cNvSpPr>
            <a:spLocks noGrp="1"/>
          </p:cNvSpPr>
          <p:nvPr>
            <p:ph type="subTitle" idx="1" hasCustomPrompt="1"/>
          </p:nvPr>
        </p:nvSpPr>
        <p:spPr>
          <a:xfrm>
            <a:off x="457200" y="3886200"/>
            <a:ext cx="4953000" cy="9144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noProof="0" smtClean="0"/>
              <a:t>Name</a:t>
            </a:r>
          </a:p>
          <a:p>
            <a:r>
              <a:rPr kumimoji="0" lang="en-US" noProof="0" smtClean="0"/>
              <a:t>Your title, institution</a:t>
            </a:r>
          </a:p>
        </p:txBody>
      </p:sp>
      <p:pic>
        <p:nvPicPr>
          <p:cNvPr id="41" name="Picture 40" descr="NEXPReS-globe-720px.gif"/>
          <p:cNvPicPr>
            <a:picLocks noChangeAspect="1"/>
          </p:cNvPicPr>
          <p:nvPr userDrawn="1"/>
        </p:nvPicPr>
        <p:blipFill>
          <a:blip r:embed="rId2" cstate="print"/>
          <a:srcRect l="2083" t="2083"/>
          <a:stretch>
            <a:fillRect/>
          </a:stretch>
        </p:blipFill>
        <p:spPr>
          <a:xfrm>
            <a:off x="5257800" y="76200"/>
            <a:ext cx="3581400" cy="3581400"/>
          </a:xfrm>
          <a:prstGeom prst="rect">
            <a:avLst/>
          </a:prstGeom>
        </p:spPr>
      </p:pic>
      <p:pic>
        <p:nvPicPr>
          <p:cNvPr id="17" name="Picture 16" descr="nexpres-logoWEB.jpg"/>
          <p:cNvPicPr>
            <a:picLocks noChangeAspect="1"/>
          </p:cNvPicPr>
          <p:nvPr userDrawn="1"/>
        </p:nvPicPr>
        <p:blipFill>
          <a:blip r:embed="rId3" cstate="print"/>
          <a:stretch>
            <a:fillRect/>
          </a:stretch>
        </p:blipFill>
        <p:spPr>
          <a:xfrm>
            <a:off x="7162800" y="6132618"/>
            <a:ext cx="1981200" cy="72538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447800"/>
            <a:ext cx="8229600" cy="4724401"/>
          </a:xfrm>
        </p:spPr>
        <p:txBody>
          <a:bodyPr>
            <a:normAutofit/>
          </a:bodyPr>
          <a:lstStyle>
            <a:lvl1pPr>
              <a:defRPr sz="2000">
                <a:latin typeface="+mj-lt"/>
                <a:cs typeface="Arial" pitchFamily="34" charset="0"/>
              </a:defRPr>
            </a:lvl1pPr>
            <a:lvl2pPr>
              <a:defRPr sz="2000">
                <a:latin typeface="+mj-lt"/>
                <a:cs typeface="Arial" pitchFamily="34" charset="0"/>
              </a:defRPr>
            </a:lvl2pPr>
            <a:lvl3pPr>
              <a:defRPr sz="2000">
                <a:latin typeface="+mj-lt"/>
                <a:cs typeface="Arial" pitchFamily="34" charset="0"/>
              </a:defRPr>
            </a:lvl3pPr>
            <a:lvl4pPr>
              <a:defRPr sz="2000">
                <a:latin typeface="+mj-lt"/>
                <a:cs typeface="Arial" pitchFamily="34" charset="0"/>
              </a:defRPr>
            </a:lvl4pPr>
            <a:lvl5pPr>
              <a:defRPr sz="2000">
                <a:latin typeface="+mj-lt"/>
                <a:cs typeface="Arial"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noProof="0" dirty="0" smtClean="0"/>
              <a:t>Fourth</a:t>
            </a:r>
            <a:r>
              <a:rPr lang="en-US" dirty="0" smtClean="0"/>
              <a:t>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a:xfrm>
            <a:off x="457200" y="6553200"/>
            <a:ext cx="914400" cy="304800"/>
          </a:xfrm>
        </p:spPr>
        <p:txBody>
          <a:bodyPr/>
          <a:lstStyle/>
          <a:p>
            <a:r>
              <a:rPr lang="en-US" dirty="0" smtClean="0"/>
              <a:t>Slide: </a:t>
            </a:r>
            <a:fld id="{4D58A91A-FCC9-4466-ACAA-038FD6262713}" type="slidenum">
              <a:rPr lang="en-US" smtClean="0"/>
              <a:pPr/>
              <a:t>‹#›</a:t>
            </a:fld>
            <a:endParaRPr lang="en-US" dirty="0"/>
          </a:p>
        </p:txBody>
      </p:sp>
      <p:sp>
        <p:nvSpPr>
          <p:cNvPr id="5" name="Footer Placeholder 2"/>
          <p:cNvSpPr>
            <a:spLocks noGrp="1"/>
          </p:cNvSpPr>
          <p:nvPr>
            <p:ph type="ftr" sz="quarter" idx="3"/>
          </p:nvPr>
        </p:nvSpPr>
        <p:spPr>
          <a:xfrm>
            <a:off x="457200" y="6553200"/>
            <a:ext cx="8229600" cy="304800"/>
          </a:xfrm>
          <a:prstGeom prst="rect">
            <a:avLst/>
          </a:prstGeom>
        </p:spPr>
        <p:txBody>
          <a:bodyPr vert="horz"/>
          <a:lstStyle>
            <a:lvl1pPr algn="ctr" eaLnBrk="1" latinLnBrk="0" hangingPunct="1">
              <a:defRPr kumimoji="0" sz="800">
                <a:solidFill>
                  <a:schemeClr val="accent1"/>
                </a:solidFill>
              </a:defRPr>
            </a:lvl1pPr>
          </a:lstStyle>
          <a:p>
            <a:r>
              <a:rPr lang="en-US" noProof="0" dirty="0" err="1" smtClean="0"/>
              <a:t>NEXPReS</a:t>
            </a:r>
            <a:r>
              <a:rPr lang="en-US" noProof="0" dirty="0" smtClean="0"/>
              <a:t> P3 Review – </a:t>
            </a:r>
            <a:r>
              <a:rPr lang="en-US" noProof="0" dirty="0" err="1" smtClean="0"/>
              <a:t>Dwingeloo</a:t>
            </a:r>
            <a:r>
              <a:rPr lang="en-US" noProof="0" dirty="0" smtClean="0"/>
              <a:t>, NL - 19 September 2013</a:t>
            </a:r>
            <a:endParaRPr lang="en-US" noProof="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noProof="0">
              <a:latin typeface="+mj-lt"/>
            </a:endParaRPr>
          </a:p>
        </p:txBody>
      </p:sp>
      <p:sp>
        <p:nvSpPr>
          <p:cNvPr id="22" name="Title Placeholder 21"/>
          <p:cNvSpPr>
            <a:spLocks noGrp="1"/>
          </p:cNvSpPr>
          <p:nvPr>
            <p:ph type="title"/>
          </p:nvPr>
        </p:nvSpPr>
        <p:spPr>
          <a:xfrm>
            <a:off x="457200" y="609600"/>
            <a:ext cx="8229600" cy="838200"/>
          </a:xfrm>
          <a:prstGeom prst="rect">
            <a:avLst/>
          </a:prstGeom>
        </p:spPr>
        <p:txBody>
          <a:bodyPr vert="horz" anchor="ctr">
            <a:normAutofit/>
          </a:bodyPr>
          <a:lstStyle/>
          <a:p>
            <a:r>
              <a:rPr kumimoji="0" lang="en-US" noProof="0" smtClean="0"/>
              <a:t>Click to edit Master title style</a:t>
            </a:r>
            <a:endParaRPr kumimoji="0" lang="en-US" noProof="0"/>
          </a:p>
        </p:txBody>
      </p:sp>
      <p:sp>
        <p:nvSpPr>
          <p:cNvPr id="13" name="Text Placeholder 12"/>
          <p:cNvSpPr>
            <a:spLocks noGrp="1"/>
          </p:cNvSpPr>
          <p:nvPr>
            <p:ph type="body" idx="1"/>
          </p:nvPr>
        </p:nvSpPr>
        <p:spPr>
          <a:xfrm>
            <a:off x="457200" y="1447800"/>
            <a:ext cx="8229600" cy="4953000"/>
          </a:xfrm>
          <a:prstGeom prst="rect">
            <a:avLst/>
          </a:prstGeom>
        </p:spPr>
        <p:txBody>
          <a:bodyPr vert="horz">
            <a:normAutofit/>
          </a:bodyPr>
          <a:lstStyle/>
          <a:p>
            <a:pPr lvl="0" eaLnBrk="1" latinLnBrk="0" hangingPunct="1"/>
            <a:r>
              <a:rPr kumimoji="0" lang="en-US" noProof="0" dirty="0" smtClean="0"/>
              <a:t>Click to edit Master text styles</a:t>
            </a:r>
          </a:p>
          <a:p>
            <a:pPr lvl="1" eaLnBrk="1" latinLnBrk="0" hangingPunct="1"/>
            <a:r>
              <a:rPr kumimoji="0" lang="en-US" noProof="0" dirty="0" smtClean="0"/>
              <a:t>Second level</a:t>
            </a:r>
          </a:p>
          <a:p>
            <a:pPr lvl="2" eaLnBrk="1" latinLnBrk="0" hangingPunct="1"/>
            <a:r>
              <a:rPr kumimoji="0" lang="en-US" noProof="0" dirty="0" smtClean="0"/>
              <a:t>Third level</a:t>
            </a:r>
          </a:p>
          <a:p>
            <a:pPr lvl="3" eaLnBrk="1" latinLnBrk="0" hangingPunct="1"/>
            <a:r>
              <a:rPr kumimoji="0" lang="en-US" noProof="0" dirty="0" smtClean="0"/>
              <a:t>Fourth level</a:t>
            </a:r>
          </a:p>
          <a:p>
            <a:pPr lvl="4" eaLnBrk="1" latinLnBrk="0" hangingPunct="1"/>
            <a:r>
              <a:rPr kumimoji="0" lang="en-US" noProof="0" dirty="0" smtClean="0"/>
              <a:t>Fifth level</a:t>
            </a:r>
            <a:endParaRPr kumimoji="0" lang="en-US" noProof="0" dirty="0"/>
          </a:p>
        </p:txBody>
      </p:sp>
      <p:sp>
        <p:nvSpPr>
          <p:cNvPr id="3" name="Footer Placeholder 2"/>
          <p:cNvSpPr>
            <a:spLocks noGrp="1"/>
          </p:cNvSpPr>
          <p:nvPr>
            <p:ph type="ftr" sz="quarter" idx="3"/>
          </p:nvPr>
        </p:nvSpPr>
        <p:spPr>
          <a:xfrm>
            <a:off x="1447800" y="6553200"/>
            <a:ext cx="5562600" cy="304800"/>
          </a:xfrm>
          <a:prstGeom prst="rect">
            <a:avLst/>
          </a:prstGeom>
        </p:spPr>
        <p:txBody>
          <a:bodyPr vert="horz"/>
          <a:lstStyle>
            <a:lvl1pPr algn="ctr" eaLnBrk="1" latinLnBrk="0" hangingPunct="1">
              <a:defRPr kumimoji="0" sz="800">
                <a:solidFill>
                  <a:schemeClr val="accent1"/>
                </a:solidFill>
                <a:latin typeface="+mj-lt"/>
                <a:cs typeface="Arial" pitchFamily="34" charset="0"/>
              </a:defRPr>
            </a:lvl1pPr>
          </a:lstStyle>
          <a:p>
            <a:r>
              <a:rPr lang="en-US" noProof="0" dirty="0" err="1" smtClean="0"/>
              <a:t>NEXPReS</a:t>
            </a:r>
            <a:r>
              <a:rPr lang="en-US" noProof="0" dirty="0" smtClean="0"/>
              <a:t> P3 Review – </a:t>
            </a:r>
            <a:r>
              <a:rPr lang="en-US" noProof="0" dirty="0" err="1" smtClean="0"/>
              <a:t>Dwingeloo</a:t>
            </a:r>
            <a:r>
              <a:rPr lang="en-US" noProof="0" dirty="0" smtClean="0"/>
              <a:t>, NL - 19 September 2013</a:t>
            </a:r>
            <a:endParaRPr lang="en-US" noProof="0" dirty="0"/>
          </a:p>
        </p:txBody>
      </p:sp>
      <p:sp>
        <p:nvSpPr>
          <p:cNvPr id="23" name="Slide Number Placeholder 22"/>
          <p:cNvSpPr>
            <a:spLocks noGrp="1"/>
          </p:cNvSpPr>
          <p:nvPr>
            <p:ph type="sldNum" sz="quarter" idx="4"/>
          </p:nvPr>
        </p:nvSpPr>
        <p:spPr>
          <a:xfrm>
            <a:off x="457200" y="6553200"/>
            <a:ext cx="609600" cy="304800"/>
          </a:xfrm>
          <a:prstGeom prst="rect">
            <a:avLst/>
          </a:prstGeom>
        </p:spPr>
        <p:txBody>
          <a:bodyPr vert="horz" anchor="t" anchorCtr="0"/>
          <a:lstStyle>
            <a:lvl1pPr algn="l" eaLnBrk="1" latinLnBrk="0" hangingPunct="1">
              <a:defRPr kumimoji="0" sz="800">
                <a:solidFill>
                  <a:schemeClr val="accent1"/>
                </a:solidFill>
                <a:latin typeface="+mj-lt"/>
              </a:defRPr>
            </a:lvl1pPr>
          </a:lstStyle>
          <a:p>
            <a:r>
              <a:rPr lang="en-US" noProof="0" smtClean="0"/>
              <a:t>Slide: </a:t>
            </a:r>
            <a:fld id="{4D58A91A-FCC9-4466-ACAA-038FD6262713}" type="slidenum">
              <a:rPr lang="en-US" noProof="0" smtClean="0"/>
              <a:pPr/>
              <a:t>‹#›</a:t>
            </a:fld>
            <a:endParaRPr lang="en-US" noProof="0"/>
          </a:p>
        </p:txBody>
      </p:sp>
      <p:pic>
        <p:nvPicPr>
          <p:cNvPr id="24" name="Picture 23" descr="e-stamp.gif"/>
          <p:cNvPicPr>
            <a:picLocks noChangeAspect="1"/>
          </p:cNvPicPr>
          <p:nvPr userDrawn="1"/>
        </p:nvPicPr>
        <p:blipFill>
          <a:blip r:embed="rId4" cstate="print"/>
          <a:stretch>
            <a:fillRect/>
          </a:stretch>
        </p:blipFill>
        <p:spPr>
          <a:xfrm>
            <a:off x="8458200" y="6134100"/>
            <a:ext cx="685800" cy="723900"/>
          </a:xfrm>
          <a:prstGeom prst="rect">
            <a:avLst/>
          </a:prstGeom>
        </p:spPr>
      </p:pic>
    </p:spTree>
  </p:cSld>
  <p:clrMap bg1="lt1" tx1="dk1" bg2="lt2" tx2="dk2" accent1="accent1" accent2="accent2" accent3="accent3" accent4="accent4" accent5="accent5" accent6="accent6" hlink="hlink" folHlink="folHlink"/>
  <p:sldLayoutIdLst>
    <p:sldLayoutId r:id="rId1"/>
    <p:sldLayoutId r:id="rId2"/>
  </p:sldLayoutIdLst>
  <p:timing>
    <p:tnLst>
      <p:par>
        <p:cTn id="1" dur="indefinite" restart="never" nodeType="tmRoot"/>
      </p:par>
    </p:tnLst>
  </p:timing>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000" kern="1200">
          <a:solidFill>
            <a:schemeClr val="tx1"/>
          </a:solidFill>
          <a:latin typeface="+mj-lt"/>
          <a:ea typeface="+mn-ea"/>
          <a:cs typeface="Arial" pitchFamily="34" charset="0"/>
        </a:defRPr>
      </a:lvl1pPr>
      <a:lvl2pPr marL="658368" indent="-246888" algn="l" rtl="0" eaLnBrk="1" latinLnBrk="0" hangingPunct="1">
        <a:spcBef>
          <a:spcPts val="300"/>
        </a:spcBef>
        <a:buClr>
          <a:schemeClr val="accent2"/>
        </a:buClr>
        <a:buFont typeface="Georgia"/>
        <a:buChar char="▫"/>
        <a:defRPr kumimoji="0" sz="2000" kern="1200">
          <a:solidFill>
            <a:schemeClr val="accent2"/>
          </a:solidFill>
          <a:latin typeface="+mj-lt"/>
          <a:ea typeface="+mn-ea"/>
          <a:cs typeface="Arial" pitchFamily="34" charset="0"/>
        </a:defRPr>
      </a:lvl2pPr>
      <a:lvl3pPr marL="923544" indent="-219456" algn="l" rtl="0" eaLnBrk="1" latinLnBrk="0" hangingPunct="1">
        <a:spcBef>
          <a:spcPts val="300"/>
        </a:spcBef>
        <a:buClr>
          <a:schemeClr val="accent1"/>
        </a:buClr>
        <a:buFont typeface="Wingdings 2"/>
        <a:buChar char=""/>
        <a:defRPr kumimoji="0" sz="2000" kern="1200">
          <a:solidFill>
            <a:schemeClr val="accent1"/>
          </a:solidFill>
          <a:latin typeface="+mj-lt"/>
          <a:ea typeface="+mn-ea"/>
          <a:cs typeface="Arial" pitchFamily="34" charset="0"/>
        </a:defRPr>
      </a:lvl3pPr>
      <a:lvl4pPr marL="1179576" indent="-201168" algn="l" rtl="0" eaLnBrk="1" latinLnBrk="0" hangingPunct="1">
        <a:spcBef>
          <a:spcPts val="300"/>
        </a:spcBef>
        <a:buClr>
          <a:schemeClr val="accent1"/>
        </a:buClr>
        <a:buFont typeface="Wingdings 2"/>
        <a:buChar char=""/>
        <a:defRPr kumimoji="0" sz="2000" kern="1200">
          <a:solidFill>
            <a:schemeClr val="accent1"/>
          </a:solidFill>
          <a:latin typeface="+mj-lt"/>
          <a:ea typeface="+mn-ea"/>
          <a:cs typeface="Arial"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n-ea"/>
          <a:cs typeface="Arial"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1066800"/>
            <a:ext cx="5867400" cy="2728912"/>
          </a:xfrm>
        </p:spPr>
        <p:txBody>
          <a:bodyPr>
            <a:normAutofit/>
          </a:bodyPr>
          <a:lstStyle/>
          <a:p>
            <a:r>
              <a:rPr lang="es-ES" sz="4000" i="1" dirty="0" smtClean="0"/>
              <a:t>Astronomía </a:t>
            </a:r>
            <a:r>
              <a:rPr lang="es-ES" sz="4000" i="1" dirty="0"/>
              <a:t>con </a:t>
            </a:r>
            <a:r>
              <a:rPr lang="es-ES" sz="4000" i="1" dirty="0" smtClean="0"/>
              <a:t/>
            </a:r>
            <a:br>
              <a:rPr lang="es-ES" sz="4000" i="1" dirty="0" smtClean="0"/>
            </a:br>
            <a:r>
              <a:rPr lang="es-ES" sz="4000" i="1" dirty="0" smtClean="0"/>
              <a:t>altísima </a:t>
            </a:r>
            <a:r>
              <a:rPr lang="es-ES" sz="4000" i="1" dirty="0"/>
              <a:t>resolución </a:t>
            </a:r>
            <a:r>
              <a:rPr lang="es-ES" sz="4000" i="1" dirty="0" smtClean="0"/>
              <a:t>espacial </a:t>
            </a:r>
            <a:r>
              <a:rPr lang="es-ES" sz="4000" i="1" dirty="0"/>
              <a:t>en tiempo real: </a:t>
            </a:r>
            <a:r>
              <a:rPr lang="es-ES" sz="4000" i="1" dirty="0" err="1"/>
              <a:t>NEXPReS</a:t>
            </a:r>
            <a:r>
              <a:rPr lang="es-ES" sz="4000" i="1" dirty="0"/>
              <a:t> y </a:t>
            </a:r>
            <a:r>
              <a:rPr lang="es-ES" sz="4000" i="1" dirty="0" smtClean="0"/>
              <a:t>e-EVN</a:t>
            </a:r>
            <a:endParaRPr lang="en-US" sz="4000" dirty="0"/>
          </a:p>
        </p:txBody>
      </p:sp>
      <p:sp>
        <p:nvSpPr>
          <p:cNvPr id="8" name="Subtitle 7"/>
          <p:cNvSpPr>
            <a:spLocks noGrp="1"/>
          </p:cNvSpPr>
          <p:nvPr>
            <p:ph type="subTitle" idx="1"/>
          </p:nvPr>
        </p:nvSpPr>
        <p:spPr>
          <a:xfrm>
            <a:off x="457200" y="3886200"/>
            <a:ext cx="7924800" cy="1828800"/>
          </a:xfrm>
        </p:spPr>
        <p:txBody>
          <a:bodyPr/>
          <a:lstStyle/>
          <a:p>
            <a:endParaRPr lang="nl-NL" dirty="0" smtClean="0"/>
          </a:p>
          <a:p>
            <a:endParaRPr lang="nl-NL" dirty="0" smtClean="0"/>
          </a:p>
          <a:p>
            <a:r>
              <a:rPr lang="nl-NL" dirty="0" smtClean="0"/>
              <a:t>Francisco Colomer</a:t>
            </a:r>
          </a:p>
          <a:p>
            <a:r>
              <a:rPr lang="nl-NL" dirty="0" smtClean="0"/>
              <a:t>Instituto Geográfico Nacional (IGN, M. Fomento)</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2839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NEXPReS FP7</a:t>
            </a:r>
            <a:endParaRPr lang="en-US" dirty="0"/>
          </a:p>
        </p:txBody>
      </p:sp>
      <p:sp>
        <p:nvSpPr>
          <p:cNvPr id="3" name="Content Placeholder 2"/>
          <p:cNvSpPr>
            <a:spLocks noGrp="1"/>
          </p:cNvSpPr>
          <p:nvPr>
            <p:ph sz="half" idx="1"/>
          </p:nvPr>
        </p:nvSpPr>
        <p:spPr/>
        <p:txBody>
          <a:bodyPr>
            <a:normAutofit/>
          </a:bodyPr>
          <a:lstStyle/>
          <a:p>
            <a:r>
              <a:rPr lang="en-US" dirty="0" err="1" smtClean="0"/>
              <a:t>Foro</a:t>
            </a:r>
            <a:r>
              <a:rPr lang="en-US" dirty="0" smtClean="0"/>
              <a:t> EVN-NRENs</a:t>
            </a:r>
          </a:p>
          <a:p>
            <a:pPr lvl="1"/>
            <a:r>
              <a:rPr lang="es-ES" dirty="0"/>
              <a:t>R</a:t>
            </a:r>
            <a:r>
              <a:rPr lang="es-ES" dirty="0" smtClean="0"/>
              <a:t>eúne </a:t>
            </a:r>
            <a:r>
              <a:rPr lang="es-ES" dirty="0"/>
              <a:t>a expertos de la radioastronomía y las comunidades </a:t>
            </a:r>
            <a:r>
              <a:rPr lang="es-ES" dirty="0" smtClean="0"/>
              <a:t>de las redes nacionales </a:t>
            </a:r>
            <a:r>
              <a:rPr lang="es-ES" dirty="0"/>
              <a:t>de investigación y </a:t>
            </a:r>
            <a:r>
              <a:rPr lang="es-ES" dirty="0" smtClean="0"/>
              <a:t>educación</a:t>
            </a:r>
          </a:p>
          <a:p>
            <a:pPr lvl="1"/>
            <a:r>
              <a:rPr lang="es-ES" dirty="0" smtClean="0"/>
              <a:t>identifica </a:t>
            </a:r>
            <a:r>
              <a:rPr lang="es-ES" dirty="0"/>
              <a:t>otras regiones geográficas de interés para la </a:t>
            </a:r>
            <a:r>
              <a:rPr lang="es-ES" dirty="0" smtClean="0"/>
              <a:t>radioastronomía, </a:t>
            </a:r>
            <a:r>
              <a:rPr lang="es-ES" dirty="0"/>
              <a:t>aunque insuficientemente conectada en términos de red</a:t>
            </a:r>
            <a:r>
              <a:rPr lang="es-ES" dirty="0" smtClean="0"/>
              <a:t>.</a:t>
            </a:r>
          </a:p>
          <a:p>
            <a:pPr lvl="1"/>
            <a:r>
              <a:rPr lang="es-ES" dirty="0" err="1" smtClean="0"/>
              <a:t>RedIRIS</a:t>
            </a:r>
            <a:r>
              <a:rPr lang="es-ES" dirty="0" smtClean="0"/>
              <a:t> ha proporcionado fibra oscura para conectividad 10 GE al telescopio de 40m de diámetro del IGN en el Observatorio de Yebes.</a:t>
            </a:r>
            <a:endParaRPr lang="en-US" dirty="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10</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6785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Documents and Settings\fcolomer\Mis documentos\EVN\NEXPRES\RedIRIS 2013\figs\despliegue2011.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72712" y="1676400"/>
            <a:ext cx="7309288" cy="473233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le 1"/>
          <p:cNvSpPr>
            <a:spLocks noGrp="1"/>
          </p:cNvSpPr>
          <p:nvPr>
            <p:ph type="title"/>
          </p:nvPr>
        </p:nvSpPr>
        <p:spPr>
          <a:xfrm>
            <a:off x="457200" y="685800"/>
            <a:ext cx="8229600" cy="838200"/>
          </a:xfrm>
        </p:spPr>
        <p:txBody>
          <a:bodyPr/>
          <a:lstStyle/>
          <a:p>
            <a:r>
              <a:rPr lang="nl-NL" dirty="0" smtClean="0"/>
              <a:t>NEXPReS FP7</a:t>
            </a:r>
            <a:endParaRPr lang="en-US" dirty="0"/>
          </a:p>
        </p:txBody>
      </p:sp>
      <p:sp>
        <p:nvSpPr>
          <p:cNvPr id="3" name="Content Placeholder 2"/>
          <p:cNvSpPr>
            <a:spLocks noGrp="1"/>
          </p:cNvSpPr>
          <p:nvPr>
            <p:ph sz="half" idx="1"/>
          </p:nvPr>
        </p:nvSpPr>
        <p:spPr/>
        <p:txBody>
          <a:bodyPr>
            <a:normAutofit/>
          </a:bodyPr>
          <a:lstStyle/>
          <a:p>
            <a:r>
              <a:rPr lang="en-US" dirty="0" err="1" smtClean="0"/>
              <a:t>Foro</a:t>
            </a:r>
            <a:r>
              <a:rPr lang="en-US" dirty="0" smtClean="0"/>
              <a:t> EVN-NRENs</a:t>
            </a:r>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11</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cxnSp>
        <p:nvCxnSpPr>
          <p:cNvPr id="8" name="7 Conector recto de flecha"/>
          <p:cNvCxnSpPr/>
          <p:nvPr/>
        </p:nvCxnSpPr>
        <p:spPr>
          <a:xfrm flipH="1">
            <a:off x="5410200" y="1676400"/>
            <a:ext cx="22860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2" descr="C:\Documents and Settings\fcolomer\Mis documentos\Mis imágenes\Archivo OAN\Yebes\P2210036.JP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96200" y="990600"/>
            <a:ext cx="876299" cy="11683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19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NEXPReS FP7</a:t>
            </a:r>
            <a:endParaRPr lang="en-US" dirty="0"/>
          </a:p>
        </p:txBody>
      </p:sp>
      <p:sp>
        <p:nvSpPr>
          <p:cNvPr id="3" name="Content Placeholder 2"/>
          <p:cNvSpPr>
            <a:spLocks noGrp="1"/>
          </p:cNvSpPr>
          <p:nvPr>
            <p:ph sz="half" idx="1"/>
          </p:nvPr>
        </p:nvSpPr>
        <p:spPr>
          <a:xfrm>
            <a:off x="381000" y="1447800"/>
            <a:ext cx="8382000" cy="4724401"/>
          </a:xfrm>
        </p:spPr>
        <p:txBody>
          <a:bodyPr>
            <a:normAutofit/>
          </a:bodyPr>
          <a:lstStyle/>
          <a:p>
            <a:r>
              <a:rPr lang="en-US" dirty="0" smtClean="0"/>
              <a:t>“Cloud correlation”</a:t>
            </a:r>
          </a:p>
          <a:p>
            <a:pPr lvl="1"/>
            <a:r>
              <a:rPr lang="es-ES" dirty="0" smtClean="0"/>
              <a:t>desarrollo </a:t>
            </a:r>
            <a:r>
              <a:rPr lang="es-ES" dirty="0"/>
              <a:t>de </a:t>
            </a:r>
            <a:r>
              <a:rPr lang="es-ES" dirty="0" smtClean="0"/>
              <a:t>grabación </a:t>
            </a:r>
            <a:r>
              <a:rPr lang="es-ES" dirty="0"/>
              <a:t>/ transmisión </a:t>
            </a:r>
            <a:r>
              <a:rPr lang="es-ES" dirty="0" smtClean="0"/>
              <a:t>a alta </a:t>
            </a:r>
            <a:r>
              <a:rPr lang="es-ES" dirty="0"/>
              <a:t>velocidad </a:t>
            </a:r>
            <a:r>
              <a:rPr lang="es-ES" dirty="0" smtClean="0"/>
              <a:t>(&gt;1 </a:t>
            </a:r>
            <a:r>
              <a:rPr lang="es-ES" dirty="0" err="1" smtClean="0"/>
              <a:t>Gbps</a:t>
            </a:r>
            <a:r>
              <a:rPr lang="es-ES" dirty="0" smtClean="0"/>
              <a:t>)</a:t>
            </a:r>
          </a:p>
          <a:p>
            <a:pPr lvl="1"/>
            <a:r>
              <a:rPr lang="es-ES" dirty="0" smtClean="0"/>
              <a:t>eliminación de </a:t>
            </a:r>
            <a:r>
              <a:rPr lang="es-ES" dirty="0"/>
              <a:t>la actual distinción entre VLBI basado en disco y </a:t>
            </a:r>
            <a:r>
              <a:rPr lang="es-ES" dirty="0" smtClean="0"/>
              <a:t>e-</a:t>
            </a:r>
            <a:r>
              <a:rPr lang="es-ES" dirty="0" smtClean="0"/>
              <a:t>VLBI (est</a:t>
            </a:r>
            <a:r>
              <a:rPr lang="es-ES" dirty="0" smtClean="0"/>
              <a:t>ándar VDIF)</a:t>
            </a:r>
            <a:endParaRPr lang="es-ES" dirty="0" smtClean="0"/>
          </a:p>
          <a:p>
            <a:pPr lvl="1"/>
            <a:r>
              <a:rPr lang="es-ES" dirty="0" smtClean="0"/>
              <a:t>Control remoto de los observatorios (observaciones y correlaci</a:t>
            </a:r>
            <a:r>
              <a:rPr lang="es-ES" dirty="0" smtClean="0"/>
              <a:t>ón)</a:t>
            </a:r>
            <a:endParaRPr lang="en-US" dirty="0" smtClean="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12</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7" name="Picture 6"/>
          <p:cNvPicPr>
            <a:picLocks noChangeAspect="1"/>
          </p:cNvPicPr>
          <p:nvPr/>
        </p:nvPicPr>
        <p:blipFill>
          <a:blip r:embed="rId3"/>
          <a:stretch>
            <a:fillRect/>
          </a:stretch>
        </p:blipFill>
        <p:spPr>
          <a:xfrm>
            <a:off x="2286000" y="3429000"/>
            <a:ext cx="5029200" cy="295287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97075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NEXPReS FP7</a:t>
            </a:r>
            <a:endParaRPr lang="en-US" dirty="0"/>
          </a:p>
        </p:txBody>
      </p:sp>
      <p:sp>
        <p:nvSpPr>
          <p:cNvPr id="3" name="Content Placeholder 2"/>
          <p:cNvSpPr>
            <a:spLocks noGrp="1"/>
          </p:cNvSpPr>
          <p:nvPr>
            <p:ph sz="half" idx="1"/>
          </p:nvPr>
        </p:nvSpPr>
        <p:spPr/>
        <p:txBody>
          <a:bodyPr>
            <a:normAutofit/>
          </a:bodyPr>
          <a:lstStyle/>
          <a:p>
            <a:r>
              <a:rPr lang="en-US" dirty="0"/>
              <a:t>“Bandwidth on demand</a:t>
            </a:r>
            <a:r>
              <a:rPr lang="en-US" dirty="0" smtClean="0"/>
              <a:t>” (</a:t>
            </a:r>
            <a:r>
              <a:rPr lang="en-US" dirty="0" err="1" smtClean="0"/>
              <a:t>BoD</a:t>
            </a:r>
            <a:r>
              <a:rPr lang="en-US" dirty="0" smtClean="0"/>
              <a:t>)</a:t>
            </a:r>
          </a:p>
          <a:p>
            <a:pPr lvl="1"/>
            <a:r>
              <a:rPr lang="es-ES" dirty="0" smtClean="0"/>
              <a:t>Conectividad “bajo demanda”: </a:t>
            </a:r>
            <a:r>
              <a:rPr lang="es-ES" dirty="0"/>
              <a:t>alentará la adopción de tecnologías de redes dinámicas a escala europea y </a:t>
            </a:r>
            <a:r>
              <a:rPr lang="es-ES" dirty="0" smtClean="0"/>
              <a:t>mundial</a:t>
            </a:r>
          </a:p>
          <a:p>
            <a:pPr lvl="1"/>
            <a:r>
              <a:rPr lang="en-US" dirty="0" err="1" smtClean="0"/>
              <a:t>Basado</a:t>
            </a:r>
            <a:r>
              <a:rPr lang="en-US" dirty="0" smtClean="0"/>
              <a:t> en </a:t>
            </a:r>
            <a:r>
              <a:rPr lang="en-US" dirty="0" err="1" smtClean="0"/>
              <a:t>estándar</a:t>
            </a:r>
            <a:r>
              <a:rPr lang="en-US" dirty="0" smtClean="0"/>
              <a:t> </a:t>
            </a:r>
            <a:r>
              <a:rPr lang="en-US" b="1" i="1" dirty="0" smtClean="0"/>
              <a:t>NIS</a:t>
            </a:r>
            <a:r>
              <a:rPr lang="en-US" dirty="0" smtClean="0"/>
              <a:t> (“Network Services Infrastructure”)</a:t>
            </a:r>
          </a:p>
          <a:p>
            <a:pPr lvl="1"/>
            <a:r>
              <a:rPr lang="en-US" dirty="0" err="1" smtClean="0"/>
              <a:t>Disponible</a:t>
            </a:r>
            <a:r>
              <a:rPr lang="en-US" dirty="0" smtClean="0"/>
              <a:t> en </a:t>
            </a:r>
            <a:r>
              <a:rPr lang="en-US" dirty="0" err="1" smtClean="0"/>
              <a:t>entorno</a:t>
            </a:r>
            <a:r>
              <a:rPr lang="en-US" dirty="0" smtClean="0"/>
              <a:t> web (</a:t>
            </a:r>
            <a:r>
              <a:rPr lang="en-US" dirty="0" err="1" smtClean="0"/>
              <a:t>todavía</a:t>
            </a:r>
            <a:r>
              <a:rPr lang="en-US" dirty="0" smtClean="0"/>
              <a:t> no en </a:t>
            </a:r>
            <a:r>
              <a:rPr lang="en-US" dirty="0" err="1" smtClean="0"/>
              <a:t>España</a:t>
            </a:r>
            <a:r>
              <a:rPr lang="en-US" dirty="0" smtClean="0"/>
              <a:t>)</a:t>
            </a:r>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13</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3074"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7400" y="3352800"/>
            <a:ext cx="5211848" cy="3200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0080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NEXPReS FP7</a:t>
            </a:r>
            <a:endParaRPr lang="en-US" dirty="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14</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8" name="Picture 7" descr="bod.jpg"/>
          <p:cNvPicPr>
            <a:picLocks noChangeAspect="1"/>
          </p:cNvPicPr>
          <p:nvPr/>
        </p:nvPicPr>
        <p:blipFill>
          <a:blip r:embed="rId3"/>
          <a:stretch>
            <a:fillRect/>
          </a:stretch>
        </p:blipFill>
        <p:spPr>
          <a:xfrm>
            <a:off x="838200" y="1524000"/>
            <a:ext cx="7620000" cy="462393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0080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NEXPReS FP7</a:t>
            </a:r>
            <a:endParaRPr lang="en-US" dirty="0"/>
          </a:p>
        </p:txBody>
      </p:sp>
      <p:sp>
        <p:nvSpPr>
          <p:cNvPr id="3" name="Content Placeholder 2"/>
          <p:cNvSpPr>
            <a:spLocks noGrp="1"/>
          </p:cNvSpPr>
          <p:nvPr>
            <p:ph sz="half" idx="1"/>
          </p:nvPr>
        </p:nvSpPr>
        <p:spPr>
          <a:xfrm>
            <a:off x="457200" y="1447800"/>
            <a:ext cx="8305800" cy="4724401"/>
          </a:xfrm>
        </p:spPr>
        <p:txBody>
          <a:bodyPr>
            <a:normAutofit/>
          </a:bodyPr>
          <a:lstStyle/>
          <a:p>
            <a:r>
              <a:rPr lang="en-US" dirty="0"/>
              <a:t>“Computing in a shared infrastructure</a:t>
            </a:r>
            <a:r>
              <a:rPr lang="en-US" dirty="0" smtClean="0"/>
              <a:t>”</a:t>
            </a:r>
          </a:p>
          <a:p>
            <a:pPr lvl="1"/>
            <a:r>
              <a:rPr lang="es-ES" dirty="0" smtClean="0"/>
              <a:t>correlación de datos por software (SXFC) distribuida automatizada, y </a:t>
            </a:r>
            <a:r>
              <a:rPr lang="es-ES" dirty="0"/>
              <a:t>desarrollo de los componentes de una infraestructura en tiempo real que integra recursos </a:t>
            </a:r>
            <a:r>
              <a:rPr lang="es-ES" dirty="0" smtClean="0"/>
              <a:t>de cálculo y de red.</a:t>
            </a:r>
            <a:endParaRPr lang="en-US" dirty="0" smtClean="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15</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7" name="Picture 6" descr="D7_7_map.png"/>
          <p:cNvPicPr>
            <a:picLocks noChangeAspect="1"/>
          </p:cNvPicPr>
          <p:nvPr/>
        </p:nvPicPr>
        <p:blipFill>
          <a:blip r:embed="rId3"/>
          <a:stretch>
            <a:fillRect/>
          </a:stretch>
        </p:blipFill>
        <p:spPr>
          <a:xfrm>
            <a:off x="4495800" y="2971800"/>
            <a:ext cx="3008271" cy="2362200"/>
          </a:xfrm>
          <a:prstGeom prst="rect">
            <a:avLst/>
          </a:prstGeom>
        </p:spPr>
      </p:pic>
      <p:pic>
        <p:nvPicPr>
          <p:cNvPr id="8" name="Picture 7" descr="EPB_8754.jpg"/>
          <p:cNvPicPr>
            <a:picLocks noChangeAspect="1"/>
          </p:cNvPicPr>
          <p:nvPr/>
        </p:nvPicPr>
        <p:blipFill>
          <a:blip r:embed="rId4"/>
          <a:stretch>
            <a:fillRect/>
          </a:stretch>
        </p:blipFill>
        <p:spPr>
          <a:xfrm>
            <a:off x="6400800" y="5105400"/>
            <a:ext cx="1905000" cy="1539991"/>
          </a:xfrm>
          <a:prstGeom prst="rect">
            <a:avLst/>
          </a:prstGeom>
        </p:spPr>
      </p:pic>
      <p:pic>
        <p:nvPicPr>
          <p:cNvPr id="9" name="Picture 8" descr="workflow.png"/>
          <p:cNvPicPr>
            <a:picLocks noChangeAspect="1"/>
          </p:cNvPicPr>
          <p:nvPr/>
        </p:nvPicPr>
        <p:blipFill>
          <a:blip r:embed="rId5"/>
          <a:stretch>
            <a:fillRect/>
          </a:stretch>
        </p:blipFill>
        <p:spPr>
          <a:xfrm>
            <a:off x="990600" y="3352800"/>
            <a:ext cx="2985989" cy="1828800"/>
          </a:xfrm>
          <a:prstGeom prst="rect">
            <a:avLst/>
          </a:prstGeom>
        </p:spPr>
      </p:pic>
      <p:pic>
        <p:nvPicPr>
          <p:cNvPr id="10" name="Picture 9"/>
          <p:cNvPicPr>
            <a:picLocks noChangeAspect="1"/>
          </p:cNvPicPr>
          <p:nvPr/>
        </p:nvPicPr>
        <p:blipFill>
          <a:blip r:embed="rId6"/>
          <a:stretch>
            <a:fillRect/>
          </a:stretch>
        </p:blipFill>
        <p:spPr>
          <a:xfrm>
            <a:off x="767253" y="5592581"/>
            <a:ext cx="5100147" cy="80821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5781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NEXPReS FP7</a:t>
            </a:r>
            <a:endParaRPr lang="en-US" dirty="0"/>
          </a:p>
        </p:txBody>
      </p:sp>
      <p:sp>
        <p:nvSpPr>
          <p:cNvPr id="3" name="Content Placeholder 2"/>
          <p:cNvSpPr>
            <a:spLocks noGrp="1"/>
          </p:cNvSpPr>
          <p:nvPr>
            <p:ph sz="half" idx="1"/>
          </p:nvPr>
        </p:nvSpPr>
        <p:spPr>
          <a:xfrm>
            <a:off x="457200" y="1447800"/>
            <a:ext cx="8382000" cy="4724401"/>
          </a:xfrm>
        </p:spPr>
        <p:txBody>
          <a:bodyPr>
            <a:normAutofit/>
          </a:bodyPr>
          <a:lstStyle/>
          <a:p>
            <a:r>
              <a:rPr lang="en-US" dirty="0"/>
              <a:t>“Computing in a shared infrastructure</a:t>
            </a:r>
            <a:r>
              <a:rPr lang="en-US" dirty="0" smtClean="0"/>
              <a:t>”</a:t>
            </a:r>
          </a:p>
          <a:p>
            <a:pPr lvl="1"/>
            <a:r>
              <a:rPr lang="es-ES" dirty="0" smtClean="0"/>
              <a:t>Respuesta automática a eventos impredecibles</a:t>
            </a:r>
            <a:endParaRPr lang="en-US" dirty="0" smtClean="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16</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11" name="Picture 10" descr="trigger.png"/>
          <p:cNvPicPr>
            <a:picLocks noChangeAspect="1"/>
          </p:cNvPicPr>
          <p:nvPr/>
        </p:nvPicPr>
        <p:blipFill>
          <a:blip r:embed="rId3"/>
          <a:stretch>
            <a:fillRect/>
          </a:stretch>
        </p:blipFill>
        <p:spPr>
          <a:xfrm>
            <a:off x="457200" y="2743200"/>
            <a:ext cx="4800601" cy="2600803"/>
          </a:xfrm>
          <a:prstGeom prst="rect">
            <a:avLst/>
          </a:prstGeom>
        </p:spPr>
      </p:pic>
      <p:pic>
        <p:nvPicPr>
          <p:cNvPr id="12" name="Picture 3" descr="C:\Documents and Settings\fcolomer\Mis documentos\EVN\NEXPRES\Review 3\img\sscyg_im1_labelledICRAR.jp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15000" y="2905603"/>
            <a:ext cx="3048000" cy="2286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3" name="Rectangle 12"/>
          <p:cNvSpPr/>
          <p:nvPr/>
        </p:nvSpPr>
        <p:spPr>
          <a:xfrm>
            <a:off x="5562600" y="5267803"/>
            <a:ext cx="3200400" cy="400110"/>
          </a:xfrm>
          <a:prstGeom prst="rect">
            <a:avLst/>
          </a:prstGeom>
        </p:spPr>
        <p:txBody>
          <a:bodyPr wrap="square">
            <a:spAutoFit/>
          </a:bodyPr>
          <a:lstStyle/>
          <a:p>
            <a:pPr marL="109728" indent="0" algn="ctr">
              <a:buNone/>
            </a:pPr>
            <a:r>
              <a:rPr lang="es-ES" sz="1000" dirty="0" smtClean="0">
                <a:solidFill>
                  <a:srgbClr val="00B0F0"/>
                </a:solidFill>
              </a:rPr>
              <a:t>http://www.jive.nl/triggered-e-evn-observations-help-pinpoint-puzzling-white-dwarf</a:t>
            </a:r>
            <a:endParaRPr lang="en-US" sz="1000" dirty="0">
              <a:solidFill>
                <a:srgbClr val="00B0F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5781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NEXPReS FP7</a:t>
            </a:r>
            <a:endParaRPr lang="en-US" dirty="0"/>
          </a:p>
        </p:txBody>
      </p:sp>
      <p:sp>
        <p:nvSpPr>
          <p:cNvPr id="3" name="Content Placeholder 2"/>
          <p:cNvSpPr>
            <a:spLocks noGrp="1"/>
          </p:cNvSpPr>
          <p:nvPr>
            <p:ph sz="half" idx="1"/>
          </p:nvPr>
        </p:nvSpPr>
        <p:spPr/>
        <p:txBody>
          <a:bodyPr>
            <a:normAutofit/>
          </a:bodyPr>
          <a:lstStyle/>
          <a:p>
            <a:r>
              <a:rPr lang="en-US" dirty="0"/>
              <a:t>“High-bandwidth, high-capacity networked storage on demand</a:t>
            </a:r>
            <a:r>
              <a:rPr lang="en-US" dirty="0" smtClean="0"/>
              <a:t>”</a:t>
            </a:r>
          </a:p>
          <a:p>
            <a:pPr lvl="1"/>
            <a:r>
              <a:rPr lang="es-ES" dirty="0" smtClean="0"/>
              <a:t>implementa almacenamiento distribuido en </a:t>
            </a:r>
            <a:r>
              <a:rPr lang="es-ES" dirty="0"/>
              <a:t>red </a:t>
            </a:r>
            <a:r>
              <a:rPr lang="es-ES" dirty="0" smtClean="0"/>
              <a:t>para los futuros anchos </a:t>
            </a:r>
            <a:r>
              <a:rPr lang="es-ES" dirty="0"/>
              <a:t>de banda </a:t>
            </a:r>
            <a:r>
              <a:rPr lang="es-ES" dirty="0" err="1" smtClean="0"/>
              <a:t>multi-Gbps</a:t>
            </a:r>
            <a:r>
              <a:rPr lang="es-ES" dirty="0" smtClean="0"/>
              <a:t> / </a:t>
            </a:r>
            <a:r>
              <a:rPr lang="es-ES" dirty="0" err="1" smtClean="0"/>
              <a:t>PBps</a:t>
            </a:r>
            <a:r>
              <a:rPr lang="es-ES" dirty="0" smtClean="0"/>
              <a:t> (</a:t>
            </a:r>
            <a:r>
              <a:rPr lang="es-ES" dirty="0" err="1" smtClean="0"/>
              <a:t>e.g</a:t>
            </a:r>
            <a:r>
              <a:rPr lang="es-ES" dirty="0" smtClean="0"/>
              <a:t>. SKA)</a:t>
            </a:r>
            <a:endParaRPr lang="en-US" dirty="0" smtClean="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17</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7" name="Picture 6"/>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21704" y="2895600"/>
            <a:ext cx="5798296" cy="3276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30994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nl-NL" dirty="0" smtClean="0"/>
              <a:t>Prensa, congresos, etc.</a:t>
            </a:r>
          </a:p>
          <a:p>
            <a:pPr lvl="1"/>
            <a:endParaRPr lang="en-US" dirty="0" smtClean="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18</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pic>
        <p:nvPicPr>
          <p:cNvPr id="7" name="Picture 6"/>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1040724">
            <a:off x="645735" y="2158146"/>
            <a:ext cx="1981973" cy="2816877"/>
          </a:xfrm>
          <a:prstGeom prst="rect">
            <a:avLst/>
          </a:prstGeom>
          <a:ln>
            <a:solidFill>
              <a:schemeClr val="tx1"/>
            </a:solidFill>
          </a:ln>
        </p:spPr>
      </p:pic>
      <p:pic>
        <p:nvPicPr>
          <p:cNvPr id="9" name="Picture 8"/>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743236">
            <a:off x="2171407" y="3608788"/>
            <a:ext cx="1968938" cy="2697444"/>
          </a:xfrm>
          <a:prstGeom prst="rect">
            <a:avLst/>
          </a:prstGeom>
          <a:ln>
            <a:solidFill>
              <a:schemeClr val="tx1"/>
            </a:solidFill>
          </a:ln>
        </p:spPr>
      </p:pic>
      <p:pic>
        <p:nvPicPr>
          <p:cNvPr id="10" name="Picture 9"/>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652765">
            <a:off x="3616414" y="2072345"/>
            <a:ext cx="1911172" cy="2821253"/>
          </a:xfrm>
          <a:prstGeom prst="rect">
            <a:avLst/>
          </a:prstGeom>
          <a:ln>
            <a:solidFill>
              <a:schemeClr val="tx1"/>
            </a:solidFill>
          </a:ln>
        </p:spPr>
      </p:pic>
      <p:sp>
        <p:nvSpPr>
          <p:cNvPr id="12" name="Title 1"/>
          <p:cNvSpPr>
            <a:spLocks noGrp="1"/>
          </p:cNvSpPr>
          <p:nvPr>
            <p:ph type="title"/>
          </p:nvPr>
        </p:nvSpPr>
        <p:spPr>
          <a:xfrm>
            <a:off x="457200" y="685800"/>
            <a:ext cx="8229600" cy="838200"/>
          </a:xfrm>
        </p:spPr>
        <p:txBody>
          <a:bodyPr/>
          <a:lstStyle/>
          <a:p>
            <a:r>
              <a:rPr lang="nl-NL" dirty="0" smtClean="0"/>
              <a:t>Divulgación</a:t>
            </a:r>
            <a:endParaRPr lang="en-US" dirty="0"/>
          </a:p>
        </p:txBody>
      </p:sp>
      <p:sp>
        <p:nvSpPr>
          <p:cNvPr id="13"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2050" name="Picture 2" descr="C:\Documents and Settings\fcolomer\Mis documentos\EVN\NEXPRES\RedIRIS 2013\figs\ska.jpg"/>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0200" y="897957"/>
            <a:ext cx="3397945" cy="414844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1433656">
            <a:off x="4452700" y="4276197"/>
            <a:ext cx="3570842" cy="198628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1053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err="1" smtClean="0"/>
              <a:t>Conclusiones</a:t>
            </a:r>
            <a:endParaRPr lang="en-US" dirty="0"/>
          </a:p>
        </p:txBody>
      </p:sp>
      <p:sp>
        <p:nvSpPr>
          <p:cNvPr id="3" name="Content Placeholder 2"/>
          <p:cNvSpPr>
            <a:spLocks noGrp="1"/>
          </p:cNvSpPr>
          <p:nvPr>
            <p:ph sz="half" idx="1"/>
          </p:nvPr>
        </p:nvSpPr>
        <p:spPr/>
        <p:txBody>
          <a:bodyPr>
            <a:normAutofit/>
          </a:bodyPr>
          <a:lstStyle/>
          <a:p>
            <a:endParaRPr lang="es-ES_tradnl" dirty="0" smtClean="0"/>
          </a:p>
          <a:p>
            <a:r>
              <a:rPr lang="es-ES_tradnl" dirty="0" smtClean="0"/>
              <a:t>La </a:t>
            </a:r>
            <a:r>
              <a:rPr lang="es-ES_tradnl" dirty="0" smtClean="0"/>
              <a:t>Red Europea de Interferometría (EVN) es una Gran Instalación Científica Europea que combina en tiempo real los datos recogidos por radiotelescopios, a ritmos de 1 </a:t>
            </a:r>
            <a:r>
              <a:rPr lang="es-ES_tradnl" dirty="0" err="1" smtClean="0"/>
              <a:t>–</a:t>
            </a:r>
            <a:r>
              <a:rPr lang="es-ES_tradnl" dirty="0" smtClean="0"/>
              <a:t> 10 </a:t>
            </a:r>
            <a:r>
              <a:rPr lang="es-ES_tradnl" dirty="0" err="1" smtClean="0"/>
              <a:t>Gbps</a:t>
            </a:r>
            <a:r>
              <a:rPr lang="es-ES_tradnl" dirty="0" smtClean="0"/>
              <a:t> por telescopio.</a:t>
            </a:r>
          </a:p>
          <a:p>
            <a:r>
              <a:rPr lang="es-ES_tradnl" dirty="0" smtClean="0"/>
              <a:t>El proyecto </a:t>
            </a:r>
            <a:r>
              <a:rPr lang="es-ES_tradnl" dirty="0" err="1" smtClean="0"/>
              <a:t>NEXPReS</a:t>
            </a:r>
            <a:r>
              <a:rPr lang="es-ES_tradnl" dirty="0" smtClean="0"/>
              <a:t> FP7 ha desarrollado herramientas para consolidar y ampliar las capacidades de la EVN: </a:t>
            </a:r>
            <a:r>
              <a:rPr lang="es-ES_tradnl" dirty="0" smtClean="0"/>
              <a:t>correlación en tiempo real por software (SXFC) flexible y distribu</a:t>
            </a:r>
            <a:r>
              <a:rPr lang="es-ES_tradnl" dirty="0" smtClean="0"/>
              <a:t>ida, </a:t>
            </a:r>
            <a:r>
              <a:rPr lang="es-ES_tradnl" dirty="0" err="1" smtClean="0"/>
              <a:t>buffering</a:t>
            </a:r>
            <a:r>
              <a:rPr lang="es-ES_tradnl" dirty="0" smtClean="0"/>
              <a:t>, rápida respuesta a eventos impredecibles, etc.</a:t>
            </a:r>
          </a:p>
          <a:p>
            <a:r>
              <a:rPr lang="es-ES_tradnl" dirty="0" smtClean="0"/>
              <a:t>El Instituto Geográfico Nacional (IGN) dispone de fibra oscura en el radiotelescopio de 40m de </a:t>
            </a:r>
            <a:r>
              <a:rPr lang="es-ES_tradnl" dirty="0" err="1" smtClean="0"/>
              <a:t>Yebes</a:t>
            </a:r>
            <a:r>
              <a:rPr lang="es-ES_tradnl" dirty="0" smtClean="0"/>
              <a:t>, gracias a un convenio con RedIRIS y el MINECO.</a:t>
            </a:r>
          </a:p>
          <a:p>
            <a:r>
              <a:rPr lang="es-ES_tradnl" dirty="0" smtClean="0"/>
              <a:t>La colaboraci</a:t>
            </a:r>
            <a:r>
              <a:rPr lang="es-ES_tradnl" dirty="0" smtClean="0"/>
              <a:t>ón de los NREN (</a:t>
            </a:r>
            <a:r>
              <a:rPr lang="es-ES_tradnl" dirty="0" err="1" smtClean="0"/>
              <a:t>e.g</a:t>
            </a:r>
            <a:r>
              <a:rPr lang="es-ES_tradnl" dirty="0" smtClean="0"/>
              <a:t>. RedIRIS) es </a:t>
            </a:r>
            <a:r>
              <a:rPr lang="es-ES_tradnl" b="1" dirty="0" smtClean="0"/>
              <a:t>imprescindible </a:t>
            </a:r>
            <a:r>
              <a:rPr lang="es-ES_tradnl" dirty="0" smtClean="0"/>
              <a:t>para la realización de estudios astronómicos con altísima resolución angular.</a:t>
            </a:r>
            <a:r>
              <a:rPr lang="es-ES_tradnl" dirty="0" smtClean="0"/>
              <a:t>  </a:t>
            </a:r>
            <a:endParaRPr lang="en-US" dirty="0" smtClean="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19</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8636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Índice</a:t>
            </a:r>
            <a:endParaRPr lang="en-US" dirty="0"/>
          </a:p>
        </p:txBody>
      </p:sp>
      <p:sp>
        <p:nvSpPr>
          <p:cNvPr id="3" name="Content Placeholder 2"/>
          <p:cNvSpPr>
            <a:spLocks noGrp="1"/>
          </p:cNvSpPr>
          <p:nvPr>
            <p:ph sz="half" idx="1"/>
          </p:nvPr>
        </p:nvSpPr>
        <p:spPr/>
        <p:txBody>
          <a:bodyPr>
            <a:normAutofit/>
          </a:bodyPr>
          <a:lstStyle/>
          <a:p>
            <a:r>
              <a:rPr lang="es-ES" dirty="0" smtClean="0"/>
              <a:t>Introducción a la radioastronomía y la VLBI</a:t>
            </a:r>
            <a:endParaRPr lang="en-US" dirty="0"/>
          </a:p>
          <a:p>
            <a:endParaRPr lang="en-US" dirty="0"/>
          </a:p>
          <a:p>
            <a:r>
              <a:rPr lang="en-US" dirty="0" smtClean="0"/>
              <a:t>La Red </a:t>
            </a:r>
            <a:r>
              <a:rPr lang="en-US" dirty="0" err="1" smtClean="0"/>
              <a:t>Europea</a:t>
            </a:r>
            <a:r>
              <a:rPr lang="en-US" dirty="0" smtClean="0"/>
              <a:t> de Interferometría (EVN)</a:t>
            </a:r>
          </a:p>
          <a:p>
            <a:pPr lvl="1"/>
            <a:r>
              <a:rPr lang="en-US" sz="2000" dirty="0" err="1" smtClean="0"/>
              <a:t>Instalaciones</a:t>
            </a:r>
            <a:endParaRPr lang="en-US" sz="2000" dirty="0" smtClean="0"/>
          </a:p>
          <a:p>
            <a:pPr lvl="1"/>
            <a:r>
              <a:rPr lang="en-US" sz="2000" dirty="0" err="1" smtClean="0"/>
              <a:t>Aplicaciones</a:t>
            </a:r>
            <a:r>
              <a:rPr lang="en-US" sz="2000" dirty="0" smtClean="0"/>
              <a:t> </a:t>
            </a:r>
            <a:r>
              <a:rPr lang="en-US" sz="2000" dirty="0" err="1" smtClean="0"/>
              <a:t>científicas</a:t>
            </a:r>
            <a:endParaRPr lang="en-US" sz="2000" dirty="0" smtClean="0"/>
          </a:p>
          <a:p>
            <a:pPr marL="411480" lvl="1" indent="0">
              <a:buNone/>
            </a:pPr>
            <a:endParaRPr lang="en-US" sz="2000" dirty="0" smtClean="0"/>
          </a:p>
          <a:p>
            <a:r>
              <a:rPr lang="en-US" dirty="0" smtClean="0"/>
              <a:t>El </a:t>
            </a:r>
            <a:r>
              <a:rPr lang="en-US" dirty="0" err="1" smtClean="0"/>
              <a:t>proyecto</a:t>
            </a:r>
            <a:r>
              <a:rPr lang="en-US" dirty="0" smtClean="0"/>
              <a:t> </a:t>
            </a:r>
            <a:r>
              <a:rPr lang="en-US" dirty="0" err="1" smtClean="0"/>
              <a:t>NEXPReS</a:t>
            </a:r>
            <a:r>
              <a:rPr lang="en-US" dirty="0" smtClean="0"/>
              <a:t> FP7</a:t>
            </a:r>
          </a:p>
          <a:p>
            <a:pPr lvl="1"/>
            <a:r>
              <a:rPr lang="en-US" sz="2000" dirty="0" err="1" smtClean="0"/>
              <a:t>Objetivos</a:t>
            </a:r>
            <a:endParaRPr lang="en-US" sz="2000" dirty="0" smtClean="0"/>
          </a:p>
          <a:p>
            <a:pPr lvl="1"/>
            <a:r>
              <a:rPr lang="en-US" dirty="0" err="1" smtClean="0"/>
              <a:t>Desarrollos</a:t>
            </a:r>
            <a:endParaRPr lang="en-US" dirty="0" smtClean="0"/>
          </a:p>
          <a:p>
            <a:pPr lvl="1"/>
            <a:r>
              <a:rPr lang="en-US" dirty="0" err="1" smtClean="0"/>
              <a:t>Implementación</a:t>
            </a:r>
            <a:endParaRPr lang="en-US" dirty="0" smtClean="0"/>
          </a:p>
          <a:p>
            <a:pPr lvl="2"/>
            <a:endParaRPr lang="en-US" dirty="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2</a:t>
            </a:fld>
            <a:endParaRPr lang="en-US" dirty="0"/>
          </a:p>
        </p:txBody>
      </p:sp>
      <p:sp>
        <p:nvSpPr>
          <p:cNvPr id="5" name="Footer Placeholder 4"/>
          <p:cNvSpPr>
            <a:spLocks noGrp="1"/>
          </p:cNvSpPr>
          <p:nvPr>
            <p:ph type="ftr" sz="quarter" idx="3"/>
          </p:nvPr>
        </p:nvSpPr>
        <p:spPr/>
        <p:txBody>
          <a:bodyPr/>
          <a:lstStyle/>
          <a:p>
            <a:r>
              <a:rPr lang="en-US" dirty="0" smtClean="0"/>
              <a:t>XXIV </a:t>
            </a:r>
            <a:r>
              <a:rPr lang="en-US" dirty="0" err="1" smtClean="0"/>
              <a:t>Jornadas</a:t>
            </a:r>
            <a:r>
              <a:rPr lang="en-US" dirty="0" smtClean="0"/>
              <a:t> </a:t>
            </a:r>
            <a:r>
              <a:rPr lang="en-US" dirty="0" err="1" smtClean="0"/>
              <a:t>Técnicas</a:t>
            </a:r>
            <a:r>
              <a:rPr lang="en-US" dirty="0" smtClean="0"/>
              <a:t> de REDIRIS – Madrid, 23-25 de </a:t>
            </a:r>
            <a:r>
              <a:rPr lang="en-US" dirty="0" err="1" smtClean="0"/>
              <a:t>Octubre</a:t>
            </a:r>
            <a:r>
              <a:rPr lang="en-US" dirty="0" smtClean="0"/>
              <a:t> de 2013</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6191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Contacto</a:t>
            </a:r>
            <a:r>
              <a:rPr lang="en-US" dirty="0" smtClean="0"/>
              <a:t>:</a:t>
            </a:r>
            <a:endParaRPr lang="en-US" dirty="0"/>
          </a:p>
        </p:txBody>
      </p:sp>
      <p:sp>
        <p:nvSpPr>
          <p:cNvPr id="3" name="Content Placeholder 2"/>
          <p:cNvSpPr>
            <a:spLocks noGrp="1"/>
          </p:cNvSpPr>
          <p:nvPr>
            <p:ph sz="half" idx="1"/>
          </p:nvPr>
        </p:nvSpPr>
        <p:spPr>
          <a:xfrm>
            <a:off x="381000" y="1447800"/>
            <a:ext cx="8458200" cy="4953000"/>
          </a:xfrm>
        </p:spPr>
        <p:txBody>
          <a:bodyPr>
            <a:normAutofit fontScale="92500" lnSpcReduction="10000"/>
          </a:bodyPr>
          <a:lstStyle/>
          <a:p>
            <a:r>
              <a:rPr lang="en-US" dirty="0" err="1" smtClean="0"/>
              <a:t>Información</a:t>
            </a:r>
            <a:r>
              <a:rPr lang="en-US" dirty="0" smtClean="0"/>
              <a:t> de </a:t>
            </a:r>
            <a:r>
              <a:rPr lang="en-US" dirty="0" err="1" smtClean="0"/>
              <a:t>contacto</a:t>
            </a:r>
            <a:r>
              <a:rPr lang="en-US" dirty="0" smtClean="0"/>
              <a:t>:</a:t>
            </a:r>
          </a:p>
          <a:p>
            <a:endParaRPr lang="en-US" dirty="0" smtClean="0"/>
          </a:p>
          <a:p>
            <a:pPr lvl="1"/>
            <a:r>
              <a:rPr lang="en-US" sz="2000" dirty="0" smtClean="0"/>
              <a:t>Francisco </a:t>
            </a:r>
            <a:r>
              <a:rPr lang="en-US" sz="2000" dirty="0" err="1" smtClean="0"/>
              <a:t>Colomer</a:t>
            </a:r>
            <a:endParaRPr lang="en-US" sz="2000" dirty="0" smtClean="0"/>
          </a:p>
          <a:p>
            <a:pPr lvl="1"/>
            <a:r>
              <a:rPr lang="es-ES" dirty="0" smtClean="0"/>
              <a:t>Coordinador Científico-Técnico</a:t>
            </a:r>
            <a:endParaRPr lang="en-US" sz="2000" dirty="0" smtClean="0"/>
          </a:p>
          <a:p>
            <a:pPr lvl="1"/>
            <a:r>
              <a:rPr lang="es-ES" dirty="0" smtClean="0"/>
              <a:t>Subdirección General de Astronomía, Geofísica y Aplicaciones Espaciales; </a:t>
            </a:r>
            <a:r>
              <a:rPr lang="es-ES" b="1" dirty="0" smtClean="0"/>
              <a:t>Instituto Geográfico Nacional</a:t>
            </a:r>
            <a:r>
              <a:rPr lang="es-ES" dirty="0" smtClean="0"/>
              <a:t>, Ministerio de Fomento.</a:t>
            </a:r>
            <a:endParaRPr lang="en-US" sz="2000" dirty="0" smtClean="0"/>
          </a:p>
          <a:p>
            <a:pPr lvl="1"/>
            <a:r>
              <a:rPr lang="es-ES" dirty="0" smtClean="0"/>
              <a:t>Email: </a:t>
            </a:r>
            <a:r>
              <a:rPr lang="es-ES" i="1" u="sng" dirty="0" smtClean="0"/>
              <a:t>f.colomer@oan.es</a:t>
            </a:r>
          </a:p>
          <a:p>
            <a:pPr lvl="1"/>
            <a:r>
              <a:rPr lang="en-US" sz="2000" dirty="0" smtClean="0"/>
              <a:t>Twitter: @</a:t>
            </a:r>
            <a:r>
              <a:rPr lang="en-US" dirty="0" err="1" smtClean="0"/>
              <a:t>P</a:t>
            </a:r>
            <a:r>
              <a:rPr lang="en-US" sz="2000" dirty="0" err="1" smtClean="0"/>
              <a:t>acoColomer</a:t>
            </a:r>
            <a:endParaRPr lang="en-US" sz="2000" dirty="0" smtClean="0"/>
          </a:p>
          <a:p>
            <a:pPr lvl="1"/>
            <a:endParaRPr lang="en-US" sz="2000" dirty="0"/>
          </a:p>
          <a:p>
            <a:pPr lvl="1"/>
            <a:r>
              <a:rPr lang="en-US" sz="2000" dirty="0" err="1" smtClean="0"/>
              <a:t>Más</a:t>
            </a:r>
            <a:r>
              <a:rPr lang="en-US" sz="2000" dirty="0" smtClean="0"/>
              <a:t> </a:t>
            </a:r>
            <a:r>
              <a:rPr lang="en-US" sz="2000" dirty="0" err="1" smtClean="0"/>
              <a:t>información</a:t>
            </a:r>
            <a:r>
              <a:rPr lang="en-US" sz="2000" dirty="0" smtClean="0"/>
              <a:t> </a:t>
            </a:r>
            <a:r>
              <a:rPr lang="en-US" sz="2000" dirty="0" err="1" smtClean="0"/>
              <a:t>sobre</a:t>
            </a:r>
            <a:r>
              <a:rPr lang="en-US" sz="2000" dirty="0" smtClean="0"/>
              <a:t> el </a:t>
            </a:r>
            <a:r>
              <a:rPr lang="en-US" sz="2000" dirty="0" err="1" smtClean="0"/>
              <a:t>proyecto</a:t>
            </a:r>
            <a:r>
              <a:rPr lang="en-US" sz="2000" dirty="0" smtClean="0"/>
              <a:t> </a:t>
            </a:r>
            <a:r>
              <a:rPr lang="en-US" sz="2000" dirty="0" err="1" smtClean="0"/>
              <a:t>NEXPReS</a:t>
            </a:r>
            <a:r>
              <a:rPr lang="en-US" sz="2000" dirty="0" smtClean="0"/>
              <a:t> y la e-EVN:</a:t>
            </a:r>
          </a:p>
          <a:p>
            <a:pPr lvl="2"/>
            <a:r>
              <a:rPr lang="en-US" dirty="0" smtClean="0">
                <a:solidFill>
                  <a:srgbClr val="002060"/>
                </a:solidFill>
              </a:rPr>
              <a:t>http://www.nexpres.eu/</a:t>
            </a:r>
          </a:p>
          <a:p>
            <a:pPr lvl="2"/>
            <a:r>
              <a:rPr lang="es-ES" dirty="0">
                <a:solidFill>
                  <a:srgbClr val="002060"/>
                </a:solidFill>
              </a:rPr>
              <a:t>http://www.evlbi.org/</a:t>
            </a:r>
            <a:endParaRPr lang="en-US" dirty="0" smtClean="0">
              <a:solidFill>
                <a:srgbClr val="002060"/>
              </a:solidFill>
            </a:endParaRPr>
          </a:p>
          <a:p>
            <a:pPr marL="411480" lvl="1" indent="0">
              <a:buNone/>
            </a:pPr>
            <a:endParaRPr lang="en-US" sz="2000" dirty="0"/>
          </a:p>
          <a:p>
            <a:pPr marL="109728" indent="0">
              <a:buNone/>
            </a:pPr>
            <a:r>
              <a:rPr lang="en-US" sz="1200" b="1" i="1" dirty="0" err="1"/>
              <a:t>NEXPReS</a:t>
            </a:r>
            <a:r>
              <a:rPr lang="en-US" sz="1200" dirty="0"/>
              <a:t> </a:t>
            </a:r>
            <a:r>
              <a:rPr lang="en-US" sz="1200" dirty="0" err="1" smtClean="0"/>
              <a:t>es</a:t>
            </a:r>
            <a:r>
              <a:rPr lang="en-US" sz="1200" dirty="0" smtClean="0"/>
              <a:t> </a:t>
            </a:r>
            <a:r>
              <a:rPr lang="en-US" sz="1200" dirty="0" err="1" smtClean="0"/>
              <a:t>una</a:t>
            </a:r>
            <a:r>
              <a:rPr lang="en-US" sz="1200" dirty="0" smtClean="0"/>
              <a:t> </a:t>
            </a:r>
            <a:r>
              <a:rPr lang="en-US" sz="1200" dirty="0" err="1" smtClean="0"/>
              <a:t>Iniciativa</a:t>
            </a:r>
            <a:r>
              <a:rPr lang="en-US" sz="1200" dirty="0" smtClean="0"/>
              <a:t> de </a:t>
            </a:r>
            <a:r>
              <a:rPr lang="en-US" sz="1200" dirty="0" err="1" smtClean="0"/>
              <a:t>Infrastructuras</a:t>
            </a:r>
            <a:r>
              <a:rPr lang="en-US" sz="1200" dirty="0" smtClean="0"/>
              <a:t> </a:t>
            </a:r>
            <a:r>
              <a:rPr lang="en-US" sz="1200" dirty="0" err="1" smtClean="0"/>
              <a:t>Integradas</a:t>
            </a:r>
            <a:r>
              <a:rPr lang="en-US" sz="1200" dirty="0" smtClean="0"/>
              <a:t> </a:t>
            </a:r>
            <a:r>
              <a:rPr lang="en-US" sz="1200" dirty="0"/>
              <a:t>(I3), </a:t>
            </a:r>
            <a:r>
              <a:rPr lang="en-US" sz="1200" dirty="0" err="1" smtClean="0"/>
              <a:t>financiada</a:t>
            </a:r>
            <a:r>
              <a:rPr lang="en-US" sz="1200" dirty="0" smtClean="0"/>
              <a:t> </a:t>
            </a:r>
            <a:r>
              <a:rPr lang="en-US" sz="1200" dirty="0" err="1" smtClean="0"/>
              <a:t>por</a:t>
            </a:r>
            <a:r>
              <a:rPr lang="en-US" sz="1200" dirty="0" smtClean="0"/>
              <a:t> el 7º </a:t>
            </a:r>
            <a:r>
              <a:rPr lang="en-US" sz="1200" dirty="0" err="1" smtClean="0"/>
              <a:t>Programa</a:t>
            </a:r>
            <a:r>
              <a:rPr lang="en-US" sz="1200" dirty="0" smtClean="0"/>
              <a:t> Marco de la Unión </a:t>
            </a:r>
            <a:r>
              <a:rPr lang="en-US" sz="1200" dirty="0" err="1" smtClean="0"/>
              <a:t>Europea</a:t>
            </a:r>
            <a:r>
              <a:rPr lang="en-US" sz="1200" dirty="0" smtClean="0"/>
              <a:t> (</a:t>
            </a:r>
            <a:r>
              <a:rPr lang="en-US" sz="1200" dirty="0"/>
              <a:t>FP7/2007-2013) </a:t>
            </a:r>
            <a:r>
              <a:rPr lang="en-US" sz="1200" dirty="0" err="1" smtClean="0"/>
              <a:t>mediante</a:t>
            </a:r>
            <a:r>
              <a:rPr lang="en-US" sz="1200" dirty="0" smtClean="0"/>
              <a:t> el </a:t>
            </a:r>
            <a:r>
              <a:rPr lang="en-US" sz="1200" dirty="0" err="1" smtClean="0"/>
              <a:t>contrato</a:t>
            </a:r>
            <a:r>
              <a:rPr lang="en-US" sz="1200" dirty="0" smtClean="0"/>
              <a:t> </a:t>
            </a:r>
            <a:r>
              <a:rPr lang="en-US" sz="1200" dirty="0"/>
              <a:t>no RI-261525</a:t>
            </a:r>
            <a:r>
              <a:rPr lang="en-US" sz="1200" dirty="0" smtClean="0"/>
              <a:t>.</a:t>
            </a:r>
          </a:p>
          <a:p>
            <a:pPr marL="109728" indent="0">
              <a:buNone/>
            </a:pPr>
            <a:endParaRPr lang="en-US" sz="1200" dirty="0"/>
          </a:p>
          <a:p>
            <a:pPr marL="109728" indent="0">
              <a:buNone/>
            </a:pPr>
            <a:r>
              <a:rPr lang="en-US" sz="1200" dirty="0" smtClean="0"/>
              <a:t>La </a:t>
            </a:r>
            <a:r>
              <a:rPr lang="en-US" sz="1200" b="1" dirty="0" smtClean="0"/>
              <a:t>Red </a:t>
            </a:r>
            <a:r>
              <a:rPr lang="en-US" sz="1200" b="1" dirty="0" err="1" smtClean="0"/>
              <a:t>Europea</a:t>
            </a:r>
            <a:r>
              <a:rPr lang="en-US" sz="1200" b="1" dirty="0" smtClean="0"/>
              <a:t> de Interferometría (EVN)</a:t>
            </a:r>
            <a:r>
              <a:rPr lang="en-US" sz="1200" dirty="0" smtClean="0"/>
              <a:t> </a:t>
            </a:r>
            <a:r>
              <a:rPr lang="en-US" sz="1200" dirty="0" err="1" smtClean="0"/>
              <a:t>es</a:t>
            </a:r>
            <a:r>
              <a:rPr lang="en-US" sz="1200" dirty="0" smtClean="0"/>
              <a:t> un </a:t>
            </a:r>
            <a:r>
              <a:rPr lang="en-US" sz="1200" dirty="0" err="1" smtClean="0"/>
              <a:t>Consorcio</a:t>
            </a:r>
            <a:r>
              <a:rPr lang="en-US" sz="1200" dirty="0" smtClean="0"/>
              <a:t> de </a:t>
            </a:r>
            <a:r>
              <a:rPr lang="en-US" sz="1200" dirty="0" err="1" smtClean="0"/>
              <a:t>institutos</a:t>
            </a:r>
            <a:r>
              <a:rPr lang="en-US" sz="1200" dirty="0" smtClean="0"/>
              <a:t> en Europa, China, </a:t>
            </a:r>
            <a:r>
              <a:rPr lang="en-US" sz="1200" dirty="0" err="1" smtClean="0"/>
              <a:t>Sudáfrica</a:t>
            </a:r>
            <a:r>
              <a:rPr lang="en-US" sz="1200" dirty="0" smtClean="0"/>
              <a:t> y </a:t>
            </a:r>
            <a:r>
              <a:rPr lang="en-US" sz="1200" dirty="0" err="1" smtClean="0"/>
              <a:t>otros</a:t>
            </a:r>
            <a:r>
              <a:rPr lang="en-US" sz="1200" dirty="0" smtClean="0"/>
              <a:t> </a:t>
            </a:r>
            <a:r>
              <a:rPr lang="en-US" sz="1200" dirty="0" err="1" smtClean="0"/>
              <a:t>países</a:t>
            </a:r>
            <a:r>
              <a:rPr lang="en-US" sz="1200" dirty="0" smtClean="0"/>
              <a:t>, </a:t>
            </a:r>
            <a:r>
              <a:rPr lang="en-US" sz="1200" dirty="0" err="1" smtClean="0"/>
              <a:t>financiados</a:t>
            </a:r>
            <a:r>
              <a:rPr lang="en-US" sz="1200" dirty="0" smtClean="0"/>
              <a:t> </a:t>
            </a:r>
            <a:r>
              <a:rPr lang="en-US" sz="1200" dirty="0" err="1" smtClean="0"/>
              <a:t>por</a:t>
            </a:r>
            <a:r>
              <a:rPr lang="en-US" sz="1200" dirty="0" smtClean="0"/>
              <a:t> </a:t>
            </a:r>
            <a:r>
              <a:rPr lang="en-US" sz="1200" dirty="0" err="1" smtClean="0"/>
              <a:t>sus</a:t>
            </a:r>
            <a:r>
              <a:rPr lang="en-US" sz="1200" dirty="0" smtClean="0"/>
              <a:t> </a:t>
            </a:r>
            <a:r>
              <a:rPr lang="en-US" sz="1200" dirty="0" err="1" smtClean="0"/>
              <a:t>propias</a:t>
            </a:r>
            <a:r>
              <a:rPr lang="en-US" sz="1200" dirty="0" smtClean="0"/>
              <a:t> </a:t>
            </a:r>
            <a:r>
              <a:rPr lang="en-US" sz="1200" dirty="0" err="1" smtClean="0"/>
              <a:t>instituciones</a:t>
            </a:r>
            <a:r>
              <a:rPr lang="en-US" sz="1200" dirty="0" smtClean="0"/>
              <a:t> </a:t>
            </a:r>
            <a:r>
              <a:rPr lang="en-US" sz="1200" dirty="0" err="1" smtClean="0"/>
              <a:t>nacionales</a:t>
            </a:r>
            <a:r>
              <a:rPr lang="en-US" sz="1200" dirty="0" smtClean="0"/>
              <a:t>.</a:t>
            </a:r>
            <a:endParaRPr lang="en-US" sz="1200" dirty="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20</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0572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0200" y="3962400"/>
            <a:ext cx="3015917" cy="2362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
        <p:nvSpPr>
          <p:cNvPr id="2" name="Title 1"/>
          <p:cNvSpPr>
            <a:spLocks noGrp="1"/>
          </p:cNvSpPr>
          <p:nvPr>
            <p:ph type="title"/>
          </p:nvPr>
        </p:nvSpPr>
        <p:spPr>
          <a:xfrm>
            <a:off x="457200" y="685800"/>
            <a:ext cx="8229600" cy="838200"/>
          </a:xfrm>
        </p:spPr>
        <p:txBody>
          <a:bodyPr/>
          <a:lstStyle/>
          <a:p>
            <a:r>
              <a:rPr lang="nl-NL" dirty="0" smtClean="0"/>
              <a:t>INTRODUCCIÓN</a:t>
            </a:r>
            <a:endParaRPr lang="en-US" dirty="0"/>
          </a:p>
        </p:txBody>
      </p:sp>
      <p:sp>
        <p:nvSpPr>
          <p:cNvPr id="3" name="Content Placeholder 2"/>
          <p:cNvSpPr>
            <a:spLocks noGrp="1"/>
          </p:cNvSpPr>
          <p:nvPr>
            <p:ph sz="half" idx="1"/>
          </p:nvPr>
        </p:nvSpPr>
        <p:spPr/>
        <p:txBody>
          <a:bodyPr>
            <a:normAutofit/>
          </a:bodyPr>
          <a:lstStyle/>
          <a:p>
            <a:r>
              <a:rPr lang="en-US" dirty="0" err="1" smtClean="0"/>
              <a:t>Radioastronomía</a:t>
            </a:r>
            <a:endParaRPr lang="en-US" dirty="0" smtClean="0"/>
          </a:p>
        </p:txBody>
      </p:sp>
      <p:sp>
        <p:nvSpPr>
          <p:cNvPr id="4" name="Slide Number Placeholder 3"/>
          <p:cNvSpPr>
            <a:spLocks noGrp="1"/>
          </p:cNvSpPr>
          <p:nvPr>
            <p:ph type="sldNum" sz="quarter" idx="12"/>
          </p:nvPr>
        </p:nvSpPr>
        <p:spPr/>
        <p:txBody>
          <a:bodyPr/>
          <a:lstStyle/>
          <a:p>
            <a:r>
              <a:rPr lang="en-US" dirty="0" smtClean="0"/>
              <a:t>Slide: </a:t>
            </a:r>
            <a:fld id="{4D58A91A-FCC9-4466-ACAA-038FD6262713}" type="slidenum">
              <a:rPr lang="en-US" smtClean="0"/>
              <a:pPr/>
              <a:t>3</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11" name="Picture 3"/>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32627" y="838200"/>
            <a:ext cx="4804678" cy="3048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14" name="Picture 2" descr="C:\Documents and Settings\fcolomer\Mis documentos\Mis imágenes\Archivo OAN\Yebes\P2210036.JP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2057399"/>
            <a:ext cx="3276600" cy="436879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9571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INTRODUCCIÓN</a:t>
            </a:r>
            <a:endParaRPr lang="en-US" dirty="0"/>
          </a:p>
        </p:txBody>
      </p:sp>
      <p:sp>
        <p:nvSpPr>
          <p:cNvPr id="3" name="Content Placeholder 2"/>
          <p:cNvSpPr>
            <a:spLocks noGrp="1"/>
          </p:cNvSpPr>
          <p:nvPr>
            <p:ph sz="half" idx="1"/>
          </p:nvPr>
        </p:nvSpPr>
        <p:spPr/>
        <p:txBody>
          <a:bodyPr>
            <a:normAutofit/>
          </a:bodyPr>
          <a:lstStyle/>
          <a:p>
            <a:r>
              <a:rPr lang="en-US" dirty="0" smtClean="0"/>
              <a:t>Interferometría de </a:t>
            </a:r>
            <a:r>
              <a:rPr lang="en-US" dirty="0" err="1" smtClean="0"/>
              <a:t>muy</a:t>
            </a:r>
            <a:r>
              <a:rPr lang="en-US" dirty="0" smtClean="0"/>
              <a:t> </a:t>
            </a:r>
            <a:r>
              <a:rPr lang="en-US" dirty="0" err="1" smtClean="0"/>
              <a:t>larga</a:t>
            </a:r>
            <a:r>
              <a:rPr lang="en-US" dirty="0" smtClean="0"/>
              <a:t> base (VLBI)</a:t>
            </a:r>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4</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7" name="Picture 4" descr="VLBIaplicada"/>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6490" y="2174681"/>
            <a:ext cx="4343400" cy="39092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4399" y="2174681"/>
            <a:ext cx="3970717" cy="338791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6903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La Red Europea de Interferometría</a:t>
            </a:r>
            <a:endParaRPr lang="en-US" dirty="0"/>
          </a:p>
        </p:txBody>
      </p:sp>
      <p:sp>
        <p:nvSpPr>
          <p:cNvPr id="3" name="Content Placeholder 2"/>
          <p:cNvSpPr>
            <a:spLocks noGrp="1"/>
          </p:cNvSpPr>
          <p:nvPr>
            <p:ph sz="half" idx="1"/>
          </p:nvPr>
        </p:nvSpPr>
        <p:spPr>
          <a:xfrm>
            <a:off x="304800" y="1447800"/>
            <a:ext cx="8610600" cy="4724401"/>
          </a:xfrm>
        </p:spPr>
        <p:txBody>
          <a:bodyPr>
            <a:normAutofit/>
          </a:bodyPr>
          <a:lstStyle/>
          <a:p>
            <a:r>
              <a:rPr lang="en-US" b="1" dirty="0" smtClean="0"/>
              <a:t>European VLBI Network (EVN)</a:t>
            </a:r>
            <a:r>
              <a:rPr lang="en-US" dirty="0" smtClean="0"/>
              <a:t>: 18+ </a:t>
            </a:r>
            <a:r>
              <a:rPr lang="en-US" dirty="0" err="1" smtClean="0"/>
              <a:t>radiotelescopios</a:t>
            </a:r>
            <a:r>
              <a:rPr lang="en-US" dirty="0" smtClean="0"/>
              <a:t> de 14 </a:t>
            </a:r>
            <a:r>
              <a:rPr lang="en-US" dirty="0" err="1" smtClean="0"/>
              <a:t>institutos</a:t>
            </a:r>
            <a:r>
              <a:rPr lang="en-US" dirty="0" smtClean="0"/>
              <a:t>, en Europa, China, </a:t>
            </a:r>
            <a:r>
              <a:rPr lang="en-US" dirty="0" err="1" smtClean="0"/>
              <a:t>Sudáfrica</a:t>
            </a:r>
            <a:r>
              <a:rPr lang="en-US" dirty="0" smtClean="0"/>
              <a:t>, Puerto Rico, </a:t>
            </a:r>
            <a:r>
              <a:rPr lang="en-US" dirty="0" err="1" smtClean="0"/>
              <a:t>Rusia</a:t>
            </a:r>
            <a:r>
              <a:rPr lang="en-US" dirty="0" smtClean="0"/>
              <a:t>, y </a:t>
            </a:r>
            <a:r>
              <a:rPr lang="en-US" dirty="0" err="1" smtClean="0"/>
              <a:t>otros</a:t>
            </a:r>
            <a:r>
              <a:rPr lang="en-US" dirty="0" smtClean="0"/>
              <a:t> </a:t>
            </a:r>
            <a:r>
              <a:rPr lang="en-US" dirty="0" err="1" smtClean="0"/>
              <a:t>asociados</a:t>
            </a:r>
            <a:r>
              <a:rPr lang="en-US" dirty="0" smtClean="0"/>
              <a:t> (e.g. Australia, VLBA en EE.UU., etc.).</a:t>
            </a:r>
          </a:p>
          <a:p>
            <a:r>
              <a:rPr lang="en-US" dirty="0" err="1" smtClean="0"/>
              <a:t>Datos</a:t>
            </a:r>
            <a:r>
              <a:rPr lang="en-US" dirty="0" smtClean="0"/>
              <a:t> </a:t>
            </a:r>
            <a:r>
              <a:rPr lang="en-US" dirty="0" err="1" smtClean="0"/>
              <a:t>transferidos</a:t>
            </a:r>
            <a:r>
              <a:rPr lang="en-US" dirty="0" smtClean="0"/>
              <a:t> </a:t>
            </a:r>
            <a:r>
              <a:rPr lang="en-US" dirty="0" err="1" smtClean="0"/>
              <a:t>por</a:t>
            </a:r>
            <a:r>
              <a:rPr lang="en-US" dirty="0" smtClean="0"/>
              <a:t> internet en </a:t>
            </a:r>
            <a:r>
              <a:rPr lang="en-US" dirty="0" err="1" smtClean="0"/>
              <a:t>tiempo</a:t>
            </a:r>
            <a:r>
              <a:rPr lang="en-US" dirty="0" smtClean="0"/>
              <a:t>-(</a:t>
            </a:r>
            <a:r>
              <a:rPr lang="en-US" dirty="0" err="1" smtClean="0"/>
              <a:t>casi</a:t>
            </a:r>
            <a:r>
              <a:rPr lang="en-US" dirty="0" smtClean="0"/>
              <a:t>)real: 1 </a:t>
            </a:r>
            <a:r>
              <a:rPr lang="en-US" dirty="0" err="1" smtClean="0"/>
              <a:t>Gbps</a:t>
            </a:r>
            <a:r>
              <a:rPr lang="en-US" dirty="0" smtClean="0"/>
              <a:t> (habitual) hasta 4-10 </a:t>
            </a:r>
            <a:r>
              <a:rPr lang="en-US" dirty="0" err="1" smtClean="0"/>
              <a:t>Gbps</a:t>
            </a:r>
            <a:r>
              <a:rPr lang="en-US" dirty="0" smtClean="0"/>
              <a:t> (</a:t>
            </a:r>
            <a:r>
              <a:rPr lang="en-US" dirty="0" err="1" smtClean="0"/>
              <a:t>medio</a:t>
            </a:r>
            <a:r>
              <a:rPr lang="en-US" dirty="0" smtClean="0"/>
              <a:t> </a:t>
            </a:r>
            <a:r>
              <a:rPr lang="en-US" dirty="0" err="1" smtClean="0"/>
              <a:t>plazo</a:t>
            </a:r>
            <a:r>
              <a:rPr lang="en-US" dirty="0" smtClean="0"/>
              <a:t>) </a:t>
            </a:r>
            <a:r>
              <a:rPr lang="en-US" dirty="0" err="1" smtClean="0"/>
              <a:t>por</a:t>
            </a:r>
            <a:r>
              <a:rPr lang="en-US" dirty="0" smtClean="0"/>
              <a:t> </a:t>
            </a:r>
            <a:r>
              <a:rPr lang="en-US" dirty="0" err="1" smtClean="0"/>
              <a:t>telescopio</a:t>
            </a:r>
            <a:r>
              <a:rPr lang="en-US" dirty="0" smtClean="0"/>
              <a:t>.</a:t>
            </a:r>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5</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1026" name="Picture 2" descr="C:\Documents and Settings\fcolomer\Mis documentos\EVN\NEXPRES\RedIRIS 2013\figs\worldmap.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63085" y="3185823"/>
            <a:ext cx="5680715" cy="336737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99668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La Red Europea de Interferometría</a:t>
            </a:r>
            <a:endParaRPr lang="en-US" dirty="0"/>
          </a:p>
        </p:txBody>
      </p:sp>
      <p:sp>
        <p:nvSpPr>
          <p:cNvPr id="3" name="Content Placeholder 2"/>
          <p:cNvSpPr>
            <a:spLocks noGrp="1"/>
          </p:cNvSpPr>
          <p:nvPr>
            <p:ph sz="half" idx="1"/>
          </p:nvPr>
        </p:nvSpPr>
        <p:spPr/>
        <p:txBody>
          <a:bodyPr>
            <a:normAutofit/>
          </a:bodyPr>
          <a:lstStyle/>
          <a:p>
            <a:r>
              <a:rPr lang="en-US" dirty="0" err="1" smtClean="0"/>
              <a:t>Correlación</a:t>
            </a:r>
            <a:r>
              <a:rPr lang="en-US" dirty="0" smtClean="0"/>
              <a:t> en </a:t>
            </a:r>
            <a:r>
              <a:rPr lang="en-US" b="1" i="1" dirty="0" smtClean="0"/>
              <a:t>JIVE</a:t>
            </a:r>
            <a:r>
              <a:rPr lang="en-US" dirty="0" smtClean="0"/>
              <a:t>, con </a:t>
            </a:r>
            <a:r>
              <a:rPr lang="en-US" dirty="0" err="1" smtClean="0"/>
              <a:t>sede</a:t>
            </a:r>
            <a:r>
              <a:rPr lang="en-US" dirty="0" smtClean="0"/>
              <a:t> en </a:t>
            </a:r>
            <a:r>
              <a:rPr lang="en-US" dirty="0" err="1" smtClean="0"/>
              <a:t>Dwingeloo</a:t>
            </a:r>
            <a:r>
              <a:rPr lang="en-US" dirty="0" smtClean="0"/>
              <a:t> (</a:t>
            </a:r>
            <a:r>
              <a:rPr lang="en-US" dirty="0" err="1" smtClean="0"/>
              <a:t>Holanda</a:t>
            </a:r>
            <a:r>
              <a:rPr lang="en-US" dirty="0" smtClean="0"/>
              <a:t>)</a:t>
            </a:r>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6</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3074" name="Picture 2" descr="C:\Documents and Settings\fcolomer\Mis documentos\EVN\NEXPRES\RedIRIS 2013\figs\jive09_640.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9073" y="2590800"/>
            <a:ext cx="3364615" cy="275025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6" name="Picture 2" descr="C:\Documents and Settings\fcolomer\Mis documentos\EVN\NEXPRES\RedIRIS 2013\figs\Data-troughput.pn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23933" y="2588812"/>
            <a:ext cx="4762867" cy="275224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801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err="1" smtClean="0"/>
              <a:t>A</a:t>
            </a:r>
            <a:r>
              <a:rPr lang="nl-NL" dirty="0" err="1" smtClean="0"/>
              <a:t>plicaciones</a:t>
            </a:r>
            <a:r>
              <a:rPr lang="nl-NL" dirty="0" smtClean="0"/>
              <a:t> </a:t>
            </a:r>
            <a:r>
              <a:rPr lang="nl-NL" dirty="0" err="1" smtClean="0"/>
              <a:t>cient</a:t>
            </a:r>
            <a:r>
              <a:rPr lang="nl-NL" dirty="0" err="1" smtClean="0"/>
              <a:t>íficas</a:t>
            </a:r>
            <a:endParaRPr lang="en-US" dirty="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7</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13" name="Picture 5" descr="SN93J-SC"/>
          <p:cNvPicPr>
            <a:picLocks noChangeAspect="1" noChangeArrowheads="1"/>
          </p:cNvPicPr>
          <p:nvPr/>
        </p:nvPicPr>
        <p:blipFill>
          <a:blip r:embed="rId3"/>
          <a:srcRect/>
          <a:stretch>
            <a:fillRect/>
          </a:stretch>
        </p:blipFill>
        <p:spPr bwMode="auto">
          <a:xfrm>
            <a:off x="3200400" y="1600200"/>
            <a:ext cx="2635841" cy="4495800"/>
          </a:xfrm>
          <a:prstGeom prst="rect">
            <a:avLst/>
          </a:prstGeom>
          <a:noFill/>
        </p:spPr>
      </p:pic>
      <p:pic>
        <p:nvPicPr>
          <p:cNvPr id="15" name="Picture 1"/>
          <p:cNvPicPr>
            <a:picLocks noChangeAspect="1" noChangeArrowheads="1"/>
          </p:cNvPicPr>
          <p:nvPr/>
        </p:nvPicPr>
        <p:blipFill>
          <a:blip r:embed="rId4"/>
          <a:srcRect/>
          <a:stretch>
            <a:fillRect/>
          </a:stretch>
        </p:blipFill>
        <p:spPr bwMode="auto">
          <a:xfrm>
            <a:off x="304800" y="1600200"/>
            <a:ext cx="2819400" cy="4506866"/>
          </a:xfrm>
          <a:prstGeom prst="rect">
            <a:avLst/>
          </a:prstGeom>
          <a:noFill/>
          <a:ln w="9525">
            <a:noFill/>
            <a:round/>
            <a:headEnd/>
            <a:tailEnd/>
          </a:ln>
          <a:effectLst/>
        </p:spPr>
      </p:pic>
      <p:pic>
        <p:nvPicPr>
          <p:cNvPr id="19" name="Picture 3"/>
          <p:cNvPicPr>
            <a:picLocks noChangeAspect="1" noChangeArrowheads="1"/>
          </p:cNvPicPr>
          <p:nvPr/>
        </p:nvPicPr>
        <p:blipFill>
          <a:blip r:embed="rId5"/>
          <a:srcRect/>
          <a:stretch>
            <a:fillRect/>
          </a:stretch>
        </p:blipFill>
        <p:spPr bwMode="auto">
          <a:xfrm>
            <a:off x="6019800" y="1600200"/>
            <a:ext cx="2844266" cy="2819400"/>
          </a:xfrm>
          <a:prstGeom prst="rect">
            <a:avLst/>
          </a:prstGeom>
          <a:noFill/>
          <a:ln w="9525">
            <a:noFill/>
            <a:round/>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801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err="1" smtClean="0"/>
              <a:t>A</a:t>
            </a:r>
            <a:r>
              <a:rPr lang="nl-NL" dirty="0" err="1" smtClean="0"/>
              <a:t>plicaciones</a:t>
            </a:r>
            <a:r>
              <a:rPr lang="nl-NL" dirty="0" smtClean="0"/>
              <a:t> </a:t>
            </a:r>
            <a:r>
              <a:rPr lang="nl-NL" dirty="0" err="1" smtClean="0"/>
              <a:t>cient</a:t>
            </a:r>
            <a:r>
              <a:rPr lang="nl-NL" dirty="0" err="1" smtClean="0"/>
              <a:t>íficas</a:t>
            </a:r>
            <a:endParaRPr lang="en-US" dirty="0"/>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8</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pic>
        <p:nvPicPr>
          <p:cNvPr id="17" name="Picture 5" descr="WEST_WET"/>
          <p:cNvPicPr>
            <a:picLocks noChangeAspect="1" noChangeArrowheads="1"/>
          </p:cNvPicPr>
          <p:nvPr/>
        </p:nvPicPr>
        <p:blipFill>
          <a:blip r:embed="rId3"/>
          <a:srcRect/>
          <a:stretch>
            <a:fillRect/>
          </a:stretch>
        </p:blipFill>
        <p:spPr bwMode="auto">
          <a:xfrm>
            <a:off x="5638800" y="1600201"/>
            <a:ext cx="3020775" cy="2514600"/>
          </a:xfrm>
          <a:prstGeom prst="rect">
            <a:avLst/>
          </a:prstGeom>
          <a:noFill/>
        </p:spPr>
      </p:pic>
      <p:pic>
        <p:nvPicPr>
          <p:cNvPr id="18" name="Picture 6" descr="earthpole.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70395" y="4267200"/>
            <a:ext cx="2522692" cy="2209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 name="Picture 6" descr="SPER3"/>
          <p:cNvPicPr>
            <a:picLocks noChangeAspect="1" noChangeArrowheads="1"/>
          </p:cNvPicPr>
          <p:nvPr/>
        </p:nvPicPr>
        <p:blipFill>
          <a:blip r:embed="rId5"/>
          <a:srcRect/>
          <a:stretch>
            <a:fillRect/>
          </a:stretch>
        </p:blipFill>
        <p:spPr bwMode="auto">
          <a:xfrm>
            <a:off x="407988" y="1524000"/>
            <a:ext cx="5002212" cy="4911099"/>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801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nl-NL" dirty="0" smtClean="0"/>
              <a:t>NEXPReS FP7</a:t>
            </a:r>
            <a:endParaRPr lang="en-US" dirty="0"/>
          </a:p>
        </p:txBody>
      </p:sp>
      <p:sp>
        <p:nvSpPr>
          <p:cNvPr id="3" name="Content Placeholder 2"/>
          <p:cNvSpPr>
            <a:spLocks noGrp="1"/>
          </p:cNvSpPr>
          <p:nvPr>
            <p:ph sz="half" idx="1"/>
          </p:nvPr>
        </p:nvSpPr>
        <p:spPr/>
        <p:txBody>
          <a:bodyPr>
            <a:normAutofit/>
          </a:bodyPr>
          <a:lstStyle/>
          <a:p>
            <a:r>
              <a:rPr lang="en-US" dirty="0" err="1" smtClean="0"/>
              <a:t>Objetivos</a:t>
            </a:r>
            <a:endParaRPr lang="en-US" dirty="0" smtClean="0"/>
          </a:p>
          <a:p>
            <a:pPr lvl="1"/>
            <a:r>
              <a:rPr lang="en-US" dirty="0" err="1" smtClean="0"/>
              <a:t>Mejorar</a:t>
            </a:r>
            <a:r>
              <a:rPr lang="en-US" dirty="0" smtClean="0"/>
              <a:t> la </a:t>
            </a:r>
            <a:r>
              <a:rPr lang="en-US" dirty="0" err="1" smtClean="0"/>
              <a:t>fiabilidad</a:t>
            </a:r>
            <a:r>
              <a:rPr lang="en-US" dirty="0" smtClean="0"/>
              <a:t> y </a:t>
            </a:r>
            <a:r>
              <a:rPr lang="en-US" dirty="0" err="1" smtClean="0"/>
              <a:t>flexibilidad</a:t>
            </a:r>
            <a:r>
              <a:rPr lang="en-US" dirty="0" smtClean="0"/>
              <a:t> de la red EVN</a:t>
            </a:r>
          </a:p>
          <a:p>
            <a:pPr lvl="1"/>
            <a:r>
              <a:rPr lang="en-US" dirty="0" err="1" smtClean="0"/>
              <a:t>Aumentar</a:t>
            </a:r>
            <a:r>
              <a:rPr lang="en-US" dirty="0" smtClean="0"/>
              <a:t> la </a:t>
            </a:r>
            <a:r>
              <a:rPr lang="en-US" dirty="0" err="1" smtClean="0"/>
              <a:t>capacidad</a:t>
            </a:r>
            <a:r>
              <a:rPr lang="en-US" dirty="0" smtClean="0"/>
              <a:t> y </a:t>
            </a:r>
            <a:r>
              <a:rPr lang="en-US" dirty="0" err="1" smtClean="0"/>
              <a:t>calidad</a:t>
            </a:r>
            <a:r>
              <a:rPr lang="en-US" dirty="0" smtClean="0"/>
              <a:t> </a:t>
            </a:r>
            <a:r>
              <a:rPr lang="en-US" dirty="0" err="1" smtClean="0"/>
              <a:t>científica</a:t>
            </a:r>
            <a:r>
              <a:rPr lang="en-US" dirty="0" smtClean="0"/>
              <a:t> de la EVN</a:t>
            </a:r>
          </a:p>
          <a:p>
            <a:pPr lvl="1"/>
            <a:r>
              <a:rPr lang="en-US" dirty="0" err="1" smtClean="0"/>
              <a:t>Desarrollar</a:t>
            </a:r>
            <a:r>
              <a:rPr lang="en-US" dirty="0" smtClean="0"/>
              <a:t> hardware y software </a:t>
            </a:r>
            <a:r>
              <a:rPr lang="en-US" dirty="0" err="1" smtClean="0"/>
              <a:t>para</a:t>
            </a:r>
            <a:r>
              <a:rPr lang="en-US" dirty="0" smtClean="0"/>
              <a:t> </a:t>
            </a:r>
            <a:r>
              <a:rPr lang="en-US" dirty="0" err="1" smtClean="0"/>
              <a:t>gestionar</a:t>
            </a:r>
            <a:r>
              <a:rPr lang="en-US" dirty="0" smtClean="0"/>
              <a:t> la </a:t>
            </a:r>
            <a:r>
              <a:rPr lang="en-US" dirty="0" err="1" smtClean="0"/>
              <a:t>complejidad</a:t>
            </a:r>
            <a:endParaRPr lang="en-US" dirty="0" smtClean="0"/>
          </a:p>
          <a:p>
            <a:pPr lvl="1"/>
            <a:endParaRPr lang="en-US" dirty="0"/>
          </a:p>
          <a:p>
            <a:r>
              <a:rPr lang="en-US" dirty="0" err="1" smtClean="0"/>
              <a:t>Actividades</a:t>
            </a:r>
            <a:endParaRPr lang="en-US" dirty="0" smtClean="0"/>
          </a:p>
          <a:p>
            <a:pPr lvl="1"/>
            <a:r>
              <a:rPr lang="en-US" dirty="0" err="1" smtClean="0"/>
              <a:t>Foro</a:t>
            </a:r>
            <a:r>
              <a:rPr lang="en-US" dirty="0" smtClean="0"/>
              <a:t> EVN-NREN: </a:t>
            </a:r>
            <a:r>
              <a:rPr lang="en-US" dirty="0" err="1" smtClean="0"/>
              <a:t>colaboran</a:t>
            </a:r>
            <a:r>
              <a:rPr lang="en-US" dirty="0" smtClean="0"/>
              <a:t> </a:t>
            </a:r>
            <a:r>
              <a:rPr lang="en-US" dirty="0" err="1" smtClean="0"/>
              <a:t>científicos</a:t>
            </a:r>
            <a:r>
              <a:rPr lang="en-US" dirty="0" smtClean="0"/>
              <a:t> y </a:t>
            </a:r>
            <a:r>
              <a:rPr lang="en-US" dirty="0" err="1" smtClean="0"/>
              <a:t>operadores</a:t>
            </a:r>
            <a:r>
              <a:rPr lang="en-US" dirty="0" smtClean="0"/>
              <a:t> de </a:t>
            </a:r>
            <a:r>
              <a:rPr lang="en-US" dirty="0" err="1" smtClean="0"/>
              <a:t>las</a:t>
            </a:r>
            <a:r>
              <a:rPr lang="en-US" dirty="0" smtClean="0"/>
              <a:t> </a:t>
            </a:r>
            <a:r>
              <a:rPr lang="en-US" dirty="0" err="1" smtClean="0"/>
              <a:t>redes</a:t>
            </a:r>
            <a:r>
              <a:rPr lang="en-US" dirty="0" smtClean="0"/>
              <a:t> </a:t>
            </a:r>
            <a:r>
              <a:rPr lang="en-US" dirty="0" err="1" smtClean="0"/>
              <a:t>nacionales</a:t>
            </a:r>
            <a:r>
              <a:rPr lang="en-US" dirty="0" smtClean="0"/>
              <a:t> de </a:t>
            </a:r>
            <a:r>
              <a:rPr lang="en-US" dirty="0" err="1" smtClean="0"/>
              <a:t>comunicaciones</a:t>
            </a:r>
            <a:r>
              <a:rPr lang="en-US" dirty="0" smtClean="0"/>
              <a:t> (e.g. </a:t>
            </a:r>
            <a:r>
              <a:rPr lang="en-US" dirty="0" err="1" smtClean="0"/>
              <a:t>RedIRIS</a:t>
            </a:r>
            <a:r>
              <a:rPr lang="en-US" dirty="0" smtClean="0"/>
              <a:t>)</a:t>
            </a:r>
          </a:p>
          <a:p>
            <a:pPr lvl="1"/>
            <a:r>
              <a:rPr lang="en-US" dirty="0" err="1" smtClean="0"/>
              <a:t>Foro</a:t>
            </a:r>
            <a:r>
              <a:rPr lang="en-US" dirty="0" smtClean="0"/>
              <a:t> </a:t>
            </a:r>
            <a:r>
              <a:rPr lang="en-US" dirty="0" err="1" smtClean="0"/>
              <a:t>eVSAG</a:t>
            </a:r>
            <a:r>
              <a:rPr lang="en-US" dirty="0" smtClean="0"/>
              <a:t>: </a:t>
            </a:r>
            <a:r>
              <a:rPr lang="en-US" dirty="0" err="1" smtClean="0"/>
              <a:t>relaciona</a:t>
            </a:r>
            <a:r>
              <a:rPr lang="en-US" dirty="0" smtClean="0"/>
              <a:t> la </a:t>
            </a:r>
            <a:r>
              <a:rPr lang="en-US" dirty="0" err="1" smtClean="0"/>
              <a:t>Ciencia</a:t>
            </a:r>
            <a:r>
              <a:rPr lang="en-US" dirty="0" smtClean="0"/>
              <a:t> con la </a:t>
            </a:r>
            <a:r>
              <a:rPr lang="en-US" dirty="0" err="1" smtClean="0"/>
              <a:t>gestión</a:t>
            </a:r>
            <a:r>
              <a:rPr lang="en-US" dirty="0" smtClean="0"/>
              <a:t> de la EVN</a:t>
            </a:r>
          </a:p>
          <a:p>
            <a:pPr lvl="1"/>
            <a:r>
              <a:rPr lang="en-US" dirty="0" smtClean="0"/>
              <a:t>“Cloud-correlation”</a:t>
            </a:r>
          </a:p>
          <a:p>
            <a:pPr lvl="1"/>
            <a:r>
              <a:rPr lang="en-US" dirty="0" smtClean="0"/>
              <a:t>“Bandwidth on demand”</a:t>
            </a:r>
          </a:p>
          <a:p>
            <a:pPr lvl="1"/>
            <a:r>
              <a:rPr lang="en-US" dirty="0" smtClean="0"/>
              <a:t>“Computing in a shared infrastructure”</a:t>
            </a:r>
          </a:p>
          <a:p>
            <a:pPr lvl="1"/>
            <a:r>
              <a:rPr lang="en-US" dirty="0" smtClean="0"/>
              <a:t>“High-bandwidth, high-capacity networked storage on demand”</a:t>
            </a:r>
          </a:p>
        </p:txBody>
      </p:sp>
      <p:sp>
        <p:nvSpPr>
          <p:cNvPr id="4" name="Slide Number Placeholder 3"/>
          <p:cNvSpPr>
            <a:spLocks noGrp="1"/>
          </p:cNvSpPr>
          <p:nvPr>
            <p:ph type="sldNum" sz="quarter" idx="12"/>
          </p:nvPr>
        </p:nvSpPr>
        <p:spPr/>
        <p:txBody>
          <a:bodyPr/>
          <a:lstStyle/>
          <a:p>
            <a:r>
              <a:rPr lang="en-US" smtClean="0"/>
              <a:t>Slide: </a:t>
            </a:r>
            <a:fld id="{4D58A91A-FCC9-4466-ACAA-038FD6262713}" type="slidenum">
              <a:rPr lang="en-US" smtClean="0"/>
              <a:pPr/>
              <a:t>9</a:t>
            </a:fld>
            <a:endParaRPr lang="en-US" dirty="0"/>
          </a:p>
        </p:txBody>
      </p:sp>
      <p:sp>
        <p:nvSpPr>
          <p:cNvPr id="5" name="Footer Placeholder 4"/>
          <p:cNvSpPr>
            <a:spLocks noGrp="1"/>
          </p:cNvSpPr>
          <p:nvPr>
            <p:ph type="ftr" sz="quarter" idx="3"/>
          </p:nvPr>
        </p:nvSpPr>
        <p:spPr/>
        <p:txBody>
          <a:bodyPr/>
          <a:lstStyle/>
          <a:p>
            <a:r>
              <a:rPr lang="en-US" dirty="0"/>
              <a:t>XXIV </a:t>
            </a:r>
            <a:r>
              <a:rPr lang="en-US" dirty="0" err="1"/>
              <a:t>Jornadas</a:t>
            </a:r>
            <a:r>
              <a:rPr lang="en-US" dirty="0"/>
              <a:t> </a:t>
            </a:r>
            <a:r>
              <a:rPr lang="en-US" dirty="0" err="1"/>
              <a:t>Técnicas</a:t>
            </a:r>
            <a:r>
              <a:rPr lang="en-US" dirty="0"/>
              <a:t> de REDIRIS – Madrid, 23-25 de </a:t>
            </a:r>
            <a:r>
              <a:rPr lang="en-US" dirty="0" err="1"/>
              <a:t>Octubre</a:t>
            </a:r>
            <a:r>
              <a:rPr lang="en-US" dirty="0"/>
              <a:t> de 2013</a:t>
            </a:r>
          </a:p>
        </p:txBody>
      </p:sp>
      <p:sp>
        <p:nvSpPr>
          <p:cNvPr id="6" name="TextBox 5"/>
          <p:cNvSpPr txBox="1"/>
          <p:nvPr/>
        </p:nvSpPr>
        <p:spPr>
          <a:xfrm>
            <a:off x="457200" y="468868"/>
            <a:ext cx="8229600" cy="369332"/>
          </a:xfrm>
          <a:prstGeom prst="rect">
            <a:avLst/>
          </a:prstGeom>
          <a:noFill/>
        </p:spPr>
        <p:txBody>
          <a:bodyPr wrap="square" rtlCol="0">
            <a:spAutoFit/>
          </a:bodyPr>
          <a:lstStyle/>
          <a:p>
            <a:r>
              <a:rPr lang="en-US" dirty="0" err="1" smtClean="0">
                <a:solidFill>
                  <a:schemeClr val="tx2"/>
                </a:solidFill>
                <a:latin typeface="Trebuchet MS"/>
                <a:cs typeface="Trebuchet MS"/>
              </a:rPr>
              <a:t>NEXPReS</a:t>
            </a:r>
            <a:r>
              <a:rPr lang="en-US" dirty="0" smtClean="0">
                <a:solidFill>
                  <a:schemeClr val="tx2"/>
                </a:solidFill>
                <a:latin typeface="Trebuchet MS"/>
                <a:cs typeface="Trebuchet MS"/>
              </a:rPr>
              <a:t> y e-EVN</a:t>
            </a:r>
            <a:endParaRPr lang="en-US" dirty="0">
              <a:solidFill>
                <a:schemeClr val="tx2"/>
              </a:solidFill>
              <a:latin typeface="Trebuchet MS"/>
              <a:cs typeface="Trebuchet M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000857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955</TotalTime>
  <Words>4083</Words>
  <Application>Microsoft Office PowerPoint</Application>
  <PresentationFormat>On-screen Show (4:3)</PresentationFormat>
  <Paragraphs>259</Paragraphs>
  <Slides>20</Slides>
  <Notes>20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Urban</vt:lpstr>
      <vt:lpstr>Astronomía con  altísima resolución espacial en tiempo real: NEXPReS y e-EVN</vt:lpstr>
      <vt:lpstr>Índice</vt:lpstr>
      <vt:lpstr>INTRODUCCIÓN</vt:lpstr>
      <vt:lpstr>INTRODUCCIÓN</vt:lpstr>
      <vt:lpstr>La Red Europea de Interferometría</vt:lpstr>
      <vt:lpstr>La Red Europea de Interferometría</vt:lpstr>
      <vt:lpstr>Aplicaciones científicas</vt:lpstr>
      <vt:lpstr>Aplicaciones científicas</vt:lpstr>
      <vt:lpstr>NEXPReS FP7</vt:lpstr>
      <vt:lpstr>NEXPReS FP7</vt:lpstr>
      <vt:lpstr>NEXPReS FP7</vt:lpstr>
      <vt:lpstr>NEXPReS FP7</vt:lpstr>
      <vt:lpstr>NEXPReS FP7</vt:lpstr>
      <vt:lpstr>NEXPReS FP7</vt:lpstr>
      <vt:lpstr>NEXPReS FP7</vt:lpstr>
      <vt:lpstr>NEXPReS FP7</vt:lpstr>
      <vt:lpstr>NEXPReS FP7</vt:lpstr>
      <vt:lpstr>Divulgación</vt:lpstr>
      <vt:lpstr>Conclusiones</vt:lpstr>
      <vt:lpstr>Contacto:</vt:lpstr>
    </vt:vector>
  </TitlesOfParts>
  <Company>ASTRON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Kristine Yun</dc:creator>
  <cp:lastModifiedBy>Francisco CS</cp:lastModifiedBy>
  <cp:revision>997</cp:revision>
  <dcterms:created xsi:type="dcterms:W3CDTF">2013-10-18T07:55:21Z</dcterms:created>
  <dcterms:modified xsi:type="dcterms:W3CDTF">2013-10-18T11:51:17Z</dcterms:modified>
</cp:coreProperties>
</file>