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603" r:id="rId1"/>
  </p:sldMasterIdLst>
  <p:notesMasterIdLst>
    <p:notesMasterId r:id="rId34"/>
  </p:notesMasterIdLst>
  <p:handoutMasterIdLst>
    <p:handoutMasterId r:id="rId35"/>
  </p:handoutMasterIdLst>
  <p:sldIdLst>
    <p:sldId id="1980" r:id="rId2"/>
    <p:sldId id="2062" r:id="rId3"/>
    <p:sldId id="2099" r:id="rId4"/>
    <p:sldId id="2040" r:id="rId5"/>
    <p:sldId id="2063" r:id="rId6"/>
    <p:sldId id="2106" r:id="rId7"/>
    <p:sldId id="2050" r:id="rId8"/>
    <p:sldId id="2102" r:id="rId9"/>
    <p:sldId id="2103" r:id="rId10"/>
    <p:sldId id="2104" r:id="rId11"/>
    <p:sldId id="2105" r:id="rId12"/>
    <p:sldId id="2066" r:id="rId13"/>
    <p:sldId id="2083" r:id="rId14"/>
    <p:sldId id="2014" r:id="rId15"/>
    <p:sldId id="2068" r:id="rId16"/>
    <p:sldId id="2056" r:id="rId17"/>
    <p:sldId id="2055" r:id="rId18"/>
    <p:sldId id="2070" r:id="rId19"/>
    <p:sldId id="2067" r:id="rId20"/>
    <p:sldId id="2109" r:id="rId21"/>
    <p:sldId id="2108" r:id="rId22"/>
    <p:sldId id="2107" r:id="rId23"/>
    <p:sldId id="2111" r:id="rId24"/>
    <p:sldId id="2110" r:id="rId25"/>
    <p:sldId id="2093" r:id="rId26"/>
    <p:sldId id="2097" r:id="rId27"/>
    <p:sldId id="2098" r:id="rId28"/>
    <p:sldId id="2092" r:id="rId29"/>
    <p:sldId id="2112" r:id="rId30"/>
    <p:sldId id="2101" r:id="rId31"/>
    <p:sldId id="2054" r:id="rId32"/>
    <p:sldId id="1990" r:id="rId33"/>
  </p:sldIdLst>
  <p:sldSz cx="9144000" cy="6858000" type="screen4x3"/>
  <p:notesSz cx="6858000" cy="9313863"/>
  <p:custDataLst>
    <p:tags r:id="rId36"/>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sz="24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sz="24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sz="24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Introduction" id="{3F8C2210-7D65-304D-A25B-C2558BAE1B4E}">
          <p14:sldIdLst>
            <p14:sldId id="1980"/>
            <p14:sldId id="2062"/>
            <p14:sldId id="2099"/>
            <p14:sldId id="2040"/>
            <p14:sldId id="2063"/>
            <p14:sldId id="2106"/>
            <p14:sldId id="2050"/>
            <p14:sldId id="2102"/>
            <p14:sldId id="2103"/>
            <p14:sldId id="2104"/>
            <p14:sldId id="2105"/>
            <p14:sldId id="2066"/>
            <p14:sldId id="2083"/>
            <p14:sldId id="2014"/>
            <p14:sldId id="2068"/>
            <p14:sldId id="2056"/>
            <p14:sldId id="2055"/>
            <p14:sldId id="2070"/>
            <p14:sldId id="2067"/>
            <p14:sldId id="2109"/>
            <p14:sldId id="2108"/>
            <p14:sldId id="2107"/>
            <p14:sldId id="2111"/>
            <p14:sldId id="2110"/>
            <p14:sldId id="2093"/>
            <p14:sldId id="2097"/>
            <p14:sldId id="2098"/>
            <p14:sldId id="2092"/>
            <p14:sldId id="2112"/>
            <p14:sldId id="2101"/>
            <p14:sldId id="2054"/>
            <p14:sldId id="19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82AA"/>
    <a:srgbClr val="F66400"/>
    <a:srgbClr val="FF2F2F"/>
    <a:srgbClr val="404040"/>
    <a:srgbClr val="00A84C"/>
    <a:srgbClr val="91C073"/>
    <a:srgbClr val="58C071"/>
    <a:srgbClr val="ECECE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35" autoAdjust="0"/>
  </p:normalViewPr>
  <p:slideViewPr>
    <p:cSldViewPr snapToGrid="0">
      <p:cViewPr>
        <p:scale>
          <a:sx n="90" d="100"/>
          <a:sy n="90" d="100"/>
        </p:scale>
        <p:origin x="-990" y="-84"/>
      </p:cViewPr>
      <p:guideLst>
        <p:guide orient="horz"/>
        <p:guide/>
      </p:guideLst>
    </p:cSldViewPr>
  </p:slideViewPr>
  <p:notesTextViewPr>
    <p:cViewPr>
      <p:scale>
        <a:sx n="100" d="100"/>
        <a:sy n="100" d="100"/>
      </p:scale>
      <p:origin x="0" y="0"/>
    </p:cViewPr>
  </p:notesTextViewPr>
  <p:sorterViewPr>
    <p:cViewPr>
      <p:scale>
        <a:sx n="102" d="100"/>
        <a:sy n="102"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_tradnl"/>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0"/>
    <c:plotArea>
      <c:layout>
        <c:manualLayout>
          <c:layoutTarget val="inner"/>
          <c:xMode val="edge"/>
          <c:yMode val="edge"/>
          <c:x val="5.5908299073235301E-2"/>
          <c:y val="3.1720126438065301E-2"/>
          <c:w val="0.86450839662741297"/>
          <c:h val="0.72043061588068702"/>
        </c:manualLayout>
      </c:layout>
      <c:barChart>
        <c:barDir val="col"/>
        <c:grouping val="clustered"/>
        <c:varyColors val="0"/>
        <c:ser>
          <c:idx val="0"/>
          <c:order val="0"/>
          <c:spPr>
            <a:scene3d>
              <a:camera prst="orthographicFront"/>
              <a:lightRig rig="threePt" dir="t"/>
            </a:scene3d>
            <a:sp3d>
              <a:bevelT w="190500" h="38100"/>
            </a:sp3d>
          </c:spPr>
          <c:invertIfNegative val="0"/>
          <c:cat>
            <c:strRef>
              <c:f>Sheet1!$A$2:$A$8</c:f>
              <c:strCache>
                <c:ptCount val="7"/>
                <c:pt idx="0">
                  <c:v>E-mail</c:v>
                </c:pt>
                <c:pt idx="1">
                  <c:v>Voice over IP</c:v>
                </c:pt>
                <c:pt idx="2">
                  <c:v>Digital Audio</c:v>
                </c:pt>
                <c:pt idx="3">
                  <c:v>Unified Communications</c:v>
                </c:pt>
                <c:pt idx="4">
                  <c:v>Compressed Video</c:v>
                </c:pt>
                <c:pt idx="5">
                  <c:v>Imaging (document/scientific)</c:v>
                </c:pt>
                <c:pt idx="6">
                  <c:v>Full Motion Video</c:v>
                </c:pt>
              </c:strCache>
            </c:strRef>
          </c:cat>
          <c:val>
            <c:numRef>
              <c:f>Sheet1!$B$2:$B$8</c:f>
              <c:numCache>
                <c:formatCode>General</c:formatCode>
                <c:ptCount val="7"/>
                <c:pt idx="0">
                  <c:v>9</c:v>
                </c:pt>
                <c:pt idx="1">
                  <c:v>128</c:v>
                </c:pt>
                <c:pt idx="2" formatCode="#,##0">
                  <c:v>1500</c:v>
                </c:pt>
                <c:pt idx="3" formatCode="#,##0">
                  <c:v>2500</c:v>
                </c:pt>
                <c:pt idx="4" formatCode="#,##0">
                  <c:v>4000</c:v>
                </c:pt>
                <c:pt idx="5" formatCode="#,##0">
                  <c:v>8000</c:v>
                </c:pt>
                <c:pt idx="6">
                  <c:v>15000</c:v>
                </c:pt>
              </c:numCache>
            </c:numRef>
          </c:val>
        </c:ser>
        <c:dLbls>
          <c:showLegendKey val="0"/>
          <c:showVal val="0"/>
          <c:showCatName val="0"/>
          <c:showSerName val="0"/>
          <c:showPercent val="0"/>
          <c:showBubbleSize val="0"/>
        </c:dLbls>
        <c:gapWidth val="150"/>
        <c:axId val="102466688"/>
        <c:axId val="102468224"/>
      </c:barChart>
      <c:catAx>
        <c:axId val="102466688"/>
        <c:scaling>
          <c:orientation val="minMax"/>
        </c:scaling>
        <c:delete val="1"/>
        <c:axPos val="b"/>
        <c:majorTickMark val="out"/>
        <c:minorTickMark val="none"/>
        <c:tickLblPos val="nextTo"/>
        <c:crossAx val="102468224"/>
        <c:crosses val="autoZero"/>
        <c:auto val="1"/>
        <c:lblAlgn val="ctr"/>
        <c:lblOffset val="100"/>
        <c:noMultiLvlLbl val="0"/>
      </c:catAx>
      <c:valAx>
        <c:axId val="102468224"/>
        <c:scaling>
          <c:orientation val="minMax"/>
        </c:scaling>
        <c:delete val="0"/>
        <c:axPos val="l"/>
        <c:majorGridlines/>
        <c:numFmt formatCode="General" sourceLinked="1"/>
        <c:majorTickMark val="out"/>
        <c:minorTickMark val="none"/>
        <c:tickLblPos val="nextTo"/>
        <c:crossAx val="102466688"/>
        <c:crosses val="autoZero"/>
        <c:crossBetween val="between"/>
      </c:valAx>
    </c:plotArea>
    <c:plotVisOnly val="1"/>
    <c:dispBlanksAs val="gap"/>
    <c:showDLblsOverMax val="0"/>
  </c:chart>
  <c:spPr>
    <a:noFill/>
    <a:ln>
      <a:noFill/>
    </a:ln>
  </c:spPr>
  <c:txPr>
    <a:bodyPr/>
    <a:lstStyle/>
    <a:p>
      <a:pPr>
        <a:defRPr sz="1800"/>
      </a:pPr>
      <a:endParaRPr lang="es-ES_trad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_trad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175153496431"/>
          <c:y val="4.0625000000000001E-2"/>
          <c:w val="0.85984685134716399"/>
          <c:h val="0.85624999999999996"/>
        </c:manualLayout>
      </c:layout>
      <c:lineChart>
        <c:grouping val="standard"/>
        <c:varyColors val="0"/>
        <c:ser>
          <c:idx val="0"/>
          <c:order val="0"/>
          <c:tx>
            <c:strRef>
              <c:f>'T1'!$B$12</c:f>
              <c:strCache>
                <c:ptCount val="1"/>
                <c:pt idx="0">
                  <c:v>802.11n (2.4 GHz)</c:v>
                </c:pt>
              </c:strCache>
            </c:strRef>
          </c:tx>
          <c:spPr>
            <a:ln w="12700">
              <a:solidFill>
                <a:srgbClr val="1F3B82"/>
              </a:solidFill>
              <a:prstDash val="solid"/>
            </a:ln>
          </c:spPr>
          <c:marker>
            <c:symbol val="square"/>
            <c:size val="5"/>
            <c:spPr>
              <a:solidFill>
                <a:srgbClr val="1F3B82"/>
              </a:solidFill>
              <a:ln>
                <a:solidFill>
                  <a:srgbClr val="1F3B82"/>
                </a:solidFill>
                <a:prstDash val="solid"/>
              </a:ln>
            </c:spPr>
          </c:marker>
          <c:cat>
            <c:numRef>
              <c:f>'T1'!$D$10:$J$10</c:f>
              <c:numCache>
                <c:formatCode>General</c:formatCode>
                <c:ptCount val="7"/>
                <c:pt idx="0">
                  <c:v>2010</c:v>
                </c:pt>
                <c:pt idx="1">
                  <c:v>2011</c:v>
                </c:pt>
                <c:pt idx="2">
                  <c:v>2012</c:v>
                </c:pt>
                <c:pt idx="3">
                  <c:v>2013</c:v>
                </c:pt>
                <c:pt idx="4">
                  <c:v>2014</c:v>
                </c:pt>
                <c:pt idx="5">
                  <c:v>2015</c:v>
                </c:pt>
                <c:pt idx="6">
                  <c:v>2016</c:v>
                </c:pt>
              </c:numCache>
            </c:numRef>
          </c:cat>
          <c:val>
            <c:numRef>
              <c:f>'T1'!$D$12:$J$12</c:f>
              <c:numCache>
                <c:formatCode>0.0</c:formatCode>
                <c:ptCount val="7"/>
                <c:pt idx="0">
                  <c:v>702.94432804785822</c:v>
                </c:pt>
                <c:pt idx="1">
                  <c:v>632.51949398980628</c:v>
                </c:pt>
                <c:pt idx="2">
                  <c:v>369.11104839271582</c:v>
                </c:pt>
                <c:pt idx="3">
                  <c:v>174.45104094114799</c:v>
                </c:pt>
                <c:pt idx="4">
                  <c:v>116.47057595606719</c:v>
                </c:pt>
                <c:pt idx="5">
                  <c:v>105.6337878494916</c:v>
                </c:pt>
                <c:pt idx="6">
                  <c:v>65.281505989707995</c:v>
                </c:pt>
              </c:numCache>
            </c:numRef>
          </c:val>
          <c:smooth val="0"/>
        </c:ser>
        <c:ser>
          <c:idx val="1"/>
          <c:order val="1"/>
          <c:tx>
            <c:strRef>
              <c:f>'T1'!$B$13</c:f>
              <c:strCache>
                <c:ptCount val="1"/>
                <c:pt idx="0">
                  <c:v>802.11n (dual-band)</c:v>
                </c:pt>
              </c:strCache>
            </c:strRef>
          </c:tx>
          <c:spPr>
            <a:ln w="6350"/>
          </c:spPr>
          <c:marker>
            <c:symbol val="diamond"/>
            <c:size val="5"/>
            <c:spPr>
              <a:solidFill>
                <a:srgbClr val="CB0211"/>
              </a:solidFill>
              <a:ln w="6350"/>
            </c:spPr>
          </c:marker>
          <c:cat>
            <c:numRef>
              <c:f>'T1'!$D$10:$J$10</c:f>
              <c:numCache>
                <c:formatCode>General</c:formatCode>
                <c:ptCount val="7"/>
                <c:pt idx="0">
                  <c:v>2010</c:v>
                </c:pt>
                <c:pt idx="1">
                  <c:v>2011</c:v>
                </c:pt>
                <c:pt idx="2">
                  <c:v>2012</c:v>
                </c:pt>
                <c:pt idx="3">
                  <c:v>2013</c:v>
                </c:pt>
                <c:pt idx="4">
                  <c:v>2014</c:v>
                </c:pt>
                <c:pt idx="5">
                  <c:v>2015</c:v>
                </c:pt>
                <c:pt idx="6">
                  <c:v>2016</c:v>
                </c:pt>
              </c:numCache>
            </c:numRef>
          </c:cat>
          <c:val>
            <c:numRef>
              <c:f>'T1'!$D$13:$J$13</c:f>
              <c:numCache>
                <c:formatCode>0.0</c:formatCode>
                <c:ptCount val="7"/>
                <c:pt idx="0">
                  <c:v>203.27655057972319</c:v>
                </c:pt>
                <c:pt idx="1">
                  <c:v>505.75915389785769</c:v>
                </c:pt>
                <c:pt idx="2">
                  <c:v>981.60122819678236</c:v>
                </c:pt>
                <c:pt idx="3">
                  <c:v>804.0336414966506</c:v>
                </c:pt>
                <c:pt idx="4">
                  <c:v>443.48043587476411</c:v>
                </c:pt>
                <c:pt idx="5">
                  <c:v>78.090250077963162</c:v>
                </c:pt>
                <c:pt idx="6">
                  <c:v>65.281505989707995</c:v>
                </c:pt>
              </c:numCache>
            </c:numRef>
          </c:val>
          <c:smooth val="0"/>
        </c:ser>
        <c:ser>
          <c:idx val="2"/>
          <c:order val="2"/>
          <c:tx>
            <c:strRef>
              <c:f>'T1'!$B$14</c:f>
              <c:strCache>
                <c:ptCount val="1"/>
                <c:pt idx="0">
                  <c:v>802.11ac (5 GHz)</c:v>
                </c:pt>
              </c:strCache>
            </c:strRef>
          </c:tx>
          <c:spPr>
            <a:ln w="6350">
              <a:solidFill>
                <a:srgbClr val="064606"/>
              </a:solidFill>
            </a:ln>
          </c:spPr>
          <c:marker>
            <c:symbol val="x"/>
            <c:size val="5"/>
            <c:spPr>
              <a:ln w="6350">
                <a:solidFill>
                  <a:srgbClr val="064606"/>
                </a:solidFill>
              </a:ln>
            </c:spPr>
          </c:marker>
          <c:cat>
            <c:numRef>
              <c:f>'T1'!$D$10:$J$10</c:f>
              <c:numCache>
                <c:formatCode>General</c:formatCode>
                <c:ptCount val="7"/>
                <c:pt idx="0">
                  <c:v>2010</c:v>
                </c:pt>
                <c:pt idx="1">
                  <c:v>2011</c:v>
                </c:pt>
                <c:pt idx="2">
                  <c:v>2012</c:v>
                </c:pt>
                <c:pt idx="3">
                  <c:v>2013</c:v>
                </c:pt>
                <c:pt idx="4">
                  <c:v>2014</c:v>
                </c:pt>
                <c:pt idx="5">
                  <c:v>2015</c:v>
                </c:pt>
                <c:pt idx="6">
                  <c:v>2016</c:v>
                </c:pt>
              </c:numCache>
            </c:numRef>
          </c:cat>
          <c:val>
            <c:numRef>
              <c:f>'T1'!$D$14:$J$14</c:f>
              <c:numCache>
                <c:formatCode>0.0</c:formatCode>
                <c:ptCount val="7"/>
                <c:pt idx="0">
                  <c:v>0</c:v>
                </c:pt>
                <c:pt idx="1">
                  <c:v>0</c:v>
                </c:pt>
                <c:pt idx="2">
                  <c:v>3.6482231489434249</c:v>
                </c:pt>
                <c:pt idx="3">
                  <c:v>7.5784215810474311</c:v>
                </c:pt>
                <c:pt idx="4">
                  <c:v>14.2941802160263</c:v>
                </c:pt>
                <c:pt idx="5">
                  <c:v>12.76076611991115</c:v>
                </c:pt>
                <c:pt idx="6">
                  <c:v>9.3013522898146057</c:v>
                </c:pt>
              </c:numCache>
            </c:numRef>
          </c:val>
          <c:smooth val="0"/>
        </c:ser>
        <c:ser>
          <c:idx val="3"/>
          <c:order val="3"/>
          <c:tx>
            <c:strRef>
              <c:f>'T1'!$B$15</c:f>
              <c:strCache>
                <c:ptCount val="1"/>
                <c:pt idx="0">
                  <c:v>802.11n/802.11ac</c:v>
                </c:pt>
              </c:strCache>
            </c:strRef>
          </c:tx>
          <c:spPr>
            <a:ln w="6350">
              <a:solidFill>
                <a:srgbClr val="BB8F2C"/>
              </a:solidFill>
            </a:ln>
          </c:spPr>
          <c:marker>
            <c:symbol val="star"/>
            <c:size val="5"/>
            <c:spPr>
              <a:ln w="6350">
                <a:solidFill>
                  <a:srgbClr val="BB8F2C"/>
                </a:solidFill>
              </a:ln>
            </c:spPr>
          </c:marker>
          <c:cat>
            <c:numRef>
              <c:f>'T1'!$D$10:$J$10</c:f>
              <c:numCache>
                <c:formatCode>General</c:formatCode>
                <c:ptCount val="7"/>
                <c:pt idx="0">
                  <c:v>2010</c:v>
                </c:pt>
                <c:pt idx="1">
                  <c:v>2011</c:v>
                </c:pt>
                <c:pt idx="2">
                  <c:v>2012</c:v>
                </c:pt>
                <c:pt idx="3">
                  <c:v>2013</c:v>
                </c:pt>
                <c:pt idx="4">
                  <c:v>2014</c:v>
                </c:pt>
                <c:pt idx="5">
                  <c:v>2015</c:v>
                </c:pt>
                <c:pt idx="6">
                  <c:v>2016</c:v>
                </c:pt>
              </c:numCache>
            </c:numRef>
          </c:cat>
          <c:val>
            <c:numRef>
              <c:f>'T1'!$D$15:$J$15</c:f>
              <c:numCache>
                <c:formatCode>0.0</c:formatCode>
                <c:ptCount val="7"/>
                <c:pt idx="0">
                  <c:v>0</c:v>
                </c:pt>
                <c:pt idx="1">
                  <c:v>0</c:v>
                </c:pt>
                <c:pt idx="2">
                  <c:v>23.55735113361704</c:v>
                </c:pt>
                <c:pt idx="3">
                  <c:v>630.64270275774822</c:v>
                </c:pt>
                <c:pt idx="4">
                  <c:v>1282.0017700179981</c:v>
                </c:pt>
                <c:pt idx="5">
                  <c:v>1879.5199348641879</c:v>
                </c:pt>
                <c:pt idx="6">
                  <c:v>2120.5575170709112</c:v>
                </c:pt>
              </c:numCache>
            </c:numRef>
          </c:val>
          <c:smooth val="0"/>
        </c:ser>
        <c:dLbls>
          <c:showLegendKey val="0"/>
          <c:showVal val="0"/>
          <c:showCatName val="0"/>
          <c:showSerName val="0"/>
          <c:showPercent val="0"/>
          <c:showBubbleSize val="0"/>
        </c:dLbls>
        <c:marker val="1"/>
        <c:smooth val="0"/>
        <c:axId val="133617536"/>
        <c:axId val="133627904"/>
      </c:lineChart>
      <c:catAx>
        <c:axId val="133617536"/>
        <c:scaling>
          <c:orientation val="minMax"/>
        </c:scaling>
        <c:delete val="0"/>
        <c:axPos val="b"/>
        <c:numFmt formatCode="General" sourceLinked="1"/>
        <c:majorTickMark val="out"/>
        <c:minorTickMark val="none"/>
        <c:tickLblPos val="nextTo"/>
        <c:spPr>
          <a:ln w="12700">
            <a:solidFill>
              <a:srgbClr val="000000"/>
            </a:solidFill>
            <a:prstDash val="solid"/>
          </a:ln>
        </c:spPr>
        <c:txPr>
          <a:bodyPr rot="0" vert="horz"/>
          <a:lstStyle/>
          <a:p>
            <a:pPr>
              <a:defRPr/>
            </a:pPr>
            <a:endParaRPr lang="es-ES_tradnl"/>
          </a:p>
        </c:txPr>
        <c:crossAx val="133627904"/>
        <c:crosses val="autoZero"/>
        <c:auto val="1"/>
        <c:lblAlgn val="ctr"/>
        <c:lblOffset val="100"/>
        <c:tickLblSkip val="1"/>
        <c:tickMarkSkip val="1"/>
        <c:noMultiLvlLbl val="0"/>
      </c:catAx>
      <c:valAx>
        <c:axId val="133627904"/>
        <c:scaling>
          <c:orientation val="minMax"/>
        </c:scaling>
        <c:delete val="0"/>
        <c:axPos val="l"/>
        <c:majorGridlines>
          <c:spPr>
            <a:ln w="12700">
              <a:solidFill>
                <a:srgbClr val="000000"/>
              </a:solidFill>
              <a:prstDash val="solid"/>
            </a:ln>
          </c:spPr>
        </c:majorGridlines>
        <c:numFmt formatCode="#,##0" sourceLinked="0"/>
        <c:majorTickMark val="out"/>
        <c:minorTickMark val="none"/>
        <c:tickLblPos val="nextTo"/>
        <c:spPr>
          <a:ln w="12700">
            <a:solidFill>
              <a:srgbClr val="000000"/>
            </a:solidFill>
            <a:prstDash val="solid"/>
          </a:ln>
        </c:spPr>
        <c:txPr>
          <a:bodyPr rot="0" vert="horz"/>
          <a:lstStyle/>
          <a:p>
            <a:pPr>
              <a:defRPr/>
            </a:pPr>
            <a:endParaRPr lang="es-ES_tradnl"/>
          </a:p>
        </c:txPr>
        <c:crossAx val="133617536"/>
        <c:crosses val="autoZero"/>
        <c:crossBetween val="midCat"/>
      </c:valAx>
      <c:spPr>
        <a:noFill/>
        <a:ln w="3175">
          <a:solidFill>
            <a:srgbClr val="000000"/>
          </a:solidFill>
          <a:prstDash val="solid"/>
        </a:ln>
      </c:spPr>
    </c:plotArea>
    <c:legend>
      <c:legendPos val="r"/>
      <c:layout>
        <c:manualLayout>
          <c:xMode val="edge"/>
          <c:yMode val="edge"/>
          <c:x val="0.139170879895649"/>
          <c:y val="7.65025627329564E-2"/>
          <c:w val="0.49047635492931801"/>
          <c:h val="0.28218026365990001"/>
        </c:manualLayout>
      </c:layout>
      <c:overlay val="0"/>
      <c:spPr>
        <a:solidFill>
          <a:srgbClr val="FFFFFF"/>
        </a:solidFill>
        <a:ln w="12700">
          <a:solidFill>
            <a:sysClr val="windowText" lastClr="000000"/>
          </a:solidFill>
          <a:prstDash val="solid"/>
        </a:ln>
      </c:sp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Helvetica" pitchFamily="34" charset="0"/>
          <a:ea typeface="Arial"/>
          <a:cs typeface="Arial"/>
        </a:defRPr>
      </a:pPr>
      <a:endParaRPr lang="es-ES_tradnl"/>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66725"/>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lvl1pPr defTabSz="923925" eaLnBrk="0" hangingPunct="0">
              <a:defRPr sz="1200">
                <a:ea typeface="ＭＳ Ｐゴシック" charset="-128"/>
                <a:cs typeface="+mn-cs"/>
              </a:defRPr>
            </a:lvl1pPr>
          </a:lstStyle>
          <a:p>
            <a:pPr>
              <a:defRPr/>
            </a:pPr>
            <a:endParaRPr lang="ja-JP"/>
          </a:p>
        </p:txBody>
      </p:sp>
      <p:sp>
        <p:nvSpPr>
          <p:cNvPr id="18435" name="Rectangle 3"/>
          <p:cNvSpPr>
            <a:spLocks noGrp="1" noChangeArrowheads="1"/>
          </p:cNvSpPr>
          <p:nvPr>
            <p:ph type="dt" sz="quarter" idx="1"/>
          </p:nvPr>
        </p:nvSpPr>
        <p:spPr bwMode="auto">
          <a:xfrm>
            <a:off x="3886200" y="0"/>
            <a:ext cx="2971800" cy="466725"/>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lvl1pPr algn="r" defTabSz="923925" eaLnBrk="0" hangingPunct="0">
              <a:defRPr sz="1200">
                <a:ea typeface="ＭＳ Ｐゴシック" charset="-128"/>
                <a:cs typeface="+mn-cs"/>
              </a:defRPr>
            </a:lvl1pPr>
          </a:lstStyle>
          <a:p>
            <a:pPr>
              <a:defRPr/>
            </a:pPr>
            <a:endParaRPr lang="ja-JP"/>
          </a:p>
        </p:txBody>
      </p:sp>
      <p:sp>
        <p:nvSpPr>
          <p:cNvPr id="18436" name="Rectangle 4"/>
          <p:cNvSpPr>
            <a:spLocks noGrp="1" noChangeArrowheads="1"/>
          </p:cNvSpPr>
          <p:nvPr>
            <p:ph type="ftr" sz="quarter" idx="2"/>
          </p:nvPr>
        </p:nvSpPr>
        <p:spPr bwMode="auto">
          <a:xfrm>
            <a:off x="0" y="8847138"/>
            <a:ext cx="2971800" cy="466725"/>
          </a:xfrm>
          <a:prstGeom prst="rect">
            <a:avLst/>
          </a:prstGeom>
          <a:noFill/>
          <a:ln w="9525">
            <a:noFill/>
            <a:miter lim="800000"/>
            <a:headEnd/>
            <a:tailEnd/>
          </a:ln>
        </p:spPr>
        <p:txBody>
          <a:bodyPr vert="horz" wrap="square" lIns="92293" tIns="46147" rIns="92293" bIns="46147" numCol="1" anchor="b" anchorCtr="0" compatLnSpc="1">
            <a:prstTxWarp prst="textNoShape">
              <a:avLst/>
            </a:prstTxWarp>
          </a:bodyPr>
          <a:lstStyle>
            <a:lvl1pPr defTabSz="923925" eaLnBrk="0" hangingPunct="0">
              <a:defRPr sz="1200">
                <a:ea typeface="ＭＳ Ｐゴシック" charset="-128"/>
                <a:cs typeface="+mn-cs"/>
              </a:defRPr>
            </a:lvl1pPr>
          </a:lstStyle>
          <a:p>
            <a:pPr>
              <a:defRPr/>
            </a:pPr>
            <a:endParaRPr lang="ja-JP"/>
          </a:p>
        </p:txBody>
      </p:sp>
      <p:sp>
        <p:nvSpPr>
          <p:cNvPr id="18437" name="Rectangle 5"/>
          <p:cNvSpPr>
            <a:spLocks noGrp="1" noChangeArrowheads="1"/>
          </p:cNvSpPr>
          <p:nvPr>
            <p:ph type="sldNum" sz="quarter" idx="3"/>
          </p:nvPr>
        </p:nvSpPr>
        <p:spPr bwMode="auto">
          <a:xfrm>
            <a:off x="3886200" y="8847138"/>
            <a:ext cx="2971800" cy="466725"/>
          </a:xfrm>
          <a:prstGeom prst="rect">
            <a:avLst/>
          </a:prstGeom>
          <a:noFill/>
          <a:ln w="9525">
            <a:noFill/>
            <a:miter lim="800000"/>
            <a:headEnd/>
            <a:tailEnd/>
          </a:ln>
        </p:spPr>
        <p:txBody>
          <a:bodyPr vert="horz" wrap="square" lIns="92293" tIns="46147" rIns="92293" bIns="46147" numCol="1" anchor="b" anchorCtr="0" compatLnSpc="1">
            <a:prstTxWarp prst="textNoShape">
              <a:avLst/>
            </a:prstTxWarp>
          </a:bodyPr>
          <a:lstStyle>
            <a:lvl1pPr algn="r" defTabSz="923925" eaLnBrk="0" hangingPunct="0">
              <a:defRPr sz="1200" smtClean="0">
                <a:cs typeface="Arial" charset="0"/>
              </a:defRPr>
            </a:lvl1pPr>
          </a:lstStyle>
          <a:p>
            <a:pPr>
              <a:defRPr/>
            </a:pPr>
            <a:fld id="{10EF3224-FB1F-41B5-B658-015B2DA76107}" type="slidenum">
              <a:rPr lang="en-US" altLang="ja-JP"/>
              <a:pPr>
                <a:defRPr/>
              </a:pPr>
              <a:t>‹#›</a:t>
            </a:fld>
            <a:endParaRPr lang="en-US" altLang="ja-JP"/>
          </a:p>
        </p:txBody>
      </p:sp>
    </p:spTree>
    <p:extLst>
      <p:ext uri="{BB962C8B-B14F-4D97-AF65-F5344CB8AC3E}">
        <p14:creationId xmlns:p14="http://schemas.microsoft.com/office/powerpoint/2010/main" val="3395074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6725"/>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lvl1pPr defTabSz="923925" eaLnBrk="0" hangingPunct="0">
              <a:defRPr sz="1200">
                <a:ea typeface="ＭＳ Ｐゴシック" charset="-128"/>
                <a:cs typeface="+mn-cs"/>
              </a:defRPr>
            </a:lvl1pPr>
          </a:lstStyle>
          <a:p>
            <a:pPr>
              <a:defRPr/>
            </a:pPr>
            <a:endParaRPr lang="ja-JP"/>
          </a:p>
        </p:txBody>
      </p:sp>
      <p:sp>
        <p:nvSpPr>
          <p:cNvPr id="7171" name="Rectangle 3"/>
          <p:cNvSpPr>
            <a:spLocks noGrp="1" noChangeArrowheads="1"/>
          </p:cNvSpPr>
          <p:nvPr>
            <p:ph type="dt" idx="1"/>
          </p:nvPr>
        </p:nvSpPr>
        <p:spPr bwMode="auto">
          <a:xfrm>
            <a:off x="3886200" y="0"/>
            <a:ext cx="2971800" cy="466725"/>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lvl1pPr algn="r" defTabSz="923925" eaLnBrk="0" hangingPunct="0">
              <a:defRPr sz="1200">
                <a:ea typeface="ＭＳ Ｐゴシック" charset="-128"/>
                <a:cs typeface="+mn-cs"/>
              </a:defRPr>
            </a:lvl1pPr>
          </a:lstStyle>
          <a:p>
            <a:pPr>
              <a:defRPr/>
            </a:pPr>
            <a:endParaRPr lang="ja-JP"/>
          </a:p>
        </p:txBody>
      </p:sp>
      <p:sp>
        <p:nvSpPr>
          <p:cNvPr id="21508" name="Rectangle 4"/>
          <p:cNvSpPr>
            <a:spLocks noGrp="1" noRot="1" noChangeAspect="1" noChangeArrowheads="1" noTextEdit="1"/>
          </p:cNvSpPr>
          <p:nvPr>
            <p:ph type="sldImg" idx="2"/>
          </p:nvPr>
        </p:nvSpPr>
        <p:spPr bwMode="auto">
          <a:xfrm>
            <a:off x="1100138" y="698500"/>
            <a:ext cx="4657725" cy="34925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425950"/>
            <a:ext cx="5029200" cy="4189413"/>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47138"/>
            <a:ext cx="2971800" cy="466725"/>
          </a:xfrm>
          <a:prstGeom prst="rect">
            <a:avLst/>
          </a:prstGeom>
          <a:noFill/>
          <a:ln w="9525">
            <a:noFill/>
            <a:miter lim="800000"/>
            <a:headEnd/>
            <a:tailEnd/>
          </a:ln>
        </p:spPr>
        <p:txBody>
          <a:bodyPr vert="horz" wrap="square" lIns="92293" tIns="46147" rIns="92293" bIns="46147" numCol="1" anchor="b" anchorCtr="0" compatLnSpc="1">
            <a:prstTxWarp prst="textNoShape">
              <a:avLst/>
            </a:prstTxWarp>
          </a:bodyPr>
          <a:lstStyle>
            <a:lvl1pPr defTabSz="923925" eaLnBrk="0" hangingPunct="0">
              <a:defRPr sz="1200">
                <a:ea typeface="ＭＳ Ｐゴシック" charset="-128"/>
                <a:cs typeface="+mn-cs"/>
              </a:defRPr>
            </a:lvl1pPr>
          </a:lstStyle>
          <a:p>
            <a:pPr>
              <a:defRPr/>
            </a:pPr>
            <a:endParaRPr lang="ja-JP"/>
          </a:p>
        </p:txBody>
      </p:sp>
      <p:sp>
        <p:nvSpPr>
          <p:cNvPr id="7175" name="Rectangle 7"/>
          <p:cNvSpPr>
            <a:spLocks noGrp="1" noChangeArrowheads="1"/>
          </p:cNvSpPr>
          <p:nvPr>
            <p:ph type="sldNum" sz="quarter" idx="5"/>
          </p:nvPr>
        </p:nvSpPr>
        <p:spPr bwMode="auto">
          <a:xfrm>
            <a:off x="3886200" y="8847138"/>
            <a:ext cx="2971800" cy="466725"/>
          </a:xfrm>
          <a:prstGeom prst="rect">
            <a:avLst/>
          </a:prstGeom>
          <a:noFill/>
          <a:ln w="9525">
            <a:noFill/>
            <a:miter lim="800000"/>
            <a:headEnd/>
            <a:tailEnd/>
          </a:ln>
        </p:spPr>
        <p:txBody>
          <a:bodyPr vert="horz" wrap="square" lIns="92293" tIns="46147" rIns="92293" bIns="46147" numCol="1" anchor="b" anchorCtr="0" compatLnSpc="1">
            <a:prstTxWarp prst="textNoShape">
              <a:avLst/>
            </a:prstTxWarp>
          </a:bodyPr>
          <a:lstStyle>
            <a:lvl1pPr algn="r" defTabSz="923925" eaLnBrk="0" hangingPunct="0">
              <a:defRPr sz="1200" smtClean="0">
                <a:cs typeface="Arial" charset="0"/>
              </a:defRPr>
            </a:lvl1pPr>
          </a:lstStyle>
          <a:p>
            <a:pPr>
              <a:defRPr/>
            </a:pPr>
            <a:fld id="{889879CF-E47E-4467-AEB5-1ADB23627458}" type="slidenum">
              <a:rPr lang="en-US" altLang="ja-JP"/>
              <a:pPr>
                <a:defRPr/>
              </a:pPr>
              <a:t>‹#›</a:t>
            </a:fld>
            <a:endParaRPr lang="en-US" altLang="ja-JP"/>
          </a:p>
        </p:txBody>
      </p:sp>
    </p:spTree>
    <p:extLst>
      <p:ext uri="{BB962C8B-B14F-4D97-AF65-F5344CB8AC3E}">
        <p14:creationId xmlns:p14="http://schemas.microsoft.com/office/powerpoint/2010/main" val="44517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128"/>
      </a:defRPr>
    </a:lvl1pPr>
    <a:lvl2pPr marL="455613"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4713" algn="l" defTabSz="913883" rtl="0" eaLnBrk="1" latinLnBrk="0" hangingPunct="1">
      <a:defRPr sz="1200" kern="1200">
        <a:solidFill>
          <a:schemeClr val="tx1"/>
        </a:solidFill>
        <a:latin typeface="+mn-lt"/>
        <a:ea typeface="+mn-ea"/>
        <a:cs typeface="+mn-cs"/>
      </a:defRPr>
    </a:lvl6pPr>
    <a:lvl7pPr marL="2741659" algn="l" defTabSz="913883" rtl="0" eaLnBrk="1" latinLnBrk="0" hangingPunct="1">
      <a:defRPr sz="1200" kern="1200">
        <a:solidFill>
          <a:schemeClr val="tx1"/>
        </a:solidFill>
        <a:latin typeface="+mn-lt"/>
        <a:ea typeface="+mn-ea"/>
        <a:cs typeface="+mn-cs"/>
      </a:defRPr>
    </a:lvl7pPr>
    <a:lvl8pPr marL="3198596" algn="l" defTabSz="913883" rtl="0" eaLnBrk="1" latinLnBrk="0" hangingPunct="1">
      <a:defRPr sz="1200" kern="1200">
        <a:solidFill>
          <a:schemeClr val="tx1"/>
        </a:solidFill>
        <a:latin typeface="+mn-lt"/>
        <a:ea typeface="+mn-ea"/>
        <a:cs typeface="+mn-cs"/>
      </a:defRPr>
    </a:lvl8pPr>
    <a:lvl9pPr marL="3655543" algn="l" defTabSz="91388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ea typeface="ＭＳ Ｐゴシック" charset="-128"/>
            </a:endParaRPr>
          </a:p>
        </p:txBody>
      </p:sp>
      <p:sp>
        <p:nvSpPr>
          <p:cNvPr id="22532" name="Slide Number Placeholder 3"/>
          <p:cNvSpPr>
            <a:spLocks noGrp="1"/>
          </p:cNvSpPr>
          <p:nvPr>
            <p:ph type="sldNum" sz="quarter" idx="5"/>
          </p:nvPr>
        </p:nvSpPr>
        <p:spPr>
          <a:noFill/>
        </p:spPr>
        <p:txBody>
          <a:bodyPr/>
          <a:lstStyle/>
          <a:p>
            <a:fld id="{D8B0619E-2335-4380-A7B6-49A3D46CAEAF}" type="slidenum">
              <a:rPr lang="en-US">
                <a:solidFill>
                  <a:srgbClr val="000000"/>
                </a:solidFill>
              </a:rPr>
              <a:pPr/>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Aruba’s 802.11ac capable</a:t>
            </a:r>
            <a:r>
              <a:rPr lang="en-US" baseline="0" dirty="0" smtClean="0"/>
              <a:t> AP220 series Access Points are the first on the market with true </a:t>
            </a:r>
            <a:r>
              <a:rPr lang="en-US" baseline="0" dirty="0" err="1" smtClean="0"/>
              <a:t>gigagit</a:t>
            </a:r>
            <a:r>
              <a:rPr lang="en-US" baseline="0" dirty="0" smtClean="0"/>
              <a:t> support. With total aggregate capacity of 1.75Gbps, which is well over 1 gigabit, Aruba’s APs are outfitted with dual GigE ports for link aggregation. In addition, the 220 series can be operated with standard 802.3af </a:t>
            </a:r>
            <a:r>
              <a:rPr lang="en-US" baseline="0" dirty="0" err="1" smtClean="0"/>
              <a:t>PoE</a:t>
            </a:r>
            <a:r>
              <a:rPr lang="en-US" baseline="0" dirty="0" smtClean="0"/>
              <a:t> which is supported by most access layer switches. This means customers can extend the life of their existing wired infrastructure while upgrading to the latest mobility solution without having to make capital investments for wired infrastructure upgrades. </a:t>
            </a:r>
          </a:p>
          <a:p>
            <a:endParaRPr lang="en-US" baseline="0" dirty="0" smtClean="0"/>
          </a:p>
          <a:p>
            <a:r>
              <a:rPr lang="en-US" baseline="0" dirty="0" smtClean="0"/>
              <a:t>What’s most unique about the AP220 is the ability to exceed 802.11n speeds in the 2.4GHz band. Aruba’s 802.11ac AP supports up to 600Mbps in 2.4 band which is an increase of 150Mbps when used with Broadcom based devices like Apple </a:t>
            </a:r>
            <a:r>
              <a:rPr lang="en-US" baseline="0" dirty="0" err="1" smtClean="0"/>
              <a:t>macbooks</a:t>
            </a:r>
            <a:r>
              <a:rPr lang="en-US" baseline="0" dirty="0" smtClean="0"/>
              <a:t>, </a:t>
            </a:r>
            <a:r>
              <a:rPr lang="en-US" baseline="0" dirty="0" err="1" smtClean="0"/>
              <a:t>iphones</a:t>
            </a:r>
            <a:r>
              <a:rPr lang="en-US" baseline="0" dirty="0" smtClean="0"/>
              <a:t> and </a:t>
            </a:r>
            <a:r>
              <a:rPr lang="en-US" baseline="0" dirty="0" err="1" smtClean="0"/>
              <a:t>ipads</a:t>
            </a:r>
            <a:r>
              <a:rPr lang="en-US" baseline="0" dirty="0" smtClean="0"/>
              <a:t> as well as Samsung galaxy phones. </a:t>
            </a:r>
          </a:p>
          <a:p>
            <a:endParaRPr lang="en-US" baseline="0" dirty="0" smtClean="0"/>
          </a:p>
          <a:p>
            <a:r>
              <a:rPr lang="en-US" baseline="0" dirty="0" smtClean="0"/>
              <a:t>The 220 series AP will be available both in controller based and controller less versions at a list price of $1295. Lets touch briefly on what we mean by purpose-built</a:t>
            </a:r>
            <a:endParaRPr lang="en-US" dirty="0"/>
          </a:p>
        </p:txBody>
      </p:sp>
      <p:sp>
        <p:nvSpPr>
          <p:cNvPr id="4" name="Slide Number Placeholder 3"/>
          <p:cNvSpPr>
            <a:spLocks noGrp="1"/>
          </p:cNvSpPr>
          <p:nvPr>
            <p:ph type="sldNum" sz="quarter" idx="10"/>
          </p:nvPr>
        </p:nvSpPr>
        <p:spPr/>
        <p:txBody>
          <a:bodyPr/>
          <a:lstStyle/>
          <a:p>
            <a:pPr>
              <a:defRPr/>
            </a:pPr>
            <a:fld id="{C57EC096-6CB9-4290-82A2-C18185A698F2}" type="slidenum">
              <a:rPr lang="en-US" smtClean="0"/>
              <a:pPr>
                <a:defRPr/>
              </a:pPr>
              <a:t>15</a:t>
            </a:fld>
            <a:endParaRPr lang="en-US" dirty="0"/>
          </a:p>
        </p:txBody>
      </p:sp>
    </p:spTree>
    <p:extLst>
      <p:ext uri="{BB962C8B-B14F-4D97-AF65-F5344CB8AC3E}">
        <p14:creationId xmlns:p14="http://schemas.microsoft.com/office/powerpoint/2010/main" val="2480383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are probably aware there is always</a:t>
            </a:r>
            <a:r>
              <a:rPr lang="en-US" baseline="0" dirty="0" smtClean="0"/>
              <a:t> some overhead in wireless transmissions, the numbers above show some typical throughputs for 11n clients, both smartphones and laptops. </a:t>
            </a:r>
            <a:r>
              <a:rPr lang="en-US" dirty="0" smtClean="0"/>
              <a:t>The difference in throughput is massive as you move from 11n to 11ac,</a:t>
            </a:r>
            <a:r>
              <a:rPr lang="en-US" baseline="0" dirty="0" smtClean="0"/>
              <a:t> with smartphones practically catching up to 11n laptops. These new speeds will enable whole new classes of applications and deliver options for vendors. </a:t>
            </a:r>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smtClean="0"/>
              <a:pPr>
                <a:defRPr/>
              </a:pPr>
              <a:t>16</a:t>
            </a:fld>
            <a:endParaRPr lang="en-US" altLang="ja-JP"/>
          </a:p>
        </p:txBody>
      </p:sp>
    </p:spTree>
    <p:extLst>
      <p:ext uri="{BB962C8B-B14F-4D97-AF65-F5344CB8AC3E}">
        <p14:creationId xmlns:p14="http://schemas.microsoft.com/office/powerpoint/2010/main" val="4164293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it comes to performance, there is no match to Aruba’s </a:t>
            </a:r>
            <a:r>
              <a:rPr lang="en-US" baseline="0" dirty="0" err="1" smtClean="0"/>
              <a:t>ClientMatch</a:t>
            </a:r>
            <a:r>
              <a:rPr lang="en-US" baseline="0" dirty="0" smtClean="0"/>
              <a:t> technology. As you know, there are a variety of different client devices out there running on different operating system, different driver versions, even different capabilities like 802.11 a or b or g or n as well as 11ac. Not all these devices  are created equal and just one poorly behaving client can bring down the performance of the whole network. The fundamental issue that on a Wi-Fi network the client  device is in control. They make their own decisions on which AP to connect to, how long to stay connected to that AP and when to let go leading to the well known sticky client problem.  Problem with this approach is that the Client devices have a narrow view of the network and are generally making decisions that may not be in the best interests of the overall network. </a:t>
            </a:r>
            <a:r>
              <a:rPr lang="en-US" baseline="0" dirty="0" err="1" smtClean="0"/>
              <a:t>ClientMatch</a:t>
            </a:r>
            <a:r>
              <a:rPr lang="en-US" baseline="0" dirty="0" smtClean="0"/>
              <a:t> fixes this by enabling the Wi-Fi infrastructure to make decisions on behalf of the client while keep a global network wide view in mind. </a:t>
            </a:r>
          </a:p>
          <a:p>
            <a:endParaRPr lang="en-US" baseline="0" dirty="0" smtClean="0"/>
          </a:p>
          <a:p>
            <a:r>
              <a:rPr lang="en-US" baseline="0" dirty="0" smtClean="0"/>
              <a:t>If you are talking on your cell phone while driving down the road, you are probably going through several different cell towers. As you pass the towers, your active call and your devices is being actively steered by the cell company to the best cell tower for your device. Similarly, </a:t>
            </a:r>
            <a:r>
              <a:rPr lang="en-US" baseline="0" dirty="0" err="1" smtClean="0"/>
              <a:t>ClientMatch</a:t>
            </a:r>
            <a:r>
              <a:rPr lang="en-US" baseline="0" dirty="0" smtClean="0"/>
              <a:t> enables the infrastructure to steer the devices to the best possible AP based on several different factors like device type, location of the device, signal to noise ratio in the vicinity of the device as well the load on the Access Point. You can see this in action on the animated slide here where the </a:t>
            </a:r>
            <a:r>
              <a:rPr lang="en-US" baseline="0" dirty="0" err="1" smtClean="0"/>
              <a:t>iPad</a:t>
            </a:r>
            <a:r>
              <a:rPr lang="en-US" baseline="0" dirty="0" smtClean="0"/>
              <a:t> is being steered to another AP. With </a:t>
            </a:r>
            <a:r>
              <a:rPr lang="en-US" baseline="0" dirty="0" err="1" smtClean="0"/>
              <a:t>ClientMatch</a:t>
            </a:r>
            <a:r>
              <a:rPr lang="en-US" baseline="0" dirty="0" smtClean="0"/>
              <a:t>, the goal is to improve the quality of every single connection which effectively boosts overall network performance providing users with a superior user experience. </a:t>
            </a:r>
          </a:p>
          <a:p>
            <a:endParaRPr lang="en-US" baseline="0" dirty="0" smtClean="0"/>
          </a:p>
          <a:p>
            <a:r>
              <a:rPr lang="en-US" baseline="0" dirty="0" smtClean="0"/>
              <a:t>As you see on this slide, Aruba has already been granted a patent on this technology making it unique and highly differentiated. Without </a:t>
            </a:r>
            <a:r>
              <a:rPr lang="en-US" baseline="0" dirty="0" err="1" smtClean="0"/>
              <a:t>ClientMatch</a:t>
            </a:r>
            <a:r>
              <a:rPr lang="en-US" baseline="0" dirty="0" smtClean="0"/>
              <a:t>, an 802.11ac network will operate no different than a 802.11n network and users will not experience much performance gains. </a:t>
            </a:r>
          </a:p>
          <a:p>
            <a:endParaRPr lang="en-US" baseline="0" dirty="0" smtClean="0"/>
          </a:p>
          <a:p>
            <a:r>
              <a:rPr lang="en-US" baseline="0" dirty="0" smtClean="0"/>
              <a:t>In a real world test, we observed 98% of the devices significant improvement in their Signal to noise ratio when </a:t>
            </a:r>
            <a:r>
              <a:rPr lang="en-US" baseline="0" dirty="0" err="1" smtClean="0"/>
              <a:t>ClientMatch</a:t>
            </a:r>
            <a:r>
              <a:rPr lang="en-US" baseline="0" dirty="0" smtClean="0"/>
              <a:t> was enabled on the network. </a:t>
            </a:r>
          </a:p>
          <a:p>
            <a:endParaRPr lang="en-US" dirty="0"/>
          </a:p>
        </p:txBody>
      </p:sp>
      <p:sp>
        <p:nvSpPr>
          <p:cNvPr id="4" name="Slide Number Placeholder 3"/>
          <p:cNvSpPr>
            <a:spLocks noGrp="1"/>
          </p:cNvSpPr>
          <p:nvPr>
            <p:ph type="sldNum" sz="quarter" idx="10"/>
          </p:nvPr>
        </p:nvSpPr>
        <p:spPr/>
        <p:txBody>
          <a:bodyPr/>
          <a:lstStyle/>
          <a:p>
            <a:fld id="{E986E9A0-2960-AD48-A9A6-B00F675E31E0}"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2063460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Aruba’s new line of controllers, the 7200 series, we make it very easy to build</a:t>
            </a:r>
            <a:r>
              <a:rPr lang="en-US" baseline="0" dirty="0" smtClean="0"/>
              <a:t> larger mobility domains. With up to 2048 APs in a single mobility domain we limit the number of times a device has to re-authenticate with the network. We also have the scale to handle all of the devices that your students want to throw at us, with capacity for up to 32000 devices on a single controller and 40 Gbps of throughput. Campuses such as the University of San Diego in Southern California are running over 1800 APs across their campus on a redundant pair of 7240s, covering their campus and even their new baseball stadium. </a:t>
            </a:r>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smtClean="0"/>
              <a:pPr>
                <a:defRPr/>
              </a:pPr>
              <a:t>18</a:t>
            </a:fld>
            <a:endParaRPr lang="en-US" altLang="ja-JP"/>
          </a:p>
        </p:txBody>
      </p:sp>
    </p:spTree>
    <p:extLst>
      <p:ext uri="{BB962C8B-B14F-4D97-AF65-F5344CB8AC3E}">
        <p14:creationId xmlns:p14="http://schemas.microsoft.com/office/powerpoint/2010/main" val="2956007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Flow based networking in both wired + wireless access:</a:t>
            </a:r>
            <a:r>
              <a:rPr lang="en-US" baseline="0"/>
              <a:t> Lync example and AirGroup example </a:t>
            </a:r>
            <a:endParaRPr lang="en-US"/>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a:pPr>
                <a:defRPr/>
              </a:pPr>
              <a:t>20</a:t>
            </a:fld>
            <a:endParaRPr lang="en-US" altLang="ja-JP"/>
          </a:p>
        </p:txBody>
      </p:sp>
    </p:spTree>
    <p:extLst>
      <p:ext uri="{BB962C8B-B14F-4D97-AF65-F5344CB8AC3E}">
        <p14:creationId xmlns:p14="http://schemas.microsoft.com/office/powerpoint/2010/main" val="1603406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smtClean="0">
                <a:solidFill>
                  <a:prstClr val="black"/>
                </a:solidFill>
              </a:rPr>
              <a:pPr>
                <a:defRPr/>
              </a:pPr>
              <a:t>23</a:t>
            </a:fld>
            <a:endParaRPr lang="en-US" altLang="ja-JP"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ABF34-24E5-4982-A99C-6277AFEA960B}" type="slidenum">
              <a:rPr lang="en-US" smtClean="0"/>
              <a:pPr/>
              <a:t>28</a:t>
            </a:fld>
            <a:endParaRPr lang="en-US" dirty="0"/>
          </a:p>
        </p:txBody>
      </p:sp>
    </p:spTree>
    <p:extLst>
      <p:ext uri="{BB962C8B-B14F-4D97-AF65-F5344CB8AC3E}">
        <p14:creationId xmlns:p14="http://schemas.microsoft.com/office/powerpoint/2010/main" val="2649482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Aruba we are always looking at ways</a:t>
            </a:r>
            <a:r>
              <a:rPr lang="en-US" baseline="0" dirty="0" smtClean="0"/>
              <a:t> to partner with education to bring the latest technologies to market. One of these is the </a:t>
            </a:r>
            <a:r>
              <a:rPr lang="en-US" baseline="0" dirty="0" err="1" smtClean="0"/>
              <a:t>Eduroam</a:t>
            </a:r>
            <a:r>
              <a:rPr lang="en-US" baseline="0" dirty="0" smtClean="0"/>
              <a:t> network. This federation of schools allows seamless roaming across member schools. When you are on an </a:t>
            </a:r>
            <a:r>
              <a:rPr lang="en-US" baseline="0" dirty="0" err="1" smtClean="0"/>
              <a:t>Eduroam</a:t>
            </a:r>
            <a:r>
              <a:rPr lang="en-US" baseline="0" dirty="0" smtClean="0"/>
              <a:t> campus your wireless devices connect just like they would at your home campus. In fact your authentication credentials are securely sent to your home campus. This makes it easier for students and faculty to visit other schools, and eliminates the needs to provide them with special guest access. Our ClearPass authentication gateway even includes a pre-configured plug-in to work with </a:t>
            </a:r>
            <a:r>
              <a:rPr lang="en-US" baseline="0" dirty="0" err="1" smtClean="0"/>
              <a:t>Eduroam</a:t>
            </a:r>
            <a:r>
              <a:rPr lang="en-US" baseline="0" dirty="0" smtClean="0"/>
              <a:t>, easing the burden of configuration and setup. </a:t>
            </a:r>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smtClean="0"/>
              <a:pPr>
                <a:defRPr/>
              </a:pPr>
              <a:t>30</a:t>
            </a:fld>
            <a:endParaRPr lang="en-US" altLang="ja-JP"/>
          </a:p>
        </p:txBody>
      </p:sp>
    </p:spTree>
    <p:extLst>
      <p:ext uri="{BB962C8B-B14F-4D97-AF65-F5344CB8AC3E}">
        <p14:creationId xmlns:p14="http://schemas.microsoft.com/office/powerpoint/2010/main" val="2842171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a:t>
            </a:r>
            <a:r>
              <a:rPr lang="en-US" baseline="0" dirty="0" smtClean="0"/>
              <a:t> 8 years has seen staggering changes in the device types on campus. It’s expected that each student has 3-4 mobile devices on them at all times, but also that they will have as many sitting in their residence halls. This is causing huge strain on the network as these devices are staying connected and updating on a regular basis. These devices are also increasing the load on authentication servers as they roam across the corporate network while in use, something you rarely saw with a laptop is now an every day occurrence for thousands of students. </a:t>
            </a:r>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smtClean="0"/>
              <a:pPr>
                <a:defRPr/>
              </a:pPr>
              <a:t>2</a:t>
            </a:fld>
            <a:endParaRPr lang="en-US" altLang="ja-JP"/>
          </a:p>
        </p:txBody>
      </p:sp>
    </p:spTree>
    <p:extLst>
      <p:ext uri="{BB962C8B-B14F-4D97-AF65-F5344CB8AC3E}">
        <p14:creationId xmlns:p14="http://schemas.microsoft.com/office/powerpoint/2010/main" val="370500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E-books are also quickly aiming to make the book store obsolete. While the first wave of books is simple a format change from paper to digital, some manufacturers are taking advantage of the medium to include interactive features. This can include books on photography, where you can adjust camera settings in the book and see how it would affect the picture. Other applications are replacing books. A recent book on Jazz allows you to move through a time-line on the history of Jazz, reading and even playing music samples. In some books this content runs locally, while others take advantage of HTML 5 to stream content. </a:t>
            </a:r>
            <a:endParaRPr lang="en-US" b="0" baseline="0" dirty="0" smtClean="0">
              <a:latin typeface="Verdana" pitchFamily="34" charset="0"/>
            </a:endParaRPr>
          </a:p>
          <a:p>
            <a:endParaRPr lang="en-US" b="0" baseline="0" dirty="0" smtClean="0">
              <a:latin typeface="Verdana" pitchFamily="34" charset="0"/>
            </a:endParaRPr>
          </a:p>
          <a:p>
            <a:r>
              <a:rPr lang="en-US" b="0" baseline="0" dirty="0" smtClean="0">
                <a:latin typeface="Verdana" pitchFamily="34" charset="0"/>
              </a:rPr>
              <a:t>These will all place new demands on the network as loads increase from these “books”, which act more like software and applications every day. They update like software, and students will shift to them for advanced search and note taking features. This means that e-book readers, from kindle to iPad, will be going places where students would have taken a regular book in the past. And the more multifunction the reader, the more they’re going to want connectivity in those locations, indoor or out. </a:t>
            </a:r>
            <a:endParaRPr lang="en-US" b="0" dirty="0" smtClean="0">
              <a:latin typeface="Verdana" pitchFamily="34" charset="0"/>
            </a:endParaRPr>
          </a:p>
        </p:txBody>
      </p:sp>
      <p:sp>
        <p:nvSpPr>
          <p:cNvPr id="23556" name="Slide Number Placeholder 3"/>
          <p:cNvSpPr>
            <a:spLocks noGrp="1"/>
          </p:cNvSpPr>
          <p:nvPr>
            <p:ph type="sldNum" sz="quarter" idx="5"/>
          </p:nvPr>
        </p:nvSpPr>
        <p:spPr>
          <a:noFill/>
        </p:spPr>
        <p:txBody>
          <a:bodyPr/>
          <a:lstStyle/>
          <a:p>
            <a:fld id="{3B5488CD-CB59-41EF-AA4E-290B821810B1}" type="slidenum">
              <a:rPr lang="en-US" smtClean="0">
                <a:latin typeface="Verdana" pitchFamily="34" charset="0"/>
                <a:ea typeface="ＭＳ Ｐゴシック" pitchFamily="1" charset="-128"/>
              </a:rPr>
              <a:pPr/>
              <a:t>3</a:t>
            </a:fld>
            <a:endParaRPr lang="en-US" smtClean="0">
              <a:latin typeface="Verdana" pitchFamily="34" charset="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b="0" dirty="0" smtClean="0">
                <a:latin typeface="Verdana" pitchFamily="34" charset="0"/>
              </a:rPr>
              <a:t>7 years ago Wi-Fi</a:t>
            </a:r>
            <a:r>
              <a:rPr lang="en-US" b="0" baseline="0" dirty="0" smtClean="0">
                <a:latin typeface="Verdana" pitchFamily="34" charset="0"/>
              </a:rPr>
              <a:t> access set your campus apart from those that only provided wire line access. But in it’s basic form Wi-Fi access is now table stakes, everyone expects the campus to have wireless coverage, and those that don’t are seen as being behind the times. New devices are coming, but that also means that new content types are coming to the network, and your students will be looking for coverage that works the way it does in the home. There will be three key contributors in the next few years: blended learning where technology makes it’s way into the classroom increasing the need for uninterrupted network access; Multimedia content pushing up the need for higher levels of capacity and QoS to effectively manage the network; and finally the network needs to support the </a:t>
            </a:r>
            <a:r>
              <a:rPr lang="en-US" b="0" baseline="0" dirty="0" err="1" smtClean="0">
                <a:latin typeface="Verdana" pitchFamily="34" charset="0"/>
              </a:rPr>
              <a:t>personall</a:t>
            </a:r>
            <a:endParaRPr lang="en-US" b="0" dirty="0" smtClean="0">
              <a:latin typeface="Verdana" pitchFamily="34" charset="0"/>
            </a:endParaRPr>
          </a:p>
        </p:txBody>
      </p:sp>
      <p:sp>
        <p:nvSpPr>
          <p:cNvPr id="23556" name="Slide Number Placeholder 3"/>
          <p:cNvSpPr>
            <a:spLocks noGrp="1"/>
          </p:cNvSpPr>
          <p:nvPr>
            <p:ph type="sldNum" sz="quarter" idx="5"/>
          </p:nvPr>
        </p:nvSpPr>
        <p:spPr>
          <a:noFill/>
        </p:spPr>
        <p:txBody>
          <a:bodyPr/>
          <a:lstStyle/>
          <a:p>
            <a:fld id="{3B5488CD-CB59-41EF-AA4E-290B821810B1}" type="slidenum">
              <a:rPr lang="en-US" smtClean="0">
                <a:latin typeface="Verdana" pitchFamily="34" charset="0"/>
                <a:ea typeface="ＭＳ Ｐゴシック" pitchFamily="1" charset="-128"/>
              </a:rPr>
              <a:pPr/>
              <a:t>4</a:t>
            </a:fld>
            <a:endParaRPr lang="en-US" smtClean="0">
              <a:latin typeface="Verdana" pitchFamily="34" charset="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smtClean="0">
                <a:solidFill>
                  <a:srgbClr val="CC7C1B"/>
                </a:solidFill>
                <a:ea typeface="Verdana" pitchFamily="34" charset="0"/>
                <a:cs typeface="Verdana" pitchFamily="34" charset="0"/>
              </a:rPr>
              <a:t>Application Insight</a:t>
            </a:r>
          </a:p>
          <a:p>
            <a:pPr marL="285750" indent="-285750">
              <a:buFont typeface="Arial"/>
              <a:buChar char="•"/>
            </a:pPr>
            <a:r>
              <a:rPr lang="en-US" dirty="0" smtClean="0">
                <a:solidFill>
                  <a:srgbClr val="595959"/>
                </a:solidFill>
              </a:rPr>
              <a:t>App usage dashboard</a:t>
            </a:r>
          </a:p>
          <a:p>
            <a:pPr marL="285750" indent="-285750">
              <a:buFont typeface="Arial"/>
              <a:buChar char="•"/>
            </a:pPr>
            <a:r>
              <a:rPr lang="en-US" dirty="0" smtClean="0">
                <a:solidFill>
                  <a:srgbClr val="595959"/>
                </a:solidFill>
              </a:rPr>
              <a:t>Identify URL traffic via DNS resolution</a:t>
            </a:r>
          </a:p>
          <a:p>
            <a:pPr marL="285750" indent="-285750">
              <a:buFont typeface="Arial"/>
              <a:buChar char="•"/>
            </a:pPr>
            <a:r>
              <a:rPr lang="en-US" dirty="0" smtClean="0">
                <a:solidFill>
                  <a:srgbClr val="595959"/>
                </a:solidFill>
              </a:rPr>
              <a:t>Heuristics and ALGs to fingerprint UC apps</a:t>
            </a:r>
          </a:p>
          <a:p>
            <a:pPr marL="285750" indent="-285750">
              <a:buFont typeface="Arial"/>
              <a:buChar char="•"/>
            </a:pPr>
            <a:r>
              <a:rPr lang="en-US" dirty="0" smtClean="0">
                <a:solidFill>
                  <a:srgbClr val="595959"/>
                </a:solidFill>
              </a:rPr>
              <a:t>Prioritize business traffic over personal</a:t>
            </a:r>
          </a:p>
          <a:p>
            <a:pPr marL="285750" indent="-285750">
              <a:buFont typeface="Arial"/>
              <a:buChar char="•"/>
            </a:pPr>
            <a:r>
              <a:rPr lang="en-US" dirty="0" smtClean="0">
                <a:solidFill>
                  <a:srgbClr val="595959"/>
                </a:solidFill>
              </a:rPr>
              <a:t>Wired/wireless/VPN</a:t>
            </a:r>
          </a:p>
          <a:p>
            <a:r>
              <a:rPr lang="en-US" sz="1050" b="1" dirty="0" smtClean="0">
                <a:solidFill>
                  <a:srgbClr val="CC7C1B"/>
                </a:solidFill>
                <a:ea typeface="Verdana" pitchFamily="34" charset="0"/>
                <a:cs typeface="Verdana" pitchFamily="34" charset="0"/>
              </a:rPr>
              <a:t>Results</a:t>
            </a:r>
          </a:p>
          <a:p>
            <a:pPr marL="285750" indent="-285750">
              <a:buFont typeface="Arial"/>
              <a:buChar char="•"/>
            </a:pPr>
            <a:r>
              <a:rPr lang="en-US" dirty="0" smtClean="0">
                <a:solidFill>
                  <a:srgbClr val="595959"/>
                </a:solidFill>
              </a:rPr>
              <a:t>Identify web services and UC traffic, and prioritize</a:t>
            </a:r>
            <a:endParaRPr lang="en-US" dirty="0" smtClean="0"/>
          </a:p>
          <a:p>
            <a:pPr marL="285750" indent="-285750">
              <a:buFont typeface="Arial"/>
              <a:buChar char="•"/>
            </a:pPr>
            <a:r>
              <a:rPr lang="en-US" dirty="0" smtClean="0">
                <a:solidFill>
                  <a:srgbClr val="595959"/>
                </a:solidFill>
              </a:rPr>
              <a:t>75% better UC performance</a:t>
            </a:r>
          </a:p>
          <a:p>
            <a:pPr marL="285750" indent="-285750">
              <a:buFont typeface="Arial"/>
              <a:buChar char="•"/>
            </a:pPr>
            <a:r>
              <a:rPr lang="en-US" dirty="0" smtClean="0">
                <a:solidFill>
                  <a:srgbClr val="595959"/>
                </a:solidFill>
              </a:rPr>
              <a:t>30% more video on iPads </a:t>
            </a:r>
          </a:p>
          <a:p>
            <a:pPr marL="285750" indent="-285750">
              <a:buFont typeface="Arial"/>
              <a:buChar char="•"/>
            </a:pPr>
            <a:r>
              <a:rPr lang="en-US" dirty="0" smtClean="0">
                <a:solidFill>
                  <a:srgbClr val="595959"/>
                </a:solidFill>
              </a:rPr>
              <a:t>11x faster mobile apps</a:t>
            </a:r>
          </a:p>
          <a:p>
            <a:endParaRPr lang="en-US" sz="1200" b="1" kern="1200" dirty="0" smtClean="0">
              <a:solidFill>
                <a:schemeClr val="tx1"/>
              </a:solidFill>
              <a:effectLst/>
              <a:latin typeface="Arial" charset="0"/>
              <a:ea typeface="ＭＳ Ｐゴシック" pitchFamily="34" charset="-128"/>
              <a:cs typeface="ＭＳ Ｐゴシック" charset="-128"/>
            </a:endParaRPr>
          </a:p>
          <a:p>
            <a:endParaRPr lang="en-US" sz="1200" b="1" kern="1200" dirty="0" smtClean="0">
              <a:solidFill>
                <a:schemeClr val="tx1"/>
              </a:solidFill>
              <a:effectLst/>
              <a:latin typeface="Arial" charset="0"/>
              <a:ea typeface="ＭＳ Ｐゴシック" pitchFamily="34" charset="-128"/>
              <a:cs typeface="ＭＳ Ｐゴシック" charset="-128"/>
            </a:endParaRPr>
          </a:p>
          <a:p>
            <a:endParaRPr lang="en-US" sz="1200" kern="1200" dirty="0">
              <a:solidFill>
                <a:schemeClr val="tx1"/>
              </a:solidFill>
              <a:effectLst/>
              <a:latin typeface="Arial" charset="0"/>
              <a:ea typeface="ＭＳ Ｐゴシック" pitchFamily="34" charset="-128"/>
              <a:cs typeface="ＭＳ Ｐゴシック" charset="-128"/>
            </a:endParaRPr>
          </a:p>
          <a:p>
            <a:r>
              <a:rPr lang="en-US" sz="1200" b="1" kern="1200" dirty="0">
                <a:solidFill>
                  <a:schemeClr val="tx1"/>
                </a:solidFill>
                <a:effectLst/>
                <a:latin typeface="Arial" charset="0"/>
                <a:ea typeface="ＭＳ Ｐゴシック" pitchFamily="34" charset="-128"/>
                <a:cs typeface="ＭＳ Ｐゴシック" charset="-128"/>
              </a:rPr>
              <a:t>Multicast Video</a:t>
            </a:r>
          </a:p>
          <a:p>
            <a:r>
              <a:rPr lang="en-US" sz="1200" kern="1200" dirty="0">
                <a:solidFill>
                  <a:schemeClr val="tx1"/>
                </a:solidFill>
                <a:effectLst/>
                <a:latin typeface="Arial" charset="0"/>
                <a:ea typeface="ＭＳ Ｐゴシック" pitchFamily="34" charset="-128"/>
                <a:cs typeface="ＭＳ Ｐゴシック" charset="-128"/>
              </a:rPr>
              <a:t>Aruba has worked with many universities to enhance video delivery over the WLAN. We have been able to deploy things like HDTV over the WLAN to the residence halls at Liberty University. Aruba has multiple tools for multicast video optimization and delivery, and will work with UVA to ensure the underlying network is also ready to handle the QoS requirements for multicast delivery. </a:t>
            </a:r>
          </a:p>
          <a:p>
            <a:r>
              <a:rPr lang="en-US" sz="1200" kern="1200" dirty="0">
                <a:solidFill>
                  <a:schemeClr val="tx1"/>
                </a:solidFill>
                <a:effectLst/>
                <a:latin typeface="Arial" charset="0"/>
                <a:ea typeface="ＭＳ Ｐゴシック" pitchFamily="34" charset="-128"/>
                <a:cs typeface="ＭＳ Ｐゴシック" charset="-128"/>
              </a:rPr>
              <a:t>In addition to Aruba’s extensive experience with multicast video, we have made several enhancements to both our products as well as looking at modifying open source codecs. Aruba’s CTO office has an extensive program to make multicast work even better. We look forward to working with UVA to show off the work we’ve been doing and to plan an extensive multicast rollout.</a:t>
            </a:r>
          </a:p>
          <a:p>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a:pPr>
                <a:defRPr/>
              </a:pPr>
              <a:t>5</a:t>
            </a:fld>
            <a:endParaRPr lang="en-US" altLang="ja-JP"/>
          </a:p>
        </p:txBody>
      </p:sp>
    </p:spTree>
    <p:extLst>
      <p:ext uri="{BB962C8B-B14F-4D97-AF65-F5344CB8AC3E}">
        <p14:creationId xmlns:p14="http://schemas.microsoft.com/office/powerpoint/2010/main" val="321658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Storage testing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vs</a:t>
            </a:r>
            <a:r>
              <a:rPr lang="en-US" sz="1200" kern="1200" baseline="0" dirty="0" smtClean="0">
                <a:solidFill>
                  <a:schemeClr val="tx1"/>
                </a:solidFill>
                <a:latin typeface="+mn-lt"/>
                <a:ea typeface="+mn-ea"/>
                <a:cs typeface="+mn-cs"/>
              </a:rPr>
              <a:t> Cisco </a:t>
            </a:r>
            <a:r>
              <a:rPr lang="en-US" sz="1200" kern="1200" baseline="0" dirty="0" err="1" smtClean="0">
                <a:solidFill>
                  <a:schemeClr val="tx1"/>
                </a:solidFill>
                <a:latin typeface="+mn-lt"/>
                <a:ea typeface="+mn-ea"/>
                <a:cs typeface="+mn-cs"/>
              </a:rPr>
              <a:t>Aironet</a:t>
            </a:r>
            <a:r>
              <a:rPr lang="en-US" sz="1200" kern="1200" baseline="0" dirty="0" smtClean="0">
                <a:solidFill>
                  <a:schemeClr val="tx1"/>
                </a:solidFill>
                <a:latin typeface="+mn-lt"/>
                <a:ea typeface="+mn-ea"/>
                <a:cs typeface="+mn-cs"/>
              </a:rPr>
              <a:t> 3600 and 5508 WLC for:</a:t>
            </a:r>
          </a:p>
          <a:p>
            <a:r>
              <a:rPr lang="en-US" sz="1200" kern="1200" dirty="0" err="1" smtClean="0">
                <a:solidFill>
                  <a:schemeClr val="tx1"/>
                </a:solidFill>
                <a:effectLst/>
                <a:latin typeface="+mn-lt"/>
                <a:ea typeface="+mn-ea"/>
                <a:cs typeface="+mn-cs"/>
              </a:rPr>
              <a:t>www.Box.com</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www.Dropbox.com</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www.Amazon.com</a:t>
            </a:r>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www.Google.com</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F801493-E2F3-4C4B-9716-44BF36E2D69A}" type="slidenum">
              <a:rPr lang="en-US" smtClean="0"/>
              <a:t>7</a:t>
            </a:fld>
            <a:endParaRPr lang="en-US"/>
          </a:p>
        </p:txBody>
      </p:sp>
    </p:spTree>
    <p:extLst>
      <p:ext uri="{BB962C8B-B14F-4D97-AF65-F5344CB8AC3E}">
        <p14:creationId xmlns:p14="http://schemas.microsoft.com/office/powerpoint/2010/main" val="199264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7EC096-6CB9-4290-82A2-C18185A698F2}" type="slidenum">
              <a:rPr lang="en-US" smtClean="0"/>
              <a:pPr>
                <a:defRPr/>
              </a:pPr>
              <a:t>8</a:t>
            </a:fld>
            <a:endParaRPr lang="en-US"/>
          </a:p>
        </p:txBody>
      </p:sp>
    </p:spTree>
    <p:extLst>
      <p:ext uri="{BB962C8B-B14F-4D97-AF65-F5344CB8AC3E}">
        <p14:creationId xmlns:p14="http://schemas.microsoft.com/office/powerpoint/2010/main" val="3021898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smtClean="0"/>
              <a:t>As the content begins to be streamed we need to take that into account with our APs, controllers, and network connections. Streaming music to a tablet</a:t>
            </a:r>
            <a:r>
              <a:rPr lang="en-US" sz="1000" baseline="0" dirty="0" smtClean="0"/>
              <a:t> while viewing images or video all take large amounts of bandwidth. Many tests are now starting to include imagery or video in the test itself. One network we’ve seen recently was streaming HD images of surgery to students in a test for them to comment on, pushing the network hard with 150 students in the same room. All of this will continue to increase the need for faster and faster APs. </a:t>
            </a:r>
            <a:endParaRPr lang="en-US" sz="1000" dirty="0"/>
          </a:p>
        </p:txBody>
      </p:sp>
      <p:sp>
        <p:nvSpPr>
          <p:cNvPr id="4" name="Slide Number Placeholder 3"/>
          <p:cNvSpPr>
            <a:spLocks noGrp="1"/>
          </p:cNvSpPr>
          <p:nvPr>
            <p:ph type="sldNum" sz="quarter" idx="10"/>
          </p:nvPr>
        </p:nvSpPr>
        <p:spPr/>
        <p:txBody>
          <a:bodyPr/>
          <a:lstStyle/>
          <a:p>
            <a:fld id="{834ABF34-24E5-4982-A99C-6277AFEA960B}"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11ac</a:t>
            </a:r>
            <a:r>
              <a:rPr lang="en-US" baseline="0" dirty="0" smtClean="0"/>
              <a:t> clients won’t take over the majority until 2014.  Until then, 11n clients will be the majority of devices out there. But as you know when the new school year arrives so will the 11ac capable clients from Apple, Dell, and many others. You should expect your students to be early adopters of the technology. They will likely be buying new 11ac APs for their homes from Apple and other vendors, and will wonder why they aren’t seeing the same speeds and feature sets on your network. </a:t>
            </a:r>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smtClean="0"/>
              <a:pPr>
                <a:defRPr/>
              </a:pPr>
              <a:t>14</a:t>
            </a:fld>
            <a:endParaRPr lang="en-US" altLang="ja-JP" dirty="0"/>
          </a:p>
        </p:txBody>
      </p:sp>
    </p:spTree>
    <p:extLst>
      <p:ext uri="{BB962C8B-B14F-4D97-AF65-F5344CB8AC3E}">
        <p14:creationId xmlns:p14="http://schemas.microsoft.com/office/powerpoint/2010/main" val="4266243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14" descr="title-background.jpg                                           0145C963Hi-Ho-Silver                   C2BB242B:"/>
          <p:cNvPicPr>
            <a:picLocks noChangeAspect="1" noChangeArrowheads="1"/>
          </p:cNvPicPr>
          <p:nvPr userDrawn="1"/>
        </p:nvPicPr>
        <p:blipFill>
          <a:blip r:embed="rId2" cstate="print"/>
          <a:srcRect/>
          <a:stretch>
            <a:fillRect/>
          </a:stretch>
        </p:blipFill>
        <p:spPr bwMode="auto">
          <a:xfrm>
            <a:off x="0" y="1270000"/>
            <a:ext cx="9144000" cy="5589588"/>
          </a:xfrm>
          <a:prstGeom prst="rect">
            <a:avLst/>
          </a:prstGeom>
          <a:noFill/>
          <a:ln w="9525">
            <a:noFill/>
            <a:miter lim="800000"/>
            <a:headEnd/>
            <a:tailEnd/>
          </a:ln>
        </p:spPr>
      </p:pic>
      <p:pic>
        <p:nvPicPr>
          <p:cNvPr id="6" name="Picture 6" descr="Aruba_whitelogo.png"/>
          <p:cNvPicPr>
            <a:picLocks noChangeAspect="1"/>
          </p:cNvPicPr>
          <p:nvPr userDrawn="1"/>
        </p:nvPicPr>
        <p:blipFill>
          <a:blip r:embed="rId3" cstate="print"/>
          <a:srcRect/>
          <a:stretch>
            <a:fillRect/>
          </a:stretch>
        </p:blipFill>
        <p:spPr bwMode="auto">
          <a:xfrm>
            <a:off x="7675563" y="6400800"/>
            <a:ext cx="1098550" cy="304800"/>
          </a:xfrm>
          <a:prstGeom prst="rect">
            <a:avLst/>
          </a:prstGeom>
          <a:noFill/>
          <a:ln w="9525">
            <a:noFill/>
            <a:miter lim="800000"/>
            <a:headEnd/>
            <a:tailEnd/>
          </a:ln>
        </p:spPr>
      </p:pic>
      <p:sp>
        <p:nvSpPr>
          <p:cNvPr id="5" name="Rectangle 2"/>
          <p:cNvSpPr>
            <a:spLocks noGrp="1" noChangeArrowheads="1"/>
          </p:cNvSpPr>
          <p:nvPr>
            <p:ph type="title"/>
          </p:nvPr>
        </p:nvSpPr>
        <p:spPr>
          <a:xfrm>
            <a:off x="636466" y="2787650"/>
            <a:ext cx="7871068" cy="1282700"/>
          </a:xfrm>
          <a:prstGeom prst="rect">
            <a:avLst/>
          </a:prstGeom>
        </p:spPr>
        <p:txBody>
          <a:bodyPr anchor="ctr"/>
          <a:lstStyle>
            <a:lvl1pPr algn="ctr">
              <a:defRPr sz="3600" b="1" i="0">
                <a:solidFill>
                  <a:srgbClr val="FFFFFF"/>
                </a:solidFill>
                <a:latin typeface="Arial"/>
                <a:cs typeface="Aria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7536484" y="339698"/>
            <a:ext cx="1381125" cy="1657350"/>
          </a:xfrm>
        </p:spPr>
        <p:txBody>
          <a:bodyPr/>
          <a:lstStyle>
            <a:lvl1pPr marL="0">
              <a:spcBef>
                <a:spcPts val="300"/>
              </a:spcBef>
              <a:defRPr sz="1000" b="1">
                <a:solidFill>
                  <a:srgbClr val="FFFFFF"/>
                </a:solidFill>
              </a:defRPr>
            </a:lvl1pPr>
            <a:lvl2pPr marL="0">
              <a:spcBef>
                <a:spcPts val="300"/>
              </a:spcBef>
              <a:defRPr sz="1000" b="0">
                <a:solidFill>
                  <a:srgbClr val="FFFFFF"/>
                </a:solidFill>
              </a:defRPr>
            </a:lvl2pPr>
            <a:lvl3pPr marL="0">
              <a:spcBef>
                <a:spcPts val="300"/>
              </a:spcBef>
              <a:defRPr sz="1000" b="0">
                <a:solidFill>
                  <a:srgbClr val="FFFFFF"/>
                </a:solidFill>
              </a:defRPr>
            </a:lvl3pPr>
            <a:lvl4pPr marL="0">
              <a:spcBef>
                <a:spcPts val="300"/>
              </a:spcBef>
              <a:defRPr sz="1000" b="0">
                <a:solidFill>
                  <a:srgbClr val="FFFFFF"/>
                </a:solidFill>
              </a:defRPr>
            </a:lvl4pPr>
            <a:lvl5pPr marL="0">
              <a:spcBef>
                <a:spcPts val="300"/>
              </a:spcBef>
              <a:defRPr sz="1000" b="0">
                <a:solidFill>
                  <a:srgbClr val="FFFFFF"/>
                </a:solidFill>
              </a:defRPr>
            </a:lvl5pPr>
          </a:lstStyle>
          <a:p>
            <a:pPr lvl="0"/>
            <a:r>
              <a:rPr lang="en-US" smtClean="0"/>
              <a:t>Click to edit Master text styles</a:t>
            </a:r>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2013.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3370263" y="6653213"/>
            <a:ext cx="2751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100" b="1" smtClean="0">
                <a:solidFill>
                  <a:srgbClr val="FF0000"/>
                </a:solidFill>
                <a:cs typeface="+mn-cs"/>
              </a:rPr>
              <a:t>CONFIDENTIAL. DO NOT DISTRIBUTE</a:t>
            </a:r>
          </a:p>
        </p:txBody>
      </p:sp>
      <p:sp>
        <p:nvSpPr>
          <p:cNvPr id="3" name="Rectangle 20"/>
          <p:cNvSpPr>
            <a:spLocks noGrp="1" noChangeArrowheads="1"/>
          </p:cNvSpPr>
          <p:nvPr>
            <p:ph type="sldNum" sz="quarter" idx="10"/>
          </p:nvPr>
        </p:nvSpPr>
        <p:spPr>
          <a:xfrm>
            <a:off x="4467225" y="6315075"/>
            <a:ext cx="533400" cy="381000"/>
          </a:xfrm>
          <a:prstGeom prst="rect">
            <a:avLst/>
          </a:prstGeom>
        </p:spPr>
        <p:txBody>
          <a:bodyPr/>
          <a:lstStyle>
            <a:lvl1pPr>
              <a:defRPr/>
            </a:lvl1pPr>
          </a:lstStyle>
          <a:p>
            <a:fld id="{A0BE9D81-6A94-1B47-BF1A-631768D54DFC}" type="slidenum">
              <a:rPr lang="en-US"/>
              <a:pPr/>
              <a:t>‹#›</a:t>
            </a:fld>
            <a:endParaRPr lang="en-US"/>
          </a:p>
        </p:txBody>
      </p:sp>
    </p:spTree>
    <p:extLst>
      <p:ext uri="{BB962C8B-B14F-4D97-AF65-F5344CB8AC3E}">
        <p14:creationId xmlns:p14="http://schemas.microsoft.com/office/powerpoint/2010/main" val="249606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3" name="Picture 6" descr="contentslide_graphic4_gray.png"/>
          <p:cNvPicPr>
            <a:picLocks noChangeAspect="1"/>
          </p:cNvPicPr>
          <p:nvPr userDrawn="1"/>
        </p:nvPicPr>
        <p:blipFill>
          <a:blip r:embed="rId2" cstate="print"/>
          <a:srcRect/>
          <a:stretch>
            <a:fillRect/>
          </a:stretch>
        </p:blipFill>
        <p:spPr bwMode="auto">
          <a:xfrm>
            <a:off x="0" y="0"/>
            <a:ext cx="9144000" cy="938213"/>
          </a:xfrm>
          <a:prstGeom prst="rect">
            <a:avLst/>
          </a:prstGeom>
          <a:noFill/>
          <a:ln w="9525">
            <a:noFill/>
            <a:miter lim="800000"/>
            <a:headEnd/>
            <a:tailEnd/>
          </a:ln>
        </p:spPr>
      </p:pic>
      <p:sp>
        <p:nvSpPr>
          <p:cNvPr id="4"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eaLnBrk="0" hangingPunct="0">
              <a:defRPr/>
            </a:pPr>
            <a:endParaRPr lang="en-US">
              <a:ea typeface="+mn-ea"/>
            </a:endParaRPr>
          </a:p>
        </p:txBody>
      </p:sp>
      <p:pic>
        <p:nvPicPr>
          <p:cNvPr id="5" name="Picture 14" descr="logo.jpg"/>
          <p:cNvPicPr>
            <a:picLocks noChangeAspect="1"/>
          </p:cNvPicPr>
          <p:nvPr/>
        </p:nvPicPr>
        <p:blipFill>
          <a:blip r:embed="rId3" cstate="screen">
            <a:clrChange>
              <a:clrFrom>
                <a:srgbClr val="FFFFFF"/>
              </a:clrFrom>
              <a:clrTo>
                <a:srgbClr val="FFFFFF">
                  <a:alpha val="0"/>
                </a:srgbClr>
              </a:clrTo>
            </a:clrChange>
            <a:lum bright="100000" contrast="100000"/>
            <a:extLst>
              <a:ext uri="{28A0092B-C50C-407E-A947-70E740481C1C}">
                <a14:useLocalDpi xmlns:a14="http://schemas.microsoft.com/office/drawing/2010/main"/>
              </a:ext>
            </a:extLst>
          </a:blip>
          <a:srcRect/>
          <a:stretch>
            <a:fillRect/>
          </a:stretch>
        </p:blipFill>
        <p:spPr bwMode="auto">
          <a:xfrm>
            <a:off x="8281988" y="6659563"/>
            <a:ext cx="600075" cy="168275"/>
          </a:xfrm>
          <a:prstGeom prst="rect">
            <a:avLst/>
          </a:prstGeom>
          <a:noFill/>
          <a:ln w="9525">
            <a:noFill/>
            <a:miter lim="800000"/>
            <a:headEnd/>
            <a:tailEnd/>
          </a:ln>
        </p:spPr>
      </p:pic>
      <p:sp>
        <p:nvSpPr>
          <p:cNvPr id="6"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2013.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
        <p:nvSpPr>
          <p:cNvPr id="7" name="Rectangle 6"/>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eaLnBrk="0" hangingPunct="0">
              <a:defRPr/>
            </a:pPr>
            <a:fld id="{D8DEC122-9140-4DDC-8779-D6C1096D1494}" type="slidenum">
              <a:rPr lang="en-US" altLang="ja-JP" sz="900">
                <a:solidFill>
                  <a:schemeClr val="bg1"/>
                </a:solidFill>
                <a:cs typeface="Arial" charset="0"/>
              </a:rPr>
              <a:pPr eaLnBrk="0" hangingPunct="0">
                <a:defRPr/>
              </a:pPr>
              <a:t>‹#›</a:t>
            </a:fld>
            <a:endParaRPr lang="en-US" altLang="ja-JP" sz="900">
              <a:solidFill>
                <a:schemeClr val="bg1"/>
              </a:solidFill>
              <a:cs typeface="Arial" charset="0"/>
            </a:endParaRPr>
          </a:p>
        </p:txBody>
      </p:sp>
      <p:cxnSp>
        <p:nvCxnSpPr>
          <p:cNvPr id="8"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pic>
        <p:nvPicPr>
          <p:cNvPr id="9" name="Picture 53" descr="Aruba_colo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4"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eaLnBrk="0" hangingPunct="0">
              <a:defRPr/>
            </a:pPr>
            <a:endParaRPr lang="en-US">
              <a:ea typeface="+mn-ea"/>
            </a:endParaRPr>
          </a:p>
        </p:txBody>
      </p:sp>
      <p:pic>
        <p:nvPicPr>
          <p:cNvPr id="5" name="Picture 14" descr="logo.jpg"/>
          <p:cNvPicPr>
            <a:picLocks noChangeAspect="1"/>
          </p:cNvPicPr>
          <p:nvPr/>
        </p:nvPicPr>
        <p:blipFill>
          <a:blip r:embed="rId2" cstate="screen">
            <a:clrChange>
              <a:clrFrom>
                <a:srgbClr val="FFFFFF"/>
              </a:clrFrom>
              <a:clrTo>
                <a:srgbClr val="FFFFFF">
                  <a:alpha val="0"/>
                </a:srgbClr>
              </a:clrTo>
            </a:clrChange>
            <a:lum bright="100000" contrast="100000"/>
            <a:extLst>
              <a:ext uri="{28A0092B-C50C-407E-A947-70E740481C1C}">
                <a14:useLocalDpi xmlns:a14="http://schemas.microsoft.com/office/drawing/2010/main"/>
              </a:ext>
            </a:extLst>
          </a:blip>
          <a:srcRect/>
          <a:stretch>
            <a:fillRect/>
          </a:stretch>
        </p:blipFill>
        <p:spPr bwMode="auto">
          <a:xfrm>
            <a:off x="8281988" y="6659563"/>
            <a:ext cx="600075" cy="168275"/>
          </a:xfrm>
          <a:prstGeom prst="rect">
            <a:avLst/>
          </a:prstGeom>
          <a:noFill/>
          <a:ln w="9525">
            <a:noFill/>
            <a:miter lim="800000"/>
            <a:headEnd/>
            <a:tailEnd/>
          </a:ln>
        </p:spPr>
      </p:pic>
      <p:sp>
        <p:nvSpPr>
          <p:cNvPr id="6"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2013.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
        <p:nvSpPr>
          <p:cNvPr id="7" name="Rectangle 6"/>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eaLnBrk="0" hangingPunct="0">
              <a:defRPr/>
            </a:pPr>
            <a:fld id="{D8DEC122-9140-4DDC-8779-D6C1096D1494}" type="slidenum">
              <a:rPr lang="en-US" altLang="ja-JP" sz="900">
                <a:solidFill>
                  <a:schemeClr val="bg1"/>
                </a:solidFill>
                <a:cs typeface="Arial" charset="0"/>
              </a:rPr>
              <a:pPr eaLnBrk="0" hangingPunct="0">
                <a:defRPr/>
              </a:pPr>
              <a:t>‹#›</a:t>
            </a:fld>
            <a:endParaRPr lang="en-US" altLang="ja-JP" sz="900">
              <a:solidFill>
                <a:schemeClr val="bg1"/>
              </a:solidFill>
              <a:cs typeface="Arial" charset="0"/>
            </a:endParaRPr>
          </a:p>
        </p:txBody>
      </p:sp>
      <p:pic>
        <p:nvPicPr>
          <p:cNvPr id="9" name="Picture 53" descr="Aruba_colorlogo.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448550" y="6521450"/>
            <a:ext cx="898525" cy="249238"/>
          </a:xfrm>
          <a:prstGeom prst="rect">
            <a:avLst/>
          </a:prstGeom>
          <a:noFill/>
          <a:ln w="9525">
            <a:noFill/>
            <a:miter lim="800000"/>
            <a:headEnd/>
            <a:tailEnd/>
          </a:ln>
        </p:spPr>
      </p:pic>
    </p:spTree>
    <p:extLst>
      <p:ext uri="{BB962C8B-B14F-4D97-AF65-F5344CB8AC3E}">
        <p14:creationId xmlns:p14="http://schemas.microsoft.com/office/powerpoint/2010/main" val="284791144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eaLnBrk="0" hangingPunct="0">
              <a:defRPr/>
            </a:pPr>
            <a:endParaRPr lang="en-US">
              <a:ea typeface="ＭＳ Ｐゴシック" pitchFamily="34" charset="-128"/>
              <a:cs typeface="ＭＳ Ｐゴシック" charset="-128"/>
            </a:endParaRPr>
          </a:p>
        </p:txBody>
      </p:sp>
      <p:pic>
        <p:nvPicPr>
          <p:cNvPr id="4" name="Picture 3" descr="segueslide_b.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2679700"/>
            <a:ext cx="9144000" cy="41783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4179888"/>
          </a:xfrm>
          <a:prstGeom prst="rect">
            <a:avLst/>
          </a:prstGeom>
          <a:noFill/>
          <a:ln w="9525">
            <a:noFill/>
            <a:miter lim="800000"/>
            <a:headEnd/>
            <a:tailEnd/>
          </a:ln>
        </p:spPr>
      </p:pic>
      <p:pic>
        <p:nvPicPr>
          <p:cNvPr id="6" name="Picture 5" descr="Aruba_colorlogo_white.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43788" y="6521450"/>
            <a:ext cx="912812" cy="254000"/>
          </a:xfrm>
          <a:prstGeom prst="rect">
            <a:avLst/>
          </a:prstGeom>
          <a:noFill/>
          <a:ln w="9525">
            <a:noFill/>
            <a:miter lim="800000"/>
            <a:headEnd/>
            <a:tailEnd/>
          </a:ln>
        </p:spPr>
      </p:pic>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2013.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eaLnBrk="0" hangingPunct="0">
              <a:defRPr/>
            </a:pPr>
            <a:endParaRPr lang="en-US">
              <a:ea typeface="ＭＳ Ｐゴシック" pitchFamily="34" charset="-128"/>
              <a:cs typeface="ＭＳ Ｐゴシック" charset="-128"/>
            </a:endParaRPr>
          </a:p>
        </p:txBody>
      </p:sp>
      <p:pic>
        <p:nvPicPr>
          <p:cNvPr id="4" name="Picture 3" descr="segueslide_L.png"/>
          <p:cNvPicPr>
            <a:picLocks noChangeAspect="1"/>
          </p:cNvPicPr>
          <p:nvPr userDrawn="1"/>
        </p:nvPicPr>
        <p:blipFill>
          <a:blip r:embed="rId2" cstate="print"/>
          <a:srcRect/>
          <a:stretch>
            <a:fillRect/>
          </a:stretch>
        </p:blipFill>
        <p:spPr bwMode="auto">
          <a:xfrm>
            <a:off x="8742363" y="0"/>
            <a:ext cx="3136900" cy="68580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print"/>
          <a:srcRect/>
          <a:stretch>
            <a:fillRect/>
          </a:stretch>
        </p:blipFill>
        <p:spPr bwMode="auto">
          <a:xfrm>
            <a:off x="-2836863" y="0"/>
            <a:ext cx="3136901" cy="6858000"/>
          </a:xfrm>
          <a:prstGeom prst="rect">
            <a:avLst/>
          </a:prstGeom>
          <a:noFill/>
          <a:ln w="9525">
            <a:noFill/>
            <a:miter lim="800000"/>
            <a:headEnd/>
            <a:tailEnd/>
          </a:ln>
        </p:spPr>
      </p:pic>
      <p:pic>
        <p:nvPicPr>
          <p:cNvPr id="6" name="Picture 5" descr="Aruba_colorlogo_white.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43788" y="6521450"/>
            <a:ext cx="912812" cy="254000"/>
          </a:xfrm>
          <a:prstGeom prst="rect">
            <a:avLst/>
          </a:prstGeom>
          <a:noFill/>
          <a:ln w="9525">
            <a:noFill/>
            <a:miter lim="800000"/>
            <a:headEnd/>
            <a:tailEnd/>
          </a:ln>
        </p:spPr>
      </p:pic>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2013.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0"/>
            <a:ext cx="9153525"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eaLnBrk="0" hangingPunct="0">
              <a:defRPr/>
            </a:pPr>
            <a:endParaRPr lang="en-US">
              <a:ea typeface="ＭＳ Ｐゴシック" pitchFamily="34" charset="-128"/>
              <a:cs typeface="ＭＳ Ｐゴシック" charset="-128"/>
            </a:endParaRPr>
          </a:p>
        </p:txBody>
      </p:sp>
      <p:pic>
        <p:nvPicPr>
          <p:cNvPr id="4" name="Picture 7" descr="Aruba_colorlogo_white_lg.png"/>
          <p:cNvPicPr>
            <a:picLocks noChangeAspect="1"/>
          </p:cNvPicPr>
          <p:nvPr userDrawn="1"/>
        </p:nvPicPr>
        <p:blipFill>
          <a:blip r:embed="rId2" cstate="print"/>
          <a:srcRect/>
          <a:stretch>
            <a:fillRect/>
          </a:stretch>
        </p:blipFill>
        <p:spPr bwMode="auto">
          <a:xfrm>
            <a:off x="3724275" y="3208338"/>
            <a:ext cx="1716088" cy="481012"/>
          </a:xfrm>
          <a:prstGeom prst="rect">
            <a:avLst/>
          </a:prstGeom>
          <a:noFill/>
          <a:ln w="9525">
            <a:noFill/>
            <a:miter lim="800000"/>
            <a:headEnd/>
            <a:tailEnd/>
          </a:ln>
        </p:spPr>
      </p:pic>
      <p:sp>
        <p:nvSpPr>
          <p:cNvPr id="5" name="Text Placeholder 4"/>
          <p:cNvSpPr>
            <a:spLocks noGrp="1"/>
          </p:cNvSpPr>
          <p:nvPr>
            <p:ph type="body" sz="quarter" idx="10"/>
          </p:nvPr>
        </p:nvSpPr>
        <p:spPr>
          <a:xfrm>
            <a:off x="1815681" y="4282382"/>
            <a:ext cx="5531005" cy="850900"/>
          </a:xfrm>
        </p:spPr>
        <p:txBody>
          <a:bodyPr/>
          <a:lstStyle>
            <a:lvl1pPr marL="0" indent="0" algn="ctr">
              <a:spcBef>
                <a:spcPts val="0"/>
              </a:spcBef>
              <a:defRPr b="0">
                <a:solidFill>
                  <a:srgbClr val="FFFFFF"/>
                </a:solidFill>
              </a:defRPr>
            </a:lvl1pPr>
          </a:lstStyle>
          <a:p>
            <a:pPr lvl="0"/>
            <a:r>
              <a:rPr lang="en-US" smtClean="0"/>
              <a:t>Click to edit Master text styles</a:t>
            </a:r>
          </a:p>
        </p:txBody>
      </p:sp>
      <p:sp>
        <p:nvSpPr>
          <p:cNvPr id="6"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2013.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762000" y="1248032"/>
            <a:ext cx="7924800" cy="4868563"/>
          </a:xfrm>
        </p:spPr>
        <p:txBody>
          <a:bodyPr/>
          <a:lstStyle>
            <a:lvl1pPr>
              <a:defRPr sz="2400"/>
            </a:lvl1pPr>
            <a:lvl2pPr>
              <a:defRPr sz="20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2"/>
          <p:cNvSpPr>
            <a:spLocks noGrp="1" noChangeArrowheads="1"/>
          </p:cNvSpPr>
          <p:nvPr>
            <p:ph type="title"/>
          </p:nvPr>
        </p:nvSpPr>
        <p:spPr bwMode="auto">
          <a:xfrm>
            <a:off x="449263" y="247445"/>
            <a:ext cx="7772400" cy="575086"/>
          </a:xfrm>
          <a:prstGeom prst="rect">
            <a:avLst/>
          </a:prstGeom>
          <a:noFill/>
          <a:ln w="9525">
            <a:noFill/>
            <a:miter lim="800000"/>
            <a:headEnd/>
            <a:tailEnd/>
          </a:ln>
        </p:spPr>
        <p:txBody>
          <a:bodyPr anchor="t" anchorCtr="0"/>
          <a:lstStyle>
            <a:lvl1pPr>
              <a:defRPr sz="3200"/>
            </a:lvl1pPr>
          </a:lstStyle>
          <a:p>
            <a:pPr lvl="0"/>
            <a:r>
              <a:rPr lang="en-US" dirty="0" smtClean="0"/>
              <a:t>Click to edit Master title style</a:t>
            </a:r>
            <a:endParaRPr lang="en-US" dirty="0"/>
          </a:p>
        </p:txBody>
      </p:sp>
      <p:pic>
        <p:nvPicPr>
          <p:cNvPr id="4" name="Picture 6" descr="Logo.png" hidden="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48215" y="6310993"/>
            <a:ext cx="1250849" cy="351064"/>
          </a:xfrm>
          <a:prstGeom prst="rect">
            <a:avLst/>
          </a:prstGeom>
          <a:noFill/>
          <a:ln w="9525">
            <a:noFill/>
            <a:miter lim="800000"/>
            <a:headEnd/>
            <a:tailEnd/>
          </a:ln>
        </p:spPr>
      </p:pic>
    </p:spTree>
    <p:extLst>
      <p:ext uri="{BB962C8B-B14F-4D97-AF65-F5344CB8AC3E}">
        <p14:creationId xmlns:p14="http://schemas.microsoft.com/office/powerpoint/2010/main" val="16981968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1_Title Only">
    <p:spTree>
      <p:nvGrpSpPr>
        <p:cNvPr id="1" name=""/>
        <p:cNvGrpSpPr/>
        <p:nvPr/>
      </p:nvGrpSpPr>
      <p:grpSpPr>
        <a:xfrm>
          <a:off x="0" y="0"/>
          <a:ext cx="0" cy="0"/>
          <a:chOff x="0" y="0"/>
          <a:chExt cx="0" cy="0"/>
        </a:xfrm>
      </p:grpSpPr>
      <p:pic>
        <p:nvPicPr>
          <p:cNvPr id="4" name="Picture 6" descr="contentslide_graphic4_gray.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
          <p:cNvSpPr>
            <a:spLocks noChangeAspect="1" noChangeArrowheads="1" noTextEdit="1"/>
          </p:cNvSpPr>
          <p:nvPr/>
        </p:nvSpPr>
        <p:spPr bwMode="auto">
          <a:xfrm>
            <a:off x="2389188" y="4197350"/>
            <a:ext cx="373538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4" rIns="91388" bIns="45694"/>
          <a:lstStyle/>
          <a:p>
            <a:endParaRPr lang="en-US"/>
          </a:p>
        </p:txBody>
      </p:sp>
      <p:pic>
        <p:nvPicPr>
          <p:cNvPr id="6" name="Picture 14" descr="logo.jpg"/>
          <p:cNvPicPr>
            <a:picLocks noChangeAspect="1"/>
          </p:cNvPicPr>
          <p:nvPr/>
        </p:nvPicPr>
        <p:blipFill>
          <a:blip r:embed="rId3" cstate="screen">
            <a:clrChange>
              <a:clrFrom>
                <a:srgbClr val="FFFFFF"/>
              </a:clrFrom>
              <a:clrTo>
                <a:srgbClr val="FFFFFF">
                  <a:alpha val="0"/>
                </a:srgbClr>
              </a:clrTo>
            </a:clrChange>
            <a:lum bright="100000" contrast="100000"/>
            <a:extLst>
              <a:ext uri="{28A0092B-C50C-407E-A947-70E740481C1C}">
                <a14:useLocalDpi xmlns:a14="http://schemas.microsoft.com/office/drawing/2010/main"/>
              </a:ext>
            </a:extLst>
          </a:blip>
          <a:srcRect/>
          <a:stretch>
            <a:fillRect/>
          </a:stretch>
        </p:blipFill>
        <p:spPr bwMode="auto">
          <a:xfrm>
            <a:off x="8281988" y="6659563"/>
            <a:ext cx="6000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p:nvSpPr>
        <p:spPr bwMode="auto">
          <a:xfrm>
            <a:off x="733425" y="6480175"/>
            <a:ext cx="1595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4" rIns="91388" bIns="45694">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2013.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
        <p:nvSpPr>
          <p:cNvPr id="8" name="Rectangle 12"/>
          <p:cNvSpPr>
            <a:spLocks noChangeArrowheads="1"/>
          </p:cNvSpPr>
          <p:nvPr/>
        </p:nvSpPr>
        <p:spPr bwMode="auto">
          <a:xfrm>
            <a:off x="87313" y="6621463"/>
            <a:ext cx="323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4" rIns="91388" bIns="45694">
            <a:spAutoFit/>
          </a:bodyPr>
          <a:lstStyle/>
          <a:p>
            <a:pPr eaLnBrk="0" hangingPunct="0"/>
            <a:fld id="{D6CB8E8C-E29C-E54C-BFDF-2C3470FDE251}" type="slidenum">
              <a:rPr lang="en-US" altLang="ja-JP" sz="900">
                <a:solidFill>
                  <a:schemeClr val="bg1"/>
                </a:solidFill>
              </a:rPr>
              <a:pPr eaLnBrk="0" hangingPunct="0"/>
              <a:t>‹#›</a:t>
            </a:fld>
            <a:endParaRPr lang="en-US" altLang="ja-JP" sz="900">
              <a:solidFill>
                <a:schemeClr val="bg1"/>
              </a:solidFill>
            </a:endParaRPr>
          </a:p>
        </p:txBody>
      </p:sp>
      <p:cxnSp>
        <p:nvCxnSpPr>
          <p:cNvPr id="9" name="Straight Connector 24"/>
          <p:cNvCxnSpPr>
            <a:cxnSpLocks noChangeShapeType="1"/>
          </p:cNvCxnSpPr>
          <p:nvPr/>
        </p:nvCxnSpPr>
        <p:spPr bwMode="auto">
          <a:xfrm>
            <a:off x="808038" y="6356350"/>
            <a:ext cx="7543800" cy="1588"/>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cxnSp>
      <p:pic>
        <p:nvPicPr>
          <p:cNvPr id="10" name="Picture 53" descr="Aruba_colorlog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48550" y="6521450"/>
            <a:ext cx="8985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ontentslide_graphic4_gray.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24"/>
          <p:cNvCxnSpPr>
            <a:cxnSpLocks noChangeShapeType="1"/>
          </p:cNvCxnSpPr>
          <p:nvPr/>
        </p:nvCxnSpPr>
        <p:spPr bwMode="auto">
          <a:xfrm>
            <a:off x="808038" y="6356350"/>
            <a:ext cx="7543800" cy="1588"/>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cxnSp>
      <p:pic>
        <p:nvPicPr>
          <p:cNvPr id="14" name="Picture 53" descr="Aruba_colorlog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48550" y="6521450"/>
            <a:ext cx="8985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6" name="Text Placeholder 15"/>
          <p:cNvSpPr>
            <a:spLocks noGrp="1"/>
          </p:cNvSpPr>
          <p:nvPr>
            <p:ph type="body" sz="quarter" idx="10"/>
          </p:nvPr>
        </p:nvSpPr>
        <p:spPr>
          <a:xfrm>
            <a:off x="808038" y="1630120"/>
            <a:ext cx="7543800" cy="4224580"/>
          </a:xfrm>
        </p:spPr>
        <p:txBody>
          <a:bodyPr/>
          <a:lstStyle>
            <a:lvl1pPr marL="233363" marR="0" indent="-233363" algn="l" defTabSz="914400" rtl="0" eaLnBrk="0" fontAlgn="base" latinLnBrk="0" hangingPunct="0">
              <a:lnSpc>
                <a:spcPct val="100000"/>
              </a:lnSpc>
              <a:spcBef>
                <a:spcPts val="0"/>
              </a:spcBef>
              <a:spcAft>
                <a:spcPts val="600"/>
              </a:spcAft>
              <a:buClr>
                <a:srgbClr val="FF9933"/>
              </a:buClr>
              <a:buSzTx/>
              <a:buFontTx/>
              <a:buChar char="•"/>
              <a:tabLst/>
              <a:defRPr sz="2400" baseline="0">
                <a:solidFill>
                  <a:schemeClr val="tx1"/>
                </a:solidFill>
              </a:defRPr>
            </a:lvl1pPr>
            <a:lvl2pPr>
              <a:lnSpc>
                <a:spcPct val="100000"/>
              </a:lnSpc>
              <a:spcBef>
                <a:spcPts val="0"/>
              </a:spcBef>
              <a:spcAft>
                <a:spcPts val="600"/>
              </a:spcAft>
              <a:defRPr>
                <a:solidFill>
                  <a:schemeClr val="bg2">
                    <a:lumMod val="75000"/>
                  </a:schemeClr>
                </a:solidFill>
              </a:defRPr>
            </a:lvl2pPr>
            <a:lvl3pPr indent="-246063">
              <a:lnSpc>
                <a:spcPct val="100000"/>
              </a:lnSpc>
              <a:spcBef>
                <a:spcPts val="0"/>
              </a:spcBef>
              <a:spcAft>
                <a:spcPts val="600"/>
              </a:spcAft>
              <a:defRPr>
                <a:solidFill>
                  <a:schemeClr val="bg2">
                    <a:lumMod val="75000"/>
                  </a:schemeClr>
                </a:solidFil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89795239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370263" y="6653213"/>
            <a:ext cx="2751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100" b="1" smtClean="0">
                <a:solidFill>
                  <a:srgbClr val="FF0000"/>
                </a:solidFill>
                <a:cs typeface="+mn-cs"/>
              </a:rPr>
              <a:t>CONFIDENTIAL. DO NOT DISTRIBUTE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0"/>
          <p:cNvSpPr>
            <a:spLocks noGrp="1" noChangeArrowheads="1"/>
          </p:cNvSpPr>
          <p:nvPr>
            <p:ph type="sldNum" sz="quarter" idx="10"/>
          </p:nvPr>
        </p:nvSpPr>
        <p:spPr>
          <a:xfrm>
            <a:off x="4467225" y="6315075"/>
            <a:ext cx="533400" cy="381000"/>
          </a:xfrm>
          <a:prstGeom prst="rect">
            <a:avLst/>
          </a:prstGeom>
        </p:spPr>
        <p:txBody>
          <a:bodyPr/>
          <a:lstStyle>
            <a:lvl1pPr>
              <a:defRPr/>
            </a:lvl1pPr>
          </a:lstStyle>
          <a:p>
            <a:fld id="{E5ECF07C-D0A4-FB41-8D7D-8C06332D0827}" type="slidenum">
              <a:rPr lang="en-US"/>
              <a:pPr/>
              <a:t>‹#›</a:t>
            </a:fld>
            <a:endParaRPr lang="en-US"/>
          </a:p>
        </p:txBody>
      </p:sp>
    </p:spTree>
    <p:extLst>
      <p:ext uri="{BB962C8B-B14F-4D97-AF65-F5344CB8AC3E}">
        <p14:creationId xmlns:p14="http://schemas.microsoft.com/office/powerpoint/2010/main" val="11670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7"/>
          <p:cNvSpPr>
            <a:spLocks noGrp="1" noChangeArrowheads="1"/>
          </p:cNvSpPr>
          <p:nvPr>
            <p:ph type="body" idx="1"/>
          </p:nvPr>
        </p:nvSpPr>
        <p:spPr bwMode="auto">
          <a:xfrm>
            <a:off x="1384300" y="1924050"/>
            <a:ext cx="7442200" cy="4121150"/>
          </a:xfrm>
          <a:prstGeom prst="rect">
            <a:avLst/>
          </a:prstGeom>
          <a:noFill/>
          <a:ln w="9525">
            <a:noFill/>
            <a:miter lim="800000"/>
            <a:headEnd/>
            <a:tailEnd/>
          </a:ln>
        </p:spPr>
        <p:txBody>
          <a:bodyPr vert="horz" wrap="square" lIns="91388" tIns="45694" rIns="91388" bIns="45694" numCol="1" anchor="t" anchorCtr="0" compatLnSpc="1">
            <a:prstTxWarp prst="textNoShape">
              <a:avLst/>
            </a:prstTxWarp>
          </a:body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p:txBody>
      </p:sp>
      <p:sp>
        <p:nvSpPr>
          <p:cNvPr id="4099" name="Rectangle 18"/>
          <p:cNvSpPr>
            <a:spLocks noGrp="1" noChangeArrowheads="1"/>
          </p:cNvSpPr>
          <p:nvPr>
            <p:ph type="title"/>
          </p:nvPr>
        </p:nvSpPr>
        <p:spPr bwMode="auto">
          <a:xfrm>
            <a:off x="1397000" y="1317625"/>
            <a:ext cx="7366000" cy="473075"/>
          </a:xfrm>
          <a:prstGeom prst="rect">
            <a:avLst/>
          </a:prstGeom>
          <a:noFill/>
          <a:ln w="9525">
            <a:noFill/>
            <a:miter lim="800000"/>
            <a:headEnd/>
            <a:tailEnd/>
          </a:ln>
        </p:spPr>
        <p:txBody>
          <a:bodyPr vert="horz" wrap="square" lIns="91388" tIns="45694" rIns="91388" bIns="45694" numCol="1" anchor="b" anchorCtr="0" compatLnSpc="1">
            <a:prstTxWarp prst="textNoShape">
              <a:avLst/>
            </a:prstTxWarp>
          </a:bodyPr>
          <a:lstStyle/>
          <a:p>
            <a:pPr lvl="0"/>
            <a:r>
              <a:rPr lang="en-US" altLang="ja-JP" smtClean="0"/>
              <a:t>Click to edit Master title style</a:t>
            </a:r>
          </a:p>
        </p:txBody>
      </p:sp>
      <p:sp>
        <p:nvSpPr>
          <p:cNvPr id="2"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eaLnBrk="0" hangingPunct="0">
              <a:defRPr/>
            </a:pPr>
            <a:endParaRPr lang="en-US">
              <a:ea typeface="+mn-ea"/>
            </a:endParaRPr>
          </a:p>
        </p:txBody>
      </p:sp>
      <p:pic>
        <p:nvPicPr>
          <p:cNvPr id="4101" name="Picture 5" descr="Aruba_colorlogo.png"/>
          <p:cNvPicPr>
            <a:picLocks noChangeAspect="1"/>
          </p:cNvPicPr>
          <p:nvPr/>
        </p:nvPicPr>
        <p:blipFill>
          <a:blip r:embed="rId12" cstate="print"/>
          <a:srcRect/>
          <a:stretch>
            <a:fillRect/>
          </a:stretch>
        </p:blipFill>
        <p:spPr bwMode="auto">
          <a:xfrm>
            <a:off x="8029575" y="6503988"/>
            <a:ext cx="1030288" cy="285750"/>
          </a:xfrm>
          <a:prstGeom prst="rect">
            <a:avLst/>
          </a:prstGeom>
          <a:noFill/>
          <a:ln w="9525">
            <a:noFill/>
            <a:miter lim="800000"/>
            <a:headEnd/>
            <a:tailEnd/>
          </a:ln>
        </p:spPr>
      </p:pic>
      <p:pic>
        <p:nvPicPr>
          <p:cNvPr id="4102" name="Picture 6" descr="titleslide_graphic2.pn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0"/>
            <a:ext cx="9156700" cy="1282700"/>
          </a:xfrm>
          <a:prstGeom prst="rect">
            <a:avLst/>
          </a:prstGeom>
          <a:noFill/>
          <a:ln w="9525">
            <a:noFill/>
            <a:miter lim="800000"/>
            <a:headEnd/>
            <a:tailEnd/>
          </a:ln>
        </p:spPr>
      </p:pic>
      <p:sp>
        <p:nvSpPr>
          <p:cNvPr id="8"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2013.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cSld>
  <p:clrMap bg1="lt1" tx1="dk1" bg2="lt2" tx2="dk2" accent1="accent1" accent2="accent2" accent3="accent3" accent4="accent4" accent5="accent5" accent6="accent6" hlink="hlink" folHlink="folHlink"/>
  <p:sldLayoutIdLst>
    <p:sldLayoutId id="2147484886" r:id="rId1"/>
    <p:sldLayoutId id="2147484887" r:id="rId2"/>
    <p:sldLayoutId id="2147484896" r:id="rId3"/>
    <p:sldLayoutId id="2147484889" r:id="rId4"/>
    <p:sldLayoutId id="2147484890" r:id="rId5"/>
    <p:sldLayoutId id="2147484891" r:id="rId6"/>
    <p:sldLayoutId id="2147484892" r:id="rId7"/>
    <p:sldLayoutId id="2147484893" r:id="rId8"/>
    <p:sldLayoutId id="2147484894" r:id="rId9"/>
    <p:sldLayoutId id="2147484895" r:id="rId10"/>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ts val="300"/>
        </a:spcAft>
        <a:defRPr sz="3200" b="1">
          <a:solidFill>
            <a:schemeClr val="tx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p:titleStyle>
    <p:body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13.xml"/><Relationship Id="rId12"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9.xml"/><Relationship Id="rId6" Type="http://schemas.openxmlformats.org/officeDocument/2006/relationships/slide" Target="slide12.xml"/><Relationship Id="rId11" Type="http://schemas.openxmlformats.org/officeDocument/2006/relationships/slide" Target="slide3.xml"/><Relationship Id="rId5" Type="http://schemas.openxmlformats.org/officeDocument/2006/relationships/slide" Target="slide9.xml"/><Relationship Id="rId10" Type="http://schemas.openxmlformats.org/officeDocument/2006/relationships/slide" Target="slide4.xml"/><Relationship Id="rId4" Type="http://schemas.openxmlformats.org/officeDocument/2006/relationships/image" Target="../media/image34.png"/><Relationship Id="rId9" Type="http://schemas.openxmlformats.org/officeDocument/2006/relationships/slide" Target="slide3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chart" Target="../charts/chart1.xml"/><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50.jpeg"/><Relationship Id="rId4" Type="http://schemas.openxmlformats.org/officeDocument/2006/relationships/image" Target="../media/image46.png"/><Relationship Id="rId9"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0.jpeg"/><Relationship Id="rId13" Type="http://schemas.microsoft.com/office/2007/relationships/hdphoto" Target="../media/hdphoto9.wdp"/><Relationship Id="rId18" Type="http://schemas.openxmlformats.org/officeDocument/2006/relationships/image" Target="../media/image66.png"/><Relationship Id="rId3" Type="http://schemas.openxmlformats.org/officeDocument/2006/relationships/image" Target="../media/image55.png"/><Relationship Id="rId21" Type="http://schemas.openxmlformats.org/officeDocument/2006/relationships/image" Target="../media/image69.png"/><Relationship Id="rId7" Type="http://schemas.openxmlformats.org/officeDocument/2006/relationships/image" Target="../media/image59.png"/><Relationship Id="rId12" Type="http://schemas.openxmlformats.org/officeDocument/2006/relationships/image" Target="../media/image62.png"/><Relationship Id="rId17" Type="http://schemas.openxmlformats.org/officeDocument/2006/relationships/image" Target="../media/image65.png"/><Relationship Id="rId2" Type="http://schemas.openxmlformats.org/officeDocument/2006/relationships/notesSlide" Target="../notesSlides/notesSlide14.xml"/><Relationship Id="rId16" Type="http://schemas.microsoft.com/office/2007/relationships/hdphoto" Target="../media/hdphoto10.wdp"/><Relationship Id="rId20"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58.png"/><Relationship Id="rId11" Type="http://schemas.microsoft.com/office/2007/relationships/hdphoto" Target="../media/hdphoto8.wdp"/><Relationship Id="rId5" Type="http://schemas.openxmlformats.org/officeDocument/2006/relationships/image" Target="../media/image57.png"/><Relationship Id="rId15" Type="http://schemas.openxmlformats.org/officeDocument/2006/relationships/image" Target="../media/image64.wmf"/><Relationship Id="rId10" Type="http://schemas.microsoft.com/office/2007/relationships/hdphoto" Target="../media/hdphoto7.wdp"/><Relationship Id="rId19" Type="http://schemas.openxmlformats.org/officeDocument/2006/relationships/image" Target="../media/image67.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3.wmf"/></Relationships>
</file>

<file path=ppt/slides/_rels/slide2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58.png"/><Relationship Id="rId9" Type="http://schemas.openxmlformats.org/officeDocument/2006/relationships/image" Target="../media/image76.png"/></Relationships>
</file>

<file path=ppt/slides/_rels/slide2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65.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5.png"/><Relationship Id="rId10" Type="http://schemas.openxmlformats.org/officeDocument/2006/relationships/image" Target="../media/image80.emf"/><Relationship Id="rId4" Type="http://schemas.openxmlformats.org/officeDocument/2006/relationships/image" Target="../media/image74.png"/><Relationship Id="rId9" Type="http://schemas.openxmlformats.org/officeDocument/2006/relationships/image" Target="../media/image79.jpeg"/></Relationships>
</file>

<file path=ppt/slides/_rels/slide23.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81.gif"/><Relationship Id="rId7" Type="http://schemas.openxmlformats.org/officeDocument/2006/relationships/hyperlink" Target="https://www.google.com/url?sa=i&amp;rct=j&amp;q=&amp;esrc=s&amp;frm=1&amp;source=images&amp;cd=&amp;cad=rja&amp;docid=ePi7cMVsZK1jSM&amp;tbnid=1h6v6hcS1aW6QM:&amp;ved=0CAUQjRw&amp;url=https://itunes.apple.com/us/app/microsoft-lync-2013-for-iphone/id605841731?mt%3D8&amp;ei=u-Z-UaumLIeYiAKF-IDQDA&amp;psig=AFQjCNGpNn1A4VgwfHezBAaumhGtyqf0-A&amp;ust=136735747418566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7.jpeg"/><Relationship Id="rId5" Type="http://schemas.openxmlformats.org/officeDocument/2006/relationships/image" Target="../media/image82.jpeg"/><Relationship Id="rId10" Type="http://schemas.openxmlformats.org/officeDocument/2006/relationships/image" Target="../media/image86.png"/><Relationship Id="rId4" Type="http://schemas.openxmlformats.org/officeDocument/2006/relationships/image" Target="../media/image63.wmf"/><Relationship Id="rId9" Type="http://schemas.openxmlformats.org/officeDocument/2006/relationships/image" Target="../media/image85.png"/></Relationships>
</file>

<file path=ppt/slides/_rels/slide2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7.jpe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gif"/><Relationship Id="rId11" Type="http://schemas.openxmlformats.org/officeDocument/2006/relationships/image" Target="../media/image54.jpeg"/><Relationship Id="rId5" Type="http://schemas.openxmlformats.org/officeDocument/2006/relationships/image" Target="../media/image91.png"/><Relationship Id="rId10" Type="http://schemas.openxmlformats.org/officeDocument/2006/relationships/image" Target="../media/image96.emf"/><Relationship Id="rId4" Type="http://schemas.openxmlformats.org/officeDocument/2006/relationships/image" Target="../media/image90.png"/><Relationship Id="rId9" Type="http://schemas.openxmlformats.org/officeDocument/2006/relationships/image" Target="../media/image9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98.png"/><Relationship Id="rId1" Type="http://schemas.openxmlformats.org/officeDocument/2006/relationships/slideLayout" Target="../slideLayouts/slideLayout8.xml"/><Relationship Id="rId6" Type="http://schemas.microsoft.com/office/2007/relationships/hdphoto" Target="../media/hdphoto11.wdp"/><Relationship Id="rId5" Type="http://schemas.openxmlformats.org/officeDocument/2006/relationships/image" Target="../media/image100.png"/><Relationship Id="rId4" Type="http://schemas.openxmlformats.org/officeDocument/2006/relationships/image" Target="../media/image99.png"/></Relationships>
</file>

<file path=ppt/slides/_rels/slide27.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102.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image" Target="../media/image101.png"/><Relationship Id="rId1" Type="http://schemas.openxmlformats.org/officeDocument/2006/relationships/slideLayout" Target="../slideLayouts/slideLayout8.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5.png"/><Relationship Id="rId9" Type="http://schemas.openxmlformats.org/officeDocument/2006/relationships/image" Target="../media/image107.png"/><Relationship Id="rId14" Type="http://schemas.openxmlformats.org/officeDocument/2006/relationships/image" Target="../media/image112.gif"/></Relationships>
</file>

<file path=ppt/slides/_rels/slide28.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77.png"/><Relationship Id="rId18" Type="http://schemas.openxmlformats.org/officeDocument/2006/relationships/image" Target="../media/image122.png"/><Relationship Id="rId3" Type="http://schemas.openxmlformats.org/officeDocument/2006/relationships/image" Target="../media/image113.png"/><Relationship Id="rId7" Type="http://schemas.openxmlformats.org/officeDocument/2006/relationships/image" Target="../media/image115.png"/><Relationship Id="rId12" Type="http://schemas.openxmlformats.org/officeDocument/2006/relationships/image" Target="../media/image76.png"/><Relationship Id="rId17" Type="http://schemas.openxmlformats.org/officeDocument/2006/relationships/image" Target="../media/image121.png"/><Relationship Id="rId2" Type="http://schemas.openxmlformats.org/officeDocument/2006/relationships/notesSlide" Target="../notesSlides/notesSlide16.xml"/><Relationship Id="rId16" Type="http://schemas.openxmlformats.org/officeDocument/2006/relationships/image" Target="../media/image120.png"/><Relationship Id="rId20" Type="http://schemas.openxmlformats.org/officeDocument/2006/relationships/image" Target="../media/image124.png"/><Relationship Id="rId1" Type="http://schemas.openxmlformats.org/officeDocument/2006/relationships/slideLayout" Target="../slideLayouts/slideLayout2.xml"/><Relationship Id="rId6" Type="http://schemas.microsoft.com/office/2007/relationships/hdphoto" Target="../media/hdphoto13.wdp"/><Relationship Id="rId11" Type="http://schemas.microsoft.com/office/2007/relationships/hdphoto" Target="../media/hdphoto15.wdp"/><Relationship Id="rId5" Type="http://schemas.openxmlformats.org/officeDocument/2006/relationships/image" Target="../media/image114.png"/><Relationship Id="rId15" Type="http://schemas.openxmlformats.org/officeDocument/2006/relationships/image" Target="../media/image119.png"/><Relationship Id="rId10" Type="http://schemas.openxmlformats.org/officeDocument/2006/relationships/image" Target="../media/image117.jpeg"/><Relationship Id="rId19" Type="http://schemas.openxmlformats.org/officeDocument/2006/relationships/image" Target="../media/image123.png"/><Relationship Id="rId4" Type="http://schemas.microsoft.com/office/2007/relationships/hdphoto" Target="../media/hdphoto12.wdp"/><Relationship Id="rId9" Type="http://schemas.microsoft.com/office/2007/relationships/hdphoto" Target="../media/hdphoto14.wdp"/><Relationship Id="rId14" Type="http://schemas.openxmlformats.org/officeDocument/2006/relationships/image" Target="../media/image1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31.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138.png"/><Relationship Id="rId3" Type="http://schemas.openxmlformats.org/officeDocument/2006/relationships/image" Target="../media/image128.png"/><Relationship Id="rId7" Type="http://schemas.openxmlformats.org/officeDocument/2006/relationships/image" Target="../media/image132.png"/><Relationship Id="rId12" Type="http://schemas.openxmlformats.org/officeDocument/2006/relationships/image" Target="../media/image137.png"/><Relationship Id="rId2" Type="http://schemas.openxmlformats.org/officeDocument/2006/relationships/image" Target="../media/image127.png"/><Relationship Id="rId16" Type="http://schemas.openxmlformats.org/officeDocument/2006/relationships/image" Target="../media/image141.png"/><Relationship Id="rId1" Type="http://schemas.openxmlformats.org/officeDocument/2006/relationships/slideLayout" Target="../slideLayouts/slideLayout2.xml"/><Relationship Id="rId6" Type="http://schemas.openxmlformats.org/officeDocument/2006/relationships/image" Target="../media/image131.jpeg"/><Relationship Id="rId11" Type="http://schemas.openxmlformats.org/officeDocument/2006/relationships/image" Target="../media/image136.png"/><Relationship Id="rId5" Type="http://schemas.openxmlformats.org/officeDocument/2006/relationships/image" Target="../media/image130.png"/><Relationship Id="rId15" Type="http://schemas.openxmlformats.org/officeDocument/2006/relationships/image" Target="../media/image14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 Id="rId14" Type="http://schemas.openxmlformats.org/officeDocument/2006/relationships/image" Target="../media/image13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9.png"/><Relationship Id="rId3" Type="http://schemas.openxmlformats.org/officeDocument/2006/relationships/image" Target="../media/image23.jpeg"/><Relationship Id="rId7" Type="http://schemas.openxmlformats.org/officeDocument/2006/relationships/image" Target="../media/image25.jpeg"/><Relationship Id="rId12"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4.png"/><Relationship Id="rId10" Type="http://schemas.openxmlformats.org/officeDocument/2006/relationships/image" Target="../media/image27.png"/><Relationship Id="rId4" Type="http://schemas.microsoft.com/office/2007/relationships/hdphoto" Target="../media/hdphoto1.wdp"/><Relationship Id="rId9" Type="http://schemas.openxmlformats.org/officeDocument/2006/relationships/image" Target="../media/image26.png"/><Relationship Id="rId14" Type="http://schemas.openxmlformats.org/officeDocument/2006/relationships/image" Target="../media/image3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descr="title-background.jpg                                           0145C963Hi-Ho-Silver                   C2BB242B:"/>
          <p:cNvPicPr>
            <a:picLocks noChangeAspect="1" noChangeArrowheads="1"/>
          </p:cNvPicPr>
          <p:nvPr/>
        </p:nvPicPr>
        <p:blipFill>
          <a:blip r:embed="rId3" cstate="print"/>
          <a:srcRect/>
          <a:stretch>
            <a:fillRect/>
          </a:stretch>
        </p:blipFill>
        <p:spPr bwMode="auto">
          <a:xfrm>
            <a:off x="0" y="1280510"/>
            <a:ext cx="9144000" cy="5589588"/>
          </a:xfrm>
          <a:prstGeom prst="rect">
            <a:avLst/>
          </a:prstGeom>
          <a:noFill/>
          <a:ln w="9525">
            <a:noFill/>
            <a:miter lim="800000"/>
            <a:headEnd/>
            <a:tailEnd/>
          </a:ln>
        </p:spPr>
      </p:pic>
      <p:sp>
        <p:nvSpPr>
          <p:cNvPr id="11267" name="Title 1"/>
          <p:cNvSpPr>
            <a:spLocks noGrp="1"/>
          </p:cNvSpPr>
          <p:nvPr>
            <p:ph type="title"/>
          </p:nvPr>
        </p:nvSpPr>
        <p:spPr/>
        <p:txBody>
          <a:bodyPr/>
          <a:lstStyle/>
          <a:p>
            <a:r>
              <a:rPr lang="es-ES_tradnl" sz="2800" dirty="0"/>
              <a:t>Aplicaciones Móviles </a:t>
            </a:r>
            <a:r>
              <a:rPr lang="es-ES_tradnl" sz="2800" dirty="0" smtClean="0"/>
              <a:t/>
            </a:r>
            <a:br>
              <a:rPr lang="es-ES_tradnl" sz="2800" dirty="0" smtClean="0"/>
            </a:br>
            <a:r>
              <a:rPr lang="es-ES_tradnl" sz="2800" dirty="0" smtClean="0"/>
              <a:t>en </a:t>
            </a:r>
            <a:r>
              <a:rPr lang="es-ES_tradnl" sz="2800" dirty="0"/>
              <a:t>la red </a:t>
            </a:r>
            <a:r>
              <a:rPr lang="es-ES_tradnl" sz="2800" dirty="0" err="1"/>
              <a:t>Wi</a:t>
            </a:r>
            <a:r>
              <a:rPr lang="es-ES_tradnl" sz="2800" dirty="0"/>
              <a:t>-Fi: </a:t>
            </a:r>
            <a:r>
              <a:rPr lang="es-ES_tradnl" sz="2800" dirty="0" smtClean="0"/>
              <a:t/>
            </a:r>
            <a:br>
              <a:rPr lang="es-ES_tradnl" sz="2800" dirty="0" smtClean="0"/>
            </a:br>
            <a:r>
              <a:rPr lang="es-ES_tradnl" sz="2800" dirty="0" smtClean="0"/>
              <a:t>Nuevas </a:t>
            </a:r>
            <a:r>
              <a:rPr lang="es-ES_tradnl" sz="2800" dirty="0"/>
              <a:t>herramientas de visibilidad en un medio </a:t>
            </a:r>
            <a:r>
              <a:rPr lang="es-ES_tradnl" sz="2800" dirty="0" smtClean="0"/>
              <a:t>invisible</a:t>
            </a:r>
            <a:r>
              <a:rPr lang="es-ES_tradnl" dirty="0" smtClean="0"/>
              <a:t/>
            </a:r>
            <a:br>
              <a:rPr lang="es-ES_tradnl" dirty="0" smtClean="0"/>
            </a:br>
            <a:r>
              <a:rPr lang="es-ES_tradnl" dirty="0" smtClean="0"/>
              <a:t/>
            </a:r>
            <a:br>
              <a:rPr lang="es-ES_tradnl" dirty="0" smtClean="0"/>
            </a:br>
            <a:r>
              <a:rPr lang="es-ES_tradnl" sz="2400" u="sng" dirty="0" smtClean="0"/>
              <a:t>cvazquez@arubanetworks.com</a:t>
            </a:r>
            <a:endParaRPr lang="es-ES_tradnl" sz="2400" u="sng" dirty="0"/>
          </a:p>
        </p:txBody>
      </p:sp>
      <p:sp>
        <p:nvSpPr>
          <p:cNvPr id="11268" name="Text Placeholder 6"/>
          <p:cNvSpPr>
            <a:spLocks noGrp="1"/>
          </p:cNvSpPr>
          <p:nvPr>
            <p:ph type="body" sz="quarter" idx="10"/>
          </p:nvPr>
        </p:nvSpPr>
        <p:spPr/>
        <p:txBody>
          <a:bodyPr/>
          <a:lstStyle/>
          <a:p>
            <a:r>
              <a:rPr lang="en-US" dirty="0" smtClean="0">
                <a:latin typeface="Arial" charset="0"/>
                <a:cs typeface="Arial" charset="0"/>
              </a:rPr>
              <a:t>Presented by </a:t>
            </a:r>
          </a:p>
          <a:p>
            <a:r>
              <a:rPr lang="en-US" dirty="0" smtClean="0">
                <a:latin typeface="Arial" charset="0"/>
                <a:cs typeface="Arial" charset="0"/>
              </a:rPr>
              <a:t>Aruba Networks</a:t>
            </a:r>
          </a:p>
          <a:p>
            <a:r>
              <a:rPr lang="en-US" dirty="0" smtClean="0">
                <a:latin typeface="Arial" charset="0"/>
                <a:cs typeface="Arial" charset="0"/>
              </a:rPr>
              <a:t>Oct 2013</a:t>
            </a:r>
          </a:p>
        </p:txBody>
      </p:sp>
      <p:pic>
        <p:nvPicPr>
          <p:cNvPr id="11269" name="Picture 6" descr="Aruba_whitelogo.png"/>
          <p:cNvPicPr>
            <a:picLocks noChangeAspect="1"/>
          </p:cNvPicPr>
          <p:nvPr/>
        </p:nvPicPr>
        <p:blipFill>
          <a:blip r:embed="rId4" cstate="print"/>
          <a:srcRect/>
          <a:stretch>
            <a:fillRect/>
          </a:stretch>
        </p:blipFill>
        <p:spPr bwMode="auto">
          <a:xfrm>
            <a:off x="7675563" y="6400800"/>
            <a:ext cx="1098550" cy="304800"/>
          </a:xfrm>
          <a:prstGeom prst="rect">
            <a:avLst/>
          </a:prstGeom>
          <a:noFill/>
          <a:ln w="9525">
            <a:noFill/>
            <a:miter lim="800000"/>
            <a:headEnd/>
            <a:tailEnd/>
          </a:ln>
        </p:spPr>
      </p:pic>
      <p:sp>
        <p:nvSpPr>
          <p:cNvPr id="7"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2013.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4">
            <a:hlinkClick r:id="rId2" action="ppaction://hlinksldjump"/>
          </p:cNvPr>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l"/>
            <a:endParaRPr lang="en-US" b="0"/>
          </a:p>
        </p:txBody>
      </p:sp>
      <p:pic>
        <p:nvPicPr>
          <p:cNvPr id="25602" name="Picture 2" descr="C:\Users\thoeber\Desktop\tonys-backup\thoeber\Documents\A A A A UCC Dashboard\2-dashboard-volume-aps.tif">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5950"/>
            <a:ext cx="91440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18">
            <a:hlinkClick r:id="rId5" action="ppaction://hlinksldjump"/>
          </p:cNvPr>
          <p:cNvSpPr>
            <a:spLocks noChangeArrowheads="1"/>
          </p:cNvSpPr>
          <p:nvPr/>
        </p:nvSpPr>
        <p:spPr bwMode="auto">
          <a:xfrm>
            <a:off x="5918200" y="1323975"/>
            <a:ext cx="4826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4" name="Rectangle 18">
            <a:hlinkClick r:id="rId6" action="ppaction://hlinksldjump"/>
          </p:cNvPr>
          <p:cNvSpPr>
            <a:spLocks noChangeArrowheads="1"/>
          </p:cNvSpPr>
          <p:nvPr/>
        </p:nvSpPr>
        <p:spPr bwMode="auto">
          <a:xfrm>
            <a:off x="2989263" y="3687763"/>
            <a:ext cx="3587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5" name="Rectangle 18">
            <a:hlinkClick r:id="rId7" action="ppaction://hlinksldjump"/>
          </p:cNvPr>
          <p:cNvSpPr>
            <a:spLocks noChangeArrowheads="1"/>
          </p:cNvSpPr>
          <p:nvPr/>
        </p:nvSpPr>
        <p:spPr bwMode="auto">
          <a:xfrm>
            <a:off x="3387725" y="3687763"/>
            <a:ext cx="3587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6" name="Rectangle 18">
            <a:hlinkClick r:id="rId8" action="ppaction://hlinksldjump"/>
          </p:cNvPr>
          <p:cNvSpPr>
            <a:spLocks noChangeArrowheads="1"/>
          </p:cNvSpPr>
          <p:nvPr/>
        </p:nvSpPr>
        <p:spPr bwMode="auto">
          <a:xfrm>
            <a:off x="2274888" y="3714750"/>
            <a:ext cx="714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7" name="Rectangle 18">
            <a:hlinkClick r:id="rId2" action="ppaction://hlinksldjump"/>
          </p:cNvPr>
          <p:cNvSpPr>
            <a:spLocks noChangeArrowheads="1"/>
          </p:cNvSpPr>
          <p:nvPr/>
        </p:nvSpPr>
        <p:spPr bwMode="auto">
          <a:xfrm>
            <a:off x="8242300" y="6418263"/>
            <a:ext cx="973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2"/>
              </a:buClr>
            </a:pPr>
            <a:r>
              <a:rPr lang="en-US" sz="1400">
                <a:solidFill>
                  <a:schemeClr val="bg1"/>
                </a:solidFill>
                <a:latin typeface="Helvetica" charset="0"/>
              </a:rPr>
              <a:t>DONE</a:t>
            </a:r>
            <a:endParaRPr lang="en-US" sz="1400" i="1">
              <a:solidFill>
                <a:schemeClr val="bg1"/>
              </a:solidFill>
              <a:latin typeface="Helvetica" charset="0"/>
            </a:endParaRPr>
          </a:p>
        </p:txBody>
      </p:sp>
      <p:sp>
        <p:nvSpPr>
          <p:cNvPr id="25608" name="Rectangle 23">
            <a:hlinkClick r:id="rId9" action="ppaction://hlinksldjump"/>
          </p:cNvPr>
          <p:cNvSpPr>
            <a:spLocks noChangeArrowheads="1"/>
          </p:cNvSpPr>
          <p:nvPr/>
        </p:nvSpPr>
        <p:spPr bwMode="auto">
          <a:xfrm>
            <a:off x="1601788" y="6362700"/>
            <a:ext cx="59055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l">
              <a:spcBef>
                <a:spcPct val="20000"/>
              </a:spcBef>
              <a:buClr>
                <a:schemeClr val="accent2"/>
              </a:buClr>
              <a:buFont typeface="Wingdings" charset="0"/>
              <a:buChar char="è"/>
            </a:pPr>
            <a:r>
              <a:rPr lang="en-US" sz="900">
                <a:solidFill>
                  <a:schemeClr val="bg1"/>
                </a:solidFill>
                <a:latin typeface="Helvetica" charset="0"/>
              </a:rPr>
              <a:t>Select the </a:t>
            </a:r>
            <a:r>
              <a:rPr lang="en-US" sz="900" i="1">
                <a:solidFill>
                  <a:schemeClr val="bg1"/>
                </a:solidFill>
                <a:latin typeface="Helvetica" charset="0"/>
              </a:rPr>
              <a:t>Trend</a:t>
            </a:r>
            <a:r>
              <a:rPr lang="en-US" sz="900">
                <a:solidFill>
                  <a:schemeClr val="bg1"/>
                </a:solidFill>
                <a:latin typeface="Helvetica" charset="0"/>
              </a:rPr>
              <a:t> view for </a:t>
            </a:r>
            <a:r>
              <a:rPr lang="en-US" sz="900" i="1">
                <a:solidFill>
                  <a:schemeClr val="bg1"/>
                </a:solidFill>
                <a:latin typeface="Helvetica" charset="0"/>
              </a:rPr>
              <a:t>Call Volume</a:t>
            </a:r>
          </a:p>
          <a:p>
            <a:pPr marL="228600" indent="-228600" algn="l">
              <a:spcBef>
                <a:spcPct val="20000"/>
              </a:spcBef>
              <a:buClr>
                <a:schemeClr val="accent2"/>
              </a:buClr>
              <a:buFont typeface="Wingdings" charset="0"/>
              <a:buChar char="è"/>
            </a:pPr>
            <a:endParaRPr lang="en-US" sz="900">
              <a:solidFill>
                <a:schemeClr val="bg1"/>
              </a:solidFill>
              <a:latin typeface="Helvetica" charset="0"/>
            </a:endParaRPr>
          </a:p>
        </p:txBody>
      </p:sp>
      <p:sp>
        <p:nvSpPr>
          <p:cNvPr id="25609" name="Rectangle 18">
            <a:hlinkClick r:id="rId8" action="ppaction://hlinksldjump"/>
          </p:cNvPr>
          <p:cNvSpPr>
            <a:spLocks noChangeArrowheads="1"/>
          </p:cNvSpPr>
          <p:nvPr/>
        </p:nvSpPr>
        <p:spPr bwMode="auto">
          <a:xfrm>
            <a:off x="5305425" y="1325563"/>
            <a:ext cx="5730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0" name="Rectangle 18">
            <a:hlinkClick r:id="rId8" action="ppaction://hlinksldjump"/>
          </p:cNvPr>
          <p:cNvSpPr>
            <a:spLocks noChangeArrowheads="1"/>
          </p:cNvSpPr>
          <p:nvPr/>
        </p:nvSpPr>
        <p:spPr bwMode="auto">
          <a:xfrm>
            <a:off x="8451850" y="3692525"/>
            <a:ext cx="5857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1" name="Rectangle 18">
            <a:hlinkClick r:id="rId3" action="ppaction://hlinksldjump"/>
          </p:cNvPr>
          <p:cNvSpPr>
            <a:spLocks noChangeArrowheads="1"/>
          </p:cNvSpPr>
          <p:nvPr/>
        </p:nvSpPr>
        <p:spPr bwMode="auto">
          <a:xfrm>
            <a:off x="8080375" y="3717925"/>
            <a:ext cx="36353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2" name="Rectangle 18">
            <a:hlinkClick r:id="rId3" action="ppaction://hlinksldjump"/>
          </p:cNvPr>
          <p:cNvSpPr>
            <a:spLocks noChangeArrowheads="1"/>
          </p:cNvSpPr>
          <p:nvPr/>
        </p:nvSpPr>
        <p:spPr bwMode="auto">
          <a:xfrm>
            <a:off x="8564563" y="3713163"/>
            <a:ext cx="4730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3" name="Rectangle 18">
            <a:hlinkClick r:id="rId3" action="ppaction://hlinksldjump"/>
          </p:cNvPr>
          <p:cNvSpPr>
            <a:spLocks noChangeArrowheads="1"/>
          </p:cNvSpPr>
          <p:nvPr/>
        </p:nvSpPr>
        <p:spPr bwMode="auto">
          <a:xfrm>
            <a:off x="5305425" y="3429000"/>
            <a:ext cx="10842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4" name="Rectangle 18">
            <a:hlinkClick r:id="rId3" action="ppaction://hlinksldjump"/>
          </p:cNvPr>
          <p:cNvSpPr>
            <a:spLocks noChangeArrowheads="1"/>
          </p:cNvSpPr>
          <p:nvPr/>
        </p:nvSpPr>
        <p:spPr bwMode="auto">
          <a:xfrm>
            <a:off x="3297238" y="1338263"/>
            <a:ext cx="3048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5" name="Rectangle 18">
            <a:hlinkClick r:id="rId5" action="ppaction://hlinksldjump"/>
          </p:cNvPr>
          <p:cNvSpPr>
            <a:spLocks noChangeArrowheads="1"/>
          </p:cNvSpPr>
          <p:nvPr/>
        </p:nvSpPr>
        <p:spPr bwMode="auto">
          <a:xfrm>
            <a:off x="3000375" y="1339850"/>
            <a:ext cx="3603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6" name="Rectangle 18">
            <a:hlinkClick r:id="rId10" action="ppaction://hlinksldjump"/>
          </p:cNvPr>
          <p:cNvSpPr>
            <a:spLocks noChangeArrowheads="1"/>
          </p:cNvSpPr>
          <p:nvPr/>
        </p:nvSpPr>
        <p:spPr bwMode="auto">
          <a:xfrm>
            <a:off x="2725738" y="1339850"/>
            <a:ext cx="561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7" name="Rectangle 18">
            <a:hlinkClick r:id="rId11" action="ppaction://hlinksldjump"/>
          </p:cNvPr>
          <p:cNvSpPr>
            <a:spLocks noChangeArrowheads="1"/>
          </p:cNvSpPr>
          <p:nvPr/>
        </p:nvSpPr>
        <p:spPr bwMode="auto">
          <a:xfrm>
            <a:off x="2232025" y="1352550"/>
            <a:ext cx="42545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8" name="Rectangle 18">
            <a:hlinkClick r:id="rId3" action="ppaction://hlinksldjump"/>
          </p:cNvPr>
          <p:cNvSpPr>
            <a:spLocks noChangeArrowheads="1"/>
          </p:cNvSpPr>
          <p:nvPr/>
        </p:nvSpPr>
        <p:spPr bwMode="auto">
          <a:xfrm>
            <a:off x="2541588" y="3422650"/>
            <a:ext cx="10604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9" name="Rectangle 18">
            <a:hlinkClick r:id="rId11" action="ppaction://hlinksldjump"/>
          </p:cNvPr>
          <p:cNvSpPr>
            <a:spLocks noChangeArrowheads="1"/>
          </p:cNvSpPr>
          <p:nvPr/>
        </p:nvSpPr>
        <p:spPr bwMode="auto">
          <a:xfrm>
            <a:off x="120650" y="2951163"/>
            <a:ext cx="5175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20" name="Rectangle 18">
            <a:hlinkClick r:id="rId12" action="ppaction://hlinksldjump"/>
          </p:cNvPr>
          <p:cNvSpPr>
            <a:spLocks noChangeArrowheads="1"/>
          </p:cNvSpPr>
          <p:nvPr/>
        </p:nvSpPr>
        <p:spPr bwMode="auto">
          <a:xfrm>
            <a:off x="87313" y="2951163"/>
            <a:ext cx="5508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21" name="Rectangle 18">
            <a:hlinkClick r:id="rId13" action="ppaction://hlinksldjump"/>
          </p:cNvPr>
          <p:cNvSpPr>
            <a:spLocks noChangeArrowheads="1"/>
          </p:cNvSpPr>
          <p:nvPr/>
        </p:nvSpPr>
        <p:spPr bwMode="auto">
          <a:xfrm>
            <a:off x="4859338" y="1330325"/>
            <a:ext cx="4460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22" name="Rectangle 18">
            <a:hlinkClick r:id="rId3" action="ppaction://hlinksldjump"/>
          </p:cNvPr>
          <p:cNvSpPr>
            <a:spLocks noChangeArrowheads="1"/>
          </p:cNvSpPr>
          <p:nvPr/>
        </p:nvSpPr>
        <p:spPr bwMode="auto">
          <a:xfrm>
            <a:off x="4244975" y="2562225"/>
            <a:ext cx="18161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23" name="Rectangle 18">
            <a:hlinkClick r:id="rId3" action="ppaction://hlinksldjump"/>
          </p:cNvPr>
          <p:cNvSpPr>
            <a:spLocks noChangeArrowheads="1"/>
          </p:cNvSpPr>
          <p:nvPr/>
        </p:nvSpPr>
        <p:spPr bwMode="auto">
          <a:xfrm>
            <a:off x="8767763" y="1306513"/>
            <a:ext cx="409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24" name="Rectangle 18">
            <a:hlinkClick r:id="rId8" action="ppaction://hlinksldjump"/>
          </p:cNvPr>
          <p:cNvSpPr>
            <a:spLocks noChangeArrowheads="1"/>
          </p:cNvSpPr>
          <p:nvPr/>
        </p:nvSpPr>
        <p:spPr bwMode="auto">
          <a:xfrm>
            <a:off x="8167688" y="1308100"/>
            <a:ext cx="4873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87673652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WiFi</a:t>
            </a:r>
            <a:r>
              <a:rPr lang="en-US" dirty="0" smtClean="0"/>
              <a:t> and Call Health View</a:t>
            </a:r>
            <a:endParaRPr lang="en-US" dirty="0"/>
          </a:p>
        </p:txBody>
      </p:sp>
      <p:sp>
        <p:nvSpPr>
          <p:cNvPr id="5" name="Text Placeholder 4"/>
          <p:cNvSpPr>
            <a:spLocks noGrp="1"/>
          </p:cNvSpPr>
          <p:nvPr>
            <p:ph type="body" sz="quarter" idx="10"/>
          </p:nvPr>
        </p:nvSpPr>
        <p:spPr>
          <a:xfrm>
            <a:off x="808038" y="1116573"/>
            <a:ext cx="7543800" cy="1134847"/>
          </a:xfrm>
        </p:spPr>
        <p:txBody>
          <a:bodyPr/>
          <a:lstStyle/>
          <a:p>
            <a:r>
              <a:rPr lang="en-US" dirty="0" smtClean="0"/>
              <a:t>Speeds troubleshooting UCC issues</a:t>
            </a:r>
          </a:p>
          <a:p>
            <a:pPr lvl="1"/>
            <a:r>
              <a:rPr lang="en-US" dirty="0" smtClean="0"/>
              <a:t>Is it the </a:t>
            </a:r>
            <a:r>
              <a:rPr lang="en-US" dirty="0" err="1" smtClean="0"/>
              <a:t>WiFi</a:t>
            </a:r>
            <a:r>
              <a:rPr lang="en-US" dirty="0" smtClean="0"/>
              <a:t>, or something else</a:t>
            </a:r>
            <a:endParaRPr lang="en-US" dirty="0"/>
          </a:p>
        </p:txBody>
      </p:sp>
      <p:pic>
        <p:nvPicPr>
          <p:cNvPr id="3" name="Picture 2" descr="PowerPoint_Slide_Show_-__6.4_beta_sales_call_31_sept.pptx_.png"/>
          <p:cNvPicPr>
            <a:picLocks noChangeAspect="1"/>
          </p:cNvPicPr>
          <p:nvPr/>
        </p:nvPicPr>
        <p:blipFill rotWithShape="1">
          <a:blip r:embed="rId2">
            <a:extLst>
              <a:ext uri="{28A0092B-C50C-407E-A947-70E740481C1C}">
                <a14:useLocalDpi xmlns:a14="http://schemas.microsoft.com/office/drawing/2010/main" val="0"/>
              </a:ext>
            </a:extLst>
          </a:blip>
          <a:srcRect r="24313"/>
          <a:stretch/>
        </p:blipFill>
        <p:spPr>
          <a:xfrm>
            <a:off x="1432127" y="2037847"/>
            <a:ext cx="5435998" cy="4716489"/>
          </a:xfrm>
          <a:prstGeom prst="rect">
            <a:avLst/>
          </a:prstGeom>
        </p:spPr>
      </p:pic>
    </p:spTree>
    <p:extLst>
      <p:ext uri="{BB962C8B-B14F-4D97-AF65-F5344CB8AC3E}">
        <p14:creationId xmlns:p14="http://schemas.microsoft.com/office/powerpoint/2010/main" val="306429082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Apps – More Traffic</a:t>
            </a:r>
            <a:endParaRPr lang="en-US" dirty="0"/>
          </a:p>
        </p:txBody>
      </p:sp>
    </p:spTree>
    <p:extLst>
      <p:ext uri="{BB962C8B-B14F-4D97-AF65-F5344CB8AC3E}">
        <p14:creationId xmlns:p14="http://schemas.microsoft.com/office/powerpoint/2010/main" val="424877901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3304101457"/>
              </p:ext>
            </p:extLst>
          </p:nvPr>
        </p:nvGraphicFramePr>
        <p:xfrm>
          <a:off x="457200" y="1422711"/>
          <a:ext cx="8610600" cy="612108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800" dirty="0" smtClean="0"/>
              <a:t>Increasing Network Requirements</a:t>
            </a:r>
            <a:endParaRPr lang="en-US" sz="2800" dirty="0"/>
          </a:p>
        </p:txBody>
      </p:sp>
      <p:pic>
        <p:nvPicPr>
          <p:cNvPr id="9" name="Picture 2"/>
          <p:cNvPicPr>
            <a:picLocks noChangeAspect="1" noChangeArrowheads="1"/>
          </p:cNvPicPr>
          <p:nvPr/>
        </p:nvPicPr>
        <p:blipFill>
          <a:blip r:embed="rId4"/>
          <a:srcRect/>
          <a:stretch>
            <a:fillRect/>
          </a:stretch>
        </p:blipFill>
        <p:spPr bwMode="auto">
          <a:xfrm>
            <a:off x="5710904" y="4153134"/>
            <a:ext cx="838200" cy="5540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807777" y="3011476"/>
            <a:ext cx="686137" cy="583217"/>
          </a:xfrm>
          <a:prstGeom prst="roundRect">
            <a:avLst>
              <a:gd name="adj" fmla="val 6868"/>
            </a:avLst>
          </a:prstGeom>
          <a:noFill/>
          <a:ln w="9525">
            <a:noFill/>
            <a:miter lim="800000"/>
            <a:headEnd/>
            <a:tailEnd/>
          </a:ln>
        </p:spPr>
      </p:pic>
      <p:pic>
        <p:nvPicPr>
          <p:cNvPr id="1026" name="Picture 2" descr="http://www.techhamlet.com/wp-content/uploads/2011/03/facetime_ipad-2G.jpg"/>
          <p:cNvPicPr>
            <a:picLocks noChangeAspect="1" noChangeArrowheads="1"/>
          </p:cNvPicPr>
          <p:nvPr/>
        </p:nvPicPr>
        <p:blipFill>
          <a:blip r:embed="rId6" cstate="print">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bwMode="auto">
          <a:xfrm>
            <a:off x="4729382" y="4430167"/>
            <a:ext cx="546886" cy="777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hepersistentconservative.com/wp-content/uploads/2010/03/PodcastLogo.pn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3611393" y="4838390"/>
            <a:ext cx="655807" cy="65580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blogsdna.com/wp-content/uploads/2010/06/Google-Voice-2561.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590800" y="5330609"/>
            <a:ext cx="609600"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1568680" y="5562601"/>
            <a:ext cx="609600" cy="451605"/>
            <a:chOff x="-1828800" y="3791220"/>
            <a:chExt cx="2857500" cy="2657476"/>
          </a:xfrm>
        </p:grpSpPr>
        <p:sp>
          <p:nvSpPr>
            <p:cNvPr id="10" name="Rounded Rectangle 9"/>
            <p:cNvSpPr/>
            <p:nvPr/>
          </p:nvSpPr>
          <p:spPr bwMode="auto">
            <a:xfrm rot="2835038">
              <a:off x="-1009650" y="4280379"/>
              <a:ext cx="1219200" cy="1175813"/>
            </a:xfrm>
            <a:prstGeom prst="roundRect">
              <a:avLst>
                <a:gd name="adj" fmla="val 37244"/>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Arial" pitchFamily="-111" charset="0"/>
                <a:ea typeface="ＭＳ Ｐゴシック" pitchFamily="-111" charset="-128"/>
              </a:endParaRPr>
            </a:p>
          </p:txBody>
        </p:sp>
        <p:pic>
          <p:nvPicPr>
            <p:cNvPr id="2054" name="Picture 6" descr="http://www.mobilestorm.com/wordpress/wp-content/uploads/email-icon-300x279.jpg"/>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828800" y="3791220"/>
              <a:ext cx="2857500" cy="265747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http://media.nola.com/hurricane_impact/photo/hurricane-irene-satellite-08-23amjpg-2913ba816db01877.jp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772399" y="1219201"/>
            <a:ext cx="838201" cy="5590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27071" y="5166292"/>
            <a:ext cx="692818" cy="307777"/>
          </a:xfrm>
          <a:prstGeom prst="rect">
            <a:avLst/>
          </a:prstGeom>
          <a:noFill/>
        </p:spPr>
        <p:txBody>
          <a:bodyPr wrap="none" rtlCol="0">
            <a:spAutoFit/>
          </a:bodyPr>
          <a:lstStyle/>
          <a:p>
            <a:r>
              <a:rPr lang="en-US" sz="1400" dirty="0" smtClean="0">
                <a:solidFill>
                  <a:srgbClr val="000000"/>
                </a:solidFill>
              </a:rPr>
              <a:t>E-mail</a:t>
            </a:r>
            <a:endParaRPr lang="en-US" dirty="0">
              <a:solidFill>
                <a:srgbClr val="000000"/>
              </a:solidFill>
            </a:endParaRPr>
          </a:p>
        </p:txBody>
      </p:sp>
      <p:sp>
        <p:nvSpPr>
          <p:cNvPr id="23" name="TextBox 22"/>
          <p:cNvSpPr txBox="1"/>
          <p:nvPr/>
        </p:nvSpPr>
        <p:spPr>
          <a:xfrm>
            <a:off x="2636078" y="4953001"/>
            <a:ext cx="564322" cy="307777"/>
          </a:xfrm>
          <a:prstGeom prst="rect">
            <a:avLst/>
          </a:prstGeom>
          <a:noFill/>
        </p:spPr>
        <p:txBody>
          <a:bodyPr wrap="none" rtlCol="0">
            <a:spAutoFit/>
          </a:bodyPr>
          <a:lstStyle/>
          <a:p>
            <a:r>
              <a:rPr lang="en-US" sz="1400" dirty="0" smtClean="0">
                <a:solidFill>
                  <a:srgbClr val="000000"/>
                </a:solidFill>
              </a:rPr>
              <a:t>VoIP</a:t>
            </a:r>
            <a:endParaRPr lang="en-US" dirty="0">
              <a:solidFill>
                <a:srgbClr val="000000"/>
              </a:solidFill>
            </a:endParaRPr>
          </a:p>
        </p:txBody>
      </p:sp>
      <p:sp>
        <p:nvSpPr>
          <p:cNvPr id="24" name="TextBox 23"/>
          <p:cNvSpPr txBox="1"/>
          <p:nvPr/>
        </p:nvSpPr>
        <p:spPr>
          <a:xfrm>
            <a:off x="3581400" y="4384823"/>
            <a:ext cx="683200" cy="523220"/>
          </a:xfrm>
          <a:prstGeom prst="rect">
            <a:avLst/>
          </a:prstGeom>
          <a:noFill/>
        </p:spPr>
        <p:txBody>
          <a:bodyPr wrap="none" rtlCol="0">
            <a:spAutoFit/>
          </a:bodyPr>
          <a:lstStyle/>
          <a:p>
            <a:pPr algn="ctr"/>
            <a:r>
              <a:rPr lang="en-US" sz="1400" dirty="0" smtClean="0">
                <a:solidFill>
                  <a:srgbClr val="000000"/>
                </a:solidFill>
              </a:rPr>
              <a:t>Digital</a:t>
            </a:r>
          </a:p>
          <a:p>
            <a:pPr algn="ctr"/>
            <a:r>
              <a:rPr lang="en-US" sz="1400" dirty="0" smtClean="0">
                <a:solidFill>
                  <a:srgbClr val="000000"/>
                </a:solidFill>
              </a:rPr>
              <a:t>Audio</a:t>
            </a:r>
            <a:endParaRPr lang="en-US" dirty="0">
              <a:solidFill>
                <a:srgbClr val="000000"/>
              </a:solidFill>
            </a:endParaRPr>
          </a:p>
        </p:txBody>
      </p:sp>
      <p:sp>
        <p:nvSpPr>
          <p:cNvPr id="25" name="TextBox 24"/>
          <p:cNvSpPr txBox="1"/>
          <p:nvPr/>
        </p:nvSpPr>
        <p:spPr>
          <a:xfrm>
            <a:off x="4191000" y="3810001"/>
            <a:ext cx="1518364" cy="523220"/>
          </a:xfrm>
          <a:prstGeom prst="rect">
            <a:avLst/>
          </a:prstGeom>
          <a:noFill/>
        </p:spPr>
        <p:txBody>
          <a:bodyPr wrap="none" rtlCol="0">
            <a:spAutoFit/>
          </a:bodyPr>
          <a:lstStyle/>
          <a:p>
            <a:pPr algn="ctr"/>
            <a:r>
              <a:rPr lang="en-US" sz="1400" dirty="0" smtClean="0">
                <a:solidFill>
                  <a:srgbClr val="000000"/>
                </a:solidFill>
              </a:rPr>
              <a:t>Unified</a:t>
            </a:r>
          </a:p>
          <a:p>
            <a:pPr algn="ctr"/>
            <a:r>
              <a:rPr lang="en-US" sz="1400" dirty="0" smtClean="0">
                <a:solidFill>
                  <a:srgbClr val="000000"/>
                </a:solidFill>
              </a:rPr>
              <a:t>Communications</a:t>
            </a:r>
            <a:endParaRPr lang="en-US" dirty="0">
              <a:solidFill>
                <a:srgbClr val="000000"/>
              </a:solidFill>
            </a:endParaRPr>
          </a:p>
        </p:txBody>
      </p:sp>
      <p:sp>
        <p:nvSpPr>
          <p:cNvPr id="26" name="TextBox 25"/>
          <p:cNvSpPr txBox="1"/>
          <p:nvPr/>
        </p:nvSpPr>
        <p:spPr>
          <a:xfrm>
            <a:off x="5486400" y="3581401"/>
            <a:ext cx="1199366" cy="523220"/>
          </a:xfrm>
          <a:prstGeom prst="rect">
            <a:avLst/>
          </a:prstGeom>
          <a:noFill/>
        </p:spPr>
        <p:txBody>
          <a:bodyPr wrap="none" rtlCol="0">
            <a:spAutoFit/>
          </a:bodyPr>
          <a:lstStyle/>
          <a:p>
            <a:pPr algn="ctr"/>
            <a:r>
              <a:rPr lang="en-US" sz="1400" dirty="0" smtClean="0">
                <a:solidFill>
                  <a:srgbClr val="000000"/>
                </a:solidFill>
              </a:rPr>
              <a:t>Compressed</a:t>
            </a:r>
          </a:p>
          <a:p>
            <a:pPr algn="ctr"/>
            <a:r>
              <a:rPr lang="en-US" sz="1400" dirty="0" smtClean="0">
                <a:solidFill>
                  <a:srgbClr val="000000"/>
                </a:solidFill>
              </a:rPr>
              <a:t>Video</a:t>
            </a:r>
            <a:endParaRPr lang="en-US" dirty="0">
              <a:solidFill>
                <a:srgbClr val="000000"/>
              </a:solidFill>
            </a:endParaRPr>
          </a:p>
        </p:txBody>
      </p:sp>
      <p:sp>
        <p:nvSpPr>
          <p:cNvPr id="27" name="TextBox 26"/>
          <p:cNvSpPr txBox="1"/>
          <p:nvPr/>
        </p:nvSpPr>
        <p:spPr>
          <a:xfrm>
            <a:off x="6391852" y="2442836"/>
            <a:ext cx="1479893" cy="523220"/>
          </a:xfrm>
          <a:prstGeom prst="rect">
            <a:avLst/>
          </a:prstGeom>
          <a:noFill/>
        </p:spPr>
        <p:txBody>
          <a:bodyPr wrap="none" rtlCol="0">
            <a:spAutoFit/>
          </a:bodyPr>
          <a:lstStyle/>
          <a:p>
            <a:pPr algn="ctr"/>
            <a:r>
              <a:rPr lang="en-US" sz="1400" dirty="0" smtClean="0">
                <a:solidFill>
                  <a:srgbClr val="000000"/>
                </a:solidFill>
              </a:rPr>
              <a:t>Imaging</a:t>
            </a:r>
          </a:p>
          <a:p>
            <a:pPr algn="ctr"/>
            <a:r>
              <a:rPr lang="en-US" sz="1400" dirty="0" smtClean="0">
                <a:solidFill>
                  <a:srgbClr val="000000"/>
                </a:solidFill>
              </a:rPr>
              <a:t>(Docs/Scientific)</a:t>
            </a:r>
            <a:endParaRPr lang="en-US" dirty="0">
              <a:solidFill>
                <a:srgbClr val="000000"/>
              </a:solidFill>
            </a:endParaRPr>
          </a:p>
        </p:txBody>
      </p:sp>
      <p:sp>
        <p:nvSpPr>
          <p:cNvPr id="28" name="TextBox 27"/>
          <p:cNvSpPr txBox="1"/>
          <p:nvPr/>
        </p:nvSpPr>
        <p:spPr>
          <a:xfrm>
            <a:off x="6620892" y="1381781"/>
            <a:ext cx="1059906" cy="523220"/>
          </a:xfrm>
          <a:prstGeom prst="rect">
            <a:avLst/>
          </a:prstGeom>
          <a:noFill/>
        </p:spPr>
        <p:txBody>
          <a:bodyPr wrap="none" rtlCol="0">
            <a:spAutoFit/>
          </a:bodyPr>
          <a:lstStyle/>
          <a:p>
            <a:pPr algn="ctr"/>
            <a:r>
              <a:rPr lang="en-US" sz="1400" dirty="0" smtClean="0">
                <a:solidFill>
                  <a:srgbClr val="000000"/>
                </a:solidFill>
              </a:rPr>
              <a:t>Full Motion</a:t>
            </a:r>
          </a:p>
          <a:p>
            <a:pPr algn="ctr"/>
            <a:r>
              <a:rPr lang="en-US" sz="1400" dirty="0" smtClean="0">
                <a:solidFill>
                  <a:srgbClr val="000000"/>
                </a:solidFill>
              </a:rPr>
              <a:t>Video</a:t>
            </a:r>
            <a:endParaRPr lang="en-US" dirty="0">
              <a:solidFill>
                <a:srgbClr val="000000"/>
              </a:solidFill>
            </a:endParaRPr>
          </a:p>
        </p:txBody>
      </p:sp>
      <p:sp>
        <p:nvSpPr>
          <p:cNvPr id="30" name="TextBox 29"/>
          <p:cNvSpPr txBox="1"/>
          <p:nvPr/>
        </p:nvSpPr>
        <p:spPr>
          <a:xfrm>
            <a:off x="10985" y="975518"/>
            <a:ext cx="1589215" cy="461665"/>
          </a:xfrm>
          <a:prstGeom prst="rect">
            <a:avLst/>
          </a:prstGeom>
          <a:noFill/>
        </p:spPr>
        <p:txBody>
          <a:bodyPr wrap="square" rtlCol="0">
            <a:spAutoFit/>
          </a:bodyPr>
          <a:lstStyle/>
          <a:p>
            <a:r>
              <a:rPr lang="en-US" sz="1200" dirty="0" smtClean="0">
                <a:solidFill>
                  <a:srgbClr val="000000"/>
                </a:solidFill>
              </a:rPr>
              <a:t>Kbps Bandwidth</a:t>
            </a:r>
          </a:p>
          <a:p>
            <a:r>
              <a:rPr lang="en-US" sz="1200" dirty="0" smtClean="0">
                <a:solidFill>
                  <a:srgbClr val="000000"/>
                </a:solidFill>
              </a:rPr>
              <a:t>Required</a:t>
            </a:r>
            <a:endParaRPr lang="en-US" sz="2000" dirty="0">
              <a:solidFill>
                <a:srgbClr val="000000"/>
              </a:solidFill>
            </a:endParaRPr>
          </a:p>
        </p:txBody>
      </p:sp>
    </p:spTree>
    <p:extLst>
      <p:ext uri="{BB962C8B-B14F-4D97-AF65-F5344CB8AC3E}">
        <p14:creationId xmlns:p14="http://schemas.microsoft.com/office/powerpoint/2010/main" val="295457865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is the Year of the AC Client</a:t>
            </a:r>
            <a:endParaRPr lang="en-US" dirty="0"/>
          </a:p>
        </p:txBody>
      </p:sp>
      <p:grpSp>
        <p:nvGrpSpPr>
          <p:cNvPr id="5" name="Group 4"/>
          <p:cNvGrpSpPr/>
          <p:nvPr/>
        </p:nvGrpSpPr>
        <p:grpSpPr>
          <a:xfrm>
            <a:off x="641805" y="1324491"/>
            <a:ext cx="7956178" cy="5076466"/>
            <a:chOff x="1371635" y="2057415"/>
            <a:chExt cx="6949364" cy="3388104"/>
          </a:xfrm>
        </p:grpSpPr>
        <p:graphicFrame>
          <p:nvGraphicFramePr>
            <p:cNvPr id="6" name="Chart 5"/>
            <p:cNvGraphicFramePr>
              <a:graphicFrameLocks/>
            </p:cNvGraphicFramePr>
            <p:nvPr>
              <p:extLst>
                <p:ext uri="{D42A27DB-BD31-4B8C-83A1-F6EECF244321}">
                  <p14:modId xmlns:p14="http://schemas.microsoft.com/office/powerpoint/2010/main" val="2740511911"/>
                </p:ext>
              </p:extLst>
            </p:nvPr>
          </p:nvGraphicFramePr>
          <p:xfrm>
            <a:off x="1371635" y="2057415"/>
            <a:ext cx="6949364" cy="274317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55"/>
            <p:cNvSpPr txBox="1">
              <a:spLocks noChangeArrowheads="1"/>
            </p:cNvSpPr>
            <p:nvPr/>
          </p:nvSpPr>
          <p:spPr bwMode="auto">
            <a:xfrm>
              <a:off x="2324455" y="5045409"/>
              <a:ext cx="5428730" cy="400110"/>
            </a:xfrm>
            <a:prstGeom prst="rect">
              <a:avLst/>
            </a:prstGeom>
            <a:noFill/>
            <a:ln w="9525">
              <a:noFill/>
              <a:miter lim="800000"/>
              <a:headEnd/>
              <a:tailEnd/>
            </a:ln>
            <a:effectLst/>
          </p:spPr>
          <p:txBody>
            <a:bodyPr wrap="none">
              <a:spAutoFit/>
            </a:bodyPr>
            <a:lstStyle/>
            <a:p>
              <a:pPr algn="ctr"/>
              <a:r>
                <a:rPr lang="en-US" sz="1200" u="sng" dirty="0" smtClean="0">
                  <a:latin typeface="Trebuchet MS" pitchFamily="34" charset="0"/>
                </a:rPr>
                <a:t>Wi-Fi chipset forecast for 802.11ac  chipsets (millions)  source:  ABI research</a:t>
              </a:r>
            </a:p>
            <a:p>
              <a:pPr algn="ctr"/>
              <a:endParaRPr lang="en-US" sz="1200" u="sng" baseline="-25000" dirty="0">
                <a:latin typeface="Trebuchet MS" pitchFamily="34" charset="0"/>
              </a:endParaRPr>
            </a:p>
          </p:txBody>
        </p:sp>
      </p:grpSp>
    </p:spTree>
    <p:extLst>
      <p:ext uri="{BB962C8B-B14F-4D97-AF65-F5344CB8AC3E}">
        <p14:creationId xmlns:p14="http://schemas.microsoft.com/office/powerpoint/2010/main" val="117365819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839808" y="1593035"/>
            <a:ext cx="5998137" cy="4018897"/>
            <a:chOff x="2637261" y="2232938"/>
            <a:chExt cx="5305500" cy="3033995"/>
          </a:xfrm>
        </p:grpSpPr>
        <p:sp>
          <p:nvSpPr>
            <p:cNvPr id="10" name="Trapezoid 9"/>
            <p:cNvSpPr/>
            <p:nvPr/>
          </p:nvSpPr>
          <p:spPr>
            <a:xfrm rot="16200000">
              <a:off x="1908337" y="3000268"/>
              <a:ext cx="2918780" cy="1460931"/>
            </a:xfrm>
            <a:prstGeom prst="trapezoid">
              <a:avLst>
                <a:gd name="adj" fmla="val 62740"/>
              </a:avLst>
            </a:prstGeom>
            <a:gradFill flip="none" rotWithShape="1">
              <a:gsLst>
                <a:gs pos="0">
                  <a:schemeClr val="bg1">
                    <a:alpha val="0"/>
                  </a:schemeClr>
                </a:gs>
                <a:gs pos="50000">
                  <a:schemeClr val="accent1">
                    <a:lumMod val="40000"/>
                    <a:lumOff val="60000"/>
                  </a:schemeClr>
                </a:gs>
                <a:gs pos="100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3930316" y="2232938"/>
              <a:ext cx="4012445" cy="3033995"/>
            </a:xfrm>
            <a:prstGeom prst="roundRect">
              <a:avLst>
                <a:gd name="adj" fmla="val 6924"/>
              </a:avLst>
            </a:prstGeom>
            <a:gradFill flip="none" rotWithShape="1">
              <a:gsLst>
                <a:gs pos="0">
                  <a:schemeClr val="bg1">
                    <a:lumMod val="75000"/>
                  </a:schemeClr>
                </a:gs>
                <a:gs pos="20000">
                  <a:schemeClr val="bg1"/>
                </a:gs>
                <a:gs pos="70000">
                  <a:schemeClr val="bg1"/>
                </a:gs>
                <a:gs pos="100000">
                  <a:schemeClr val="bg1">
                    <a:lumMod val="95000"/>
                  </a:schemeClr>
                </a:gs>
              </a:gsLst>
              <a:lin ang="2700000" scaled="1"/>
              <a:tileRect/>
            </a:gradFill>
            <a:ln w="25400">
              <a:noFill/>
            </a:ln>
            <a:effectLst/>
            <a:scene3d>
              <a:camera prst="orthographicFront">
                <a:rot lat="0" lon="0" rev="0"/>
              </a:camera>
              <a:lightRig rig="soft" dir="t">
                <a:rot lat="0" lon="0" rev="0"/>
              </a:lightRig>
            </a:scene3d>
            <a:sp3d contourW="25400" prstMaterial="matte">
              <a:bevelT w="63500" h="63500" prst="artDeco"/>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buFont typeface="Arial"/>
                <a:buChar char="•"/>
              </a:pPr>
              <a:endParaRPr lang="en-US" dirty="0">
                <a:latin typeface="Arial" pitchFamily="34" charset="0"/>
                <a:cs typeface="Arial" pitchFamily="34" charset="0"/>
              </a:endParaRPr>
            </a:p>
          </p:txBody>
        </p:sp>
      </p:grpSp>
      <p:sp>
        <p:nvSpPr>
          <p:cNvPr id="2" name="Title 1"/>
          <p:cNvSpPr>
            <a:spLocks noGrp="1"/>
          </p:cNvSpPr>
          <p:nvPr>
            <p:ph type="title"/>
          </p:nvPr>
        </p:nvSpPr>
        <p:spPr/>
        <p:txBody>
          <a:bodyPr/>
          <a:lstStyle/>
          <a:p>
            <a:r>
              <a:rPr lang="en-US" b="0" dirty="0">
                <a:latin typeface="Avenir Book"/>
                <a:cs typeface="Avenir Book"/>
              </a:rPr>
              <a:t>Purpose-built Aruba 220 Series</a:t>
            </a:r>
          </a:p>
        </p:txBody>
      </p:sp>
      <p:sp>
        <p:nvSpPr>
          <p:cNvPr id="12" name="Content Placeholder 2"/>
          <p:cNvSpPr>
            <a:spLocks noGrp="1"/>
          </p:cNvSpPr>
          <p:nvPr>
            <p:ph idx="4294967295"/>
          </p:nvPr>
        </p:nvSpPr>
        <p:spPr>
          <a:xfrm>
            <a:off x="4548188" y="1711325"/>
            <a:ext cx="4595812" cy="3959225"/>
          </a:xfrm>
        </p:spPr>
        <p:txBody>
          <a:bodyPr anchor="ctr">
            <a:noAutofit/>
          </a:bodyPr>
          <a:lstStyle/>
          <a:p>
            <a:pPr>
              <a:lnSpc>
                <a:spcPct val="120000"/>
              </a:lnSpc>
              <a:buFont typeface="Arial"/>
              <a:buChar char="•"/>
            </a:pPr>
            <a:r>
              <a:rPr lang="en-US" sz="2000" dirty="0"/>
              <a:t>3x3:3 Dual Radio</a:t>
            </a:r>
          </a:p>
          <a:p>
            <a:pPr lvl="1">
              <a:lnSpc>
                <a:spcPct val="120000"/>
              </a:lnSpc>
              <a:buFont typeface="Arial"/>
              <a:buChar char="•"/>
            </a:pPr>
            <a:r>
              <a:rPr lang="en-US" sz="1800" dirty="0" smtClean="0">
                <a:latin typeface="Avenir Book"/>
                <a:cs typeface="Avenir Book"/>
              </a:rPr>
              <a:t>5GHz 11ac: up to 1.3Gbps</a:t>
            </a:r>
          </a:p>
          <a:p>
            <a:pPr lvl="1">
              <a:lnSpc>
                <a:spcPct val="120000"/>
              </a:lnSpc>
              <a:buFont typeface="Arial"/>
              <a:buChar char="•"/>
            </a:pPr>
            <a:r>
              <a:rPr lang="en-US" sz="1800" dirty="0" smtClean="0">
                <a:latin typeface="Avenir Book"/>
                <a:cs typeface="Avenir Book"/>
              </a:rPr>
              <a:t>2.4GHz 11n: up to 450Mbps</a:t>
            </a:r>
            <a:br>
              <a:rPr lang="en-US" sz="1800" dirty="0" smtClean="0">
                <a:latin typeface="Avenir Book"/>
                <a:cs typeface="Avenir Book"/>
              </a:rPr>
            </a:br>
            <a:r>
              <a:rPr lang="en-US" sz="1800" dirty="0" smtClean="0">
                <a:latin typeface="Avenir Book"/>
                <a:cs typeface="Avenir Book"/>
              </a:rPr>
              <a:t>(600Mbps with </a:t>
            </a:r>
            <a:r>
              <a:rPr lang="en-US" sz="1800" dirty="0" err="1" smtClean="0">
                <a:latin typeface="Avenir Book"/>
                <a:cs typeface="Avenir Book"/>
              </a:rPr>
              <a:t>Broadcom clients</a:t>
            </a:r>
            <a:r>
              <a:rPr lang="en-US" sz="1800" dirty="0" smtClean="0">
                <a:latin typeface="Avenir Book"/>
                <a:cs typeface="Avenir Book"/>
              </a:rPr>
              <a:t>)</a:t>
            </a:r>
            <a:endParaRPr lang="en-US" sz="1800" dirty="0">
              <a:latin typeface="Avenir Book"/>
              <a:cs typeface="Avenir Book"/>
            </a:endParaRPr>
          </a:p>
          <a:p>
            <a:pPr>
              <a:lnSpc>
                <a:spcPct val="120000"/>
              </a:lnSpc>
              <a:buFont typeface="Arial"/>
              <a:buChar char="•"/>
            </a:pPr>
            <a:r>
              <a:rPr lang="en-US" sz="2000" dirty="0" smtClean="0"/>
              <a:t>2x GE link aggregation</a:t>
            </a:r>
          </a:p>
          <a:p>
            <a:pPr lvl="1">
              <a:lnSpc>
                <a:spcPct val="120000"/>
              </a:lnSpc>
              <a:buFont typeface="Arial"/>
              <a:buChar char="•"/>
            </a:pPr>
            <a:r>
              <a:rPr lang="en-US" sz="1800" dirty="0" smtClean="0">
                <a:latin typeface="Avenir Book"/>
                <a:cs typeface="Avenir Book"/>
              </a:rPr>
              <a:t>Enabling &gt;1Gbps throughput</a:t>
            </a:r>
            <a:endParaRPr lang="en-US" sz="1800" dirty="0">
              <a:latin typeface="Avenir Book"/>
              <a:cs typeface="Avenir Book"/>
            </a:endParaRPr>
          </a:p>
          <a:p>
            <a:pPr>
              <a:lnSpc>
                <a:spcPct val="120000"/>
              </a:lnSpc>
              <a:buFont typeface="Arial"/>
              <a:buChar char="•"/>
            </a:pPr>
            <a:r>
              <a:rPr lang="en-US" sz="2000" dirty="0" smtClean="0"/>
              <a:t>Operates with 802.3af, </a:t>
            </a:r>
            <a:r>
              <a:rPr lang="en-US" sz="2000" b="0" dirty="0" smtClean="0"/>
              <a:t>requires 802.3at for full functionality</a:t>
            </a:r>
          </a:p>
          <a:p>
            <a:pPr>
              <a:lnSpc>
                <a:spcPct val="120000"/>
              </a:lnSpc>
              <a:buFont typeface="Arial"/>
              <a:buChar char="•"/>
            </a:pPr>
            <a:r>
              <a:rPr lang="en-US" sz="2000" dirty="0" smtClean="0"/>
              <a:t>802.11ac Beamforming</a:t>
            </a:r>
          </a:p>
          <a:p>
            <a:pPr>
              <a:lnSpc>
                <a:spcPct val="120000"/>
              </a:lnSpc>
              <a:buFont typeface="Arial"/>
              <a:buChar char="•"/>
            </a:pPr>
            <a:endParaRPr lang="en-US" sz="2000" b="0" dirty="0" smtClean="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300" y="1986621"/>
            <a:ext cx="2900191" cy="3064931"/>
          </a:xfrm>
          <a:prstGeom prst="rect">
            <a:avLst/>
          </a:prstGeom>
        </p:spPr>
      </p:pic>
      <p:sp>
        <p:nvSpPr>
          <p:cNvPr id="3" name="TextBox 2"/>
          <p:cNvSpPr txBox="1"/>
          <p:nvPr/>
        </p:nvSpPr>
        <p:spPr>
          <a:xfrm>
            <a:off x="9638632" y="6269789"/>
            <a:ext cx="184666" cy="369332"/>
          </a:xfrm>
          <a:prstGeom prst="rect">
            <a:avLst/>
          </a:prstGeom>
          <a:noFill/>
        </p:spPr>
        <p:txBody>
          <a:bodyPr wrap="none" rtlCol="0">
            <a:spAutoFit/>
          </a:bodyPr>
          <a:lstStyle/>
          <a:p>
            <a:endParaRPr lang="en-US" dirty="0"/>
          </a:p>
        </p:txBody>
      </p:sp>
      <p:sp>
        <p:nvSpPr>
          <p:cNvPr id="13" name="Rectangle 12"/>
          <p:cNvSpPr/>
          <p:nvPr/>
        </p:nvSpPr>
        <p:spPr>
          <a:xfrm>
            <a:off x="215246" y="4900797"/>
            <a:ext cx="3475198" cy="981038"/>
          </a:xfrm>
          <a:prstGeom prst="rect">
            <a:avLst/>
          </a:prstGeom>
        </p:spPr>
        <p:txBody>
          <a:bodyPr wrap="square">
            <a:spAutoFit/>
          </a:bodyPr>
          <a:lstStyle/>
          <a:p>
            <a:pPr algn="ctr" defTabSz="914362" eaLnBrk="0" hangingPunct="0">
              <a:spcBef>
                <a:spcPts val="0"/>
              </a:spcBef>
              <a:spcAft>
                <a:spcPts val="450"/>
              </a:spcAft>
              <a:buClr>
                <a:schemeClr val="accent1">
                  <a:lumMod val="75000"/>
                </a:schemeClr>
              </a:buClr>
            </a:pPr>
            <a:r>
              <a:rPr lang="en-US" sz="1800" kern="0" dirty="0">
                <a:solidFill>
                  <a:srgbClr val="FF6600"/>
                </a:solidFill>
                <a:latin typeface="Avenir Book"/>
                <a:cs typeface="Avenir Book"/>
              </a:rPr>
              <a:t>$1,295 US List</a:t>
            </a:r>
          </a:p>
          <a:p>
            <a:pPr algn="ctr" defTabSz="914362" eaLnBrk="0" hangingPunct="0">
              <a:spcBef>
                <a:spcPts val="0"/>
              </a:spcBef>
              <a:spcAft>
                <a:spcPts val="450"/>
              </a:spcAft>
              <a:buClr>
                <a:schemeClr val="accent1">
                  <a:lumMod val="75000"/>
                </a:schemeClr>
              </a:buClr>
            </a:pPr>
            <a:r>
              <a:rPr lang="en-US" sz="1800" kern="0" dirty="0">
                <a:solidFill>
                  <a:srgbClr val="FF6600"/>
                </a:solidFill>
                <a:latin typeface="Avenir Book"/>
                <a:cs typeface="Avenir Book"/>
              </a:rPr>
              <a:t>Controller-managed </a:t>
            </a:r>
            <a:r>
              <a:rPr lang="en-US" sz="1800" kern="0" dirty="0" smtClean="0">
                <a:solidFill>
                  <a:srgbClr val="FF6600"/>
                </a:solidFill>
                <a:latin typeface="Avenir Book"/>
                <a:cs typeface="Avenir Book"/>
              </a:rPr>
              <a:t>&amp; </a:t>
            </a:r>
            <a:r>
              <a:rPr lang="en-US" sz="1800" kern="0" dirty="0" err="1" smtClean="0">
                <a:solidFill>
                  <a:srgbClr val="FF6600"/>
                </a:solidFill>
                <a:latin typeface="Avenir Book"/>
                <a:cs typeface="Avenir Book"/>
              </a:rPr>
              <a:t>Controllerless</a:t>
            </a:r>
            <a:r>
              <a:rPr lang="en-US" sz="1800" kern="0" dirty="0" smtClean="0">
                <a:solidFill>
                  <a:srgbClr val="FF6600"/>
                </a:solidFill>
                <a:latin typeface="Avenir Book"/>
                <a:cs typeface="Avenir Book"/>
              </a:rPr>
              <a:t>**</a:t>
            </a:r>
            <a:endParaRPr lang="en-US" sz="1800" kern="0" dirty="0">
              <a:solidFill>
                <a:srgbClr val="FF6600"/>
              </a:solidFill>
              <a:latin typeface="Avenir Book"/>
              <a:cs typeface="Avenir Book"/>
            </a:endParaRPr>
          </a:p>
        </p:txBody>
      </p:sp>
      <p:pic>
        <p:nvPicPr>
          <p:cNvPr id="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396860">
            <a:off x="395355" y="1752866"/>
            <a:ext cx="1442670" cy="11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6727" y="5995904"/>
            <a:ext cx="3368543" cy="307777"/>
          </a:xfrm>
          <a:prstGeom prst="rect">
            <a:avLst/>
          </a:prstGeom>
          <a:noFill/>
        </p:spPr>
        <p:txBody>
          <a:bodyPr wrap="none" rtlCol="0">
            <a:spAutoFit/>
          </a:bodyPr>
          <a:lstStyle/>
          <a:p>
            <a:r>
              <a:rPr lang="en-US" sz="1400" dirty="0" smtClean="0"/>
              <a:t>** Aruba Instant available in Q3 CY2013</a:t>
            </a:r>
            <a:endParaRPr lang="en-US" sz="1400" dirty="0"/>
          </a:p>
        </p:txBody>
      </p:sp>
    </p:spTree>
    <p:extLst>
      <p:ext uri="{BB962C8B-B14F-4D97-AF65-F5344CB8AC3E}">
        <p14:creationId xmlns:p14="http://schemas.microsoft.com/office/powerpoint/2010/main" val="383877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TCP Throughput with 802.11ac</a:t>
            </a:r>
          </a:p>
        </p:txBody>
      </p:sp>
      <p:cxnSp>
        <p:nvCxnSpPr>
          <p:cNvPr id="3" name="Straight Arrow Connector 2"/>
          <p:cNvCxnSpPr/>
          <p:nvPr/>
        </p:nvCxnSpPr>
        <p:spPr bwMode="auto">
          <a:xfrm flipV="1">
            <a:off x="1513085" y="1386927"/>
            <a:ext cx="19733" cy="4410356"/>
          </a:xfrm>
          <a:prstGeom prst="straightConnector1">
            <a:avLst/>
          </a:prstGeom>
          <a:ln w="57150">
            <a:solidFill>
              <a:schemeClr val="tx1">
                <a:lumMod val="50000"/>
                <a:lumOff val="50000"/>
              </a:schemeClr>
            </a:solidFill>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bwMode="auto">
          <a:xfrm>
            <a:off x="1513083" y="5797283"/>
            <a:ext cx="5698466" cy="13221"/>
          </a:xfrm>
          <a:prstGeom prst="straightConnector1">
            <a:avLst/>
          </a:prstGeom>
          <a:ln w="57150">
            <a:solidFill>
              <a:schemeClr val="tx1">
                <a:lumMod val="50000"/>
                <a:lumOff val="50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34464" y="1220765"/>
            <a:ext cx="1180736" cy="584776"/>
          </a:xfrm>
          <a:prstGeom prst="rect">
            <a:avLst/>
          </a:prstGeom>
          <a:noFill/>
        </p:spPr>
        <p:txBody>
          <a:bodyPr wrap="square" rtlCol="0">
            <a:spAutoFit/>
          </a:bodyPr>
          <a:lstStyle/>
          <a:p>
            <a:pPr algn="ctr"/>
            <a:r>
              <a:rPr lang="en-US" sz="1600" dirty="0" smtClean="0">
                <a:solidFill>
                  <a:srgbClr val="595959"/>
                </a:solidFill>
                <a:latin typeface="Avenir Book"/>
                <a:cs typeface="Avenir Book"/>
              </a:rPr>
              <a:t>Data </a:t>
            </a:r>
            <a:r>
              <a:rPr lang="en-US" sz="1600" dirty="0">
                <a:solidFill>
                  <a:srgbClr val="595959"/>
                </a:solidFill>
                <a:latin typeface="Avenir Book"/>
                <a:cs typeface="Avenir Book"/>
              </a:rPr>
              <a:t>R</a:t>
            </a:r>
            <a:r>
              <a:rPr lang="en-US" sz="1600" dirty="0" smtClean="0">
                <a:solidFill>
                  <a:srgbClr val="595959"/>
                </a:solidFill>
                <a:latin typeface="Avenir Book"/>
                <a:cs typeface="Avenir Book"/>
              </a:rPr>
              <a:t>ate</a:t>
            </a:r>
          </a:p>
          <a:p>
            <a:pPr algn="ctr"/>
            <a:r>
              <a:rPr lang="en-US" sz="1600" dirty="0">
                <a:solidFill>
                  <a:srgbClr val="595959"/>
                </a:solidFill>
                <a:latin typeface="Avenir Book"/>
                <a:cs typeface="Avenir Book"/>
              </a:rPr>
              <a:t>(Mbps)</a:t>
            </a:r>
            <a:endParaRPr lang="en-US" sz="1600" dirty="0" smtClean="0">
              <a:solidFill>
                <a:srgbClr val="595959"/>
              </a:solidFill>
              <a:latin typeface="Avenir Book"/>
              <a:cs typeface="Avenir Book"/>
            </a:endParaRPr>
          </a:p>
        </p:txBody>
      </p:sp>
      <p:sp>
        <p:nvSpPr>
          <p:cNvPr id="6" name="TextBox 5"/>
          <p:cNvSpPr txBox="1"/>
          <p:nvPr/>
        </p:nvSpPr>
        <p:spPr>
          <a:xfrm>
            <a:off x="533684" y="3897394"/>
            <a:ext cx="865294" cy="338554"/>
          </a:xfrm>
          <a:prstGeom prst="rect">
            <a:avLst/>
          </a:prstGeom>
          <a:noFill/>
        </p:spPr>
        <p:txBody>
          <a:bodyPr wrap="square" rtlCol="0">
            <a:spAutoFit/>
          </a:bodyPr>
          <a:lstStyle/>
          <a:p>
            <a:pPr algn="r"/>
            <a:r>
              <a:rPr lang="en-US" sz="1600" dirty="0">
                <a:solidFill>
                  <a:srgbClr val="595959"/>
                </a:solidFill>
                <a:latin typeface="Avenir Book"/>
                <a:cs typeface="Avenir Book"/>
              </a:rPr>
              <a:t>300</a:t>
            </a:r>
            <a:endParaRPr lang="en-US" sz="1600" dirty="0" smtClean="0">
              <a:solidFill>
                <a:srgbClr val="595959"/>
              </a:solidFill>
              <a:latin typeface="Avenir Book"/>
              <a:cs typeface="Avenir Book"/>
            </a:endParaRPr>
          </a:p>
        </p:txBody>
      </p:sp>
      <p:sp>
        <p:nvSpPr>
          <p:cNvPr id="7" name="TextBox 6"/>
          <p:cNvSpPr txBox="1"/>
          <p:nvPr/>
        </p:nvSpPr>
        <p:spPr>
          <a:xfrm>
            <a:off x="4464475" y="5870502"/>
            <a:ext cx="1718294" cy="369332"/>
          </a:xfrm>
          <a:prstGeom prst="rect">
            <a:avLst/>
          </a:prstGeom>
          <a:noFill/>
        </p:spPr>
        <p:txBody>
          <a:bodyPr wrap="square" rtlCol="0">
            <a:spAutoFit/>
          </a:bodyPr>
          <a:lstStyle/>
          <a:p>
            <a:pPr algn="ctr"/>
            <a:r>
              <a:rPr lang="en-US" sz="1800" b="1" dirty="0">
                <a:solidFill>
                  <a:srgbClr val="595959"/>
                </a:solidFill>
                <a:latin typeface="Avenir Book"/>
                <a:cs typeface="Avenir Book"/>
              </a:rPr>
              <a:t>802.11ac</a:t>
            </a:r>
            <a:endParaRPr lang="en-US" sz="1800" b="1" dirty="0" smtClean="0">
              <a:solidFill>
                <a:srgbClr val="595959"/>
              </a:solidFill>
              <a:latin typeface="Avenir Book"/>
              <a:cs typeface="Avenir Book"/>
            </a:endParaRPr>
          </a:p>
        </p:txBody>
      </p:sp>
      <p:sp>
        <p:nvSpPr>
          <p:cNvPr id="8" name="TextBox 7"/>
          <p:cNvSpPr txBox="1"/>
          <p:nvPr/>
        </p:nvSpPr>
        <p:spPr>
          <a:xfrm>
            <a:off x="360110" y="4774655"/>
            <a:ext cx="1026168" cy="338554"/>
          </a:xfrm>
          <a:prstGeom prst="rect">
            <a:avLst/>
          </a:prstGeom>
          <a:noFill/>
        </p:spPr>
        <p:txBody>
          <a:bodyPr wrap="square" rtlCol="0">
            <a:spAutoFit/>
          </a:bodyPr>
          <a:lstStyle/>
          <a:p>
            <a:pPr algn="r"/>
            <a:r>
              <a:rPr lang="en-US" sz="1600" dirty="0" smtClean="0">
                <a:solidFill>
                  <a:srgbClr val="595959"/>
                </a:solidFill>
                <a:latin typeface="Avenir Book"/>
                <a:cs typeface="Avenir Book"/>
              </a:rPr>
              <a:t>150</a:t>
            </a:r>
          </a:p>
        </p:txBody>
      </p:sp>
      <p:cxnSp>
        <p:nvCxnSpPr>
          <p:cNvPr id="9" name="Straight Connector 8"/>
          <p:cNvCxnSpPr/>
          <p:nvPr/>
        </p:nvCxnSpPr>
        <p:spPr bwMode="auto">
          <a:xfrm>
            <a:off x="1439354" y="4071120"/>
            <a:ext cx="170688" cy="0"/>
          </a:xfrm>
          <a:prstGeom prst="line">
            <a:avLst/>
          </a:prstGeom>
          <a:solidFill>
            <a:schemeClr val="accent1"/>
          </a:solidFill>
          <a:ln w="57150" cap="flat" cmpd="sng" algn="ctr">
            <a:solidFill>
              <a:schemeClr val="tx1">
                <a:lumMod val="65000"/>
                <a:lumOff val="35000"/>
              </a:schemeClr>
            </a:solidFill>
            <a:prstDash val="solid"/>
            <a:round/>
            <a:headEnd type="none" w="med" len="med"/>
            <a:tailEnd type="none" w="med" len="med"/>
          </a:ln>
          <a:effectLst/>
        </p:spPr>
      </p:cxnSp>
      <p:sp>
        <p:nvSpPr>
          <p:cNvPr id="10" name="TextBox 9"/>
          <p:cNvSpPr txBox="1"/>
          <p:nvPr/>
        </p:nvSpPr>
        <p:spPr>
          <a:xfrm>
            <a:off x="2429314" y="5876108"/>
            <a:ext cx="1275273" cy="369332"/>
          </a:xfrm>
          <a:prstGeom prst="rect">
            <a:avLst/>
          </a:prstGeom>
          <a:noFill/>
        </p:spPr>
        <p:txBody>
          <a:bodyPr wrap="square" rtlCol="0">
            <a:spAutoFit/>
          </a:bodyPr>
          <a:lstStyle/>
          <a:p>
            <a:pPr algn="ctr"/>
            <a:r>
              <a:rPr lang="en-US" sz="1800" b="1" dirty="0">
                <a:solidFill>
                  <a:srgbClr val="595959"/>
                </a:solidFill>
                <a:latin typeface="Avenir Book"/>
                <a:cs typeface="Avenir Book"/>
              </a:rPr>
              <a:t>802.11n</a:t>
            </a:r>
            <a:endParaRPr lang="en-US" sz="1800" b="1" dirty="0" smtClean="0">
              <a:solidFill>
                <a:srgbClr val="595959"/>
              </a:solidFill>
              <a:latin typeface="Avenir Book"/>
              <a:cs typeface="Avenir Book"/>
            </a:endParaRPr>
          </a:p>
        </p:txBody>
      </p:sp>
      <p:cxnSp>
        <p:nvCxnSpPr>
          <p:cNvPr id="11" name="Straight Connector 10"/>
          <p:cNvCxnSpPr/>
          <p:nvPr/>
        </p:nvCxnSpPr>
        <p:spPr bwMode="auto">
          <a:xfrm>
            <a:off x="1427162" y="4959817"/>
            <a:ext cx="170688" cy="0"/>
          </a:xfrm>
          <a:prstGeom prst="line">
            <a:avLst/>
          </a:prstGeom>
          <a:solidFill>
            <a:schemeClr val="accent1"/>
          </a:solidFill>
          <a:ln w="57150" cap="flat" cmpd="sng" algn="ctr">
            <a:solidFill>
              <a:schemeClr val="tx1">
                <a:lumMod val="65000"/>
                <a:lumOff val="35000"/>
              </a:schemeClr>
            </a:solidFill>
            <a:prstDash val="solid"/>
            <a:round/>
            <a:headEnd type="none" w="med" len="med"/>
            <a:tailEnd type="none" w="med" len="med"/>
          </a:ln>
          <a:effectLst/>
        </p:spPr>
      </p:cxnSp>
      <p:sp>
        <p:nvSpPr>
          <p:cNvPr id="12" name="TextBox 11"/>
          <p:cNvSpPr txBox="1"/>
          <p:nvPr/>
        </p:nvSpPr>
        <p:spPr>
          <a:xfrm>
            <a:off x="670649" y="2854506"/>
            <a:ext cx="722181" cy="338554"/>
          </a:xfrm>
          <a:prstGeom prst="rect">
            <a:avLst/>
          </a:prstGeom>
          <a:noFill/>
        </p:spPr>
        <p:txBody>
          <a:bodyPr wrap="square" rtlCol="0">
            <a:spAutoFit/>
          </a:bodyPr>
          <a:lstStyle/>
          <a:p>
            <a:pPr algn="r"/>
            <a:r>
              <a:rPr lang="en-US" sz="1600" b="1" dirty="0">
                <a:solidFill>
                  <a:srgbClr val="595959"/>
                </a:solidFill>
                <a:latin typeface="Avenir Book"/>
                <a:cs typeface="Avenir Book"/>
              </a:rPr>
              <a:t>600</a:t>
            </a:r>
            <a:endParaRPr lang="en-US" sz="1600" b="1" dirty="0" smtClean="0">
              <a:solidFill>
                <a:srgbClr val="595959"/>
              </a:solidFill>
              <a:latin typeface="Avenir Book"/>
              <a:cs typeface="Avenir Book"/>
            </a:endParaRPr>
          </a:p>
        </p:txBody>
      </p:sp>
      <p:cxnSp>
        <p:nvCxnSpPr>
          <p:cNvPr id="13" name="Straight Connector 12"/>
          <p:cNvCxnSpPr/>
          <p:nvPr/>
        </p:nvCxnSpPr>
        <p:spPr bwMode="auto">
          <a:xfrm>
            <a:off x="1426654" y="3040932"/>
            <a:ext cx="170688" cy="0"/>
          </a:xfrm>
          <a:prstGeom prst="line">
            <a:avLst/>
          </a:prstGeom>
          <a:solidFill>
            <a:schemeClr val="accent1"/>
          </a:solidFill>
          <a:ln w="57150" cap="flat" cmpd="sng" algn="ctr">
            <a:solidFill>
              <a:schemeClr val="tx1">
                <a:lumMod val="65000"/>
                <a:lumOff val="35000"/>
              </a:schemeClr>
            </a:solidFill>
            <a:prstDash val="solid"/>
            <a:round/>
            <a:headEnd type="none" w="med" len="med"/>
            <a:tailEnd type="none" w="med" len="med"/>
          </a:ln>
          <a:effectLst/>
        </p:spPr>
      </p:cxnSp>
      <p:grpSp>
        <p:nvGrpSpPr>
          <p:cNvPr id="43" name="Group 42"/>
          <p:cNvGrpSpPr/>
          <p:nvPr/>
        </p:nvGrpSpPr>
        <p:grpSpPr>
          <a:xfrm>
            <a:off x="7138560" y="3971834"/>
            <a:ext cx="1831202" cy="755320"/>
            <a:chOff x="7138560" y="3971834"/>
            <a:chExt cx="1831202" cy="755320"/>
          </a:xfrm>
        </p:grpSpPr>
        <p:grpSp>
          <p:nvGrpSpPr>
            <p:cNvPr id="35" name="Group 34"/>
            <p:cNvGrpSpPr/>
            <p:nvPr/>
          </p:nvGrpSpPr>
          <p:grpSpPr>
            <a:xfrm>
              <a:off x="7138560" y="3971834"/>
              <a:ext cx="1824785" cy="369332"/>
              <a:chOff x="7138560" y="3971834"/>
              <a:chExt cx="1824785" cy="369332"/>
            </a:xfrm>
          </p:grpSpPr>
          <p:sp>
            <p:nvSpPr>
              <p:cNvPr id="18" name="Rectangle 17"/>
              <p:cNvSpPr>
                <a:spLocks noChangeAspect="1"/>
              </p:cNvSpPr>
              <p:nvPr/>
            </p:nvSpPr>
            <p:spPr bwMode="auto">
              <a:xfrm>
                <a:off x="7138560" y="3979933"/>
                <a:ext cx="337198" cy="341445"/>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34" charset="-128"/>
                </a:endParaRPr>
              </a:p>
            </p:txBody>
          </p:sp>
          <p:sp>
            <p:nvSpPr>
              <p:cNvPr id="19" name="TextBox 18"/>
              <p:cNvSpPr txBox="1"/>
              <p:nvPr/>
            </p:nvSpPr>
            <p:spPr>
              <a:xfrm>
                <a:off x="7479441" y="3971834"/>
                <a:ext cx="1483904" cy="369332"/>
              </a:xfrm>
              <a:prstGeom prst="rect">
                <a:avLst/>
              </a:prstGeom>
              <a:noFill/>
            </p:spPr>
            <p:txBody>
              <a:bodyPr wrap="square" rtlCol="0">
                <a:spAutoFit/>
              </a:bodyPr>
              <a:lstStyle/>
              <a:p>
                <a:r>
                  <a:rPr lang="en-US" sz="1800" dirty="0" smtClean="0">
                    <a:solidFill>
                      <a:srgbClr val="595959"/>
                    </a:solidFill>
                    <a:latin typeface="Avenir Book"/>
                    <a:cs typeface="Avenir Book"/>
                  </a:rPr>
                  <a:t>Smartphone</a:t>
                </a:r>
              </a:p>
            </p:txBody>
          </p:sp>
        </p:grpSp>
        <p:grpSp>
          <p:nvGrpSpPr>
            <p:cNvPr id="36" name="Group 35"/>
            <p:cNvGrpSpPr/>
            <p:nvPr/>
          </p:nvGrpSpPr>
          <p:grpSpPr>
            <a:xfrm>
              <a:off x="7144977" y="4357822"/>
              <a:ext cx="1824785" cy="369332"/>
              <a:chOff x="7144977" y="4357822"/>
              <a:chExt cx="1824785" cy="369332"/>
            </a:xfrm>
          </p:grpSpPr>
          <p:sp>
            <p:nvSpPr>
              <p:cNvPr id="20" name="Rectangle 19"/>
              <p:cNvSpPr>
                <a:spLocks noChangeAspect="1"/>
              </p:cNvSpPr>
              <p:nvPr/>
            </p:nvSpPr>
            <p:spPr bwMode="auto">
              <a:xfrm>
                <a:off x="7144977" y="4365921"/>
                <a:ext cx="337198" cy="341445"/>
              </a:xfrm>
              <a:prstGeom prst="rect">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34" charset="-128"/>
                </a:endParaRPr>
              </a:p>
            </p:txBody>
          </p:sp>
          <p:sp>
            <p:nvSpPr>
              <p:cNvPr id="21" name="TextBox 20"/>
              <p:cNvSpPr txBox="1"/>
              <p:nvPr/>
            </p:nvSpPr>
            <p:spPr>
              <a:xfrm>
                <a:off x="7485858" y="4357822"/>
                <a:ext cx="1483904" cy="369332"/>
              </a:xfrm>
              <a:prstGeom prst="rect">
                <a:avLst/>
              </a:prstGeom>
              <a:noFill/>
            </p:spPr>
            <p:txBody>
              <a:bodyPr wrap="square" rtlCol="0">
                <a:spAutoFit/>
              </a:bodyPr>
              <a:lstStyle/>
              <a:p>
                <a:r>
                  <a:rPr lang="en-US" sz="1800" dirty="0" smtClean="0">
                    <a:solidFill>
                      <a:srgbClr val="595959"/>
                    </a:solidFill>
                    <a:latin typeface="Avenir Book"/>
                    <a:cs typeface="Avenir Book"/>
                  </a:rPr>
                  <a:t>Laptop</a:t>
                </a:r>
              </a:p>
            </p:txBody>
          </p:sp>
        </p:grpSp>
      </p:grpSp>
      <p:grpSp>
        <p:nvGrpSpPr>
          <p:cNvPr id="41" name="Group 40"/>
          <p:cNvGrpSpPr/>
          <p:nvPr/>
        </p:nvGrpSpPr>
        <p:grpSpPr>
          <a:xfrm>
            <a:off x="2092245" y="3851565"/>
            <a:ext cx="1917067" cy="1930401"/>
            <a:chOff x="2092245" y="3851565"/>
            <a:chExt cx="1917067" cy="1930401"/>
          </a:xfrm>
        </p:grpSpPr>
        <p:grpSp>
          <p:nvGrpSpPr>
            <p:cNvPr id="37" name="Group 36"/>
            <p:cNvGrpSpPr/>
            <p:nvPr/>
          </p:nvGrpSpPr>
          <p:grpSpPr>
            <a:xfrm>
              <a:off x="2092245" y="4867105"/>
              <a:ext cx="1180736" cy="914861"/>
              <a:chOff x="2092245" y="4867105"/>
              <a:chExt cx="1180736" cy="914861"/>
            </a:xfrm>
          </p:grpSpPr>
          <p:sp>
            <p:nvSpPr>
              <p:cNvPr id="14" name="Rectangle 13"/>
              <p:cNvSpPr/>
              <p:nvPr/>
            </p:nvSpPr>
            <p:spPr bwMode="auto">
              <a:xfrm>
                <a:off x="2306408" y="5250899"/>
                <a:ext cx="747085" cy="531067"/>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6" name="TextBox 15"/>
              <p:cNvSpPr txBox="1"/>
              <p:nvPr/>
            </p:nvSpPr>
            <p:spPr>
              <a:xfrm>
                <a:off x="2092245" y="4867105"/>
                <a:ext cx="1180736" cy="369332"/>
              </a:xfrm>
              <a:prstGeom prst="rect">
                <a:avLst/>
              </a:prstGeom>
              <a:noFill/>
            </p:spPr>
            <p:txBody>
              <a:bodyPr wrap="square" rtlCol="0">
                <a:spAutoFit/>
              </a:bodyPr>
              <a:lstStyle/>
              <a:p>
                <a:pPr algn="ctr"/>
                <a:r>
                  <a:rPr lang="en-US" sz="1800" dirty="0" smtClean="0">
                    <a:solidFill>
                      <a:schemeClr val="accent4"/>
                    </a:solidFill>
                    <a:latin typeface="Avenir Black"/>
                    <a:cs typeface="Avenir Black"/>
                  </a:rPr>
                  <a:t>95</a:t>
                </a:r>
              </a:p>
            </p:txBody>
          </p:sp>
        </p:grpSp>
        <p:grpSp>
          <p:nvGrpSpPr>
            <p:cNvPr id="39" name="Group 38"/>
            <p:cNvGrpSpPr/>
            <p:nvPr/>
          </p:nvGrpSpPr>
          <p:grpSpPr>
            <a:xfrm>
              <a:off x="2828576" y="3851565"/>
              <a:ext cx="1180736" cy="1927039"/>
              <a:chOff x="2828576" y="3851565"/>
              <a:chExt cx="1180736" cy="1927039"/>
            </a:xfrm>
          </p:grpSpPr>
          <p:sp>
            <p:nvSpPr>
              <p:cNvPr id="22" name="Rectangle 21"/>
              <p:cNvSpPr/>
              <p:nvPr/>
            </p:nvSpPr>
            <p:spPr bwMode="auto">
              <a:xfrm>
                <a:off x="3047569" y="4233781"/>
                <a:ext cx="747085" cy="1544823"/>
              </a:xfrm>
              <a:prstGeom prst="rect">
                <a:avLst/>
              </a:prstGeom>
              <a:solidFill>
                <a:srgbClr val="AA443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26" name="TextBox 25"/>
              <p:cNvSpPr txBox="1"/>
              <p:nvPr/>
            </p:nvSpPr>
            <p:spPr>
              <a:xfrm>
                <a:off x="2828576" y="3851565"/>
                <a:ext cx="1180736" cy="369332"/>
              </a:xfrm>
              <a:prstGeom prst="rect">
                <a:avLst/>
              </a:prstGeom>
              <a:noFill/>
            </p:spPr>
            <p:txBody>
              <a:bodyPr wrap="square" rtlCol="0">
                <a:spAutoFit/>
              </a:bodyPr>
              <a:lstStyle/>
              <a:p>
                <a:pPr algn="ctr"/>
                <a:r>
                  <a:rPr lang="en-US" sz="1800" dirty="0" smtClean="0">
                    <a:solidFill>
                      <a:srgbClr val="996633"/>
                    </a:solidFill>
                    <a:latin typeface="Avenir Black"/>
                    <a:cs typeface="Avenir Black"/>
                  </a:rPr>
                  <a:t>280</a:t>
                </a:r>
              </a:p>
            </p:txBody>
          </p:sp>
        </p:grpSp>
      </p:grpSp>
      <p:grpSp>
        <p:nvGrpSpPr>
          <p:cNvPr id="42" name="Group 41"/>
          <p:cNvGrpSpPr/>
          <p:nvPr/>
        </p:nvGrpSpPr>
        <p:grpSpPr>
          <a:xfrm>
            <a:off x="4379416" y="1682684"/>
            <a:ext cx="1899054" cy="4116927"/>
            <a:chOff x="4379416" y="1682684"/>
            <a:chExt cx="1899054" cy="4116927"/>
          </a:xfrm>
        </p:grpSpPr>
        <p:grpSp>
          <p:nvGrpSpPr>
            <p:cNvPr id="38" name="Group 37"/>
            <p:cNvGrpSpPr/>
            <p:nvPr/>
          </p:nvGrpSpPr>
          <p:grpSpPr>
            <a:xfrm>
              <a:off x="4379416" y="3980813"/>
              <a:ext cx="1180736" cy="1804129"/>
              <a:chOff x="4379416" y="3980813"/>
              <a:chExt cx="1180736" cy="1804129"/>
            </a:xfrm>
          </p:grpSpPr>
          <p:sp>
            <p:nvSpPr>
              <p:cNvPr id="15" name="Rectangle 14"/>
              <p:cNvSpPr/>
              <p:nvPr/>
            </p:nvSpPr>
            <p:spPr bwMode="auto">
              <a:xfrm>
                <a:off x="4593045" y="4360346"/>
                <a:ext cx="747085" cy="1424596"/>
              </a:xfrm>
              <a:prstGeom prst="rect">
                <a:avLst/>
              </a:prstGeom>
              <a:solidFill>
                <a:srgbClr val="6A82A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7" name="TextBox 16"/>
              <p:cNvSpPr txBox="1"/>
              <p:nvPr/>
            </p:nvSpPr>
            <p:spPr>
              <a:xfrm>
                <a:off x="4379416" y="3980813"/>
                <a:ext cx="1180736" cy="369332"/>
              </a:xfrm>
              <a:prstGeom prst="rect">
                <a:avLst/>
              </a:prstGeom>
              <a:noFill/>
            </p:spPr>
            <p:txBody>
              <a:bodyPr wrap="square" rtlCol="0">
                <a:spAutoFit/>
              </a:bodyPr>
              <a:lstStyle/>
              <a:p>
                <a:pPr algn="ctr"/>
                <a:r>
                  <a:rPr lang="en-US" sz="1800" dirty="0" smtClean="0">
                    <a:solidFill>
                      <a:srgbClr val="6A82AA"/>
                    </a:solidFill>
                    <a:latin typeface="Avenir Black"/>
                    <a:cs typeface="Avenir Black"/>
                  </a:rPr>
                  <a:t>240</a:t>
                </a:r>
              </a:p>
            </p:txBody>
          </p:sp>
        </p:grpSp>
        <p:grpSp>
          <p:nvGrpSpPr>
            <p:cNvPr id="40" name="Group 39"/>
            <p:cNvGrpSpPr/>
            <p:nvPr/>
          </p:nvGrpSpPr>
          <p:grpSpPr>
            <a:xfrm>
              <a:off x="5097734" y="1682684"/>
              <a:ext cx="1180736" cy="4116927"/>
              <a:chOff x="5097734" y="1682684"/>
              <a:chExt cx="1180736" cy="4116927"/>
            </a:xfrm>
          </p:grpSpPr>
          <p:sp>
            <p:nvSpPr>
              <p:cNvPr id="27" name="Rectangle 26"/>
              <p:cNvSpPr/>
              <p:nvPr/>
            </p:nvSpPr>
            <p:spPr bwMode="auto">
              <a:xfrm>
                <a:off x="5331325" y="2043896"/>
                <a:ext cx="747085" cy="3755715"/>
              </a:xfrm>
              <a:prstGeom prst="rect">
                <a:avLst/>
              </a:prstGeom>
              <a:solidFill>
                <a:srgbClr val="AA443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28" name="TextBox 27"/>
              <p:cNvSpPr txBox="1"/>
              <p:nvPr/>
            </p:nvSpPr>
            <p:spPr>
              <a:xfrm>
                <a:off x="5097734" y="1682684"/>
                <a:ext cx="1180736" cy="369332"/>
              </a:xfrm>
              <a:prstGeom prst="rect">
                <a:avLst/>
              </a:prstGeom>
              <a:noFill/>
            </p:spPr>
            <p:txBody>
              <a:bodyPr wrap="square" rtlCol="0">
                <a:spAutoFit/>
              </a:bodyPr>
              <a:lstStyle/>
              <a:p>
                <a:pPr algn="ctr"/>
                <a:r>
                  <a:rPr lang="en-US" sz="1800" dirty="0" smtClean="0">
                    <a:solidFill>
                      <a:srgbClr val="996633"/>
                    </a:solidFill>
                    <a:latin typeface="Avenir Black"/>
                    <a:cs typeface="Avenir Black"/>
                  </a:rPr>
                  <a:t>830</a:t>
                </a:r>
              </a:p>
            </p:txBody>
          </p:sp>
        </p:grpSp>
      </p:grpSp>
      <p:sp>
        <p:nvSpPr>
          <p:cNvPr id="29" name="TextBox 28"/>
          <p:cNvSpPr txBox="1"/>
          <p:nvPr/>
        </p:nvSpPr>
        <p:spPr>
          <a:xfrm>
            <a:off x="691664" y="2043353"/>
            <a:ext cx="722181" cy="338554"/>
          </a:xfrm>
          <a:prstGeom prst="rect">
            <a:avLst/>
          </a:prstGeom>
          <a:noFill/>
        </p:spPr>
        <p:txBody>
          <a:bodyPr wrap="square" rtlCol="0">
            <a:spAutoFit/>
          </a:bodyPr>
          <a:lstStyle/>
          <a:p>
            <a:pPr algn="r"/>
            <a:r>
              <a:rPr lang="en-US" sz="1600" b="1" dirty="0">
                <a:solidFill>
                  <a:srgbClr val="595959"/>
                </a:solidFill>
                <a:latin typeface="Avenir Book"/>
                <a:cs typeface="Avenir Book"/>
              </a:rPr>
              <a:t>800</a:t>
            </a:r>
            <a:endParaRPr lang="en-US" sz="1600" b="1" dirty="0" smtClean="0">
              <a:solidFill>
                <a:srgbClr val="595959"/>
              </a:solidFill>
              <a:latin typeface="Avenir Book"/>
              <a:cs typeface="Avenir Book"/>
            </a:endParaRPr>
          </a:p>
        </p:txBody>
      </p:sp>
      <p:cxnSp>
        <p:nvCxnSpPr>
          <p:cNvPr id="30" name="Straight Connector 29"/>
          <p:cNvCxnSpPr/>
          <p:nvPr/>
        </p:nvCxnSpPr>
        <p:spPr bwMode="auto">
          <a:xfrm>
            <a:off x="1447669" y="2229779"/>
            <a:ext cx="170688" cy="0"/>
          </a:xfrm>
          <a:prstGeom prst="line">
            <a:avLst/>
          </a:prstGeom>
          <a:solidFill>
            <a:schemeClr val="accent1"/>
          </a:solidFill>
          <a:ln w="57150" cap="flat" cmpd="sng" algn="ctr">
            <a:solidFill>
              <a:schemeClr val="tx1">
                <a:lumMod val="65000"/>
                <a:lumOff val="35000"/>
              </a:schemeClr>
            </a:solidFill>
            <a:prstDash val="solid"/>
            <a:round/>
            <a:headEnd type="none" w="med" len="med"/>
            <a:tailEnd type="none" w="med" len="med"/>
          </a:ln>
          <a:effectLst/>
        </p:spPr>
      </p:cxnSp>
      <p:sp>
        <p:nvSpPr>
          <p:cNvPr id="33" name="Right Arrow 32"/>
          <p:cNvSpPr/>
          <p:nvPr/>
        </p:nvSpPr>
        <p:spPr>
          <a:xfrm rot="19249708">
            <a:off x="3252272" y="2784285"/>
            <a:ext cx="2140547" cy="443827"/>
          </a:xfrm>
          <a:prstGeom prst="rightArrow">
            <a:avLst>
              <a:gd name="adj1" fmla="val 59676"/>
              <a:gd name="adj2" fmla="val 100437"/>
            </a:avLst>
          </a:prstGeom>
          <a:gradFill flip="none" rotWithShape="1">
            <a:gsLst>
              <a:gs pos="36000">
                <a:schemeClr val="accent1">
                  <a:alpha val="70000"/>
                </a:schemeClr>
              </a:gs>
              <a:gs pos="100000">
                <a:schemeClr val="accent1">
                  <a:lumMod val="40000"/>
                  <a:lumOff val="60000"/>
                  <a:alpha val="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95000"/>
              </a:lnSpc>
              <a:defRPr/>
            </a:pPr>
            <a:endParaRPr lang="en-US" kern="0">
              <a:solidFill>
                <a:srgbClr val="000000"/>
              </a:solidFill>
              <a:latin typeface="Avenir Book"/>
              <a:ea typeface="ＭＳ Ｐゴシック" pitchFamily="34" charset="-128"/>
              <a:cs typeface="Avenir Book"/>
            </a:endParaRPr>
          </a:p>
        </p:txBody>
      </p:sp>
    </p:spTree>
    <p:extLst>
      <p:ext uri="{BB962C8B-B14F-4D97-AF65-F5344CB8AC3E}">
        <p14:creationId xmlns:p14="http://schemas.microsoft.com/office/powerpoint/2010/main" val="16357934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15488" y="6211311"/>
            <a:ext cx="9159488" cy="6466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flatTx/>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smtClean="0">
              <a:ln>
                <a:noFill/>
              </a:ln>
              <a:solidFill>
                <a:schemeClr val="tx1"/>
              </a:solidFill>
              <a:effectLst/>
              <a:latin typeface="Avenir Book"/>
              <a:ea typeface="ＭＳ Ｐゴシック" pitchFamily="34" charset="-128"/>
              <a:cs typeface="Avenir Book"/>
            </a:endParaRPr>
          </a:p>
        </p:txBody>
      </p:sp>
      <p:sp>
        <p:nvSpPr>
          <p:cNvPr id="19" name="Down Arrow 18"/>
          <p:cNvSpPr/>
          <p:nvPr/>
        </p:nvSpPr>
        <p:spPr bwMode="auto">
          <a:xfrm>
            <a:off x="1434870" y="2315935"/>
            <a:ext cx="422455" cy="499265"/>
          </a:xfrm>
          <a:prstGeom prst="downArrow">
            <a:avLst/>
          </a:prstGeom>
          <a:gradFill flip="none" rotWithShape="1">
            <a:gsLst>
              <a:gs pos="0">
                <a:schemeClr val="accent1"/>
              </a:gs>
              <a:gs pos="77000">
                <a:srgbClr val="FFFFFF"/>
              </a:gs>
            </a:gsLst>
            <a:lin ang="16200000" scaled="0"/>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smtClean="0">
              <a:ln>
                <a:noFill/>
              </a:ln>
              <a:solidFill>
                <a:schemeClr val="tx1"/>
              </a:solidFill>
              <a:effectLst/>
              <a:latin typeface="Avenir Book"/>
              <a:ea typeface="ＭＳ Ｐゴシック" pitchFamily="34" charset="-128"/>
              <a:cs typeface="Avenir Book"/>
            </a:endParaRPr>
          </a:p>
        </p:txBody>
      </p:sp>
      <p:sp>
        <p:nvSpPr>
          <p:cNvPr id="80" name="Down Arrow 79"/>
          <p:cNvSpPr/>
          <p:nvPr/>
        </p:nvSpPr>
        <p:spPr bwMode="auto">
          <a:xfrm>
            <a:off x="4545675" y="2315935"/>
            <a:ext cx="422455" cy="499265"/>
          </a:xfrm>
          <a:prstGeom prst="downArrow">
            <a:avLst/>
          </a:prstGeom>
          <a:gradFill flip="none" rotWithShape="1">
            <a:gsLst>
              <a:gs pos="0">
                <a:schemeClr val="accent1"/>
              </a:gs>
              <a:gs pos="77000">
                <a:srgbClr val="FFFFFF"/>
              </a:gs>
            </a:gsLst>
            <a:lin ang="16200000" scaled="0"/>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smtClean="0">
              <a:ln>
                <a:noFill/>
              </a:ln>
              <a:solidFill>
                <a:schemeClr val="tx1"/>
              </a:solidFill>
              <a:effectLst/>
              <a:latin typeface="Avenir Book"/>
              <a:ea typeface="ＭＳ Ｐゴシック" pitchFamily="34" charset="-128"/>
              <a:cs typeface="Avenir Book"/>
            </a:endParaRPr>
          </a:p>
        </p:txBody>
      </p:sp>
      <p:sp>
        <p:nvSpPr>
          <p:cNvPr id="2" name="Title 1"/>
          <p:cNvSpPr>
            <a:spLocks noGrp="1"/>
          </p:cNvSpPr>
          <p:nvPr>
            <p:ph type="title"/>
          </p:nvPr>
        </p:nvSpPr>
        <p:spPr/>
        <p:txBody>
          <a:bodyPr/>
          <a:lstStyle/>
          <a:p>
            <a:r>
              <a:rPr lang="en-US" dirty="0" smtClean="0"/>
              <a:t>Aruba </a:t>
            </a:r>
            <a:r>
              <a:rPr lang="en-US" dirty="0" err="1" smtClean="0"/>
              <a:t>ClientMatch</a:t>
            </a:r>
            <a:r>
              <a:rPr lang="en-US" dirty="0" smtClean="0"/>
              <a:t>™</a:t>
            </a:r>
            <a:endParaRPr lang="en-US" sz="2400" dirty="0"/>
          </a:p>
        </p:txBody>
      </p:sp>
      <p:cxnSp>
        <p:nvCxnSpPr>
          <p:cNvPr id="16" name="Straight Connector 15"/>
          <p:cNvCxnSpPr>
            <a:stCxn id="71" idx="0"/>
          </p:cNvCxnSpPr>
          <p:nvPr/>
        </p:nvCxnSpPr>
        <p:spPr>
          <a:xfrm flipV="1">
            <a:off x="1354466" y="3621707"/>
            <a:ext cx="65389" cy="1560175"/>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44" idx="0"/>
          </p:cNvCxnSpPr>
          <p:nvPr/>
        </p:nvCxnSpPr>
        <p:spPr>
          <a:xfrm flipH="1" flipV="1">
            <a:off x="1588492" y="3736922"/>
            <a:ext cx="1228484" cy="1569818"/>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68" idx="0"/>
          </p:cNvCxnSpPr>
          <p:nvPr/>
        </p:nvCxnSpPr>
        <p:spPr>
          <a:xfrm flipH="1" flipV="1">
            <a:off x="1665301" y="3544895"/>
            <a:ext cx="3072116" cy="1679293"/>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flipV="1">
            <a:off x="4712561" y="3896263"/>
            <a:ext cx="49348" cy="1479003"/>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sp>
        <p:nvSpPr>
          <p:cNvPr id="102" name="Right Arrow 101"/>
          <p:cNvSpPr/>
          <p:nvPr/>
        </p:nvSpPr>
        <p:spPr>
          <a:xfrm>
            <a:off x="2345317" y="3402051"/>
            <a:ext cx="1630392" cy="319178"/>
          </a:xfrm>
          <a:prstGeom prst="rightArrow">
            <a:avLst>
              <a:gd name="adj1" fmla="val 77284"/>
              <a:gd name="adj2" fmla="val 62917"/>
            </a:avLst>
          </a:prstGeom>
          <a:gradFill flip="none" rotWithShape="1">
            <a:gsLst>
              <a:gs pos="36000">
                <a:schemeClr val="accent1">
                  <a:alpha val="70000"/>
                </a:schemeClr>
              </a:gs>
              <a:gs pos="100000">
                <a:schemeClr val="accent1">
                  <a:lumMod val="20000"/>
                  <a:lumOff val="80000"/>
                  <a:alpha val="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lnSpc>
                <a:spcPct val="95000"/>
              </a:lnSpc>
              <a:defRPr/>
            </a:pPr>
            <a:endParaRPr lang="en-US" kern="0">
              <a:solidFill>
                <a:srgbClr val="000000"/>
              </a:solidFill>
              <a:latin typeface="Avenir Book"/>
              <a:ea typeface="ＭＳ Ｐゴシック" pitchFamily="34" charset="-128"/>
              <a:cs typeface="Avenir Book"/>
            </a:endParaRPr>
          </a:p>
        </p:txBody>
      </p:sp>
      <p:sp>
        <p:nvSpPr>
          <p:cNvPr id="103" name="TextBox 102"/>
          <p:cNvSpPr txBox="1"/>
          <p:nvPr/>
        </p:nvSpPr>
        <p:spPr>
          <a:xfrm>
            <a:off x="1857325" y="2826415"/>
            <a:ext cx="2562045" cy="646331"/>
          </a:xfrm>
          <a:prstGeom prst="rect">
            <a:avLst/>
          </a:prstGeom>
          <a:noFill/>
        </p:spPr>
        <p:txBody>
          <a:bodyPr wrap="square" rtlCol="0">
            <a:spAutoFit/>
          </a:bodyPr>
          <a:lstStyle/>
          <a:p>
            <a:pPr algn="ctr"/>
            <a:r>
              <a:rPr lang="en-US" sz="1800" dirty="0" smtClean="0">
                <a:solidFill>
                  <a:srgbClr val="595959"/>
                </a:solidFill>
                <a:latin typeface="Avenir Book"/>
                <a:cs typeface="Avenir Book"/>
              </a:rPr>
              <a:t>Match to </a:t>
            </a:r>
          </a:p>
          <a:p>
            <a:pPr algn="ctr"/>
            <a:r>
              <a:rPr lang="en-US" sz="1800" dirty="0" smtClean="0">
                <a:solidFill>
                  <a:srgbClr val="595959"/>
                </a:solidFill>
                <a:latin typeface="Avenir Book"/>
                <a:cs typeface="Avenir Book"/>
              </a:rPr>
              <a:t>another AP</a:t>
            </a:r>
          </a:p>
        </p:txBody>
      </p:sp>
      <p:pic>
        <p:nvPicPr>
          <p:cNvPr id="71" name="Picture 70" descr="laptop.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74801" y="5181882"/>
            <a:ext cx="1159329" cy="1077686"/>
          </a:xfrm>
          <a:prstGeom prst="roundRect">
            <a:avLst>
              <a:gd name="adj" fmla="val 50000"/>
            </a:avLst>
          </a:prstGeom>
        </p:spPr>
      </p:pic>
      <p:pic>
        <p:nvPicPr>
          <p:cNvPr id="68" name="Picture 67" descr="phon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454388" y="5224188"/>
            <a:ext cx="566057" cy="1066800"/>
          </a:xfrm>
          <a:prstGeom prst="roundRect">
            <a:avLst/>
          </a:prstGeom>
        </p:spPr>
      </p:pic>
      <p:sp>
        <p:nvSpPr>
          <p:cNvPr id="10" name="Rectangle 9"/>
          <p:cNvSpPr/>
          <p:nvPr/>
        </p:nvSpPr>
        <p:spPr bwMode="auto">
          <a:xfrm>
            <a:off x="282720" y="1317405"/>
            <a:ext cx="5875965" cy="107534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smtClean="0">
              <a:ln>
                <a:noFill/>
              </a:ln>
              <a:solidFill>
                <a:schemeClr val="tx1"/>
              </a:solidFill>
              <a:effectLst/>
              <a:latin typeface="Avenir Book"/>
              <a:ea typeface="ＭＳ Ｐゴシック" pitchFamily="34" charset="-128"/>
              <a:cs typeface="Avenir Book"/>
            </a:endParaRPr>
          </a:p>
        </p:txBody>
      </p:sp>
      <p:grpSp>
        <p:nvGrpSpPr>
          <p:cNvPr id="56" name="Group 55"/>
          <p:cNvGrpSpPr>
            <a:grpSpLocks noChangeAspect="1"/>
          </p:cNvGrpSpPr>
          <p:nvPr/>
        </p:nvGrpSpPr>
        <p:grpSpPr>
          <a:xfrm>
            <a:off x="340250" y="1662513"/>
            <a:ext cx="1533584" cy="768637"/>
            <a:chOff x="-502844" y="2501270"/>
            <a:chExt cx="3139130" cy="1573334"/>
          </a:xfrm>
        </p:grpSpPr>
        <p:grpSp>
          <p:nvGrpSpPr>
            <p:cNvPr id="57" name="Group 56"/>
            <p:cNvGrpSpPr/>
            <p:nvPr/>
          </p:nvGrpSpPr>
          <p:grpSpPr>
            <a:xfrm>
              <a:off x="479965" y="2501270"/>
              <a:ext cx="940109" cy="935847"/>
              <a:chOff x="279457" y="1332189"/>
              <a:chExt cx="940109" cy="935847"/>
            </a:xfrm>
          </p:grpSpPr>
          <p:sp>
            <p:nvSpPr>
              <p:cNvPr id="59" name="Rounded Rectangle 58"/>
              <p:cNvSpPr>
                <a:spLocks noChangeAspect="1"/>
              </p:cNvSpPr>
              <p:nvPr/>
            </p:nvSpPr>
            <p:spPr>
              <a:xfrm>
                <a:off x="279457" y="1332189"/>
                <a:ext cx="940109" cy="935847"/>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Book"/>
                  <a:cs typeface="Avenir Book"/>
                </a:endParaRPr>
              </a:p>
            </p:txBody>
          </p:sp>
          <p:pic>
            <p:nvPicPr>
              <p:cNvPr id="60" name="Picture 59"/>
              <p:cNvPicPr>
                <a:picLocks noChangeAspect="1"/>
              </p:cNvPicPr>
              <p:nvPr/>
            </p:nvPicPr>
            <p:blipFill>
              <a:blip r:embed="rId5" cstate="email">
                <a:alphaModFix/>
                <a:duotone>
                  <a:schemeClr val="bg2">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brightnessContrast bright="67000"/>
                        </a14:imgEffect>
                      </a14:imgLayer>
                    </a14:imgProps>
                  </a:ext>
                  <a:ext uri="{28A0092B-C50C-407E-A947-70E740481C1C}">
                    <a14:useLocalDpi xmlns:a14="http://schemas.microsoft.com/office/drawing/2010/main"/>
                  </a:ext>
                </a:extLst>
              </a:blip>
              <a:stretch>
                <a:fillRect/>
              </a:stretch>
            </p:blipFill>
            <p:spPr>
              <a:xfrm>
                <a:off x="372543" y="1412031"/>
                <a:ext cx="753941" cy="785488"/>
              </a:xfrm>
              <a:prstGeom prst="rect">
                <a:avLst/>
              </a:prstGeom>
            </p:spPr>
          </p:pic>
        </p:grpSp>
        <p:sp>
          <p:nvSpPr>
            <p:cNvPr id="58" name="TextBox 57"/>
            <p:cNvSpPr txBox="1"/>
            <p:nvPr/>
          </p:nvSpPr>
          <p:spPr>
            <a:xfrm>
              <a:off x="-502844" y="3444611"/>
              <a:ext cx="3139130" cy="629993"/>
            </a:xfrm>
            <a:prstGeom prst="rect">
              <a:avLst/>
            </a:prstGeom>
            <a:noFill/>
          </p:spPr>
          <p:txBody>
            <a:bodyPr wrap="square" rtlCol="0">
              <a:spAutoFit/>
            </a:bodyPr>
            <a:lstStyle/>
            <a:p>
              <a:r>
                <a:rPr lang="en-US" sz="1400" dirty="0" smtClean="0">
                  <a:solidFill>
                    <a:srgbClr val="FF6600"/>
                  </a:solidFill>
                  <a:latin typeface="Avenir Book"/>
                  <a:cs typeface="Avenir Book"/>
                </a:rPr>
                <a:t>DEVICE TYPE</a:t>
              </a:r>
            </a:p>
          </p:txBody>
        </p:sp>
      </p:grpSp>
      <p:grpSp>
        <p:nvGrpSpPr>
          <p:cNvPr id="61" name="Group 60"/>
          <p:cNvGrpSpPr>
            <a:grpSpLocks noChangeAspect="1"/>
          </p:cNvGrpSpPr>
          <p:nvPr/>
        </p:nvGrpSpPr>
        <p:grpSpPr>
          <a:xfrm>
            <a:off x="4545674" y="1700921"/>
            <a:ext cx="1770065" cy="730229"/>
            <a:chOff x="-465397" y="3548636"/>
            <a:chExt cx="2987257" cy="1494716"/>
          </a:xfrm>
        </p:grpSpPr>
        <p:grpSp>
          <p:nvGrpSpPr>
            <p:cNvPr id="63" name="Group 62"/>
            <p:cNvGrpSpPr/>
            <p:nvPr/>
          </p:nvGrpSpPr>
          <p:grpSpPr>
            <a:xfrm>
              <a:off x="477947" y="3548636"/>
              <a:ext cx="940110" cy="935847"/>
              <a:chOff x="2833916" y="1346904"/>
              <a:chExt cx="940110" cy="935847"/>
            </a:xfrm>
          </p:grpSpPr>
          <p:sp>
            <p:nvSpPr>
              <p:cNvPr id="65" name="Rounded Rectangle 64"/>
              <p:cNvSpPr>
                <a:spLocks noChangeAspect="1"/>
              </p:cNvSpPr>
              <p:nvPr/>
            </p:nvSpPr>
            <p:spPr>
              <a:xfrm>
                <a:off x="2833916" y="1346904"/>
                <a:ext cx="940110" cy="935847"/>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Book"/>
                  <a:cs typeface="Avenir Book"/>
                </a:endParaRPr>
              </a:p>
            </p:txBody>
          </p:sp>
          <p:pic>
            <p:nvPicPr>
              <p:cNvPr id="66" name="Picture 65"/>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927001" y="1438778"/>
                <a:ext cx="753941" cy="785488"/>
              </a:xfrm>
              <a:prstGeom prst="rect">
                <a:avLst/>
              </a:prstGeom>
            </p:spPr>
          </p:pic>
        </p:grpSp>
        <p:sp>
          <p:nvSpPr>
            <p:cNvPr id="64" name="TextBox 63"/>
            <p:cNvSpPr txBox="1"/>
            <p:nvPr/>
          </p:nvSpPr>
          <p:spPr>
            <a:xfrm>
              <a:off x="-465397" y="4413359"/>
              <a:ext cx="2987257" cy="629993"/>
            </a:xfrm>
            <a:prstGeom prst="rect">
              <a:avLst/>
            </a:prstGeom>
            <a:noFill/>
          </p:spPr>
          <p:txBody>
            <a:bodyPr wrap="square" rtlCol="0">
              <a:spAutoFit/>
            </a:bodyPr>
            <a:lstStyle/>
            <a:p>
              <a:r>
                <a:rPr lang="en-US" sz="1400" dirty="0" smtClean="0">
                  <a:solidFill>
                    <a:srgbClr val="FF6600"/>
                  </a:solidFill>
                  <a:latin typeface="Avenir Book"/>
                  <a:cs typeface="Avenir Book"/>
                </a:rPr>
                <a:t>INTERFERENCE</a:t>
              </a:r>
            </a:p>
          </p:txBody>
        </p:sp>
      </p:grpSp>
      <p:grpSp>
        <p:nvGrpSpPr>
          <p:cNvPr id="67" name="Group 66"/>
          <p:cNvGrpSpPr>
            <a:grpSpLocks noChangeAspect="1"/>
          </p:cNvGrpSpPr>
          <p:nvPr/>
        </p:nvGrpSpPr>
        <p:grpSpPr>
          <a:xfrm>
            <a:off x="1818920" y="1662514"/>
            <a:ext cx="1152149" cy="768636"/>
            <a:chOff x="-253884" y="4596002"/>
            <a:chExt cx="2512730" cy="1676309"/>
          </a:xfrm>
        </p:grpSpPr>
        <p:grpSp>
          <p:nvGrpSpPr>
            <p:cNvPr id="69" name="Group 68"/>
            <p:cNvGrpSpPr/>
            <p:nvPr/>
          </p:nvGrpSpPr>
          <p:grpSpPr>
            <a:xfrm>
              <a:off x="416177" y="4596002"/>
              <a:ext cx="998273" cy="1088839"/>
              <a:chOff x="4894189" y="1344907"/>
              <a:chExt cx="998273" cy="1088839"/>
            </a:xfrm>
          </p:grpSpPr>
          <p:sp>
            <p:nvSpPr>
              <p:cNvPr id="73" name="Rounded Rectangle 72"/>
              <p:cNvSpPr>
                <a:spLocks noChangeAspect="1"/>
              </p:cNvSpPr>
              <p:nvPr/>
            </p:nvSpPr>
            <p:spPr>
              <a:xfrm>
                <a:off x="4923270" y="1344907"/>
                <a:ext cx="940110" cy="935847"/>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Book"/>
                  <a:cs typeface="Avenir Book"/>
                </a:endParaRPr>
              </a:p>
            </p:txBody>
          </p:sp>
          <p:pic>
            <p:nvPicPr>
              <p:cNvPr id="74" name="Picture 73"/>
              <p:cNvPicPr>
                <a:picLocks noChangeAspect="1"/>
              </p:cNvPicPr>
              <p:nvPr/>
            </p:nvPicPr>
            <p:blipFill>
              <a:blip r:embed="rId8" cstate="email">
                <a:duotone>
                  <a:schemeClr val="accent5">
                    <a:shade val="45000"/>
                    <a:satMod val="135000"/>
                  </a:schemeClr>
                  <a:prstClr val="white"/>
                </a:duotone>
                <a:extLst>
                  <a:ext uri="{BEBA8EAE-BF5A-486C-A8C5-ECC9F3942E4B}">
                    <a14:imgProps xmlns:a14="http://schemas.microsoft.com/office/drawing/2010/main">
                      <a14:imgLayer r:embed="rId9">
                        <a14:imgEffect>
                          <a14:saturation sat="0"/>
                        </a14:imgEffect>
                        <a14:imgEffect>
                          <a14:brightnessContrast bright="74000"/>
                        </a14:imgEffect>
                      </a14:imgLayer>
                    </a14:imgProps>
                  </a:ext>
                  <a:ext uri="{28A0092B-C50C-407E-A947-70E740481C1C}">
                    <a14:useLocalDpi xmlns:a14="http://schemas.microsoft.com/office/drawing/2010/main"/>
                  </a:ext>
                </a:extLst>
              </a:blip>
              <a:stretch>
                <a:fillRect/>
              </a:stretch>
            </p:blipFill>
            <p:spPr>
              <a:xfrm>
                <a:off x="4894189" y="1473706"/>
                <a:ext cx="998273" cy="960040"/>
              </a:xfrm>
              <a:prstGeom prst="rect">
                <a:avLst/>
              </a:prstGeom>
            </p:spPr>
          </p:pic>
        </p:grpSp>
        <p:sp>
          <p:nvSpPr>
            <p:cNvPr id="72" name="TextBox 71"/>
            <p:cNvSpPr txBox="1"/>
            <p:nvPr/>
          </p:nvSpPr>
          <p:spPr>
            <a:xfrm>
              <a:off x="-253884" y="5601084"/>
              <a:ext cx="2512730" cy="671227"/>
            </a:xfrm>
            <a:prstGeom prst="rect">
              <a:avLst/>
            </a:prstGeom>
            <a:noFill/>
          </p:spPr>
          <p:txBody>
            <a:bodyPr wrap="square" rtlCol="0">
              <a:spAutoFit/>
            </a:bodyPr>
            <a:lstStyle/>
            <a:p>
              <a:r>
                <a:rPr lang="en-US" sz="1400" dirty="0" smtClean="0">
                  <a:solidFill>
                    <a:srgbClr val="FF6600"/>
                  </a:solidFill>
                  <a:latin typeface="Avenir Book"/>
                  <a:cs typeface="Avenir Book"/>
                </a:rPr>
                <a:t>LOCATION</a:t>
              </a:r>
            </a:p>
          </p:txBody>
        </p:sp>
      </p:grpSp>
      <p:grpSp>
        <p:nvGrpSpPr>
          <p:cNvPr id="75" name="Group 74"/>
          <p:cNvGrpSpPr>
            <a:grpSpLocks noChangeAspect="1"/>
          </p:cNvGrpSpPr>
          <p:nvPr/>
        </p:nvGrpSpPr>
        <p:grpSpPr>
          <a:xfrm>
            <a:off x="3047881" y="1662514"/>
            <a:ext cx="1574604" cy="768636"/>
            <a:chOff x="-328912" y="5704623"/>
            <a:chExt cx="3223055" cy="1573331"/>
          </a:xfrm>
        </p:grpSpPr>
        <p:grpSp>
          <p:nvGrpSpPr>
            <p:cNvPr id="76" name="Group 75"/>
            <p:cNvGrpSpPr/>
            <p:nvPr/>
          </p:nvGrpSpPr>
          <p:grpSpPr>
            <a:xfrm>
              <a:off x="457200" y="5704623"/>
              <a:ext cx="940110" cy="935847"/>
              <a:chOff x="457200" y="5771471"/>
              <a:chExt cx="940110" cy="935847"/>
            </a:xfrm>
          </p:grpSpPr>
          <p:sp>
            <p:nvSpPr>
              <p:cNvPr id="78" name="Rounded Rectangle 77"/>
              <p:cNvSpPr>
                <a:spLocks noChangeAspect="1"/>
              </p:cNvSpPr>
              <p:nvPr/>
            </p:nvSpPr>
            <p:spPr>
              <a:xfrm>
                <a:off x="457200" y="5771471"/>
                <a:ext cx="940110" cy="935847"/>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Book"/>
                  <a:cs typeface="Avenir Book"/>
                </a:endParaRPr>
              </a:p>
            </p:txBody>
          </p:sp>
          <p:sp>
            <p:nvSpPr>
              <p:cNvPr id="79" name="Quad Arrow 78"/>
              <p:cNvSpPr/>
              <p:nvPr/>
            </p:nvSpPr>
            <p:spPr bwMode="auto">
              <a:xfrm>
                <a:off x="592171" y="5893509"/>
                <a:ext cx="670169" cy="698211"/>
              </a:xfrm>
              <a:prstGeom prst="quadArrow">
                <a:avLst>
                  <a:gd name="adj1" fmla="val 14855"/>
                  <a:gd name="adj2" fmla="val 22500"/>
                  <a:gd name="adj3" fmla="val 23508"/>
                </a:avLst>
              </a:prstGeom>
              <a:noFill/>
              <a:ln>
                <a:solidFill>
                  <a:schemeClr val="bg1"/>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smtClean="0">
                  <a:ln>
                    <a:noFill/>
                  </a:ln>
                  <a:solidFill>
                    <a:schemeClr val="tx1"/>
                  </a:solidFill>
                  <a:effectLst/>
                  <a:latin typeface="Avenir Book"/>
                  <a:ea typeface="ＭＳ Ｐゴシック" pitchFamily="34" charset="-128"/>
                  <a:cs typeface="Avenir Book"/>
                </a:endParaRPr>
              </a:p>
            </p:txBody>
          </p:sp>
        </p:grpSp>
        <p:sp>
          <p:nvSpPr>
            <p:cNvPr id="77" name="TextBox 76"/>
            <p:cNvSpPr txBox="1"/>
            <p:nvPr/>
          </p:nvSpPr>
          <p:spPr>
            <a:xfrm>
              <a:off x="-328912" y="6647961"/>
              <a:ext cx="3223055" cy="629993"/>
            </a:xfrm>
            <a:prstGeom prst="rect">
              <a:avLst/>
            </a:prstGeom>
            <a:noFill/>
          </p:spPr>
          <p:txBody>
            <a:bodyPr wrap="square" rtlCol="0">
              <a:spAutoFit/>
            </a:bodyPr>
            <a:lstStyle/>
            <a:p>
              <a:r>
                <a:rPr lang="en-US" sz="1400" dirty="0" smtClean="0">
                  <a:solidFill>
                    <a:srgbClr val="FF6600"/>
                  </a:solidFill>
                  <a:latin typeface="Avenir Book"/>
                  <a:cs typeface="Avenir Book"/>
                </a:rPr>
                <a:t>CONGESTION</a:t>
              </a:r>
            </a:p>
          </p:txBody>
        </p:sp>
      </p:grpSp>
      <p:sp>
        <p:nvSpPr>
          <p:cNvPr id="18" name="TextBox 17"/>
          <p:cNvSpPr txBox="1"/>
          <p:nvPr/>
        </p:nvSpPr>
        <p:spPr>
          <a:xfrm>
            <a:off x="1513784" y="1282058"/>
            <a:ext cx="3479744" cy="369332"/>
          </a:xfrm>
          <a:prstGeom prst="rect">
            <a:avLst/>
          </a:prstGeom>
          <a:noFill/>
        </p:spPr>
        <p:txBody>
          <a:bodyPr wrap="none" rtlCol="0">
            <a:spAutoFit/>
          </a:bodyPr>
          <a:lstStyle/>
          <a:p>
            <a:r>
              <a:rPr lang="en-US" sz="1800" dirty="0" smtClean="0">
                <a:solidFill>
                  <a:schemeClr val="accent1">
                    <a:lumMod val="50000"/>
                  </a:schemeClr>
                </a:solidFill>
                <a:latin typeface="Avenir Black"/>
                <a:cs typeface="Avenir Black"/>
              </a:rPr>
              <a:t>REAL-TIME RF CORRELATION</a:t>
            </a:r>
            <a:endParaRPr lang="en-US" sz="1800" dirty="0">
              <a:solidFill>
                <a:schemeClr val="accent1">
                  <a:lumMod val="50000"/>
                </a:schemeClr>
              </a:solidFill>
              <a:latin typeface="Avenir Black"/>
              <a:cs typeface="Avenir Black"/>
            </a:endParaRPr>
          </a:p>
        </p:txBody>
      </p:sp>
      <p:sp>
        <p:nvSpPr>
          <p:cNvPr id="98" name="Rectangle 97"/>
          <p:cNvSpPr/>
          <p:nvPr/>
        </p:nvSpPr>
        <p:spPr>
          <a:xfrm>
            <a:off x="5632880" y="2827731"/>
            <a:ext cx="3168495" cy="3690242"/>
          </a:xfrm>
          <a:prstGeom prst="rect">
            <a:avLst/>
          </a:prstGeom>
        </p:spPr>
        <p:txBody>
          <a:bodyPr wrap="square">
            <a:spAutoFit/>
          </a:bodyPr>
          <a:lstStyle/>
          <a:p>
            <a:pPr algn="ctr">
              <a:lnSpc>
                <a:spcPct val="110000"/>
              </a:lnSpc>
              <a:buClr>
                <a:schemeClr val="accent1"/>
              </a:buClr>
            </a:pPr>
            <a:r>
              <a:rPr lang="en-US" sz="2000" dirty="0">
                <a:latin typeface="Avenir Black"/>
                <a:cs typeface="Avenir Black"/>
              </a:rPr>
              <a:t>Enables </a:t>
            </a:r>
            <a:r>
              <a:rPr lang="en-US" sz="2000" dirty="0" smtClean="0">
                <a:latin typeface="Avenir Black"/>
                <a:cs typeface="Avenir Black"/>
              </a:rPr>
              <a:t>use of </a:t>
            </a:r>
          </a:p>
          <a:p>
            <a:pPr algn="ctr">
              <a:lnSpc>
                <a:spcPct val="110000"/>
              </a:lnSpc>
              <a:buClr>
                <a:schemeClr val="accent1"/>
              </a:buClr>
            </a:pPr>
            <a:r>
              <a:rPr lang="en-US" sz="2000" dirty="0" smtClean="0">
                <a:latin typeface="Avenir Black"/>
                <a:cs typeface="Avenir Black"/>
              </a:rPr>
              <a:t>802.11ac Wi-Fi rates</a:t>
            </a:r>
          </a:p>
          <a:p>
            <a:pPr algn="ctr">
              <a:lnSpc>
                <a:spcPct val="110000"/>
              </a:lnSpc>
              <a:buClr>
                <a:schemeClr val="accent1"/>
              </a:buClr>
            </a:pPr>
            <a:endParaRPr lang="en-US" sz="1600" dirty="0" smtClean="0">
              <a:latin typeface="Avenir Book"/>
              <a:cs typeface="Avenir Book"/>
            </a:endParaRPr>
          </a:p>
          <a:p>
            <a:pPr marL="342900" indent="-342900">
              <a:lnSpc>
                <a:spcPct val="120000"/>
              </a:lnSpc>
              <a:buClr>
                <a:schemeClr val="accent1"/>
              </a:buClr>
              <a:buFont typeface="Wingdings" charset="2"/>
              <a:buChar char="ü"/>
            </a:pPr>
            <a:r>
              <a:rPr lang="en-US" sz="1800" b="1" dirty="0" smtClean="0">
                <a:latin typeface="Avenir Black"/>
                <a:cs typeface="Avenir Black"/>
              </a:rPr>
              <a:t>98% </a:t>
            </a:r>
            <a:r>
              <a:rPr lang="en-US" sz="1800" dirty="0">
                <a:latin typeface="Avenir Book"/>
                <a:cs typeface="Avenir Book"/>
              </a:rPr>
              <a:t>o</a:t>
            </a:r>
            <a:r>
              <a:rPr lang="en-US" sz="1800" dirty="0" smtClean="0">
                <a:latin typeface="Avenir Book"/>
                <a:cs typeface="Avenir Book"/>
              </a:rPr>
              <a:t>f mobile devices with higher signal quality</a:t>
            </a:r>
          </a:p>
          <a:p>
            <a:pPr marL="342900" indent="-342900">
              <a:lnSpc>
                <a:spcPct val="120000"/>
              </a:lnSpc>
              <a:buClr>
                <a:schemeClr val="accent1"/>
              </a:buClr>
              <a:buFont typeface="Wingdings" charset="2"/>
              <a:buChar char="ü"/>
            </a:pPr>
            <a:r>
              <a:rPr lang="en-US" sz="1800" b="1" dirty="0">
                <a:latin typeface="Avenir Black"/>
                <a:cs typeface="Avenir Black"/>
              </a:rPr>
              <a:t>94% </a:t>
            </a:r>
            <a:r>
              <a:rPr lang="en-US" sz="1800" dirty="0">
                <a:latin typeface="Avenir Book"/>
                <a:cs typeface="Avenir Book"/>
              </a:rPr>
              <a:t>better performance for “sticky” </a:t>
            </a:r>
            <a:r>
              <a:rPr lang="en-US" sz="1800" dirty="0" smtClean="0">
                <a:latin typeface="Avenir Book"/>
                <a:cs typeface="Avenir Book"/>
              </a:rPr>
              <a:t>clients</a:t>
            </a:r>
          </a:p>
          <a:p>
            <a:pPr marL="342900" indent="-342900">
              <a:lnSpc>
                <a:spcPct val="120000"/>
              </a:lnSpc>
              <a:buClr>
                <a:schemeClr val="accent1"/>
              </a:buClr>
              <a:buFont typeface="Wingdings" charset="2"/>
              <a:buChar char="ü"/>
            </a:pPr>
            <a:r>
              <a:rPr lang="en-US" sz="1800" b="1" dirty="0">
                <a:latin typeface="Avenir Black"/>
                <a:cs typeface="Avenir Black"/>
              </a:rPr>
              <a:t>88% </a:t>
            </a:r>
            <a:r>
              <a:rPr lang="en-US" sz="1800" dirty="0" smtClean="0">
                <a:latin typeface="Avenir Book"/>
                <a:cs typeface="Avenir Book"/>
              </a:rPr>
              <a:t>higher network performance</a:t>
            </a:r>
            <a:endParaRPr lang="en-US" sz="1800" dirty="0">
              <a:latin typeface="Avenir Book"/>
              <a:cs typeface="Avenir Book"/>
            </a:endParaRPr>
          </a:p>
          <a:p>
            <a:pPr marL="342900" indent="-342900">
              <a:lnSpc>
                <a:spcPct val="120000"/>
              </a:lnSpc>
              <a:buClr>
                <a:schemeClr val="accent1"/>
              </a:buClr>
              <a:buFont typeface="Wingdings" charset="2"/>
              <a:buChar char="ü"/>
            </a:pPr>
            <a:r>
              <a:rPr lang="en-US" sz="1800" dirty="0" smtClean="0">
                <a:latin typeface="Avenir Book"/>
                <a:cs typeface="Avenir Book"/>
              </a:rPr>
              <a:t>No client-side software required</a:t>
            </a:r>
            <a:endParaRPr lang="en-US" sz="1800" dirty="0">
              <a:latin typeface="Avenir Book"/>
              <a:cs typeface="Avenir Book"/>
            </a:endParaRPr>
          </a:p>
        </p:txBody>
      </p:sp>
      <p:pic>
        <p:nvPicPr>
          <p:cNvPr id="42" name="Picture 41" descr="AP225_side.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82414" y="2788014"/>
            <a:ext cx="903705" cy="1102973"/>
          </a:xfrm>
          <a:prstGeom prst="rect">
            <a:avLst/>
          </a:prstGeom>
        </p:spPr>
      </p:pic>
      <p:pic>
        <p:nvPicPr>
          <p:cNvPr id="43" name="Picture 42" descr="AP225_side.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93889" y="2796380"/>
            <a:ext cx="903705" cy="1102973"/>
          </a:xfrm>
          <a:prstGeom prst="rect">
            <a:avLst/>
          </a:prstGeom>
        </p:spPr>
      </p:pic>
      <p:sp>
        <p:nvSpPr>
          <p:cNvPr id="45" name="Rectangle 44"/>
          <p:cNvSpPr/>
          <p:nvPr/>
        </p:nvSpPr>
        <p:spPr>
          <a:xfrm>
            <a:off x="0" y="3608962"/>
            <a:ext cx="1386785" cy="646331"/>
          </a:xfrm>
          <a:prstGeom prst="rect">
            <a:avLst/>
          </a:prstGeom>
        </p:spPr>
        <p:txBody>
          <a:bodyPr wrap="square">
            <a:spAutoFit/>
          </a:bodyPr>
          <a:lstStyle/>
          <a:p>
            <a:pPr algn="ctr"/>
            <a:r>
              <a:rPr lang="en-US" sz="1800" dirty="0" smtClean="0">
                <a:latin typeface="Avenir Book"/>
                <a:cs typeface="Avenir Book"/>
              </a:rPr>
              <a:t>Patent: </a:t>
            </a:r>
            <a:r>
              <a:rPr lang="en-US" sz="1800" dirty="0" smtClean="0">
                <a:latin typeface="Avenir Black"/>
                <a:cs typeface="Avenir Black"/>
              </a:rPr>
              <a:t>8,401,554</a:t>
            </a:r>
            <a:endParaRPr lang="en-US" sz="700" dirty="0" smtClean="0">
              <a:latin typeface="Avenir Black"/>
              <a:cs typeface="Avenir Black"/>
            </a:endParaRPr>
          </a:p>
        </p:txBody>
      </p:sp>
      <p:pic>
        <p:nvPicPr>
          <p:cNvPr id="44" name="Picture 43" descr="ipad.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397876" y="5306740"/>
            <a:ext cx="838200" cy="1006929"/>
          </a:xfrm>
          <a:prstGeom prst="roundRect">
            <a:avLst/>
          </a:prstGeom>
        </p:spPr>
      </p:pic>
    </p:spTree>
    <p:extLst>
      <p:ext uri="{BB962C8B-B14F-4D97-AF65-F5344CB8AC3E}">
        <p14:creationId xmlns:p14="http://schemas.microsoft.com/office/powerpoint/2010/main" val="51351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down)">
                                      <p:cBhvr>
                                        <p:cTn id="11" dur="500"/>
                                        <p:tgtEl>
                                          <p:spTgt spid="62"/>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03"/>
                                        </p:tgtEl>
                                        <p:attrNameLst>
                                          <p:attrName>style.visibility</p:attrName>
                                        </p:attrNameLst>
                                      </p:cBhvr>
                                      <p:to>
                                        <p:strVal val="visible"/>
                                      </p:to>
                                    </p:set>
                                    <p:animEffect transition="in" filter="blinds(horizontal)">
                                      <p:cBhvr>
                                        <p:cTn id="14" dur="500"/>
                                        <p:tgtEl>
                                          <p:spTgt spid="103"/>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blinds(horizontal)">
                                      <p:cBhvr>
                                        <p:cTn id="1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Oval 91"/>
          <p:cNvSpPr/>
          <p:nvPr/>
        </p:nvSpPr>
        <p:spPr>
          <a:xfrm rot="20225304">
            <a:off x="523070" y="3060784"/>
            <a:ext cx="4282786" cy="26461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white"/>
              </a:solidFill>
            </a:endParaRPr>
          </a:p>
        </p:txBody>
      </p:sp>
      <p:sp>
        <p:nvSpPr>
          <p:cNvPr id="93" name="Oval 92"/>
          <p:cNvSpPr/>
          <p:nvPr/>
        </p:nvSpPr>
        <p:spPr>
          <a:xfrm rot="20527171">
            <a:off x="3878552" y="1271337"/>
            <a:ext cx="4588235" cy="298631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normAutofit/>
          </a:bodyPr>
          <a:lstStyle/>
          <a:p>
            <a:r>
              <a:rPr lang="en-US" dirty="0" smtClean="0"/>
              <a:t>Controller Portfolio</a:t>
            </a:r>
            <a:endParaRPr lang="en-US" dirty="0"/>
          </a:p>
        </p:txBody>
      </p:sp>
      <p:grpSp>
        <p:nvGrpSpPr>
          <p:cNvPr id="37" name="Group 36"/>
          <p:cNvGrpSpPr/>
          <p:nvPr/>
        </p:nvGrpSpPr>
        <p:grpSpPr>
          <a:xfrm>
            <a:off x="472793" y="2007432"/>
            <a:ext cx="8258219" cy="4197121"/>
            <a:chOff x="812144" y="1343910"/>
            <a:chExt cx="7929476" cy="4520667"/>
          </a:xfrm>
        </p:grpSpPr>
        <p:cxnSp>
          <p:nvCxnSpPr>
            <p:cNvPr id="34" name="Straight Arrow Connector 33"/>
            <p:cNvCxnSpPr/>
            <p:nvPr/>
          </p:nvCxnSpPr>
          <p:spPr bwMode="auto">
            <a:xfrm>
              <a:off x="812144" y="5862989"/>
              <a:ext cx="7929476" cy="1588"/>
            </a:xfrm>
            <a:prstGeom prst="straightConnector1">
              <a:avLst/>
            </a:prstGeom>
            <a:solidFill>
              <a:schemeClr val="accent1"/>
            </a:solidFill>
            <a:ln w="63500" cap="flat" cmpd="sng" algn="ctr">
              <a:solidFill>
                <a:srgbClr val="808284"/>
              </a:solidFill>
              <a:prstDash val="solid"/>
              <a:round/>
              <a:headEnd type="none" w="med" len="med"/>
              <a:tailEnd type="arrow" w="med" len="med"/>
            </a:ln>
            <a:effectLst/>
          </p:spPr>
        </p:cxnSp>
        <p:cxnSp>
          <p:nvCxnSpPr>
            <p:cNvPr id="35" name="Straight Arrow Connector 34"/>
            <p:cNvCxnSpPr/>
            <p:nvPr/>
          </p:nvCxnSpPr>
          <p:spPr bwMode="auto">
            <a:xfrm rot="16200000" flipV="1">
              <a:off x="-1417852" y="3588673"/>
              <a:ext cx="4509029" cy="19504"/>
            </a:xfrm>
            <a:prstGeom prst="straightConnector1">
              <a:avLst/>
            </a:prstGeom>
            <a:solidFill>
              <a:schemeClr val="accent1"/>
            </a:solidFill>
            <a:ln w="63500" cap="flat" cmpd="sng" algn="ctr">
              <a:solidFill>
                <a:srgbClr val="808284"/>
              </a:solidFill>
              <a:prstDash val="solid"/>
              <a:round/>
              <a:headEnd type="none" w="med" len="med"/>
              <a:tailEnd type="arrow" w="med" len="med"/>
            </a:ln>
            <a:effectLst/>
          </p:spPr>
        </p:cxnSp>
      </p:grpSp>
      <p:sp>
        <p:nvSpPr>
          <p:cNvPr id="39" name="TextBox 38"/>
          <p:cNvSpPr txBox="1"/>
          <p:nvPr/>
        </p:nvSpPr>
        <p:spPr>
          <a:xfrm>
            <a:off x="6125988" y="5874556"/>
            <a:ext cx="1852807" cy="276999"/>
          </a:xfrm>
          <a:prstGeom prst="rect">
            <a:avLst/>
          </a:prstGeom>
          <a:noFill/>
        </p:spPr>
        <p:txBody>
          <a:bodyPr wrap="square" rtlCol="0">
            <a:spAutoFit/>
          </a:bodyPr>
          <a:lstStyle/>
          <a:p>
            <a:pPr algn="ctr"/>
            <a:r>
              <a:rPr lang="en-US" sz="1200" b="1" dirty="0" smtClean="0">
                <a:solidFill>
                  <a:prstClr val="black"/>
                </a:solidFill>
                <a:latin typeface="Arial" pitchFamily="34" charset="0"/>
                <a:ea typeface="Verdana" pitchFamily="34" charset="0"/>
                <a:cs typeface="Arial" pitchFamily="34" charset="0"/>
              </a:rPr>
              <a:t>Performance</a:t>
            </a:r>
            <a:endParaRPr lang="en-US" b="1" dirty="0">
              <a:solidFill>
                <a:prstClr val="black"/>
              </a:solidFill>
              <a:latin typeface="Arial" pitchFamily="34" charset="0"/>
              <a:ea typeface="Verdana" pitchFamily="34" charset="0"/>
              <a:cs typeface="Arial" pitchFamily="34" charset="0"/>
            </a:endParaRPr>
          </a:p>
        </p:txBody>
      </p:sp>
      <p:sp>
        <p:nvSpPr>
          <p:cNvPr id="40" name="TextBox 39"/>
          <p:cNvSpPr txBox="1"/>
          <p:nvPr/>
        </p:nvSpPr>
        <p:spPr>
          <a:xfrm rot="16200000">
            <a:off x="188229" y="2743617"/>
            <a:ext cx="1032586" cy="276999"/>
          </a:xfrm>
          <a:prstGeom prst="rect">
            <a:avLst/>
          </a:prstGeom>
          <a:noFill/>
        </p:spPr>
        <p:txBody>
          <a:bodyPr wrap="square" rtlCol="0">
            <a:spAutoFit/>
          </a:bodyPr>
          <a:lstStyle/>
          <a:p>
            <a:pPr algn="ctr"/>
            <a:r>
              <a:rPr lang="en-US" sz="1200" b="1" dirty="0" smtClean="0">
                <a:solidFill>
                  <a:prstClr val="black"/>
                </a:solidFill>
                <a:latin typeface="Arial" pitchFamily="34" charset="0"/>
                <a:ea typeface="Verdana" pitchFamily="34" charset="0"/>
                <a:cs typeface="Arial" pitchFamily="34" charset="0"/>
              </a:rPr>
              <a:t>Scale</a:t>
            </a:r>
          </a:p>
        </p:txBody>
      </p:sp>
      <p:sp>
        <p:nvSpPr>
          <p:cNvPr id="50" name="Text Box 14"/>
          <p:cNvSpPr txBox="1">
            <a:spLocks noChangeArrowheads="1"/>
          </p:cNvSpPr>
          <p:nvPr/>
        </p:nvSpPr>
        <p:spPr bwMode="auto">
          <a:xfrm>
            <a:off x="3662647" y="1279478"/>
            <a:ext cx="1750612" cy="338554"/>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600" b="1" dirty="0" smtClean="0">
                <a:solidFill>
                  <a:srgbClr val="000000"/>
                </a:solidFill>
                <a:latin typeface="Arial"/>
                <a:cs typeface="Verdana"/>
              </a:rPr>
              <a:t>Large Campus</a:t>
            </a:r>
          </a:p>
        </p:txBody>
      </p:sp>
      <p:sp>
        <p:nvSpPr>
          <p:cNvPr id="51" name="Text Box 14"/>
          <p:cNvSpPr txBox="1">
            <a:spLocks noChangeArrowheads="1"/>
          </p:cNvSpPr>
          <p:nvPr/>
        </p:nvSpPr>
        <p:spPr bwMode="auto">
          <a:xfrm>
            <a:off x="1246420" y="2652553"/>
            <a:ext cx="1898729" cy="338554"/>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600" b="1" dirty="0" smtClean="0">
                <a:solidFill>
                  <a:srgbClr val="000000"/>
                </a:solidFill>
                <a:latin typeface="Arial"/>
                <a:cs typeface="Verdana"/>
              </a:rPr>
              <a:t>Satellite Campus </a:t>
            </a:r>
          </a:p>
        </p:txBody>
      </p:sp>
      <p:sp>
        <p:nvSpPr>
          <p:cNvPr id="56" name="Text Box 14"/>
          <p:cNvSpPr txBox="1">
            <a:spLocks noChangeArrowheads="1"/>
          </p:cNvSpPr>
          <p:nvPr/>
        </p:nvSpPr>
        <p:spPr bwMode="auto">
          <a:xfrm>
            <a:off x="549246" y="5353720"/>
            <a:ext cx="1586459" cy="76174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b="1" dirty="0" smtClean="0">
                <a:solidFill>
                  <a:srgbClr val="3333FF"/>
                </a:solidFill>
                <a:latin typeface="Arial"/>
                <a:cs typeface="Verdana"/>
              </a:rPr>
              <a:t>3200</a:t>
            </a:r>
            <a:endParaRPr lang="en-US" sz="1000" b="1" dirty="0" smtClean="0">
              <a:solidFill>
                <a:srgbClr val="3333FF"/>
              </a:solidFill>
              <a:latin typeface="Arial"/>
              <a:cs typeface="Verdana"/>
            </a:endParaRPr>
          </a:p>
          <a:p>
            <a:pPr algn="ctr"/>
            <a:r>
              <a:rPr lang="en-US" sz="1050" b="1" dirty="0" smtClean="0">
                <a:solidFill>
                  <a:prstClr val="black"/>
                </a:solidFill>
                <a:latin typeface="Arial"/>
                <a:cs typeface="Verdana"/>
              </a:rPr>
              <a:t>32 CAP/128 RAP</a:t>
            </a:r>
          </a:p>
          <a:p>
            <a:pPr algn="ctr"/>
            <a:r>
              <a:rPr lang="en-US" sz="1050" b="1" dirty="0" smtClean="0">
                <a:solidFill>
                  <a:prstClr val="black"/>
                </a:solidFill>
                <a:latin typeface="Arial"/>
                <a:cs typeface="Verdana"/>
              </a:rPr>
              <a:t>2K Users</a:t>
            </a:r>
          </a:p>
          <a:p>
            <a:pPr algn="ctr"/>
            <a:r>
              <a:rPr lang="en-US" sz="1050" b="1" dirty="0" smtClean="0">
                <a:solidFill>
                  <a:prstClr val="black"/>
                </a:solidFill>
                <a:latin typeface="Arial"/>
                <a:cs typeface="Verdana"/>
              </a:rPr>
              <a:t>3 </a:t>
            </a:r>
            <a:r>
              <a:rPr lang="en-US" sz="1050" b="1" dirty="0" err="1" smtClean="0">
                <a:solidFill>
                  <a:prstClr val="black"/>
                </a:solidFill>
                <a:latin typeface="Arial"/>
                <a:cs typeface="Verdana"/>
              </a:rPr>
              <a:t>Gbps</a:t>
            </a:r>
            <a:r>
              <a:rPr lang="en-US" sz="1050" b="1" dirty="0" smtClean="0">
                <a:solidFill>
                  <a:prstClr val="black"/>
                </a:solidFill>
                <a:latin typeface="Arial"/>
                <a:cs typeface="Verdana"/>
              </a:rPr>
              <a:t> Firewall</a:t>
            </a:r>
          </a:p>
        </p:txBody>
      </p:sp>
      <p:pic>
        <p:nvPicPr>
          <p:cNvPr id="52" name="Picture 20" descr="3600_front_crop_trim_small"/>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2621" y="4986786"/>
            <a:ext cx="1533084" cy="421526"/>
          </a:xfrm>
          <a:prstGeom prst="rect">
            <a:avLst/>
          </a:prstGeom>
          <a:noFill/>
          <a:ln w="9525">
            <a:noFill/>
            <a:miter lim="800000"/>
            <a:headEnd/>
            <a:tailEnd/>
          </a:ln>
        </p:spPr>
      </p:pic>
      <p:pic>
        <p:nvPicPr>
          <p:cNvPr id="53" name="Picture 20" descr="3600_front_crop_trim_small"/>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61444" y="4335907"/>
            <a:ext cx="1533084" cy="421526"/>
          </a:xfrm>
          <a:prstGeom prst="rect">
            <a:avLst/>
          </a:prstGeom>
          <a:noFill/>
          <a:ln w="9525">
            <a:noFill/>
            <a:miter lim="800000"/>
            <a:headEnd/>
            <a:tailEnd/>
          </a:ln>
        </p:spPr>
      </p:pic>
      <p:pic>
        <p:nvPicPr>
          <p:cNvPr id="64" name="Picture 20" descr="3600_front_crop_trim_small"/>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55622" y="3705221"/>
            <a:ext cx="1533084" cy="421526"/>
          </a:xfrm>
          <a:prstGeom prst="rect">
            <a:avLst/>
          </a:prstGeom>
          <a:noFill/>
          <a:ln w="9525">
            <a:noFill/>
            <a:miter lim="800000"/>
            <a:headEnd/>
            <a:tailEnd/>
          </a:ln>
        </p:spPr>
      </p:pic>
      <p:pic>
        <p:nvPicPr>
          <p:cNvPr id="65" name="Picture 2" descr="6000_front_crop_trim_small"/>
          <p:cNvPicPr>
            <a:picLocks noChangeAspect="1" noChangeArrowheads="1"/>
          </p:cNvPicPr>
          <p:nvPr/>
        </p:nvPicPr>
        <p:blipFill>
          <a:blip r:embed="rId4" cstate="screen"/>
          <a:srcRect/>
          <a:stretch>
            <a:fillRect/>
          </a:stretch>
        </p:blipFill>
        <p:spPr bwMode="auto">
          <a:xfrm>
            <a:off x="4622325" y="3260237"/>
            <a:ext cx="1483374" cy="678565"/>
          </a:xfrm>
          <a:prstGeom prst="rect">
            <a:avLst/>
          </a:prstGeom>
          <a:noFill/>
          <a:ln w="9525">
            <a:noFill/>
            <a:miter lim="800000"/>
            <a:headEnd/>
            <a:tailEnd/>
          </a:ln>
        </p:spPr>
      </p:pic>
      <p:pic>
        <p:nvPicPr>
          <p:cNvPr id="66"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64152" y="3028646"/>
            <a:ext cx="1849107" cy="192341"/>
          </a:xfrm>
          <a:prstGeom prst="rect">
            <a:avLst/>
          </a:prstGeom>
          <a:noFill/>
          <a:ln w="9525">
            <a:noFill/>
            <a:miter lim="800000"/>
            <a:headEnd/>
            <a:tailEnd/>
          </a:ln>
          <a:effectLst/>
        </p:spPr>
      </p:pic>
      <p:pic>
        <p:nvPicPr>
          <p:cNvPr id="67"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13259" y="2171292"/>
            <a:ext cx="1849107" cy="192341"/>
          </a:xfrm>
          <a:prstGeom prst="rect">
            <a:avLst/>
          </a:prstGeom>
          <a:noFill/>
          <a:ln w="9525">
            <a:noFill/>
            <a:miter lim="800000"/>
            <a:headEnd/>
            <a:tailEnd/>
          </a:ln>
          <a:effectLst/>
        </p:spPr>
      </p:pic>
      <p:pic>
        <p:nvPicPr>
          <p:cNvPr id="68"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65320" y="1275242"/>
            <a:ext cx="1849107" cy="192341"/>
          </a:xfrm>
          <a:prstGeom prst="rect">
            <a:avLst/>
          </a:prstGeom>
          <a:noFill/>
          <a:ln w="9525">
            <a:noFill/>
            <a:miter lim="800000"/>
            <a:headEnd/>
            <a:tailEnd/>
          </a:ln>
          <a:effectLst/>
        </p:spPr>
      </p:pic>
      <p:sp>
        <p:nvSpPr>
          <p:cNvPr id="69" name="Text Box 14"/>
          <p:cNvSpPr txBox="1">
            <a:spLocks noChangeArrowheads="1"/>
          </p:cNvSpPr>
          <p:nvPr/>
        </p:nvSpPr>
        <p:spPr bwMode="auto">
          <a:xfrm>
            <a:off x="1999225" y="4762084"/>
            <a:ext cx="1586459" cy="76174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b="1" dirty="0" smtClean="0">
                <a:solidFill>
                  <a:srgbClr val="3333FF"/>
                </a:solidFill>
                <a:latin typeface="Arial"/>
                <a:cs typeface="Verdana"/>
              </a:rPr>
              <a:t>3400</a:t>
            </a:r>
            <a:endParaRPr lang="en-US" sz="1000" b="1" dirty="0" smtClean="0">
              <a:solidFill>
                <a:srgbClr val="3333FF"/>
              </a:solidFill>
              <a:latin typeface="Arial"/>
              <a:cs typeface="Verdana"/>
            </a:endParaRPr>
          </a:p>
          <a:p>
            <a:pPr algn="ctr"/>
            <a:r>
              <a:rPr lang="en-US" sz="1050" b="1" dirty="0" smtClean="0">
                <a:solidFill>
                  <a:prstClr val="black"/>
                </a:solidFill>
                <a:latin typeface="Arial"/>
                <a:cs typeface="Verdana"/>
              </a:rPr>
              <a:t>64 CAP/256 RAP</a:t>
            </a:r>
          </a:p>
          <a:p>
            <a:pPr algn="ctr"/>
            <a:r>
              <a:rPr lang="en-US" sz="1050" b="1" dirty="0" smtClean="0">
                <a:solidFill>
                  <a:prstClr val="black"/>
                </a:solidFill>
                <a:latin typeface="Arial"/>
                <a:cs typeface="Verdana"/>
              </a:rPr>
              <a:t>4KUsers</a:t>
            </a:r>
          </a:p>
          <a:p>
            <a:pPr algn="ctr"/>
            <a:r>
              <a:rPr lang="en-US" sz="1050" b="1" dirty="0" smtClean="0">
                <a:solidFill>
                  <a:prstClr val="black"/>
                </a:solidFill>
                <a:latin typeface="Arial"/>
                <a:cs typeface="Verdana"/>
              </a:rPr>
              <a:t>4 </a:t>
            </a:r>
            <a:r>
              <a:rPr lang="en-US" sz="1050" b="1" dirty="0" err="1" smtClean="0">
                <a:solidFill>
                  <a:prstClr val="black"/>
                </a:solidFill>
                <a:latin typeface="Arial"/>
                <a:cs typeface="Verdana"/>
              </a:rPr>
              <a:t>Gbps</a:t>
            </a:r>
            <a:r>
              <a:rPr lang="en-US" sz="1050" b="1" dirty="0" smtClean="0">
                <a:solidFill>
                  <a:prstClr val="black"/>
                </a:solidFill>
                <a:latin typeface="Arial"/>
                <a:cs typeface="Verdana"/>
              </a:rPr>
              <a:t> Firewall</a:t>
            </a:r>
          </a:p>
        </p:txBody>
      </p:sp>
      <p:sp>
        <p:nvSpPr>
          <p:cNvPr id="70" name="Text Box 14"/>
          <p:cNvSpPr txBox="1">
            <a:spLocks noChangeArrowheads="1"/>
          </p:cNvSpPr>
          <p:nvPr/>
        </p:nvSpPr>
        <p:spPr bwMode="auto">
          <a:xfrm>
            <a:off x="3168345" y="4096891"/>
            <a:ext cx="1586459" cy="76174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b="1" dirty="0" smtClean="0">
                <a:solidFill>
                  <a:srgbClr val="3333FF"/>
                </a:solidFill>
                <a:latin typeface="Arial"/>
                <a:cs typeface="Verdana"/>
              </a:rPr>
              <a:t>3600</a:t>
            </a:r>
            <a:endParaRPr lang="en-US" sz="1000" b="1" dirty="0" smtClean="0">
              <a:solidFill>
                <a:srgbClr val="3333FF"/>
              </a:solidFill>
              <a:latin typeface="Arial"/>
              <a:cs typeface="Verdana"/>
            </a:endParaRPr>
          </a:p>
          <a:p>
            <a:pPr algn="ctr"/>
            <a:r>
              <a:rPr lang="en-US" sz="1050" b="1" dirty="0" smtClean="0">
                <a:solidFill>
                  <a:prstClr val="black"/>
                </a:solidFill>
                <a:latin typeface="Arial"/>
                <a:cs typeface="Verdana"/>
              </a:rPr>
              <a:t>128CAP/512 RAP</a:t>
            </a:r>
          </a:p>
          <a:p>
            <a:pPr algn="ctr"/>
            <a:r>
              <a:rPr lang="en-US" sz="1050" b="1" dirty="0" smtClean="0">
                <a:solidFill>
                  <a:prstClr val="black"/>
                </a:solidFill>
                <a:latin typeface="Arial"/>
                <a:cs typeface="Verdana"/>
              </a:rPr>
              <a:t>8K Users</a:t>
            </a:r>
          </a:p>
          <a:p>
            <a:pPr algn="ctr"/>
            <a:r>
              <a:rPr lang="en-US" sz="1050" b="1" dirty="0">
                <a:solidFill>
                  <a:prstClr val="black"/>
                </a:solidFill>
                <a:latin typeface="Arial"/>
                <a:cs typeface="Verdana"/>
              </a:rPr>
              <a:t>4</a:t>
            </a:r>
            <a:r>
              <a:rPr lang="en-US" sz="1050" b="1" dirty="0" smtClean="0">
                <a:solidFill>
                  <a:prstClr val="black"/>
                </a:solidFill>
                <a:latin typeface="Arial"/>
                <a:cs typeface="Verdana"/>
              </a:rPr>
              <a:t> </a:t>
            </a:r>
            <a:r>
              <a:rPr lang="en-US" sz="1050" b="1" dirty="0" err="1" smtClean="0">
                <a:solidFill>
                  <a:prstClr val="black"/>
                </a:solidFill>
                <a:latin typeface="Arial"/>
                <a:cs typeface="Verdana"/>
              </a:rPr>
              <a:t>Gbps</a:t>
            </a:r>
            <a:r>
              <a:rPr lang="en-US" sz="1050" b="1" dirty="0" smtClean="0">
                <a:solidFill>
                  <a:prstClr val="black"/>
                </a:solidFill>
                <a:latin typeface="Arial"/>
                <a:cs typeface="Verdana"/>
              </a:rPr>
              <a:t> Firewall</a:t>
            </a:r>
          </a:p>
        </p:txBody>
      </p:sp>
      <p:sp>
        <p:nvSpPr>
          <p:cNvPr id="71" name="Text Box 14"/>
          <p:cNvSpPr txBox="1">
            <a:spLocks noChangeArrowheads="1"/>
          </p:cNvSpPr>
          <p:nvPr/>
        </p:nvSpPr>
        <p:spPr bwMode="auto">
          <a:xfrm>
            <a:off x="3695475" y="2266899"/>
            <a:ext cx="1586459" cy="76174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b="1" dirty="0" smtClean="0">
                <a:solidFill>
                  <a:srgbClr val="3333FF"/>
                </a:solidFill>
                <a:latin typeface="Arial"/>
                <a:cs typeface="Verdana"/>
              </a:rPr>
              <a:t>7210</a:t>
            </a:r>
            <a:endParaRPr lang="en-US" sz="1000" b="1" dirty="0" smtClean="0">
              <a:solidFill>
                <a:srgbClr val="3333FF"/>
              </a:solidFill>
              <a:latin typeface="Arial"/>
              <a:cs typeface="Verdana"/>
            </a:endParaRPr>
          </a:p>
          <a:p>
            <a:pPr algn="ctr"/>
            <a:r>
              <a:rPr lang="en-US" sz="1050" b="1" dirty="0" smtClean="0">
                <a:solidFill>
                  <a:prstClr val="black"/>
                </a:solidFill>
                <a:latin typeface="Arial"/>
                <a:cs typeface="Verdana"/>
              </a:rPr>
              <a:t>512 CAP/512 RAP</a:t>
            </a:r>
          </a:p>
          <a:p>
            <a:pPr algn="ctr"/>
            <a:r>
              <a:rPr lang="en-US" sz="1050" b="1" dirty="0" smtClean="0">
                <a:solidFill>
                  <a:prstClr val="black"/>
                </a:solidFill>
                <a:latin typeface="Arial"/>
                <a:cs typeface="Verdana"/>
              </a:rPr>
              <a:t>16K Users</a:t>
            </a:r>
          </a:p>
          <a:p>
            <a:pPr algn="ctr"/>
            <a:r>
              <a:rPr lang="en-US" sz="1050" b="1" dirty="0" smtClean="0">
                <a:solidFill>
                  <a:prstClr val="black"/>
                </a:solidFill>
                <a:latin typeface="Arial"/>
                <a:cs typeface="Verdana"/>
              </a:rPr>
              <a:t>20 </a:t>
            </a:r>
            <a:r>
              <a:rPr lang="en-US" sz="1050" b="1" dirty="0" err="1" smtClean="0">
                <a:solidFill>
                  <a:prstClr val="black"/>
                </a:solidFill>
                <a:latin typeface="Arial"/>
                <a:cs typeface="Verdana"/>
              </a:rPr>
              <a:t>Gbps</a:t>
            </a:r>
            <a:r>
              <a:rPr lang="en-US" sz="1050" b="1" dirty="0" smtClean="0">
                <a:solidFill>
                  <a:prstClr val="black"/>
                </a:solidFill>
                <a:latin typeface="Arial"/>
                <a:cs typeface="Verdana"/>
              </a:rPr>
              <a:t> Firewall</a:t>
            </a:r>
          </a:p>
        </p:txBody>
      </p:sp>
      <p:sp>
        <p:nvSpPr>
          <p:cNvPr id="72" name="Text Box 14"/>
          <p:cNvSpPr txBox="1">
            <a:spLocks noChangeArrowheads="1"/>
          </p:cNvSpPr>
          <p:nvPr/>
        </p:nvSpPr>
        <p:spPr bwMode="auto">
          <a:xfrm>
            <a:off x="4583012" y="3918449"/>
            <a:ext cx="1586459" cy="76174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b="1" dirty="0" smtClean="0">
                <a:solidFill>
                  <a:srgbClr val="3333FF"/>
                </a:solidFill>
                <a:latin typeface="Arial"/>
                <a:cs typeface="Verdana"/>
              </a:rPr>
              <a:t>M3</a:t>
            </a:r>
            <a:endParaRPr lang="en-US" sz="1000" b="1" dirty="0" smtClean="0">
              <a:solidFill>
                <a:srgbClr val="3333FF"/>
              </a:solidFill>
              <a:latin typeface="Arial"/>
              <a:cs typeface="Verdana"/>
            </a:endParaRPr>
          </a:p>
          <a:p>
            <a:pPr algn="ctr"/>
            <a:r>
              <a:rPr lang="en-US" sz="1050" b="1" dirty="0" smtClean="0">
                <a:solidFill>
                  <a:prstClr val="black"/>
                </a:solidFill>
                <a:latin typeface="Arial"/>
                <a:cs typeface="Verdana"/>
              </a:rPr>
              <a:t>512 CAP/1024 RAP</a:t>
            </a:r>
          </a:p>
          <a:p>
            <a:pPr algn="ctr"/>
            <a:r>
              <a:rPr lang="en-US" sz="1050" b="1" dirty="0" smtClean="0">
                <a:solidFill>
                  <a:prstClr val="black"/>
                </a:solidFill>
                <a:latin typeface="Arial"/>
                <a:cs typeface="Verdana"/>
              </a:rPr>
              <a:t>8K Users</a:t>
            </a:r>
          </a:p>
          <a:p>
            <a:pPr algn="ctr"/>
            <a:r>
              <a:rPr lang="en-US" sz="1050" b="1" dirty="0" smtClean="0">
                <a:solidFill>
                  <a:prstClr val="black"/>
                </a:solidFill>
                <a:latin typeface="Arial"/>
                <a:cs typeface="Verdana"/>
              </a:rPr>
              <a:t>20 </a:t>
            </a:r>
            <a:r>
              <a:rPr lang="en-US" sz="1050" b="1" dirty="0" err="1" smtClean="0">
                <a:solidFill>
                  <a:prstClr val="black"/>
                </a:solidFill>
                <a:latin typeface="Arial"/>
                <a:cs typeface="Verdana"/>
              </a:rPr>
              <a:t>Gbps</a:t>
            </a:r>
            <a:r>
              <a:rPr lang="en-US" sz="1050" b="1" dirty="0" smtClean="0">
                <a:solidFill>
                  <a:prstClr val="black"/>
                </a:solidFill>
                <a:latin typeface="Arial"/>
                <a:cs typeface="Verdana"/>
              </a:rPr>
              <a:t> Firewall</a:t>
            </a:r>
          </a:p>
        </p:txBody>
      </p:sp>
      <p:sp>
        <p:nvSpPr>
          <p:cNvPr id="73" name="Text Box 14"/>
          <p:cNvSpPr txBox="1">
            <a:spLocks noChangeArrowheads="1"/>
          </p:cNvSpPr>
          <p:nvPr/>
        </p:nvSpPr>
        <p:spPr bwMode="auto">
          <a:xfrm>
            <a:off x="5544582" y="2351048"/>
            <a:ext cx="1586459" cy="76174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b="1" dirty="0" smtClean="0">
                <a:solidFill>
                  <a:srgbClr val="3333FF"/>
                </a:solidFill>
                <a:latin typeface="Arial"/>
                <a:cs typeface="Verdana"/>
              </a:rPr>
              <a:t>7220</a:t>
            </a:r>
            <a:endParaRPr lang="en-US" sz="1000" b="1" dirty="0" smtClean="0">
              <a:solidFill>
                <a:srgbClr val="3333FF"/>
              </a:solidFill>
              <a:latin typeface="Arial"/>
              <a:cs typeface="Verdana"/>
            </a:endParaRPr>
          </a:p>
          <a:p>
            <a:pPr algn="ctr"/>
            <a:r>
              <a:rPr lang="en-US" sz="1050" b="1" dirty="0" smtClean="0">
                <a:solidFill>
                  <a:prstClr val="black"/>
                </a:solidFill>
                <a:latin typeface="Arial"/>
                <a:cs typeface="Verdana"/>
              </a:rPr>
              <a:t>1024 CAP/1024 RAP</a:t>
            </a:r>
          </a:p>
          <a:p>
            <a:pPr algn="ctr"/>
            <a:r>
              <a:rPr lang="en-US" sz="1050" b="1" dirty="0" smtClean="0">
                <a:solidFill>
                  <a:prstClr val="black"/>
                </a:solidFill>
                <a:latin typeface="Arial"/>
                <a:cs typeface="Verdana"/>
              </a:rPr>
              <a:t>24K Users</a:t>
            </a:r>
          </a:p>
          <a:p>
            <a:pPr algn="ctr"/>
            <a:r>
              <a:rPr lang="en-US" sz="1050" b="1" dirty="0" smtClean="0">
                <a:solidFill>
                  <a:prstClr val="black"/>
                </a:solidFill>
                <a:latin typeface="Arial"/>
                <a:cs typeface="Verdana"/>
              </a:rPr>
              <a:t>40 </a:t>
            </a:r>
            <a:r>
              <a:rPr lang="en-US" sz="1050" b="1" dirty="0" err="1" smtClean="0">
                <a:solidFill>
                  <a:prstClr val="black"/>
                </a:solidFill>
                <a:latin typeface="Arial"/>
                <a:cs typeface="Verdana"/>
              </a:rPr>
              <a:t>Gbps</a:t>
            </a:r>
            <a:r>
              <a:rPr lang="en-US" sz="1050" b="1" dirty="0" smtClean="0">
                <a:solidFill>
                  <a:prstClr val="black"/>
                </a:solidFill>
                <a:latin typeface="Arial"/>
                <a:cs typeface="Verdana"/>
              </a:rPr>
              <a:t> Firewall</a:t>
            </a:r>
          </a:p>
        </p:txBody>
      </p:sp>
      <p:sp>
        <p:nvSpPr>
          <p:cNvPr id="74" name="Text Box 14"/>
          <p:cNvSpPr txBox="1">
            <a:spLocks noChangeArrowheads="1"/>
          </p:cNvSpPr>
          <p:nvPr/>
        </p:nvSpPr>
        <p:spPr bwMode="auto">
          <a:xfrm>
            <a:off x="7096643" y="1485699"/>
            <a:ext cx="1586459" cy="76174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b="1" dirty="0" smtClean="0">
                <a:solidFill>
                  <a:srgbClr val="3333FF"/>
                </a:solidFill>
                <a:latin typeface="Arial"/>
                <a:cs typeface="Verdana"/>
              </a:rPr>
              <a:t>7240</a:t>
            </a:r>
            <a:endParaRPr lang="en-US" sz="1000" b="1" dirty="0" smtClean="0">
              <a:solidFill>
                <a:srgbClr val="3333FF"/>
              </a:solidFill>
              <a:latin typeface="Arial"/>
              <a:cs typeface="Verdana"/>
            </a:endParaRPr>
          </a:p>
          <a:p>
            <a:pPr algn="ctr"/>
            <a:r>
              <a:rPr lang="en-US" sz="1050" b="1" dirty="0" smtClean="0">
                <a:solidFill>
                  <a:prstClr val="black"/>
                </a:solidFill>
                <a:latin typeface="Arial"/>
                <a:cs typeface="Verdana"/>
              </a:rPr>
              <a:t>2048 CAP/2048 RAP</a:t>
            </a:r>
          </a:p>
          <a:p>
            <a:pPr algn="ctr"/>
            <a:r>
              <a:rPr lang="en-US" sz="1050" b="1" dirty="0" smtClean="0">
                <a:solidFill>
                  <a:prstClr val="black"/>
                </a:solidFill>
                <a:latin typeface="Arial"/>
                <a:cs typeface="Verdana"/>
              </a:rPr>
              <a:t>32K Users</a:t>
            </a:r>
          </a:p>
          <a:p>
            <a:pPr algn="ctr"/>
            <a:r>
              <a:rPr lang="en-US" sz="1050" b="1" dirty="0" smtClean="0">
                <a:solidFill>
                  <a:prstClr val="black"/>
                </a:solidFill>
                <a:latin typeface="Arial"/>
                <a:cs typeface="Verdana"/>
              </a:rPr>
              <a:t>40 </a:t>
            </a:r>
            <a:r>
              <a:rPr lang="en-US" sz="1050" b="1" dirty="0" err="1" smtClean="0">
                <a:solidFill>
                  <a:prstClr val="black"/>
                </a:solidFill>
                <a:latin typeface="Arial"/>
                <a:cs typeface="Verdana"/>
              </a:rPr>
              <a:t>Gbps</a:t>
            </a:r>
            <a:r>
              <a:rPr lang="en-US" sz="1050" b="1" dirty="0" smtClean="0">
                <a:solidFill>
                  <a:prstClr val="black"/>
                </a:solidFill>
                <a:latin typeface="Arial"/>
                <a:cs typeface="Verdana"/>
              </a:rPr>
              <a:t> Firewall</a:t>
            </a:r>
          </a:p>
        </p:txBody>
      </p:sp>
    </p:spTree>
    <p:extLst>
      <p:ext uri="{BB962C8B-B14F-4D97-AF65-F5344CB8AC3E}">
        <p14:creationId xmlns:p14="http://schemas.microsoft.com/office/powerpoint/2010/main" val="194707098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Apps defined by the Network:</a:t>
            </a:r>
            <a:br>
              <a:rPr lang="en-US" dirty="0" smtClean="0"/>
            </a:br>
            <a:r>
              <a:rPr lang="en-US" dirty="0" smtClean="0"/>
              <a:t>SDN</a:t>
            </a:r>
            <a:endParaRPr lang="en-US" dirty="0"/>
          </a:p>
        </p:txBody>
      </p:sp>
    </p:spTree>
    <p:extLst>
      <p:ext uri="{BB962C8B-B14F-4D97-AF65-F5344CB8AC3E}">
        <p14:creationId xmlns:p14="http://schemas.microsoft.com/office/powerpoint/2010/main" val="396888329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Wireless Generation</a:t>
            </a:r>
          </a:p>
        </p:txBody>
      </p:sp>
      <p:pic>
        <p:nvPicPr>
          <p:cNvPr id="3" name="Picture 2" descr="Screen Shot 2013-06-24 at 4.18.33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67596" y="965200"/>
            <a:ext cx="6408809" cy="5791200"/>
          </a:xfrm>
          <a:prstGeom prst="rect">
            <a:avLst/>
          </a:prstGeom>
        </p:spPr>
      </p:pic>
    </p:spTree>
    <p:extLst>
      <p:ext uri="{BB962C8B-B14F-4D97-AF65-F5344CB8AC3E}">
        <p14:creationId xmlns:p14="http://schemas.microsoft.com/office/powerpoint/2010/main" val="326824298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a:off x="184946" y="2379495"/>
            <a:ext cx="2761848" cy="1989792"/>
            <a:chOff x="184946" y="2379495"/>
            <a:chExt cx="2761848" cy="1989792"/>
          </a:xfrm>
        </p:grpSpPr>
        <p:grpSp>
          <p:nvGrpSpPr>
            <p:cNvPr id="95" name="Group 94"/>
            <p:cNvGrpSpPr/>
            <p:nvPr/>
          </p:nvGrpSpPr>
          <p:grpSpPr>
            <a:xfrm>
              <a:off x="402293" y="3427459"/>
              <a:ext cx="2544501" cy="941828"/>
              <a:chOff x="402293" y="3427459"/>
              <a:chExt cx="2544501" cy="941828"/>
            </a:xfrm>
          </p:grpSpPr>
          <p:cxnSp>
            <p:nvCxnSpPr>
              <p:cNvPr id="89" name="Straight Connector 88"/>
              <p:cNvCxnSpPr/>
              <p:nvPr/>
            </p:nvCxnSpPr>
            <p:spPr>
              <a:xfrm>
                <a:off x="1048023" y="3427459"/>
                <a:ext cx="1898771" cy="1"/>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sp>
            <p:nvSpPr>
              <p:cNvPr id="81" name="Content Placeholder 2"/>
              <p:cNvSpPr txBox="1">
                <a:spLocks/>
              </p:cNvSpPr>
              <p:nvPr/>
            </p:nvSpPr>
            <p:spPr bwMode="auto">
              <a:xfrm>
                <a:off x="402293" y="3941321"/>
                <a:ext cx="1469131" cy="42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ctr" defTabSz="914400" eaLnBrk="1" hangingPunct="1">
                  <a:spcBef>
                    <a:spcPts val="0"/>
                  </a:spcBef>
                  <a:buClr>
                    <a:srgbClr val="EB8E03"/>
                  </a:buClr>
                  <a:buNone/>
                </a:pPr>
                <a:r>
                  <a:rPr lang="en-US" sz="160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Meeting Room</a:t>
                </a:r>
              </a:p>
              <a:p>
                <a:pPr marL="0" algn="ctr" defTabSz="914400" eaLnBrk="1" hangingPunct="1">
                  <a:spcBef>
                    <a:spcPts val="0"/>
                  </a:spcBef>
                  <a:buClr>
                    <a:srgbClr val="EB8E03"/>
                  </a:buClr>
                  <a:buNone/>
                </a:pPr>
                <a:r>
                  <a:rPr lang="en-US" sz="160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Lync Client</a:t>
                </a:r>
              </a:p>
            </p:txBody>
          </p:sp>
        </p:grpSp>
        <p:pic>
          <p:nvPicPr>
            <p:cNvPr id="101" name="Picture 100"/>
            <p:cNvPicPr>
              <a:picLocks noChangeAspect="1"/>
            </p:cNvPicPr>
            <p:nvPr/>
          </p:nvPicPr>
          <p:blipFill>
            <a:blip r:embed="rId4"/>
            <a:stretch>
              <a:fillRect/>
            </a:stretch>
          </p:blipFill>
          <p:spPr>
            <a:xfrm>
              <a:off x="184946" y="2379495"/>
              <a:ext cx="1874006" cy="1874006"/>
            </a:xfrm>
            <a:prstGeom prst="rect">
              <a:avLst/>
            </a:prstGeom>
          </p:spPr>
        </p:pic>
        <p:pic>
          <p:nvPicPr>
            <p:cNvPr id="107" name="Picture 106" descr="1362965572_My_Video_Apps.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3854" y="2832100"/>
              <a:ext cx="800100" cy="800100"/>
            </a:xfrm>
            <a:prstGeom prst="rect">
              <a:avLst/>
            </a:prstGeom>
            <a:ln>
              <a:noFill/>
            </a:ln>
            <a:effectLst>
              <a:softEdge rad="112500"/>
            </a:effectLst>
          </p:spPr>
        </p:pic>
      </p:grpSp>
      <p:cxnSp>
        <p:nvCxnSpPr>
          <p:cNvPr id="83" name="Straight Connector 82"/>
          <p:cNvCxnSpPr/>
          <p:nvPr/>
        </p:nvCxnSpPr>
        <p:spPr>
          <a:xfrm flipH="1" flipV="1">
            <a:off x="2934464" y="3378143"/>
            <a:ext cx="29105" cy="1114062"/>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5589791" y="1977091"/>
            <a:ext cx="1319274" cy="12328"/>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flipV="1">
            <a:off x="2305652" y="1972639"/>
            <a:ext cx="1319274" cy="12328"/>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a:off x="3748224" y="2009625"/>
            <a:ext cx="1652176" cy="0"/>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flipV="1">
            <a:off x="6362116" y="3402801"/>
            <a:ext cx="24659" cy="1146596"/>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New Apps across Wired &amp; Wireless</a:t>
            </a:r>
          </a:p>
        </p:txBody>
      </p:sp>
      <p:grpSp>
        <p:nvGrpSpPr>
          <p:cNvPr id="49" name="Group 48"/>
          <p:cNvGrpSpPr/>
          <p:nvPr/>
        </p:nvGrpSpPr>
        <p:grpSpPr>
          <a:xfrm>
            <a:off x="5581336" y="5210662"/>
            <a:ext cx="1469131" cy="1170702"/>
            <a:chOff x="2579255" y="5057004"/>
            <a:chExt cx="1469131" cy="1170702"/>
          </a:xfrm>
        </p:grpSpPr>
        <p:pic>
          <p:nvPicPr>
            <p:cNvPr id="50" name="Picture 49" descr="ipad2-black.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06532" y="5057004"/>
              <a:ext cx="612571" cy="809774"/>
            </a:xfrm>
            <a:prstGeom prst="rect">
              <a:avLst/>
            </a:prstGeom>
          </p:spPr>
        </p:pic>
        <p:sp>
          <p:nvSpPr>
            <p:cNvPr id="51" name="Content Placeholder 2"/>
            <p:cNvSpPr txBox="1">
              <a:spLocks/>
            </p:cNvSpPr>
            <p:nvPr/>
          </p:nvSpPr>
          <p:spPr bwMode="auto">
            <a:xfrm>
              <a:off x="2579255" y="5799740"/>
              <a:ext cx="1469131" cy="42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ctr" defTabSz="914400" eaLnBrk="1" hangingPunct="1">
                <a:spcBef>
                  <a:spcPts val="0"/>
                </a:spcBef>
                <a:buClr>
                  <a:srgbClr val="EB8E03"/>
                </a:buClr>
                <a:buNone/>
              </a:pPr>
              <a:r>
                <a:rPr lang="en-US" sz="160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Guest iPad</a:t>
              </a:r>
            </a:p>
          </p:txBody>
        </p:sp>
      </p:grpSp>
      <p:grpSp>
        <p:nvGrpSpPr>
          <p:cNvPr id="96" name="Group 95"/>
          <p:cNvGrpSpPr/>
          <p:nvPr/>
        </p:nvGrpSpPr>
        <p:grpSpPr>
          <a:xfrm>
            <a:off x="6366560" y="2342842"/>
            <a:ext cx="2541857" cy="1797061"/>
            <a:chOff x="6366560" y="2342842"/>
            <a:chExt cx="2541857" cy="1797061"/>
          </a:xfrm>
        </p:grpSpPr>
        <p:cxnSp>
          <p:nvCxnSpPr>
            <p:cNvPr id="93" name="Straight Connector 92"/>
            <p:cNvCxnSpPr/>
            <p:nvPr/>
          </p:nvCxnSpPr>
          <p:spPr>
            <a:xfrm>
              <a:off x="6366560" y="3370266"/>
              <a:ext cx="1898771" cy="1"/>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7439286" y="2342842"/>
              <a:ext cx="1469131" cy="1797061"/>
              <a:chOff x="89848" y="2504313"/>
              <a:chExt cx="1469131" cy="1797061"/>
            </a:xfrm>
          </p:grpSpPr>
          <p:pic>
            <p:nvPicPr>
              <p:cNvPr id="65" name="Picture 6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9823" y="2504313"/>
                <a:ext cx="1116010" cy="744006"/>
              </a:xfrm>
              <a:prstGeom prst="rect">
                <a:avLst/>
              </a:prstGeom>
            </p:spPr>
          </p:pic>
          <p:sp>
            <p:nvSpPr>
              <p:cNvPr id="66" name="Content Placeholder 2"/>
              <p:cNvSpPr txBox="1">
                <a:spLocks/>
              </p:cNvSpPr>
              <p:nvPr/>
            </p:nvSpPr>
            <p:spPr bwMode="auto">
              <a:xfrm>
                <a:off x="89848" y="3873408"/>
                <a:ext cx="1469131" cy="42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ctr" defTabSz="914400" eaLnBrk="1" hangingPunct="1">
                  <a:spcBef>
                    <a:spcPts val="0"/>
                  </a:spcBef>
                  <a:buClr>
                    <a:srgbClr val="EB8E03"/>
                  </a:buClr>
                  <a:buNone/>
                </a:pPr>
                <a:r>
                  <a:rPr lang="en-US" sz="160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Meeting Room Apple TV</a:t>
                </a:r>
              </a:p>
            </p:txBody>
          </p:sp>
        </p:grpSp>
        <p:pic>
          <p:nvPicPr>
            <p:cNvPr id="94" name="Picture 93" descr="1331907349.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37891" y="3131563"/>
              <a:ext cx="751273" cy="531450"/>
            </a:xfrm>
            <a:prstGeom prst="rect">
              <a:avLst/>
            </a:prstGeom>
          </p:spPr>
        </p:pic>
      </p:grpSp>
      <p:grpSp>
        <p:nvGrpSpPr>
          <p:cNvPr id="10" name="Group 9"/>
          <p:cNvGrpSpPr/>
          <p:nvPr/>
        </p:nvGrpSpPr>
        <p:grpSpPr>
          <a:xfrm>
            <a:off x="1858859" y="1427950"/>
            <a:ext cx="5528019" cy="3507176"/>
            <a:chOff x="1747892" y="1551240"/>
            <a:chExt cx="5528019" cy="3507176"/>
          </a:xfrm>
        </p:grpSpPr>
        <p:grpSp>
          <p:nvGrpSpPr>
            <p:cNvPr id="9" name="Group 8"/>
            <p:cNvGrpSpPr/>
            <p:nvPr/>
          </p:nvGrpSpPr>
          <p:grpSpPr>
            <a:xfrm>
              <a:off x="2342640" y="4334661"/>
              <a:ext cx="4387881" cy="723755"/>
              <a:chOff x="2342640" y="4334661"/>
              <a:chExt cx="4387881" cy="723755"/>
            </a:xfrm>
          </p:grpSpPr>
          <p:pic>
            <p:nvPicPr>
              <p:cNvPr id="71" name="Picture 70"/>
              <p:cNvPicPr>
                <a:picLocks noChangeAspect="1"/>
              </p:cNvPicPr>
              <p:nvPr/>
            </p:nvPicPr>
            <p:blipFill>
              <a:blip r:embed="rId9" cstate="screen">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5774736" y="4339114"/>
                <a:ext cx="955785" cy="719302"/>
              </a:xfrm>
              <a:prstGeom prst="rect">
                <a:avLst/>
              </a:prstGeom>
              <a:noFill/>
              <a:ln>
                <a:noFill/>
              </a:ln>
            </p:spPr>
          </p:pic>
          <p:pic>
            <p:nvPicPr>
              <p:cNvPr id="69" name="Picture 68"/>
              <p:cNvPicPr>
                <a:picLocks noChangeAspect="1"/>
              </p:cNvPicPr>
              <p:nvPr/>
            </p:nvPicPr>
            <p:blipFill>
              <a:blip r:embed="rId9"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2342640" y="4334661"/>
                <a:ext cx="955785" cy="719302"/>
              </a:xfrm>
              <a:prstGeom prst="rect">
                <a:avLst/>
              </a:prstGeom>
              <a:noFill/>
              <a:ln>
                <a:noFill/>
              </a:ln>
            </p:spPr>
          </p:pic>
        </p:grpSp>
        <p:grpSp>
          <p:nvGrpSpPr>
            <p:cNvPr id="8" name="Group 7"/>
            <p:cNvGrpSpPr/>
            <p:nvPr/>
          </p:nvGrpSpPr>
          <p:grpSpPr>
            <a:xfrm>
              <a:off x="1747892" y="1551240"/>
              <a:ext cx="5528019" cy="2311823"/>
              <a:chOff x="1747892" y="1551240"/>
              <a:chExt cx="5528019" cy="2311823"/>
            </a:xfrm>
          </p:grpSpPr>
          <p:pic>
            <p:nvPicPr>
              <p:cNvPr id="73" name="Picture 72"/>
              <p:cNvPicPr>
                <a:picLocks noChangeAspect="1"/>
              </p:cNvPicPr>
              <p:nvPr/>
            </p:nvPicPr>
            <p:blipFill>
              <a:blip r:embed="rId12" cstate="screen">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tretch>
                <a:fillRect/>
              </a:stretch>
            </p:blipFill>
            <p:spPr>
              <a:xfrm>
                <a:off x="1747892" y="1853428"/>
                <a:ext cx="1023244" cy="501180"/>
              </a:xfrm>
              <a:prstGeom prst="rect">
                <a:avLst/>
              </a:prstGeom>
            </p:spPr>
          </p:pic>
          <p:grpSp>
            <p:nvGrpSpPr>
              <p:cNvPr id="19" name="Group 18"/>
              <p:cNvGrpSpPr/>
              <p:nvPr/>
            </p:nvGrpSpPr>
            <p:grpSpPr>
              <a:xfrm>
                <a:off x="2354969" y="1551240"/>
                <a:ext cx="4438685" cy="2311823"/>
                <a:chOff x="3230377" y="2611533"/>
                <a:chExt cx="2761848" cy="2311823"/>
              </a:xfrm>
            </p:grpSpPr>
            <p:sp>
              <p:nvSpPr>
                <p:cNvPr id="20" name="Rectangle 19"/>
                <p:cNvSpPr/>
                <p:nvPr/>
              </p:nvSpPr>
              <p:spPr>
                <a:xfrm>
                  <a:off x="3514525" y="2644388"/>
                  <a:ext cx="1808410" cy="369332"/>
                </a:xfrm>
                <a:prstGeom prst="rect">
                  <a:avLst/>
                </a:prstGeom>
              </p:spPr>
              <p:txBody>
                <a:bodyPr wrap="square">
                  <a:spAutoFit/>
                </a:bodyPr>
                <a:lstStyle/>
                <a:p>
                  <a:pPr marL="0" indent="0" algn="ctr">
                    <a:buNone/>
                  </a:pPr>
                  <a:r>
                    <a:rPr lang="en-US" sz="1800" b="1" dirty="0" smtClean="0">
                      <a:solidFill>
                        <a:schemeClr val="bg1"/>
                      </a:solidFill>
                    </a:rPr>
                    <a:t>Experience</a:t>
                  </a:r>
                </a:p>
              </p:txBody>
            </p:sp>
            <p:sp>
              <p:nvSpPr>
                <p:cNvPr id="21" name="Rectangle 20"/>
                <p:cNvSpPr/>
                <p:nvPr/>
              </p:nvSpPr>
              <p:spPr>
                <a:xfrm>
                  <a:off x="3689691" y="3201890"/>
                  <a:ext cx="1576115" cy="369332"/>
                </a:xfrm>
                <a:prstGeom prst="rect">
                  <a:avLst/>
                </a:prstGeom>
              </p:spPr>
              <p:txBody>
                <a:bodyPr wrap="square">
                  <a:spAutoFit/>
                </a:bodyPr>
                <a:lstStyle/>
                <a:p>
                  <a:pPr marL="0" indent="0" algn="ctr">
                    <a:buNone/>
                  </a:pPr>
                  <a:r>
                    <a:rPr lang="en-US" sz="1800" b="1" dirty="0" smtClean="0">
                      <a:solidFill>
                        <a:schemeClr val="bg1"/>
                      </a:solidFill>
                    </a:rPr>
                    <a:t>Tools</a:t>
                  </a:r>
                </a:p>
              </p:txBody>
            </p:sp>
            <p:sp>
              <p:nvSpPr>
                <p:cNvPr id="22" name="Rectangle 21"/>
                <p:cNvSpPr/>
                <p:nvPr/>
              </p:nvSpPr>
              <p:spPr>
                <a:xfrm>
                  <a:off x="3980998" y="3759391"/>
                  <a:ext cx="1576115" cy="369332"/>
                </a:xfrm>
                <a:prstGeom prst="rect">
                  <a:avLst/>
                </a:prstGeom>
              </p:spPr>
              <p:txBody>
                <a:bodyPr wrap="square">
                  <a:spAutoFit/>
                </a:bodyPr>
                <a:lstStyle/>
                <a:p>
                  <a:pPr marL="0" indent="0" algn="ctr">
                    <a:buNone/>
                  </a:pPr>
                  <a:r>
                    <a:rPr lang="en-US" sz="1800" b="1" dirty="0" smtClean="0">
                      <a:solidFill>
                        <a:schemeClr val="bg1"/>
                      </a:solidFill>
                    </a:rPr>
                    <a:t>Data</a:t>
                  </a:r>
                </a:p>
              </p:txBody>
            </p:sp>
            <p:grpSp>
              <p:nvGrpSpPr>
                <p:cNvPr id="23" name="Group 22"/>
                <p:cNvGrpSpPr/>
                <p:nvPr/>
              </p:nvGrpSpPr>
              <p:grpSpPr>
                <a:xfrm>
                  <a:off x="3230377" y="2611533"/>
                  <a:ext cx="2761848" cy="2311823"/>
                  <a:chOff x="1580655" y="2611533"/>
                  <a:chExt cx="6304083" cy="2311823"/>
                </a:xfrm>
              </p:grpSpPr>
              <p:grpSp>
                <p:nvGrpSpPr>
                  <p:cNvPr id="24" name="Group 23"/>
                  <p:cNvGrpSpPr/>
                  <p:nvPr/>
                </p:nvGrpSpPr>
                <p:grpSpPr>
                  <a:xfrm>
                    <a:off x="2028000" y="3230195"/>
                    <a:ext cx="5185018" cy="1326529"/>
                    <a:chOff x="2028000" y="3230195"/>
                    <a:chExt cx="5185018" cy="1326529"/>
                  </a:xfrm>
                </p:grpSpPr>
                <p:cxnSp>
                  <p:nvCxnSpPr>
                    <p:cNvPr id="42" name="Straight Connector 41"/>
                    <p:cNvCxnSpPr/>
                    <p:nvPr/>
                  </p:nvCxnSpPr>
                  <p:spPr>
                    <a:xfrm flipH="1" flipV="1">
                      <a:off x="3743307" y="3312791"/>
                      <a:ext cx="3312592" cy="1243933"/>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5576361" y="3260414"/>
                      <a:ext cx="1636657" cy="1191557"/>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2447074" y="3230195"/>
                      <a:ext cx="3161190" cy="1247964"/>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2028000" y="3306291"/>
                      <a:ext cx="1583914" cy="1102098"/>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1580655" y="4280081"/>
                    <a:ext cx="6304083" cy="643275"/>
                    <a:chOff x="1516553" y="4280081"/>
                    <a:chExt cx="6304083" cy="643275"/>
                  </a:xfrm>
                </p:grpSpPr>
                <p:pic>
                  <p:nvPicPr>
                    <p:cNvPr id="37" name="Picture 41"/>
                    <p:cNvPicPr>
                      <a:picLocks noChangeAspect="1" noChangeArrowheads="1"/>
                    </p:cNvPicPr>
                    <p:nvPr/>
                  </p:nvPicPr>
                  <p:blipFill>
                    <a:blip r:embed="rId14">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8525" y="4280081"/>
                      <a:ext cx="1482111" cy="63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1"/>
                    <p:cNvPicPr>
                      <a:picLocks noChangeAspect="1" noChangeArrowheads="1"/>
                    </p:cNvPicPr>
                    <p:nvPr/>
                  </p:nvPicPr>
                  <p:blipFill>
                    <a:blip r:embed="rId14">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16553" y="4289538"/>
                      <a:ext cx="1482111" cy="63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25"/>
                  <p:cNvGrpSpPr>
                    <a:grpSpLocks noChangeAspect="1"/>
                  </p:cNvGrpSpPr>
                  <p:nvPr/>
                </p:nvGrpSpPr>
                <p:grpSpPr>
                  <a:xfrm>
                    <a:off x="2894004" y="2611533"/>
                    <a:ext cx="3432026" cy="1101206"/>
                    <a:chOff x="2443331" y="3041147"/>
                    <a:chExt cx="3179339" cy="1020128"/>
                  </a:xfrm>
                </p:grpSpPr>
                <p:pic>
                  <p:nvPicPr>
                    <p:cNvPr id="34" name="Picture 7" descr="DataCenterSwitchReverse"/>
                    <p:cNvPicPr>
                      <a:picLocks noChangeAspect="1" noChangeArrowheads="1"/>
                    </p:cNvPicPr>
                    <p:nvPr/>
                  </p:nvPicPr>
                  <p:blipFill>
                    <a:blip r:embed="rId15">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43331" y="3041147"/>
                      <a:ext cx="927943" cy="101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DataCenterSwitchReverse"/>
                    <p:cNvPicPr>
                      <a:picLocks noChangeAspect="1" noChangeArrowheads="1"/>
                    </p:cNvPicPr>
                    <p:nvPr/>
                  </p:nvPicPr>
                  <p:blipFill>
                    <a:blip r:embed="rId15">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40033" y="3044784"/>
                      <a:ext cx="982637" cy="101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75" name="Picture 74"/>
              <p:cNvPicPr>
                <a:picLocks noChangeAspect="1"/>
              </p:cNvPicPr>
              <p:nvPr/>
            </p:nvPicPr>
            <p:blipFill>
              <a:blip r:embed="rId12" cstate="screen">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tretch>
                <a:fillRect/>
              </a:stretch>
            </p:blipFill>
            <p:spPr>
              <a:xfrm>
                <a:off x="6252667" y="1845551"/>
                <a:ext cx="1023244" cy="501180"/>
              </a:xfrm>
              <a:prstGeom prst="rect">
                <a:avLst/>
              </a:prstGeom>
            </p:spPr>
          </p:pic>
        </p:grpSp>
      </p:grpSp>
      <p:grpSp>
        <p:nvGrpSpPr>
          <p:cNvPr id="3" name="Group 2"/>
          <p:cNvGrpSpPr/>
          <p:nvPr/>
        </p:nvGrpSpPr>
        <p:grpSpPr>
          <a:xfrm>
            <a:off x="1731821" y="5119805"/>
            <a:ext cx="2261576" cy="1008557"/>
            <a:chOff x="1792257" y="5281561"/>
            <a:chExt cx="2261576" cy="1008557"/>
          </a:xfrm>
        </p:grpSpPr>
        <p:pic>
          <p:nvPicPr>
            <p:cNvPr id="77" name="Picture 76" descr="smartphone.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468983" y="5336996"/>
              <a:ext cx="521506" cy="926867"/>
            </a:xfrm>
            <a:prstGeom prst="rect">
              <a:avLst/>
            </a:prstGeom>
          </p:spPr>
        </p:pic>
        <p:grpSp>
          <p:nvGrpSpPr>
            <p:cNvPr id="108" name="Group 107"/>
            <p:cNvGrpSpPr/>
            <p:nvPr/>
          </p:nvGrpSpPr>
          <p:grpSpPr>
            <a:xfrm>
              <a:off x="3043363" y="5281561"/>
              <a:ext cx="1010470" cy="1008557"/>
              <a:chOff x="7437038" y="4493450"/>
              <a:chExt cx="1396106" cy="1409331"/>
            </a:xfrm>
          </p:grpSpPr>
          <p:pic>
            <p:nvPicPr>
              <p:cNvPr id="102" name="Picture 101" descr="1362965605_Power_-_Switch_User.pn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437256" y="5202265"/>
                <a:ext cx="700518" cy="700516"/>
              </a:xfrm>
              <a:prstGeom prst="rect">
                <a:avLst/>
              </a:prstGeom>
            </p:spPr>
          </p:pic>
          <p:pic>
            <p:nvPicPr>
              <p:cNvPr id="103" name="Picture 102" descr="1362965572_My_Video_Apps.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141920" y="4496130"/>
                <a:ext cx="691224" cy="691223"/>
              </a:xfrm>
              <a:prstGeom prst="rect">
                <a:avLst/>
              </a:prstGeom>
            </p:spPr>
          </p:pic>
          <p:pic>
            <p:nvPicPr>
              <p:cNvPr id="104" name="Picture 103" descr="1362965458_Windows_Easy_Transfer.png"/>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437038" y="4493450"/>
                <a:ext cx="690324" cy="690325"/>
              </a:xfrm>
              <a:prstGeom prst="rect">
                <a:avLst/>
              </a:prstGeom>
            </p:spPr>
          </p:pic>
          <p:pic>
            <p:nvPicPr>
              <p:cNvPr id="106" name="Picture 105" descr="1362965384_Phone_alt.png"/>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140116" y="5204918"/>
                <a:ext cx="691192" cy="691190"/>
              </a:xfrm>
              <a:prstGeom prst="rect">
                <a:avLst/>
              </a:prstGeom>
            </p:spPr>
          </p:pic>
        </p:grpSp>
        <p:sp>
          <p:nvSpPr>
            <p:cNvPr id="109" name="Content Placeholder 2"/>
            <p:cNvSpPr txBox="1">
              <a:spLocks/>
            </p:cNvSpPr>
            <p:nvPr/>
          </p:nvSpPr>
          <p:spPr bwMode="auto">
            <a:xfrm>
              <a:off x="1792257" y="5566921"/>
              <a:ext cx="677207" cy="42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defTabSz="914400" eaLnBrk="1" hangingPunct="1">
                <a:spcBef>
                  <a:spcPts val="0"/>
                </a:spcBef>
                <a:buClr>
                  <a:srgbClr val="EB8E03"/>
                </a:buClr>
                <a:buNone/>
              </a:pPr>
              <a:r>
                <a:rPr lang="en-US" sz="160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Lync </a:t>
              </a:r>
            </a:p>
            <a:p>
              <a:pPr marL="0" defTabSz="914400" eaLnBrk="1" hangingPunct="1">
                <a:spcBef>
                  <a:spcPts val="0"/>
                </a:spcBef>
                <a:buClr>
                  <a:srgbClr val="EB8E03"/>
                </a:buClr>
                <a:buNone/>
              </a:pPr>
              <a:r>
                <a:rPr lang="en-US" sz="160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Mobile</a:t>
              </a:r>
            </a:p>
          </p:txBody>
        </p:sp>
      </p:grpSp>
      <p:sp>
        <p:nvSpPr>
          <p:cNvPr id="100" name="Oval Callout 99"/>
          <p:cNvSpPr/>
          <p:nvPr/>
        </p:nvSpPr>
        <p:spPr bwMode="auto">
          <a:xfrm flipH="1">
            <a:off x="3139329" y="2889578"/>
            <a:ext cx="1892300" cy="1892300"/>
          </a:xfrm>
          <a:prstGeom prst="wedgeEllipseCallout">
            <a:avLst>
              <a:gd name="adj1" fmla="val 49292"/>
              <a:gd name="adj2" fmla="val 67002"/>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ea typeface="ＭＳ Ｐゴシック" pitchFamily="34" charset="-128"/>
            </a:endParaRPr>
          </a:p>
        </p:txBody>
      </p:sp>
      <p:grpSp>
        <p:nvGrpSpPr>
          <p:cNvPr id="97" name="Group 96"/>
          <p:cNvGrpSpPr/>
          <p:nvPr/>
        </p:nvGrpSpPr>
        <p:grpSpPr>
          <a:xfrm flipH="1">
            <a:off x="3110228" y="2885124"/>
            <a:ext cx="1892300" cy="1892300"/>
            <a:chOff x="4907847" y="2971800"/>
            <a:chExt cx="1981200" cy="1892300"/>
          </a:xfrm>
        </p:grpSpPr>
        <p:sp>
          <p:nvSpPr>
            <p:cNvPr id="98" name="Oval Callout 97"/>
            <p:cNvSpPr/>
            <p:nvPr/>
          </p:nvSpPr>
          <p:spPr bwMode="auto">
            <a:xfrm>
              <a:off x="4907847" y="2971800"/>
              <a:ext cx="1981200" cy="1892300"/>
            </a:xfrm>
            <a:prstGeom prst="wedgeEllipseCallout">
              <a:avLst>
                <a:gd name="adj1" fmla="val 99542"/>
                <a:gd name="adj2" fmla="val -31227"/>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ea typeface="ＭＳ Ｐゴシック" pitchFamily="34" charset="-128"/>
              </a:endParaRPr>
            </a:p>
          </p:txBody>
        </p:sp>
        <p:sp>
          <p:nvSpPr>
            <p:cNvPr id="99" name="Content Placeholder 2"/>
            <p:cNvSpPr txBox="1">
              <a:spLocks/>
            </p:cNvSpPr>
            <p:nvPr/>
          </p:nvSpPr>
          <p:spPr bwMode="auto">
            <a:xfrm>
              <a:off x="5021934" y="3557509"/>
              <a:ext cx="1752599" cy="74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ctr" defTabSz="914400" eaLnBrk="1" hangingPunct="1">
                <a:spcBef>
                  <a:spcPts val="0"/>
                </a:spcBef>
                <a:buClr>
                  <a:srgbClr val="EB8E03"/>
                </a:buClr>
                <a:buNone/>
              </a:pPr>
              <a:r>
                <a:rPr lang="en-US"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How do I prioritize video? </a:t>
              </a:r>
            </a:p>
          </p:txBody>
        </p:sp>
      </p:grpSp>
      <p:sp>
        <p:nvSpPr>
          <p:cNvPr id="62" name="Oval Callout 61"/>
          <p:cNvSpPr/>
          <p:nvPr/>
        </p:nvSpPr>
        <p:spPr bwMode="auto">
          <a:xfrm flipH="1">
            <a:off x="5106335" y="2709094"/>
            <a:ext cx="1892300" cy="1892300"/>
          </a:xfrm>
          <a:prstGeom prst="wedgeEllipseCallout">
            <a:avLst>
              <a:gd name="adj1" fmla="val -19646"/>
              <a:gd name="adj2" fmla="val 78916"/>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ea typeface="ＭＳ Ｐゴシック" pitchFamily="34" charset="-128"/>
            </a:endParaRPr>
          </a:p>
        </p:txBody>
      </p:sp>
      <p:grpSp>
        <p:nvGrpSpPr>
          <p:cNvPr id="63" name="Group 62"/>
          <p:cNvGrpSpPr/>
          <p:nvPr/>
        </p:nvGrpSpPr>
        <p:grpSpPr>
          <a:xfrm flipH="1">
            <a:off x="5089564" y="2692313"/>
            <a:ext cx="1892300" cy="1892300"/>
            <a:chOff x="4559300" y="2971800"/>
            <a:chExt cx="1981200" cy="1892300"/>
          </a:xfrm>
        </p:grpSpPr>
        <p:sp>
          <p:nvSpPr>
            <p:cNvPr id="67" name="Oval Callout 66"/>
            <p:cNvSpPr/>
            <p:nvPr/>
          </p:nvSpPr>
          <p:spPr bwMode="auto">
            <a:xfrm>
              <a:off x="4559300" y="2971800"/>
              <a:ext cx="1981200" cy="1892300"/>
            </a:xfrm>
            <a:prstGeom prst="wedgeEllipseCallout">
              <a:avLst>
                <a:gd name="adj1" fmla="val -82246"/>
                <a:gd name="adj2" fmla="val -38393"/>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ea typeface="ＭＳ Ｐゴシック" pitchFamily="34" charset="-128"/>
              </a:endParaRPr>
            </a:p>
          </p:txBody>
        </p:sp>
        <p:sp>
          <p:nvSpPr>
            <p:cNvPr id="68" name="Content Placeholder 2"/>
            <p:cNvSpPr txBox="1">
              <a:spLocks/>
            </p:cNvSpPr>
            <p:nvPr/>
          </p:nvSpPr>
          <p:spPr bwMode="auto">
            <a:xfrm>
              <a:off x="4686300" y="3557509"/>
              <a:ext cx="1752600" cy="74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ctr" defTabSz="914400" eaLnBrk="1" hangingPunct="1">
                <a:spcBef>
                  <a:spcPts val="0"/>
                </a:spcBef>
                <a:buClr>
                  <a:srgbClr val="EB8E03"/>
                </a:buClr>
                <a:buNone/>
              </a:pPr>
              <a:r>
                <a:rPr lang="en-US"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How do I connect AirPlay?</a:t>
              </a:r>
            </a:p>
          </p:txBody>
        </p:sp>
      </p:grpSp>
    </p:spTree>
    <p:extLst>
      <p:ext uri="{BB962C8B-B14F-4D97-AF65-F5344CB8AC3E}">
        <p14:creationId xmlns:p14="http://schemas.microsoft.com/office/powerpoint/2010/main" val="15917444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wipe(left)">
                                      <p:cBhvr>
                                        <p:cTn id="11" dur="500"/>
                                        <p:tgtEl>
                                          <p:spTgt spid="110"/>
                                        </p:tgtEl>
                                      </p:cBhvr>
                                    </p:animEffect>
                                  </p:childTnLst>
                                </p:cTn>
                              </p:par>
                            </p:childTnLst>
                          </p:cTn>
                        </p:par>
                        <p:par>
                          <p:cTn id="12" fill="hold">
                            <p:stCondLst>
                              <p:cond delay="1000"/>
                            </p:stCondLst>
                            <p:childTnLst>
                              <p:par>
                                <p:cTn id="13" presetID="10" presetClass="entr" presetSubtype="0" fill="hold" nodeType="afterEffect">
                                  <p:stCondLst>
                                    <p:cond delay="100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500"/>
                                        <p:tgtEl>
                                          <p:spTgt spid="97"/>
                                        </p:tgtEl>
                                      </p:cBhvr>
                                    </p:animEffect>
                                  </p:childTnLst>
                                </p:cTn>
                              </p:par>
                              <p:par>
                                <p:cTn id="16" presetID="22" presetClass="entr" presetSubtype="4" fill="hold" grpId="0" nodeType="withEffect">
                                  <p:stCondLst>
                                    <p:cond delay="1000"/>
                                  </p:stCondLst>
                                  <p:childTnLst>
                                    <p:set>
                                      <p:cBhvr>
                                        <p:cTn id="17" dur="1" fill="hold">
                                          <p:stCondLst>
                                            <p:cond delay="0"/>
                                          </p:stCondLst>
                                        </p:cTn>
                                        <p:tgtEl>
                                          <p:spTgt spid="100"/>
                                        </p:tgtEl>
                                        <p:attrNameLst>
                                          <p:attrName>style.visibility</p:attrName>
                                        </p:attrNameLst>
                                      </p:cBhvr>
                                      <p:to>
                                        <p:strVal val="visible"/>
                                      </p:to>
                                    </p:set>
                                    <p:animEffect transition="in" filter="wipe(down)">
                                      <p:cBhvr>
                                        <p:cTn id="18" dur="500"/>
                                        <p:tgtEl>
                                          <p:spTgt spid="10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right)">
                                      <p:cBhvr>
                                        <p:cTn id="23" dur="500"/>
                                        <p:tgtEl>
                                          <p:spTgt spid="49"/>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par>
                          <p:cTn id="28" fill="hold">
                            <p:stCondLst>
                              <p:cond delay="1000"/>
                            </p:stCondLst>
                            <p:childTnLst>
                              <p:par>
                                <p:cTn id="29" presetID="10" presetClass="entr" presetSubtype="0" fill="hold" nodeType="afterEffect">
                                  <p:stCondLst>
                                    <p:cond delay="100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6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p:cNvCxnSpPr/>
          <p:nvPr/>
        </p:nvCxnSpPr>
        <p:spPr>
          <a:xfrm flipH="1">
            <a:off x="5142797" y="1954603"/>
            <a:ext cx="495365" cy="675554"/>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233386" y="1783463"/>
            <a:ext cx="612452" cy="927760"/>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grpSp>
        <p:nvGrpSpPr>
          <p:cNvPr id="73" name="Group 72"/>
          <p:cNvGrpSpPr/>
          <p:nvPr/>
        </p:nvGrpSpPr>
        <p:grpSpPr>
          <a:xfrm>
            <a:off x="6150400" y="3549832"/>
            <a:ext cx="1712404" cy="744006"/>
            <a:chOff x="6384573" y="3279611"/>
            <a:chExt cx="1712404" cy="744006"/>
          </a:xfrm>
        </p:grpSpPr>
        <p:cxnSp>
          <p:nvCxnSpPr>
            <p:cNvPr id="47" name="Straight Connector 46"/>
            <p:cNvCxnSpPr/>
            <p:nvPr/>
          </p:nvCxnSpPr>
          <p:spPr>
            <a:xfrm>
              <a:off x="6384573" y="3631480"/>
              <a:ext cx="1226045" cy="7505"/>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pic>
          <p:nvPicPr>
            <p:cNvPr id="48" name="Picture 4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24259" y="3279611"/>
              <a:ext cx="972718" cy="744006"/>
            </a:xfrm>
            <a:prstGeom prst="rect">
              <a:avLst/>
            </a:prstGeom>
          </p:spPr>
        </p:pic>
      </p:grpSp>
      <p:sp>
        <p:nvSpPr>
          <p:cNvPr id="2" name="Title 1"/>
          <p:cNvSpPr>
            <a:spLocks noGrp="1"/>
          </p:cNvSpPr>
          <p:nvPr>
            <p:ph type="title"/>
          </p:nvPr>
        </p:nvSpPr>
        <p:spPr/>
        <p:txBody>
          <a:bodyPr/>
          <a:lstStyle/>
          <a:p>
            <a:r>
              <a:rPr lang="en-US"/>
              <a:t>Example: </a:t>
            </a:r>
            <a:r>
              <a:rPr lang="en-US" b="0"/>
              <a:t>Context-based AirPlay (L2)</a:t>
            </a:r>
          </a:p>
        </p:txBody>
      </p:sp>
      <p:grpSp>
        <p:nvGrpSpPr>
          <p:cNvPr id="72" name="Group 71"/>
          <p:cNvGrpSpPr/>
          <p:nvPr/>
        </p:nvGrpSpPr>
        <p:grpSpPr>
          <a:xfrm>
            <a:off x="2090720" y="4998623"/>
            <a:ext cx="907021" cy="1066850"/>
            <a:chOff x="1928601" y="4962594"/>
            <a:chExt cx="907021" cy="1066850"/>
          </a:xfrm>
        </p:grpSpPr>
        <p:pic>
          <p:nvPicPr>
            <p:cNvPr id="45" name="Picture 44"/>
            <p:cNvPicPr>
              <a:picLocks noChangeAspect="1"/>
            </p:cNvPicPr>
            <p:nvPr/>
          </p:nvPicPr>
          <p:blipFill rotWithShape="1">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rot="2588208">
              <a:off x="2262230" y="4962594"/>
              <a:ext cx="573392" cy="420696"/>
            </a:xfrm>
            <a:prstGeom prst="rect">
              <a:avLst/>
            </a:prstGeom>
          </p:spPr>
        </p:pic>
        <p:pic>
          <p:nvPicPr>
            <p:cNvPr id="46" name="Picture 45" descr="ipad2-black.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8601" y="5219670"/>
              <a:ext cx="612571" cy="809774"/>
            </a:xfrm>
            <a:prstGeom prst="rect">
              <a:avLst/>
            </a:prstGeom>
          </p:spPr>
        </p:pic>
      </p:grpSp>
      <p:grpSp>
        <p:nvGrpSpPr>
          <p:cNvPr id="49" name="Group 48"/>
          <p:cNvGrpSpPr>
            <a:grpSpLocks noChangeAspect="1"/>
          </p:cNvGrpSpPr>
          <p:nvPr/>
        </p:nvGrpSpPr>
        <p:grpSpPr>
          <a:xfrm>
            <a:off x="1405038" y="2325145"/>
            <a:ext cx="6151746" cy="2743200"/>
            <a:chOff x="873645" y="1667606"/>
            <a:chExt cx="7693217" cy="3430576"/>
          </a:xfrm>
        </p:grpSpPr>
        <p:cxnSp>
          <p:nvCxnSpPr>
            <p:cNvPr id="50" name="Straight Connector 49"/>
            <p:cNvCxnSpPr/>
            <p:nvPr/>
          </p:nvCxnSpPr>
          <p:spPr>
            <a:xfrm flipH="1" flipV="1">
              <a:off x="3024531" y="3621342"/>
              <a:ext cx="29105" cy="1114062"/>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5679858" y="2220290"/>
              <a:ext cx="1319274" cy="12328"/>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flipV="1">
              <a:off x="2395719" y="2215838"/>
              <a:ext cx="1319274" cy="12328"/>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3838291" y="2252824"/>
              <a:ext cx="1652176" cy="0"/>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flipV="1">
              <a:off x="6452183" y="3646000"/>
              <a:ext cx="24659" cy="1146596"/>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grpSp>
          <p:nvGrpSpPr>
            <p:cNvPr id="55" name="Group 54"/>
            <p:cNvGrpSpPr/>
            <p:nvPr/>
          </p:nvGrpSpPr>
          <p:grpSpPr>
            <a:xfrm>
              <a:off x="2870977" y="1704004"/>
              <a:ext cx="3650754" cy="1912336"/>
              <a:chOff x="3426361" y="2644388"/>
              <a:chExt cx="2271580" cy="1912336"/>
            </a:xfrm>
          </p:grpSpPr>
          <p:sp>
            <p:nvSpPr>
              <p:cNvPr id="64" name="Rectangle 63"/>
              <p:cNvSpPr/>
              <p:nvPr/>
            </p:nvSpPr>
            <p:spPr>
              <a:xfrm>
                <a:off x="3514525" y="2644388"/>
                <a:ext cx="1808410" cy="369332"/>
              </a:xfrm>
              <a:prstGeom prst="rect">
                <a:avLst/>
              </a:prstGeom>
            </p:spPr>
            <p:txBody>
              <a:bodyPr wrap="square">
                <a:spAutoFit/>
              </a:bodyPr>
              <a:lstStyle/>
              <a:p>
                <a:pPr marL="0" indent="0" algn="ctr">
                  <a:buNone/>
                </a:pPr>
                <a:r>
                  <a:rPr lang="en-US" sz="1800" b="1" dirty="0" smtClean="0">
                    <a:solidFill>
                      <a:schemeClr val="bg1"/>
                    </a:solidFill>
                  </a:rPr>
                  <a:t>Experience</a:t>
                </a:r>
              </a:p>
            </p:txBody>
          </p:sp>
          <p:sp>
            <p:nvSpPr>
              <p:cNvPr id="65" name="Rectangle 64"/>
              <p:cNvSpPr/>
              <p:nvPr/>
            </p:nvSpPr>
            <p:spPr>
              <a:xfrm>
                <a:off x="3689691" y="3201890"/>
                <a:ext cx="1576115" cy="369332"/>
              </a:xfrm>
              <a:prstGeom prst="rect">
                <a:avLst/>
              </a:prstGeom>
            </p:spPr>
            <p:txBody>
              <a:bodyPr wrap="square">
                <a:spAutoFit/>
              </a:bodyPr>
              <a:lstStyle/>
              <a:p>
                <a:pPr marL="0" indent="0" algn="ctr">
                  <a:buNone/>
                </a:pPr>
                <a:r>
                  <a:rPr lang="en-US" sz="1800" b="1" dirty="0" smtClean="0">
                    <a:solidFill>
                      <a:schemeClr val="bg1"/>
                    </a:solidFill>
                  </a:rPr>
                  <a:t>Tools</a:t>
                </a:r>
              </a:p>
            </p:txBody>
          </p:sp>
          <p:sp>
            <p:nvSpPr>
              <p:cNvPr id="66" name="Rectangle 65"/>
              <p:cNvSpPr/>
              <p:nvPr/>
            </p:nvSpPr>
            <p:spPr>
              <a:xfrm>
                <a:off x="3980998" y="3759391"/>
                <a:ext cx="1576115" cy="369332"/>
              </a:xfrm>
              <a:prstGeom prst="rect">
                <a:avLst/>
              </a:prstGeom>
            </p:spPr>
            <p:txBody>
              <a:bodyPr wrap="square">
                <a:spAutoFit/>
              </a:bodyPr>
              <a:lstStyle/>
              <a:p>
                <a:pPr marL="0" indent="0" algn="ctr">
                  <a:buNone/>
                </a:pPr>
                <a:r>
                  <a:rPr lang="en-US" sz="1800" b="1" dirty="0" smtClean="0">
                    <a:solidFill>
                      <a:schemeClr val="bg1"/>
                    </a:solidFill>
                  </a:rPr>
                  <a:t>Data</a:t>
                </a:r>
              </a:p>
            </p:txBody>
          </p:sp>
          <p:grpSp>
            <p:nvGrpSpPr>
              <p:cNvPr id="67" name="Group 66"/>
              <p:cNvGrpSpPr/>
              <p:nvPr/>
            </p:nvGrpSpPr>
            <p:grpSpPr>
              <a:xfrm>
                <a:off x="3426361" y="3230195"/>
                <a:ext cx="2271580" cy="1326529"/>
                <a:chOff x="2028000" y="3230195"/>
                <a:chExt cx="5185018" cy="1326529"/>
              </a:xfrm>
            </p:grpSpPr>
            <p:cxnSp>
              <p:nvCxnSpPr>
                <p:cNvPr id="68" name="Straight Connector 67"/>
                <p:cNvCxnSpPr/>
                <p:nvPr/>
              </p:nvCxnSpPr>
              <p:spPr>
                <a:xfrm flipH="1" flipV="1">
                  <a:off x="3743307" y="3312791"/>
                  <a:ext cx="3312592" cy="1243933"/>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5576361" y="3260414"/>
                  <a:ext cx="1636657" cy="1191557"/>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2447074" y="3230195"/>
                  <a:ext cx="3161190" cy="1247964"/>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2028000" y="3306291"/>
                  <a:ext cx="1583914" cy="1102098"/>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grpSp>
        </p:grpSp>
        <p:pic>
          <p:nvPicPr>
            <p:cNvPr id="56" name="Picture 55" descr="OS6450-24-rt.png"/>
            <p:cNvPicPr>
              <a:picLocks noChangeAspect="1"/>
            </p:cNvPicPr>
            <p:nvPr/>
          </p:nvPicPr>
          <p:blipFill>
            <a:blip r:embed="rId5"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257055" y="3395573"/>
              <a:ext cx="1496265" cy="576686"/>
            </a:xfrm>
            <a:prstGeom prst="rect">
              <a:avLst/>
            </a:prstGeom>
          </p:spPr>
        </p:pic>
        <p:pic>
          <p:nvPicPr>
            <p:cNvPr id="57" name="Content Placeholder 3"/>
            <p:cNvPicPr>
              <a:picLocks noChangeAspect="1" noChangeArrowheads="1"/>
            </p:cNvPicPr>
            <p:nvPr/>
          </p:nvPicPr>
          <p:blipFill>
            <a:blip r:embed="rId6" cstate="email">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3463019" y="1667606"/>
              <a:ext cx="731256" cy="1094195"/>
            </a:xfrm>
            <a:prstGeom prst="rect">
              <a:avLst/>
            </a:prstGeom>
            <a:noFill/>
            <a:ln w="9525">
              <a:noFill/>
              <a:miter lim="800000"/>
              <a:headEnd/>
              <a:tailEnd/>
            </a:ln>
          </p:spPr>
        </p:pic>
        <p:pic>
          <p:nvPicPr>
            <p:cNvPr id="58" name="Content Placeholder 3"/>
            <p:cNvPicPr>
              <a:picLocks noChangeAspect="1" noChangeArrowheads="1"/>
            </p:cNvPicPr>
            <p:nvPr/>
          </p:nvPicPr>
          <p:blipFill>
            <a:blip r:embed="rId6" cstate="email">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5209596" y="1702910"/>
              <a:ext cx="731256" cy="1094195"/>
            </a:xfrm>
            <a:prstGeom prst="rect">
              <a:avLst/>
            </a:prstGeom>
            <a:noFill/>
            <a:ln w="9525">
              <a:noFill/>
              <a:miter lim="800000"/>
              <a:headEnd/>
              <a:tailEnd/>
            </a:ln>
          </p:spPr>
        </p:pic>
        <p:pic>
          <p:nvPicPr>
            <p:cNvPr id="59" name="Picture 58" descr="OS6450-24-rt.png"/>
            <p:cNvPicPr>
              <a:picLocks noChangeAspect="1"/>
            </p:cNvPicPr>
            <p:nvPr/>
          </p:nvPicPr>
          <p:blipFill>
            <a:blip r:embed="rId5"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5687874" y="3394846"/>
              <a:ext cx="1496265" cy="576686"/>
            </a:xfrm>
            <a:prstGeom prst="rect">
              <a:avLst/>
            </a:prstGeom>
          </p:spPr>
        </p:pic>
        <p:pic>
          <p:nvPicPr>
            <p:cNvPr id="60" name="Picture 59" descr="AP_135 black.png"/>
            <p:cNvPicPr>
              <a:picLocks noChangeAspect="1"/>
            </p:cNvPicPr>
            <p:nvPr/>
          </p:nvPicPr>
          <p:blipFill rotWithShape="1">
            <a:blip r:embed="rId7"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2602921" y="4323546"/>
              <a:ext cx="873645" cy="774636"/>
            </a:xfrm>
            <a:prstGeom prst="rect">
              <a:avLst/>
            </a:prstGeom>
          </p:spPr>
        </p:pic>
        <p:pic>
          <p:nvPicPr>
            <p:cNvPr id="61" name="Picture 60" descr="AP_135 black.png"/>
            <p:cNvPicPr>
              <a:picLocks noChangeAspect="1"/>
            </p:cNvPicPr>
            <p:nvPr/>
          </p:nvPicPr>
          <p:blipFill rotWithShape="1">
            <a:blip r:embed="rId7"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6042748" y="4322820"/>
              <a:ext cx="873645" cy="774636"/>
            </a:xfrm>
            <a:prstGeom prst="rect">
              <a:avLst/>
            </a:prstGeom>
          </p:spPr>
        </p:pic>
        <p:pic>
          <p:nvPicPr>
            <p:cNvPr id="62" name="Picture 61"/>
            <p:cNvPicPr>
              <a:picLocks noChangeAspect="1"/>
            </p:cNvPicPr>
            <p:nvPr/>
          </p:nvPicPr>
          <p:blipFill>
            <a:blip r:embed="rId8"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873645" y="1996422"/>
              <a:ext cx="1866628" cy="367492"/>
            </a:xfrm>
            <a:prstGeom prst="rect">
              <a:avLst/>
            </a:prstGeom>
          </p:spPr>
        </p:pic>
        <p:pic>
          <p:nvPicPr>
            <p:cNvPr id="63" name="Picture 62"/>
            <p:cNvPicPr>
              <a:picLocks noChangeAspect="1"/>
            </p:cNvPicPr>
            <p:nvPr/>
          </p:nvPicPr>
          <p:blipFill>
            <a:blip r:embed="rId8"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700234" y="1995696"/>
              <a:ext cx="1866628" cy="367492"/>
            </a:xfrm>
            <a:prstGeom prst="rect">
              <a:avLst/>
            </a:prstGeom>
          </p:spPr>
        </p:pic>
      </p:grpSp>
      <p:grpSp>
        <p:nvGrpSpPr>
          <p:cNvPr id="80" name="Group 79"/>
          <p:cNvGrpSpPr/>
          <p:nvPr/>
        </p:nvGrpSpPr>
        <p:grpSpPr>
          <a:xfrm>
            <a:off x="2401522" y="1302676"/>
            <a:ext cx="1053039" cy="727581"/>
            <a:chOff x="2401522" y="1302676"/>
            <a:chExt cx="1053039" cy="727581"/>
          </a:xfrm>
        </p:grpSpPr>
        <p:pic>
          <p:nvPicPr>
            <p:cNvPr id="78" name="Picture 2" descr="http://images-1.findicons.com/files/icons/701/devcom_network/128/server_vista.png"/>
            <p:cNvPicPr>
              <a:picLocks noChangeAspect="1" noChangeArrowheads="1"/>
            </p:cNvPicPr>
            <p:nvPr/>
          </p:nvPicPr>
          <p:blipFill rotWithShape="1">
            <a:blip r:embed="rId9" cstate="screen">
              <a:duotone>
                <a:prstClr val="black"/>
                <a:schemeClr val="tx2">
                  <a:tint val="45000"/>
                  <a:satMod val="400000"/>
                </a:schemeClr>
              </a:duotone>
              <a:extLst/>
            </a:blip>
            <a:srcRect/>
            <a:stretch/>
          </p:blipFill>
          <p:spPr bwMode="auto">
            <a:xfrm>
              <a:off x="2850344" y="1302676"/>
              <a:ext cx="604217" cy="727581"/>
            </a:xfrm>
            <a:prstGeom prst="rect">
              <a:avLst/>
            </a:prstGeom>
            <a:noFill/>
            <a:ln>
              <a:noFill/>
            </a:ln>
            <a:extLst/>
          </p:spPr>
        </p:pic>
        <p:pic>
          <p:nvPicPr>
            <p:cNvPr id="79" name="Picture 78"/>
            <p:cNvPicPr>
              <a:picLocks noChangeAspect="1"/>
            </p:cNvPicPr>
            <p:nvPr/>
          </p:nvPicPr>
          <p:blipFill rotWithShape="1">
            <a:blip r:embed="rId10" cstate="screen">
              <a:duotone>
                <a:prstClr val="black"/>
                <a:schemeClr val="tx2">
                  <a:tint val="45000"/>
                  <a:satMod val="400000"/>
                </a:schemeClr>
              </a:duotone>
              <a:extLst>
                <a:ext uri="{28A0092B-C50C-407E-A947-70E740481C1C}">
                  <a14:useLocalDpi xmlns:a14="http://schemas.microsoft.com/office/drawing/2010/main"/>
                </a:ext>
              </a:extLst>
            </a:blip>
            <a:srcRect t="38107"/>
            <a:stretch/>
          </p:blipFill>
          <p:spPr bwMode="auto">
            <a:xfrm>
              <a:off x="2401522" y="1427551"/>
              <a:ext cx="700386" cy="443972"/>
            </a:xfrm>
            <a:prstGeom prst="rect">
              <a:avLst/>
            </a:prstGeom>
            <a:noFill/>
            <a:ln>
              <a:noFill/>
            </a:ln>
          </p:spPr>
        </p:pic>
      </p:grpSp>
      <p:grpSp>
        <p:nvGrpSpPr>
          <p:cNvPr id="85" name="Group 84"/>
          <p:cNvGrpSpPr/>
          <p:nvPr/>
        </p:nvGrpSpPr>
        <p:grpSpPr>
          <a:xfrm>
            <a:off x="5476041" y="1301951"/>
            <a:ext cx="1065694" cy="727581"/>
            <a:chOff x="1450069" y="1455076"/>
            <a:chExt cx="1065694" cy="727581"/>
          </a:xfrm>
        </p:grpSpPr>
        <p:pic>
          <p:nvPicPr>
            <p:cNvPr id="82" name="Picture 2" descr="http://images-1.findicons.com/files/icons/701/devcom_network/128/server_vista.png"/>
            <p:cNvPicPr>
              <a:picLocks noChangeAspect="1" noChangeArrowheads="1"/>
            </p:cNvPicPr>
            <p:nvPr/>
          </p:nvPicPr>
          <p:blipFill rotWithShape="1">
            <a:blip r:embed="rId9" cstate="screen">
              <a:duotone>
                <a:prstClr val="black"/>
                <a:schemeClr val="tx2">
                  <a:tint val="45000"/>
                  <a:satMod val="400000"/>
                </a:schemeClr>
              </a:duotone>
              <a:extLst/>
            </a:blip>
            <a:srcRect/>
            <a:stretch/>
          </p:blipFill>
          <p:spPr bwMode="auto">
            <a:xfrm flipH="1">
              <a:off x="1450069" y="1455076"/>
              <a:ext cx="633373" cy="727581"/>
            </a:xfrm>
            <a:prstGeom prst="rect">
              <a:avLst/>
            </a:prstGeom>
            <a:noFill/>
            <a:ln>
              <a:noFill/>
            </a:ln>
            <a:extLst/>
          </p:spPr>
        </p:pic>
        <p:pic>
          <p:nvPicPr>
            <p:cNvPr id="84" name="Picture 83"/>
            <p:cNvPicPr>
              <a:picLocks noChangeAspect="1"/>
            </p:cNvPicPr>
            <p:nvPr/>
          </p:nvPicPr>
          <p:blipFill rotWithShape="1">
            <a:blip r:embed="rId10" cstate="screen">
              <a:duotone>
                <a:prstClr val="black"/>
                <a:schemeClr val="tx2">
                  <a:tint val="45000"/>
                  <a:satMod val="400000"/>
                </a:schemeClr>
              </a:duotone>
              <a:extLst>
                <a:ext uri="{28A0092B-C50C-407E-A947-70E740481C1C}">
                  <a14:useLocalDpi xmlns:a14="http://schemas.microsoft.com/office/drawing/2010/main"/>
                </a:ext>
              </a:extLst>
            </a:blip>
            <a:srcRect t="38107"/>
            <a:stretch/>
          </p:blipFill>
          <p:spPr bwMode="auto">
            <a:xfrm>
              <a:off x="1815377" y="1579951"/>
              <a:ext cx="700386" cy="443972"/>
            </a:xfrm>
            <a:prstGeom prst="rect">
              <a:avLst/>
            </a:prstGeom>
            <a:noFill/>
            <a:ln>
              <a:noFill/>
            </a:ln>
          </p:spPr>
        </p:pic>
      </p:grpSp>
      <p:grpSp>
        <p:nvGrpSpPr>
          <p:cNvPr id="94" name="Group 93"/>
          <p:cNvGrpSpPr/>
          <p:nvPr/>
        </p:nvGrpSpPr>
        <p:grpSpPr>
          <a:xfrm>
            <a:off x="279206" y="4620935"/>
            <a:ext cx="2224642" cy="523220"/>
            <a:chOff x="5482799" y="3756951"/>
            <a:chExt cx="2224642" cy="523220"/>
          </a:xfrm>
        </p:grpSpPr>
        <p:cxnSp>
          <p:nvCxnSpPr>
            <p:cNvPr id="95" name="Straight Arrow Connector 94"/>
            <p:cNvCxnSpPr>
              <a:stCxn id="98" idx="6"/>
            </p:cNvCxnSpPr>
            <p:nvPr/>
          </p:nvCxnSpPr>
          <p:spPr bwMode="auto">
            <a:xfrm>
              <a:off x="7370801" y="4034759"/>
              <a:ext cx="336640" cy="235469"/>
            </a:xfrm>
            <a:prstGeom prst="straightConnector1">
              <a:avLst/>
            </a:prstGeom>
            <a:ln w="28575" cap="rnd" cmpd="sng">
              <a:solidFill>
                <a:schemeClr val="accent1">
                  <a:lumMod val="60000"/>
                  <a:lumOff val="4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5482799" y="3756951"/>
              <a:ext cx="1888002" cy="523220"/>
              <a:chOff x="4537101" y="1478082"/>
              <a:chExt cx="1888002" cy="523220"/>
            </a:xfrm>
          </p:grpSpPr>
          <p:sp>
            <p:nvSpPr>
              <p:cNvPr id="97" name="Text Box 99"/>
              <p:cNvSpPr txBox="1">
                <a:spLocks noChangeArrowheads="1"/>
              </p:cNvSpPr>
              <p:nvPr/>
            </p:nvSpPr>
            <p:spPr bwMode="auto">
              <a:xfrm>
                <a:off x="4537101" y="1478082"/>
                <a:ext cx="1558148" cy="523220"/>
              </a:xfrm>
              <a:prstGeom prst="rect">
                <a:avLst/>
              </a:prstGeom>
              <a:noFill/>
              <a:ln w="12700">
                <a:noFill/>
                <a:miter lim="800000"/>
                <a:headEnd/>
                <a:tailEnd/>
              </a:ln>
            </p:spPr>
            <p:txBody>
              <a:bodyPr wrap="square">
                <a:spAutoFit/>
              </a:bodyPr>
              <a:lstStyle/>
              <a:p>
                <a:pPr indent="-228600" algn="r"/>
                <a:r>
                  <a:rPr lang="en-US" sz="1400" dirty="0" smtClean="0">
                    <a:solidFill>
                      <a:schemeClr val="tx1">
                        <a:lumMod val="65000"/>
                        <a:lumOff val="35000"/>
                      </a:schemeClr>
                    </a:solidFill>
                    <a:latin typeface="Arial"/>
                    <a:ea typeface="Verdana" pitchFamily="34" charset="0"/>
                    <a:cs typeface="Arial"/>
                  </a:rPr>
                  <a:t>mDNS request to find an Apple TV</a:t>
                </a:r>
              </a:p>
            </p:txBody>
          </p:sp>
          <p:sp>
            <p:nvSpPr>
              <p:cNvPr id="98" name="Oval 97"/>
              <p:cNvSpPr/>
              <p:nvPr/>
            </p:nvSpPr>
            <p:spPr bwMode="auto">
              <a:xfrm>
                <a:off x="6087236" y="1584791"/>
                <a:ext cx="337867" cy="342198"/>
              </a:xfrm>
              <a:prstGeom prst="ellipse">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algn="ctr" eaLnBrk="0" hangingPunct="0"/>
                <a:r>
                  <a:rPr lang="en-US" b="1" dirty="0" smtClean="0">
                    <a:solidFill>
                      <a:srgbClr val="000000"/>
                    </a:solidFill>
                    <a:latin typeface="Arial"/>
                    <a:cs typeface="Arial"/>
                  </a:rPr>
                  <a:t>3</a:t>
                </a:r>
              </a:p>
            </p:txBody>
          </p:sp>
        </p:grpSp>
      </p:grpSp>
      <p:grpSp>
        <p:nvGrpSpPr>
          <p:cNvPr id="106" name="Group 105"/>
          <p:cNvGrpSpPr/>
          <p:nvPr/>
        </p:nvGrpSpPr>
        <p:grpSpPr>
          <a:xfrm>
            <a:off x="0" y="2972650"/>
            <a:ext cx="2503849" cy="738664"/>
            <a:chOff x="5087219" y="3694691"/>
            <a:chExt cx="2503849" cy="738664"/>
          </a:xfrm>
        </p:grpSpPr>
        <p:cxnSp>
          <p:nvCxnSpPr>
            <p:cNvPr id="107" name="Straight Arrow Connector 106"/>
            <p:cNvCxnSpPr>
              <a:stCxn id="110" idx="7"/>
            </p:cNvCxnSpPr>
            <p:nvPr/>
          </p:nvCxnSpPr>
          <p:spPr bwMode="auto">
            <a:xfrm flipV="1">
              <a:off x="7321322" y="3721503"/>
              <a:ext cx="269746" cy="192271"/>
            </a:xfrm>
            <a:prstGeom prst="straightConnector1">
              <a:avLst/>
            </a:prstGeom>
            <a:ln w="28575" cap="rnd" cmpd="sng">
              <a:solidFill>
                <a:schemeClr val="accent1">
                  <a:lumMod val="60000"/>
                  <a:lumOff val="4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5087219" y="3694691"/>
              <a:ext cx="2283582" cy="738664"/>
              <a:chOff x="4141521" y="1415822"/>
              <a:chExt cx="2283582" cy="738664"/>
            </a:xfrm>
          </p:grpSpPr>
          <p:sp>
            <p:nvSpPr>
              <p:cNvPr id="109" name="Text Box 99"/>
              <p:cNvSpPr txBox="1">
                <a:spLocks noChangeArrowheads="1"/>
              </p:cNvSpPr>
              <p:nvPr/>
            </p:nvSpPr>
            <p:spPr bwMode="auto">
              <a:xfrm>
                <a:off x="4141521" y="1415822"/>
                <a:ext cx="1953728" cy="738664"/>
              </a:xfrm>
              <a:prstGeom prst="rect">
                <a:avLst/>
              </a:prstGeom>
              <a:noFill/>
              <a:ln w="12700">
                <a:noFill/>
                <a:miter lim="800000"/>
                <a:headEnd/>
                <a:tailEnd/>
              </a:ln>
            </p:spPr>
            <p:txBody>
              <a:bodyPr wrap="square">
                <a:spAutoFit/>
              </a:bodyPr>
              <a:lstStyle/>
              <a:p>
                <a:pPr indent="-228600" algn="r"/>
                <a:r>
                  <a:rPr lang="en-US" sz="1400" dirty="0" smtClean="0">
                    <a:solidFill>
                      <a:schemeClr val="tx1">
                        <a:lumMod val="65000"/>
                        <a:lumOff val="35000"/>
                      </a:schemeClr>
                    </a:solidFill>
                    <a:latin typeface="Arial"/>
                    <a:ea typeface="Verdana" pitchFamily="34" charset="0"/>
                    <a:cs typeface="Arial"/>
                  </a:rPr>
                  <a:t>mDNS proxy responds with a list of available Apple TVs</a:t>
                </a:r>
              </a:p>
            </p:txBody>
          </p:sp>
          <p:sp>
            <p:nvSpPr>
              <p:cNvPr id="110" name="Oval 109"/>
              <p:cNvSpPr/>
              <p:nvPr/>
            </p:nvSpPr>
            <p:spPr bwMode="auto">
              <a:xfrm>
                <a:off x="6087236" y="1584791"/>
                <a:ext cx="337867" cy="342198"/>
              </a:xfrm>
              <a:prstGeom prst="ellipse">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algn="ctr" eaLnBrk="0" hangingPunct="0"/>
                <a:r>
                  <a:rPr lang="en-US" b="1" dirty="0" smtClean="0">
                    <a:solidFill>
                      <a:srgbClr val="000000"/>
                    </a:solidFill>
                    <a:latin typeface="Arial"/>
                    <a:cs typeface="Arial"/>
                  </a:rPr>
                  <a:t>4</a:t>
                </a:r>
              </a:p>
            </p:txBody>
          </p:sp>
        </p:grpSp>
      </p:grpSp>
      <p:grpSp>
        <p:nvGrpSpPr>
          <p:cNvPr id="113" name="Group 112"/>
          <p:cNvGrpSpPr/>
          <p:nvPr/>
        </p:nvGrpSpPr>
        <p:grpSpPr>
          <a:xfrm>
            <a:off x="6574341" y="1282137"/>
            <a:ext cx="2569659" cy="954107"/>
            <a:chOff x="6578404" y="3669787"/>
            <a:chExt cx="2569659" cy="954107"/>
          </a:xfrm>
        </p:grpSpPr>
        <p:cxnSp>
          <p:nvCxnSpPr>
            <p:cNvPr id="114" name="Straight Arrow Connector 113"/>
            <p:cNvCxnSpPr>
              <a:stCxn id="117" idx="2"/>
            </p:cNvCxnSpPr>
            <p:nvPr/>
          </p:nvCxnSpPr>
          <p:spPr bwMode="auto">
            <a:xfrm flipH="1">
              <a:off x="6578404" y="4034759"/>
              <a:ext cx="454530" cy="183351"/>
            </a:xfrm>
            <a:prstGeom prst="straightConnector1">
              <a:avLst/>
            </a:prstGeom>
            <a:ln w="28575" cap="rnd" cmpd="sng">
              <a:solidFill>
                <a:schemeClr val="accent1">
                  <a:lumMod val="60000"/>
                  <a:lumOff val="4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7032934" y="3669787"/>
              <a:ext cx="2115129" cy="954107"/>
              <a:chOff x="6087236" y="1390918"/>
              <a:chExt cx="2115129" cy="954107"/>
            </a:xfrm>
          </p:grpSpPr>
          <p:sp>
            <p:nvSpPr>
              <p:cNvPr id="116" name="Text Box 99"/>
              <p:cNvSpPr txBox="1">
                <a:spLocks noChangeArrowheads="1"/>
              </p:cNvSpPr>
              <p:nvPr/>
            </p:nvSpPr>
            <p:spPr bwMode="auto">
              <a:xfrm>
                <a:off x="6447862" y="1390918"/>
                <a:ext cx="1754503" cy="954107"/>
              </a:xfrm>
              <a:prstGeom prst="rect">
                <a:avLst/>
              </a:prstGeom>
              <a:noFill/>
              <a:ln w="12700">
                <a:noFill/>
                <a:miter lim="800000"/>
                <a:headEnd/>
                <a:tailEnd/>
              </a:ln>
            </p:spPr>
            <p:txBody>
              <a:bodyPr wrap="square">
                <a:spAutoFit/>
              </a:bodyPr>
              <a:lstStyle/>
              <a:p>
                <a:pPr indent="-228600"/>
                <a:r>
                  <a:rPr lang="en-US" sz="1400" dirty="0" smtClean="0">
                    <a:solidFill>
                      <a:schemeClr val="tx1">
                        <a:lumMod val="65000"/>
                        <a:lumOff val="35000"/>
                      </a:schemeClr>
                    </a:solidFill>
                    <a:latin typeface="Arial"/>
                    <a:ea typeface="Verdana" pitchFamily="34" charset="0"/>
                    <a:cs typeface="Arial"/>
                  </a:rPr>
                  <a:t>ClearPass shares user, role and location specific access rules</a:t>
                </a:r>
              </a:p>
            </p:txBody>
          </p:sp>
          <p:sp>
            <p:nvSpPr>
              <p:cNvPr id="117" name="Oval 116"/>
              <p:cNvSpPr/>
              <p:nvPr/>
            </p:nvSpPr>
            <p:spPr bwMode="auto">
              <a:xfrm>
                <a:off x="6087236" y="1584791"/>
                <a:ext cx="337867" cy="342198"/>
              </a:xfrm>
              <a:prstGeom prst="ellipse">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algn="ctr" eaLnBrk="0" hangingPunct="0"/>
                <a:r>
                  <a:rPr lang="en-US" b="1" dirty="0">
                    <a:solidFill>
                      <a:srgbClr val="000000"/>
                    </a:solidFill>
                    <a:latin typeface="Arial"/>
                    <a:cs typeface="Arial"/>
                  </a:rPr>
                  <a:t>2</a:t>
                </a:r>
                <a:endParaRPr lang="en-US" b="1" dirty="0" smtClean="0">
                  <a:solidFill>
                    <a:srgbClr val="000000"/>
                  </a:solidFill>
                  <a:latin typeface="Arial"/>
                  <a:cs typeface="Arial"/>
                </a:endParaRPr>
              </a:p>
            </p:txBody>
          </p:sp>
        </p:grpSp>
      </p:grpSp>
      <p:grpSp>
        <p:nvGrpSpPr>
          <p:cNvPr id="137" name="Group 136"/>
          <p:cNvGrpSpPr/>
          <p:nvPr/>
        </p:nvGrpSpPr>
        <p:grpSpPr>
          <a:xfrm>
            <a:off x="0" y="1897273"/>
            <a:ext cx="2540178" cy="642608"/>
            <a:chOff x="5020246" y="3756951"/>
            <a:chExt cx="2540178" cy="642608"/>
          </a:xfrm>
        </p:grpSpPr>
        <p:cxnSp>
          <p:nvCxnSpPr>
            <p:cNvPr id="138" name="Straight Arrow Connector 137"/>
            <p:cNvCxnSpPr>
              <a:stCxn id="141" idx="5"/>
            </p:cNvCxnSpPr>
            <p:nvPr/>
          </p:nvCxnSpPr>
          <p:spPr bwMode="auto">
            <a:xfrm>
              <a:off x="7321322" y="4155744"/>
              <a:ext cx="239102" cy="243815"/>
            </a:xfrm>
            <a:prstGeom prst="straightConnector1">
              <a:avLst/>
            </a:prstGeom>
            <a:ln w="28575" cap="rnd" cmpd="sng">
              <a:solidFill>
                <a:schemeClr val="accent1">
                  <a:lumMod val="60000"/>
                  <a:lumOff val="4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39" name="Group 138"/>
            <p:cNvGrpSpPr/>
            <p:nvPr/>
          </p:nvGrpSpPr>
          <p:grpSpPr>
            <a:xfrm>
              <a:off x="5020246" y="3756951"/>
              <a:ext cx="2350555" cy="523220"/>
              <a:chOff x="4074548" y="1478082"/>
              <a:chExt cx="2350555" cy="523220"/>
            </a:xfrm>
          </p:grpSpPr>
          <p:sp>
            <p:nvSpPr>
              <p:cNvPr id="140" name="Text Box 99"/>
              <p:cNvSpPr txBox="1">
                <a:spLocks noChangeArrowheads="1"/>
              </p:cNvSpPr>
              <p:nvPr/>
            </p:nvSpPr>
            <p:spPr bwMode="auto">
              <a:xfrm>
                <a:off x="4074548" y="1478082"/>
                <a:ext cx="2020701" cy="523220"/>
              </a:xfrm>
              <a:prstGeom prst="rect">
                <a:avLst/>
              </a:prstGeom>
              <a:noFill/>
              <a:ln w="12700">
                <a:noFill/>
                <a:miter lim="800000"/>
                <a:headEnd/>
                <a:tailEnd/>
              </a:ln>
            </p:spPr>
            <p:txBody>
              <a:bodyPr wrap="square">
                <a:spAutoFit/>
              </a:bodyPr>
              <a:lstStyle/>
              <a:p>
                <a:pPr indent="-228600" algn="r"/>
                <a:r>
                  <a:rPr lang="en-US" sz="1400" dirty="0">
                    <a:solidFill>
                      <a:schemeClr val="tx1">
                        <a:lumMod val="65000"/>
                        <a:lumOff val="35000"/>
                      </a:schemeClr>
                    </a:solidFill>
                    <a:latin typeface="Arial"/>
                    <a:ea typeface="Verdana" pitchFamily="34" charset="0"/>
                    <a:cs typeface="Arial"/>
                  </a:rPr>
                  <a:t>Discovers Apple TVs across wired &amp; Wi-Fi</a:t>
                </a:r>
                <a:endParaRPr lang="en-US" sz="1400" dirty="0" smtClean="0">
                  <a:solidFill>
                    <a:schemeClr val="tx1">
                      <a:lumMod val="65000"/>
                      <a:lumOff val="35000"/>
                    </a:schemeClr>
                  </a:solidFill>
                  <a:latin typeface="Arial"/>
                  <a:ea typeface="Verdana" pitchFamily="34" charset="0"/>
                  <a:cs typeface="Arial"/>
                </a:endParaRPr>
              </a:p>
            </p:txBody>
          </p:sp>
          <p:sp>
            <p:nvSpPr>
              <p:cNvPr id="141" name="Oval 140"/>
              <p:cNvSpPr/>
              <p:nvPr/>
            </p:nvSpPr>
            <p:spPr bwMode="auto">
              <a:xfrm>
                <a:off x="6087236" y="1584791"/>
                <a:ext cx="337867" cy="342198"/>
              </a:xfrm>
              <a:prstGeom prst="ellipse">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algn="ctr" eaLnBrk="0" hangingPunct="0"/>
                <a:r>
                  <a:rPr lang="en-US" b="1" dirty="0">
                    <a:solidFill>
                      <a:srgbClr val="000000"/>
                    </a:solidFill>
                    <a:latin typeface="Arial"/>
                    <a:cs typeface="Arial"/>
                  </a:rPr>
                  <a:t>1</a:t>
                </a:r>
                <a:endParaRPr lang="en-US" b="1" dirty="0" smtClean="0">
                  <a:solidFill>
                    <a:srgbClr val="000000"/>
                  </a:solidFill>
                  <a:latin typeface="Arial"/>
                  <a:cs typeface="Arial"/>
                </a:endParaRPr>
              </a:p>
            </p:txBody>
          </p:sp>
        </p:grpSp>
      </p:grpSp>
      <p:grpSp>
        <p:nvGrpSpPr>
          <p:cNvPr id="142" name="Group 141"/>
          <p:cNvGrpSpPr/>
          <p:nvPr/>
        </p:nvGrpSpPr>
        <p:grpSpPr>
          <a:xfrm>
            <a:off x="3063045" y="5167626"/>
            <a:ext cx="2502733" cy="741208"/>
            <a:chOff x="6762192" y="3667243"/>
            <a:chExt cx="2502733" cy="741208"/>
          </a:xfrm>
        </p:grpSpPr>
        <p:cxnSp>
          <p:nvCxnSpPr>
            <p:cNvPr id="143" name="Straight Arrow Connector 142"/>
            <p:cNvCxnSpPr>
              <a:stCxn id="146" idx="1"/>
            </p:cNvCxnSpPr>
            <p:nvPr/>
          </p:nvCxnSpPr>
          <p:spPr bwMode="auto">
            <a:xfrm flipH="1" flipV="1">
              <a:off x="6762192" y="3667243"/>
              <a:ext cx="320221" cy="246531"/>
            </a:xfrm>
            <a:prstGeom prst="straightConnector1">
              <a:avLst/>
            </a:prstGeom>
            <a:ln w="28575" cap="rnd" cmpd="sng">
              <a:solidFill>
                <a:schemeClr val="accent1">
                  <a:lumMod val="60000"/>
                  <a:lumOff val="4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7032934" y="3669787"/>
              <a:ext cx="2231991" cy="738664"/>
              <a:chOff x="6087236" y="1390918"/>
              <a:chExt cx="2231991" cy="738664"/>
            </a:xfrm>
          </p:grpSpPr>
          <p:sp>
            <p:nvSpPr>
              <p:cNvPr id="145" name="Text Box 99"/>
              <p:cNvSpPr txBox="1">
                <a:spLocks noChangeArrowheads="1"/>
              </p:cNvSpPr>
              <p:nvPr/>
            </p:nvSpPr>
            <p:spPr bwMode="auto">
              <a:xfrm>
                <a:off x="6447862" y="1390918"/>
                <a:ext cx="1871365" cy="738664"/>
              </a:xfrm>
              <a:prstGeom prst="rect">
                <a:avLst/>
              </a:prstGeom>
              <a:noFill/>
              <a:ln w="12700">
                <a:noFill/>
                <a:miter lim="800000"/>
                <a:headEnd/>
                <a:tailEnd/>
              </a:ln>
            </p:spPr>
            <p:txBody>
              <a:bodyPr wrap="square">
                <a:spAutoFit/>
              </a:bodyPr>
              <a:lstStyle/>
              <a:p>
                <a:pPr indent="-228600"/>
                <a:r>
                  <a:rPr lang="en-US" sz="1400" dirty="0" smtClean="0">
                    <a:solidFill>
                      <a:schemeClr val="tx1">
                        <a:lumMod val="65000"/>
                        <a:lumOff val="35000"/>
                      </a:schemeClr>
                    </a:solidFill>
                    <a:latin typeface="Arial"/>
                    <a:ea typeface="Verdana" pitchFamily="34" charset="0"/>
                    <a:cs typeface="Arial"/>
                  </a:rPr>
                  <a:t>Multicast frames converted unicast to save airtime</a:t>
                </a:r>
              </a:p>
            </p:txBody>
          </p:sp>
          <p:sp>
            <p:nvSpPr>
              <p:cNvPr id="146" name="Oval 145"/>
              <p:cNvSpPr/>
              <p:nvPr/>
            </p:nvSpPr>
            <p:spPr bwMode="auto">
              <a:xfrm>
                <a:off x="6087236" y="1584791"/>
                <a:ext cx="337867" cy="342198"/>
              </a:xfrm>
              <a:prstGeom prst="ellipse">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algn="ctr" eaLnBrk="0" hangingPunct="0"/>
                <a:r>
                  <a:rPr lang="en-US" b="1" dirty="0">
                    <a:solidFill>
                      <a:srgbClr val="000000"/>
                    </a:solidFill>
                    <a:latin typeface="Arial"/>
                    <a:cs typeface="Arial"/>
                  </a:rPr>
                  <a:t>5</a:t>
                </a:r>
                <a:endParaRPr lang="en-US" b="1" dirty="0" smtClean="0">
                  <a:solidFill>
                    <a:srgbClr val="000000"/>
                  </a:solidFill>
                  <a:latin typeface="Arial"/>
                  <a:cs typeface="Arial"/>
                </a:endParaRPr>
              </a:p>
            </p:txBody>
          </p:sp>
        </p:grpSp>
      </p:grpSp>
      <p:grpSp>
        <p:nvGrpSpPr>
          <p:cNvPr id="171" name="Group 170"/>
          <p:cNvGrpSpPr/>
          <p:nvPr/>
        </p:nvGrpSpPr>
        <p:grpSpPr>
          <a:xfrm>
            <a:off x="6234983" y="2973861"/>
            <a:ext cx="2419959" cy="630718"/>
            <a:chOff x="6728104" y="3772411"/>
            <a:chExt cx="2419959" cy="630718"/>
          </a:xfrm>
        </p:grpSpPr>
        <p:cxnSp>
          <p:nvCxnSpPr>
            <p:cNvPr id="172" name="Straight Arrow Connector 171"/>
            <p:cNvCxnSpPr>
              <a:stCxn id="175" idx="3"/>
            </p:cNvCxnSpPr>
            <p:nvPr/>
          </p:nvCxnSpPr>
          <p:spPr bwMode="auto">
            <a:xfrm flipH="1">
              <a:off x="6728104" y="4155744"/>
              <a:ext cx="354309" cy="247385"/>
            </a:xfrm>
            <a:prstGeom prst="straightConnector1">
              <a:avLst/>
            </a:prstGeom>
            <a:ln w="28575" cap="rnd" cmpd="sng">
              <a:solidFill>
                <a:schemeClr val="accent1">
                  <a:lumMod val="60000"/>
                  <a:lumOff val="4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7032934" y="3772411"/>
              <a:ext cx="2115129" cy="523220"/>
              <a:chOff x="6087236" y="1493542"/>
              <a:chExt cx="2115129" cy="523220"/>
            </a:xfrm>
          </p:grpSpPr>
          <p:sp>
            <p:nvSpPr>
              <p:cNvPr id="174" name="Text Box 99"/>
              <p:cNvSpPr txBox="1">
                <a:spLocks noChangeArrowheads="1"/>
              </p:cNvSpPr>
              <p:nvPr/>
            </p:nvSpPr>
            <p:spPr bwMode="auto">
              <a:xfrm>
                <a:off x="6447862" y="1493542"/>
                <a:ext cx="1754503" cy="523220"/>
              </a:xfrm>
              <a:prstGeom prst="rect">
                <a:avLst/>
              </a:prstGeom>
              <a:noFill/>
              <a:ln w="12700">
                <a:noFill/>
                <a:miter lim="800000"/>
                <a:headEnd/>
                <a:tailEnd/>
              </a:ln>
            </p:spPr>
            <p:txBody>
              <a:bodyPr wrap="square">
                <a:spAutoFit/>
              </a:bodyPr>
              <a:lstStyle/>
              <a:p>
                <a:pPr indent="-228600"/>
                <a:r>
                  <a:rPr lang="en-US" sz="1400" dirty="0" smtClean="0">
                    <a:solidFill>
                      <a:schemeClr val="tx1">
                        <a:lumMod val="65000"/>
                        <a:lumOff val="35000"/>
                      </a:schemeClr>
                    </a:solidFill>
                    <a:latin typeface="Arial"/>
                    <a:ea typeface="Verdana" pitchFamily="34" charset="0"/>
                    <a:cs typeface="Arial"/>
                  </a:rPr>
                  <a:t>AirPlay streaming across VLANs</a:t>
                </a:r>
              </a:p>
            </p:txBody>
          </p:sp>
          <p:sp>
            <p:nvSpPr>
              <p:cNvPr id="175" name="Oval 174"/>
              <p:cNvSpPr/>
              <p:nvPr/>
            </p:nvSpPr>
            <p:spPr bwMode="auto">
              <a:xfrm>
                <a:off x="6087236" y="1584791"/>
                <a:ext cx="337867" cy="342198"/>
              </a:xfrm>
              <a:prstGeom prst="ellipse">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algn="ctr" eaLnBrk="0" hangingPunct="0"/>
                <a:r>
                  <a:rPr lang="en-US" b="1" dirty="0" smtClean="0">
                    <a:solidFill>
                      <a:srgbClr val="000000"/>
                    </a:solidFill>
                    <a:latin typeface="Arial"/>
                    <a:cs typeface="Arial"/>
                  </a:rPr>
                  <a:t>6</a:t>
                </a:r>
              </a:p>
            </p:txBody>
          </p:sp>
        </p:grpSp>
      </p:grpSp>
    </p:spTree>
    <p:extLst>
      <p:ext uri="{BB962C8B-B14F-4D97-AF65-F5344CB8AC3E}">
        <p14:creationId xmlns:p14="http://schemas.microsoft.com/office/powerpoint/2010/main" val="11882083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right)">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wipe(left)">
                                      <p:cBhvr>
                                        <p:cTn id="11" dur="500"/>
                                        <p:tgtEl>
                                          <p:spTgt spid="1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wipe(right)">
                                      <p:cBhvr>
                                        <p:cTn id="16" dur="500"/>
                                        <p:tgtEl>
                                          <p:spTgt spid="94"/>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wipe(right)">
                                      <p:cBhvr>
                                        <p:cTn id="20" dur="500"/>
                                        <p:tgtEl>
                                          <p:spTgt spid="10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wipe(left)">
                                      <p:cBhvr>
                                        <p:cTn id="25" dur="500"/>
                                        <p:tgtEl>
                                          <p:spTgt spid="14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71"/>
                                        </p:tgtEl>
                                        <p:attrNameLst>
                                          <p:attrName>style.visibility</p:attrName>
                                        </p:attrNameLst>
                                      </p:cBhvr>
                                      <p:to>
                                        <p:strVal val="visible"/>
                                      </p:to>
                                    </p:set>
                                    <p:animEffect transition="in" filter="wipe(left)">
                                      <p:cBhvr>
                                        <p:cTn id="29"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4" name="Straight Connector 123"/>
          <p:cNvCxnSpPr/>
          <p:nvPr/>
        </p:nvCxnSpPr>
        <p:spPr>
          <a:xfrm flipH="1">
            <a:off x="5142796" y="1936588"/>
            <a:ext cx="630465" cy="693569"/>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3233386" y="1783463"/>
            <a:ext cx="612452" cy="927760"/>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1615442" y="4066979"/>
            <a:ext cx="1898771" cy="1"/>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Example: </a:t>
            </a:r>
            <a:r>
              <a:rPr lang="en-US" b="0"/>
              <a:t>Alcatel OpenTouch (L4-7)</a:t>
            </a:r>
          </a:p>
        </p:txBody>
      </p:sp>
      <p:grpSp>
        <p:nvGrpSpPr>
          <p:cNvPr id="87" name="Group 86"/>
          <p:cNvGrpSpPr>
            <a:grpSpLocks noChangeAspect="1"/>
          </p:cNvGrpSpPr>
          <p:nvPr/>
        </p:nvGrpSpPr>
        <p:grpSpPr>
          <a:xfrm>
            <a:off x="1540137" y="2370183"/>
            <a:ext cx="6151746" cy="2743200"/>
            <a:chOff x="873645" y="1667606"/>
            <a:chExt cx="7693217" cy="3430576"/>
          </a:xfrm>
        </p:grpSpPr>
        <p:cxnSp>
          <p:nvCxnSpPr>
            <p:cNvPr id="9" name="Straight Connector 8"/>
            <p:cNvCxnSpPr/>
            <p:nvPr/>
          </p:nvCxnSpPr>
          <p:spPr>
            <a:xfrm flipH="1" flipV="1">
              <a:off x="3024531" y="3621342"/>
              <a:ext cx="29105" cy="1114062"/>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5679858" y="2220290"/>
              <a:ext cx="1319274" cy="12328"/>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flipV="1">
              <a:off x="2395719" y="2215838"/>
              <a:ext cx="1319274" cy="12328"/>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838291" y="2252824"/>
              <a:ext cx="1652176" cy="0"/>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6452183" y="3646000"/>
              <a:ext cx="24659" cy="1146596"/>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2991179" y="1704004"/>
              <a:ext cx="3480419" cy="2057231"/>
              <a:chOff x="3501154" y="2644388"/>
              <a:chExt cx="2165594" cy="2057231"/>
            </a:xfrm>
          </p:grpSpPr>
          <p:sp>
            <p:nvSpPr>
              <p:cNvPr id="29" name="Rectangle 28"/>
              <p:cNvSpPr/>
              <p:nvPr/>
            </p:nvSpPr>
            <p:spPr>
              <a:xfrm>
                <a:off x="3514525" y="2644388"/>
                <a:ext cx="1808410" cy="369332"/>
              </a:xfrm>
              <a:prstGeom prst="rect">
                <a:avLst/>
              </a:prstGeom>
            </p:spPr>
            <p:txBody>
              <a:bodyPr wrap="square">
                <a:spAutoFit/>
              </a:bodyPr>
              <a:lstStyle/>
              <a:p>
                <a:pPr marL="0" indent="0" algn="ctr">
                  <a:buNone/>
                </a:pPr>
                <a:r>
                  <a:rPr lang="en-US" sz="1800" b="1" dirty="0" smtClean="0">
                    <a:solidFill>
                      <a:schemeClr val="bg1"/>
                    </a:solidFill>
                  </a:rPr>
                  <a:t>Experience</a:t>
                </a:r>
              </a:p>
            </p:txBody>
          </p:sp>
          <p:sp>
            <p:nvSpPr>
              <p:cNvPr id="30" name="Rectangle 29"/>
              <p:cNvSpPr/>
              <p:nvPr/>
            </p:nvSpPr>
            <p:spPr>
              <a:xfrm>
                <a:off x="3689691" y="3201890"/>
                <a:ext cx="1576115" cy="369332"/>
              </a:xfrm>
              <a:prstGeom prst="rect">
                <a:avLst/>
              </a:prstGeom>
            </p:spPr>
            <p:txBody>
              <a:bodyPr wrap="square">
                <a:spAutoFit/>
              </a:bodyPr>
              <a:lstStyle/>
              <a:p>
                <a:pPr marL="0" indent="0" algn="ctr">
                  <a:buNone/>
                </a:pPr>
                <a:r>
                  <a:rPr lang="en-US" sz="1800" b="1" dirty="0" smtClean="0">
                    <a:solidFill>
                      <a:schemeClr val="bg1"/>
                    </a:solidFill>
                  </a:rPr>
                  <a:t>Tools</a:t>
                </a:r>
              </a:p>
            </p:txBody>
          </p:sp>
          <p:sp>
            <p:nvSpPr>
              <p:cNvPr id="31" name="Rectangle 30"/>
              <p:cNvSpPr/>
              <p:nvPr/>
            </p:nvSpPr>
            <p:spPr>
              <a:xfrm>
                <a:off x="3980998" y="3759391"/>
                <a:ext cx="1576115" cy="369332"/>
              </a:xfrm>
              <a:prstGeom prst="rect">
                <a:avLst/>
              </a:prstGeom>
            </p:spPr>
            <p:txBody>
              <a:bodyPr wrap="square">
                <a:spAutoFit/>
              </a:bodyPr>
              <a:lstStyle/>
              <a:p>
                <a:pPr marL="0" indent="0" algn="ctr">
                  <a:buNone/>
                </a:pPr>
                <a:r>
                  <a:rPr lang="en-US" sz="1800" b="1" dirty="0" smtClean="0">
                    <a:solidFill>
                      <a:schemeClr val="bg1"/>
                    </a:solidFill>
                  </a:rPr>
                  <a:t>Data</a:t>
                </a:r>
              </a:p>
            </p:txBody>
          </p:sp>
          <p:grpSp>
            <p:nvGrpSpPr>
              <p:cNvPr id="33" name="Group 32"/>
              <p:cNvGrpSpPr/>
              <p:nvPr/>
            </p:nvGrpSpPr>
            <p:grpSpPr>
              <a:xfrm>
                <a:off x="3501154" y="3230196"/>
                <a:ext cx="2165594" cy="1471423"/>
                <a:chOff x="2198719" y="3230196"/>
                <a:chExt cx="4943096" cy="1471423"/>
              </a:xfrm>
            </p:grpSpPr>
            <p:cxnSp>
              <p:nvCxnSpPr>
                <p:cNvPr id="40" name="Straight Connector 39"/>
                <p:cNvCxnSpPr/>
                <p:nvPr/>
              </p:nvCxnSpPr>
              <p:spPr>
                <a:xfrm flipH="1" flipV="1">
                  <a:off x="3743309" y="3312793"/>
                  <a:ext cx="3254531" cy="1388826"/>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flipV="1">
                  <a:off x="5576362" y="3260414"/>
                  <a:ext cx="1565453" cy="1384883"/>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358690" y="3230196"/>
                  <a:ext cx="3249574" cy="1460158"/>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2198719" y="3306292"/>
                  <a:ext cx="1413195" cy="1339005"/>
                </a:xfrm>
                <a:prstGeom prst="line">
                  <a:avLst/>
                </a:prstGeom>
                <a:ln w="53975">
                  <a:gradFill>
                    <a:gsLst>
                      <a:gs pos="0">
                        <a:schemeClr val="accent4"/>
                      </a:gs>
                      <a:gs pos="73000">
                        <a:schemeClr val="accent4">
                          <a:lumMod val="40000"/>
                          <a:lumOff val="60000"/>
                        </a:schemeClr>
                      </a:gs>
                      <a:gs pos="100000">
                        <a:schemeClr val="accent4">
                          <a:lumMod val="20000"/>
                          <a:lumOff val="80000"/>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grpSp>
        </p:grpSp>
        <p:pic>
          <p:nvPicPr>
            <p:cNvPr id="71" name="Picture 70" descr="OS6450-24-rt.png"/>
            <p:cNvPicPr>
              <a:picLocks noChangeAspect="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257056" y="3530741"/>
              <a:ext cx="1496265" cy="576686"/>
            </a:xfrm>
            <a:prstGeom prst="rect">
              <a:avLst/>
            </a:prstGeom>
          </p:spPr>
        </p:pic>
        <p:pic>
          <p:nvPicPr>
            <p:cNvPr id="72" name="Content Placeholder 3"/>
            <p:cNvPicPr>
              <a:picLocks noChangeAspect="1" noChangeArrowheads="1"/>
            </p:cNvPicPr>
            <p:nvPr/>
          </p:nvPicPr>
          <p:blipFill>
            <a:blip r:embed="rId3" cstate="email">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3463019" y="1667606"/>
              <a:ext cx="731256" cy="1094195"/>
            </a:xfrm>
            <a:prstGeom prst="rect">
              <a:avLst/>
            </a:prstGeom>
            <a:noFill/>
            <a:ln w="9525">
              <a:noFill/>
              <a:miter lim="800000"/>
              <a:headEnd/>
              <a:tailEnd/>
            </a:ln>
          </p:spPr>
        </p:pic>
        <p:pic>
          <p:nvPicPr>
            <p:cNvPr id="73" name="Content Placeholder 3"/>
            <p:cNvPicPr>
              <a:picLocks noChangeAspect="1" noChangeArrowheads="1"/>
            </p:cNvPicPr>
            <p:nvPr/>
          </p:nvPicPr>
          <p:blipFill>
            <a:blip r:embed="rId3" cstate="email">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5209596" y="1702910"/>
              <a:ext cx="731256" cy="1094195"/>
            </a:xfrm>
            <a:prstGeom prst="rect">
              <a:avLst/>
            </a:prstGeom>
            <a:noFill/>
            <a:ln w="9525">
              <a:noFill/>
              <a:miter lim="800000"/>
              <a:headEnd/>
              <a:tailEnd/>
            </a:ln>
          </p:spPr>
        </p:pic>
        <p:pic>
          <p:nvPicPr>
            <p:cNvPr id="74" name="Picture 73" descr="OS6450-24-rt.png"/>
            <p:cNvPicPr>
              <a:picLocks noChangeAspect="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5687874" y="3563805"/>
              <a:ext cx="1496265" cy="576686"/>
            </a:xfrm>
            <a:prstGeom prst="rect">
              <a:avLst/>
            </a:prstGeom>
          </p:spPr>
        </p:pic>
        <p:pic>
          <p:nvPicPr>
            <p:cNvPr id="75" name="Picture 74" descr="AP_135 black.png"/>
            <p:cNvPicPr>
              <a:picLocks noChangeAspect="1"/>
            </p:cNvPicPr>
            <p:nvPr/>
          </p:nvPicPr>
          <p:blipFill rotWithShape="1">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2602921" y="4323546"/>
              <a:ext cx="873645" cy="774636"/>
            </a:xfrm>
            <a:prstGeom prst="rect">
              <a:avLst/>
            </a:prstGeom>
          </p:spPr>
        </p:pic>
        <p:pic>
          <p:nvPicPr>
            <p:cNvPr id="76" name="Picture 75" descr="AP_135 black.png"/>
            <p:cNvPicPr>
              <a:picLocks noChangeAspect="1"/>
            </p:cNvPicPr>
            <p:nvPr/>
          </p:nvPicPr>
          <p:blipFill rotWithShape="1">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6042748" y="4322820"/>
              <a:ext cx="873645" cy="774636"/>
            </a:xfrm>
            <a:prstGeom prst="rect">
              <a:avLst/>
            </a:prstGeom>
          </p:spPr>
        </p:pic>
        <p:pic>
          <p:nvPicPr>
            <p:cNvPr id="77" name="Picture 76"/>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873645" y="1996422"/>
              <a:ext cx="1866628" cy="367492"/>
            </a:xfrm>
            <a:prstGeom prst="rect">
              <a:avLst/>
            </a:prstGeom>
          </p:spPr>
        </p:pic>
        <p:pic>
          <p:nvPicPr>
            <p:cNvPr id="78" name="Picture 77"/>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700234" y="1995696"/>
              <a:ext cx="1866628" cy="367492"/>
            </a:xfrm>
            <a:prstGeom prst="rect">
              <a:avLst/>
            </a:prstGeom>
          </p:spPr>
        </p:pic>
      </p:grpSp>
      <p:grpSp>
        <p:nvGrpSpPr>
          <p:cNvPr id="111" name="Group 110"/>
          <p:cNvGrpSpPr/>
          <p:nvPr/>
        </p:nvGrpSpPr>
        <p:grpSpPr>
          <a:xfrm>
            <a:off x="6754988" y="5620613"/>
            <a:ext cx="2206627" cy="542102"/>
            <a:chOff x="6818035" y="4296528"/>
            <a:chExt cx="2206627" cy="542102"/>
          </a:xfrm>
        </p:grpSpPr>
        <p:cxnSp>
          <p:nvCxnSpPr>
            <p:cNvPr id="104" name="Straight Arrow Connector 103"/>
            <p:cNvCxnSpPr>
              <a:stCxn id="103" idx="1"/>
            </p:cNvCxnSpPr>
            <p:nvPr/>
          </p:nvCxnSpPr>
          <p:spPr bwMode="auto">
            <a:xfrm flipH="1" flipV="1">
              <a:off x="6818035" y="4296528"/>
              <a:ext cx="282391" cy="157685"/>
            </a:xfrm>
            <a:prstGeom prst="straightConnector1">
              <a:avLst/>
            </a:prstGeom>
            <a:ln w="28575" cap="rnd" cmpd="sng">
              <a:solidFill>
                <a:schemeClr val="accent1">
                  <a:lumMod val="60000"/>
                  <a:lumOff val="4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7050947" y="4315410"/>
              <a:ext cx="1973715" cy="523220"/>
              <a:chOff x="6105249" y="2036541"/>
              <a:chExt cx="1973715" cy="523220"/>
            </a:xfrm>
          </p:grpSpPr>
          <p:sp>
            <p:nvSpPr>
              <p:cNvPr id="102" name="Text Box 99"/>
              <p:cNvSpPr txBox="1">
                <a:spLocks noChangeArrowheads="1"/>
              </p:cNvSpPr>
              <p:nvPr/>
            </p:nvSpPr>
            <p:spPr bwMode="auto">
              <a:xfrm>
                <a:off x="6434513" y="2036541"/>
                <a:ext cx="1644451" cy="523220"/>
              </a:xfrm>
              <a:prstGeom prst="rect">
                <a:avLst/>
              </a:prstGeom>
              <a:noFill/>
              <a:ln w="12700">
                <a:noFill/>
                <a:miter lim="800000"/>
                <a:headEnd/>
                <a:tailEnd/>
              </a:ln>
            </p:spPr>
            <p:txBody>
              <a:bodyPr wrap="square">
                <a:spAutoFit/>
              </a:bodyPr>
              <a:lstStyle/>
              <a:p>
                <a:pPr indent="-228600"/>
                <a:r>
                  <a:rPr lang="en-US" sz="1400" dirty="0" smtClean="0">
                    <a:solidFill>
                      <a:schemeClr val="tx1">
                        <a:lumMod val="65000"/>
                        <a:lumOff val="35000"/>
                      </a:schemeClr>
                    </a:solidFill>
                    <a:latin typeface="Arial"/>
                    <a:ea typeface="Verdana" pitchFamily="34" charset="0"/>
                    <a:cs typeface="Arial"/>
                  </a:rPr>
                  <a:t>Smartphone starts UC session</a:t>
                </a:r>
              </a:p>
            </p:txBody>
          </p:sp>
          <p:sp>
            <p:nvSpPr>
              <p:cNvPr id="103" name="Oval 102"/>
              <p:cNvSpPr/>
              <p:nvPr/>
            </p:nvSpPr>
            <p:spPr bwMode="auto">
              <a:xfrm>
                <a:off x="6105249" y="2125230"/>
                <a:ext cx="337867" cy="342198"/>
              </a:xfrm>
              <a:prstGeom prst="ellipse">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algn="ctr" eaLnBrk="0" hangingPunct="0"/>
                <a:r>
                  <a:rPr lang="en-US" b="1" dirty="0" smtClean="0">
                    <a:solidFill>
                      <a:srgbClr val="000000"/>
                    </a:solidFill>
                    <a:latin typeface="Arial"/>
                    <a:cs typeface="Arial"/>
                  </a:rPr>
                  <a:t>1</a:t>
                </a:r>
              </a:p>
            </p:txBody>
          </p:sp>
        </p:grpSp>
      </p:grpSp>
      <p:grpSp>
        <p:nvGrpSpPr>
          <p:cNvPr id="112" name="Group 111"/>
          <p:cNvGrpSpPr/>
          <p:nvPr/>
        </p:nvGrpSpPr>
        <p:grpSpPr>
          <a:xfrm>
            <a:off x="324239" y="1468348"/>
            <a:ext cx="2539875" cy="523220"/>
            <a:chOff x="5221606" y="3756951"/>
            <a:chExt cx="2539875" cy="523220"/>
          </a:xfrm>
        </p:grpSpPr>
        <p:cxnSp>
          <p:nvCxnSpPr>
            <p:cNvPr id="113" name="Straight Arrow Connector 112"/>
            <p:cNvCxnSpPr>
              <a:stCxn id="116" idx="6"/>
            </p:cNvCxnSpPr>
            <p:nvPr/>
          </p:nvCxnSpPr>
          <p:spPr bwMode="auto">
            <a:xfrm>
              <a:off x="7379808" y="4016744"/>
              <a:ext cx="381673" cy="127380"/>
            </a:xfrm>
            <a:prstGeom prst="straightConnector1">
              <a:avLst/>
            </a:prstGeom>
            <a:ln w="28575" cap="rnd" cmpd="sng">
              <a:solidFill>
                <a:schemeClr val="accent1">
                  <a:lumMod val="60000"/>
                  <a:lumOff val="4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5221606" y="3756951"/>
              <a:ext cx="2158202" cy="523220"/>
              <a:chOff x="4275908" y="1478082"/>
              <a:chExt cx="2158202" cy="523220"/>
            </a:xfrm>
          </p:grpSpPr>
          <p:sp>
            <p:nvSpPr>
              <p:cNvPr id="115" name="Text Box 99"/>
              <p:cNvSpPr txBox="1">
                <a:spLocks noChangeArrowheads="1"/>
              </p:cNvSpPr>
              <p:nvPr/>
            </p:nvSpPr>
            <p:spPr bwMode="auto">
              <a:xfrm>
                <a:off x="4275908" y="1478082"/>
                <a:ext cx="1819341" cy="523220"/>
              </a:xfrm>
              <a:prstGeom prst="rect">
                <a:avLst/>
              </a:prstGeom>
              <a:noFill/>
              <a:ln w="12700">
                <a:noFill/>
                <a:miter lim="800000"/>
                <a:headEnd/>
                <a:tailEnd/>
              </a:ln>
            </p:spPr>
            <p:txBody>
              <a:bodyPr wrap="square">
                <a:spAutoFit/>
              </a:bodyPr>
              <a:lstStyle/>
              <a:p>
                <a:pPr indent="-228600" algn="r"/>
                <a:r>
                  <a:rPr lang="en-US" sz="1400" dirty="0" smtClean="0">
                    <a:solidFill>
                      <a:schemeClr val="tx1">
                        <a:lumMod val="65000"/>
                        <a:lumOff val="35000"/>
                      </a:schemeClr>
                    </a:solidFill>
                    <a:latin typeface="Arial"/>
                    <a:ea typeface="Verdana" pitchFamily="34" charset="0"/>
                    <a:cs typeface="Arial"/>
                  </a:rPr>
                  <a:t>OpenTouch initiates the call setup</a:t>
                </a:r>
              </a:p>
            </p:txBody>
          </p:sp>
          <p:sp>
            <p:nvSpPr>
              <p:cNvPr id="116" name="Oval 115"/>
              <p:cNvSpPr/>
              <p:nvPr/>
            </p:nvSpPr>
            <p:spPr bwMode="auto">
              <a:xfrm>
                <a:off x="6096243" y="1566776"/>
                <a:ext cx="337867" cy="342198"/>
              </a:xfrm>
              <a:prstGeom prst="ellipse">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algn="ctr" eaLnBrk="0" hangingPunct="0"/>
                <a:r>
                  <a:rPr lang="en-US" b="1" dirty="0" smtClean="0">
                    <a:solidFill>
                      <a:srgbClr val="000000"/>
                    </a:solidFill>
                    <a:latin typeface="Arial"/>
                    <a:cs typeface="Arial"/>
                  </a:rPr>
                  <a:t>2</a:t>
                </a:r>
              </a:p>
            </p:txBody>
          </p:sp>
        </p:grpSp>
      </p:grpSp>
      <p:grpSp>
        <p:nvGrpSpPr>
          <p:cNvPr id="220" name="Group 219"/>
          <p:cNvGrpSpPr/>
          <p:nvPr/>
        </p:nvGrpSpPr>
        <p:grpSpPr>
          <a:xfrm>
            <a:off x="5981970" y="5088693"/>
            <a:ext cx="656598" cy="833538"/>
            <a:chOff x="5882897" y="5187774"/>
            <a:chExt cx="656598" cy="833538"/>
          </a:xfrm>
        </p:grpSpPr>
        <p:grpSp>
          <p:nvGrpSpPr>
            <p:cNvPr id="97" name="Group 96"/>
            <p:cNvGrpSpPr/>
            <p:nvPr/>
          </p:nvGrpSpPr>
          <p:grpSpPr>
            <a:xfrm>
              <a:off x="5882897" y="5187774"/>
              <a:ext cx="656598" cy="833538"/>
              <a:chOff x="6540389" y="5016638"/>
              <a:chExt cx="656598" cy="833538"/>
            </a:xfrm>
          </p:grpSpPr>
          <p:pic>
            <p:nvPicPr>
              <p:cNvPr id="91" name="Picture 90"/>
              <p:cNvPicPr>
                <a:picLocks noChangeAspect="1"/>
              </p:cNvPicPr>
              <p:nvPr/>
            </p:nvPicPr>
            <p:blipFill rotWithShape="1">
              <a:blip r:embed="rId6"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rot="19072314">
                <a:off x="6540389" y="5016638"/>
                <a:ext cx="573392" cy="420696"/>
              </a:xfrm>
              <a:prstGeom prst="rect">
                <a:avLst/>
              </a:prstGeom>
            </p:spPr>
          </p:pic>
          <p:pic>
            <p:nvPicPr>
              <p:cNvPr id="92" name="Picture 91" descr="smartphone.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59916" y="5251105"/>
                <a:ext cx="337071" cy="599071"/>
              </a:xfrm>
              <a:prstGeom prst="rect">
                <a:avLst/>
              </a:prstGeom>
            </p:spPr>
          </p:pic>
        </p:grpSp>
        <p:pic>
          <p:nvPicPr>
            <p:cNvPr id="117" name="Picture 116" descr="1362965384_Phone_alt.png"/>
            <p:cNvPicPr>
              <a:picLocks noChangeAspect="1"/>
            </p:cNvPicPr>
            <p:nvPr/>
          </p:nvPicPr>
          <p:blipFill>
            <a:blip r:embed="rId8" cstate="screen">
              <a:biLevel thresh="75000"/>
              <a:extLst>
                <a:ext uri="{28A0092B-C50C-407E-A947-70E740481C1C}">
                  <a14:useLocalDpi xmlns:a14="http://schemas.microsoft.com/office/drawing/2010/main"/>
                </a:ext>
              </a:extLst>
            </a:blip>
            <a:stretch>
              <a:fillRect/>
            </a:stretch>
          </p:blipFill>
          <p:spPr>
            <a:xfrm>
              <a:off x="6236089" y="5519989"/>
              <a:ext cx="268413" cy="248216"/>
            </a:xfrm>
            <a:prstGeom prst="rect">
              <a:avLst/>
            </a:prstGeom>
          </p:spPr>
        </p:pic>
      </p:grpSp>
      <p:pic>
        <p:nvPicPr>
          <p:cNvPr id="118" name="Picture 2" descr="http://sphotos-d.ak.fbcdn.net/hphotos-ak-prn1/561652_500842959946385_1915636151_n.jpg"/>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1242917" y="3590903"/>
            <a:ext cx="855038" cy="712532"/>
          </a:xfrm>
          <a:prstGeom prst="rect">
            <a:avLst/>
          </a:prstGeom>
          <a:noFill/>
          <a:ln>
            <a:noFill/>
          </a:ln>
          <a:effectLst>
            <a:innerShdw blurRad="63500" dist="50800" dir="2700000">
              <a:prstClr val="black">
                <a:alpha val="50000"/>
              </a:prstClr>
            </a:innerShdw>
          </a:effectLst>
        </p:spPr>
      </p:pic>
      <p:pic>
        <p:nvPicPr>
          <p:cNvPr id="119" name="Picture 118"/>
          <p:cNvPicPr>
            <a:picLocks noChangeAspect="1"/>
          </p:cNvPicPr>
          <p:nvPr/>
        </p:nvPicPr>
        <p:blipFill>
          <a:blip r:embed="rId10"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5597800" y="1491895"/>
            <a:ext cx="562645" cy="672967"/>
          </a:xfrm>
          <a:prstGeom prst="rect">
            <a:avLst/>
          </a:prstGeom>
        </p:spPr>
      </p:pic>
      <p:pic>
        <p:nvPicPr>
          <p:cNvPr id="120" name="Picture 119"/>
          <p:cNvPicPr>
            <a:picLocks noChangeAspect="1"/>
          </p:cNvPicPr>
          <p:nvPr/>
        </p:nvPicPr>
        <p:blipFill>
          <a:blip r:embed="rId10"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949132" y="1455137"/>
            <a:ext cx="562645" cy="672967"/>
          </a:xfrm>
          <a:prstGeom prst="rect">
            <a:avLst/>
          </a:prstGeom>
        </p:spPr>
      </p:pic>
      <p:grpSp>
        <p:nvGrpSpPr>
          <p:cNvPr id="148" name="Group 147"/>
          <p:cNvGrpSpPr/>
          <p:nvPr/>
        </p:nvGrpSpPr>
        <p:grpSpPr>
          <a:xfrm>
            <a:off x="6358694" y="4440062"/>
            <a:ext cx="2539161" cy="640105"/>
            <a:chOff x="6663383" y="3720923"/>
            <a:chExt cx="2539161" cy="640105"/>
          </a:xfrm>
        </p:grpSpPr>
        <p:cxnSp>
          <p:nvCxnSpPr>
            <p:cNvPr id="149" name="Straight Arrow Connector 148"/>
            <p:cNvCxnSpPr>
              <a:stCxn id="152" idx="3"/>
            </p:cNvCxnSpPr>
            <p:nvPr/>
          </p:nvCxnSpPr>
          <p:spPr bwMode="auto">
            <a:xfrm flipH="1">
              <a:off x="6663383" y="4137729"/>
              <a:ext cx="428037" cy="223299"/>
            </a:xfrm>
            <a:prstGeom prst="straightConnector1">
              <a:avLst/>
            </a:prstGeom>
            <a:ln w="28575" cap="rnd" cmpd="sng">
              <a:solidFill>
                <a:schemeClr val="accent1">
                  <a:lumMod val="60000"/>
                  <a:lumOff val="4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50" name="Group 149"/>
            <p:cNvGrpSpPr/>
            <p:nvPr/>
          </p:nvGrpSpPr>
          <p:grpSpPr>
            <a:xfrm>
              <a:off x="7041941" y="3720923"/>
              <a:ext cx="2160603" cy="523220"/>
              <a:chOff x="6096243" y="1442054"/>
              <a:chExt cx="2160603" cy="523220"/>
            </a:xfrm>
          </p:grpSpPr>
          <p:sp>
            <p:nvSpPr>
              <p:cNvPr id="151" name="Text Box 99"/>
              <p:cNvSpPr txBox="1">
                <a:spLocks noChangeArrowheads="1"/>
              </p:cNvSpPr>
              <p:nvPr/>
            </p:nvSpPr>
            <p:spPr bwMode="auto">
              <a:xfrm>
                <a:off x="6452528" y="1442054"/>
                <a:ext cx="1804318" cy="523220"/>
              </a:xfrm>
              <a:prstGeom prst="rect">
                <a:avLst/>
              </a:prstGeom>
              <a:noFill/>
              <a:ln w="12700">
                <a:noFill/>
                <a:miter lim="800000"/>
                <a:headEnd/>
                <a:tailEnd/>
              </a:ln>
            </p:spPr>
            <p:txBody>
              <a:bodyPr wrap="square">
                <a:spAutoFit/>
              </a:bodyPr>
              <a:lstStyle/>
              <a:p>
                <a:pPr indent="-228600"/>
                <a:r>
                  <a:rPr lang="en-US" sz="1400" dirty="0" smtClean="0">
                    <a:solidFill>
                      <a:schemeClr val="tx1">
                        <a:lumMod val="65000"/>
                        <a:lumOff val="35000"/>
                      </a:schemeClr>
                    </a:solidFill>
                    <a:latin typeface="Arial"/>
                    <a:ea typeface="Verdana" pitchFamily="34" charset="0"/>
                    <a:cs typeface="Arial"/>
                  </a:rPr>
                  <a:t>OpenTouch client tags QoS</a:t>
                </a:r>
                <a:r>
                  <a:rPr lang="en-US" sz="1400" dirty="0">
                    <a:solidFill>
                      <a:schemeClr val="tx1">
                        <a:lumMod val="65000"/>
                        <a:lumOff val="35000"/>
                      </a:schemeClr>
                    </a:solidFill>
                    <a:latin typeface="Arial"/>
                    <a:ea typeface="Verdana" pitchFamily="34" charset="0"/>
                    <a:cs typeface="Arial"/>
                  </a:rPr>
                  <a:t> upstream</a:t>
                </a:r>
                <a:endParaRPr lang="en-US" sz="1400" dirty="0" smtClean="0">
                  <a:solidFill>
                    <a:schemeClr val="tx1">
                      <a:lumMod val="65000"/>
                      <a:lumOff val="35000"/>
                    </a:schemeClr>
                  </a:solidFill>
                  <a:latin typeface="Arial"/>
                  <a:ea typeface="Verdana" pitchFamily="34" charset="0"/>
                  <a:cs typeface="Arial"/>
                </a:endParaRPr>
              </a:p>
            </p:txBody>
          </p:sp>
          <p:sp>
            <p:nvSpPr>
              <p:cNvPr id="152" name="Oval 151"/>
              <p:cNvSpPr/>
              <p:nvPr/>
            </p:nvSpPr>
            <p:spPr bwMode="auto">
              <a:xfrm>
                <a:off x="6096243" y="1566776"/>
                <a:ext cx="337867" cy="342198"/>
              </a:xfrm>
              <a:prstGeom prst="ellipse">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algn="ctr" eaLnBrk="0" hangingPunct="0"/>
                <a:r>
                  <a:rPr lang="en-US" b="1" dirty="0">
                    <a:solidFill>
                      <a:srgbClr val="000000"/>
                    </a:solidFill>
                    <a:latin typeface="Arial"/>
                    <a:cs typeface="Arial"/>
                  </a:rPr>
                  <a:t>7</a:t>
                </a:r>
                <a:endParaRPr lang="en-US" b="1" dirty="0" smtClean="0">
                  <a:solidFill>
                    <a:srgbClr val="000000"/>
                  </a:solidFill>
                  <a:latin typeface="Arial"/>
                  <a:cs typeface="Arial"/>
                </a:endParaRPr>
              </a:p>
            </p:txBody>
          </p:sp>
        </p:grpSp>
      </p:grpSp>
      <p:grpSp>
        <p:nvGrpSpPr>
          <p:cNvPr id="155" name="Group 154"/>
          <p:cNvGrpSpPr/>
          <p:nvPr/>
        </p:nvGrpSpPr>
        <p:grpSpPr>
          <a:xfrm>
            <a:off x="6475780" y="3017475"/>
            <a:ext cx="2350020" cy="864187"/>
            <a:chOff x="6735436" y="3532348"/>
            <a:chExt cx="2350020" cy="864187"/>
          </a:xfrm>
        </p:grpSpPr>
        <p:cxnSp>
          <p:nvCxnSpPr>
            <p:cNvPr id="156" name="Straight Arrow Connector 155"/>
            <p:cNvCxnSpPr>
              <a:stCxn id="159" idx="1"/>
            </p:cNvCxnSpPr>
            <p:nvPr/>
          </p:nvCxnSpPr>
          <p:spPr bwMode="auto">
            <a:xfrm flipH="1" flipV="1">
              <a:off x="6735436" y="3532348"/>
              <a:ext cx="265918" cy="264329"/>
            </a:xfrm>
            <a:prstGeom prst="straightConnector1">
              <a:avLst/>
            </a:prstGeom>
            <a:ln w="28575" cap="rnd" cmpd="sng">
              <a:solidFill>
                <a:schemeClr val="accent1">
                  <a:lumMod val="60000"/>
                  <a:lumOff val="4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57" name="Group 156"/>
            <p:cNvGrpSpPr/>
            <p:nvPr/>
          </p:nvGrpSpPr>
          <p:grpSpPr>
            <a:xfrm>
              <a:off x="6951875" y="3657871"/>
              <a:ext cx="2133581" cy="738664"/>
              <a:chOff x="6006177" y="1379002"/>
              <a:chExt cx="2133581" cy="738664"/>
            </a:xfrm>
          </p:grpSpPr>
          <p:sp>
            <p:nvSpPr>
              <p:cNvPr id="158" name="Text Box 99"/>
              <p:cNvSpPr txBox="1">
                <a:spLocks noChangeArrowheads="1"/>
              </p:cNvSpPr>
              <p:nvPr/>
            </p:nvSpPr>
            <p:spPr bwMode="auto">
              <a:xfrm>
                <a:off x="6335440" y="1379002"/>
                <a:ext cx="1804318" cy="738664"/>
              </a:xfrm>
              <a:prstGeom prst="rect">
                <a:avLst/>
              </a:prstGeom>
              <a:noFill/>
              <a:ln w="12700">
                <a:noFill/>
                <a:miter lim="800000"/>
                <a:headEnd/>
                <a:tailEnd/>
              </a:ln>
            </p:spPr>
            <p:txBody>
              <a:bodyPr wrap="square">
                <a:spAutoFit/>
              </a:bodyPr>
              <a:lstStyle/>
              <a:p>
                <a:pPr indent="-228600"/>
                <a:r>
                  <a:rPr lang="en-US" sz="1400" dirty="0" smtClean="0">
                    <a:solidFill>
                      <a:schemeClr val="tx1">
                        <a:lumMod val="65000"/>
                        <a:lumOff val="35000"/>
                      </a:schemeClr>
                    </a:solidFill>
                    <a:latin typeface="Arial"/>
                    <a:ea typeface="Verdana" pitchFamily="34" charset="0"/>
                    <a:cs typeface="Arial"/>
                  </a:rPr>
                  <a:t>Mobility Controller inspects app-in-app (voice call)</a:t>
                </a:r>
              </a:p>
            </p:txBody>
          </p:sp>
          <p:sp>
            <p:nvSpPr>
              <p:cNvPr id="159" name="Oval 158"/>
              <p:cNvSpPr/>
              <p:nvPr/>
            </p:nvSpPr>
            <p:spPr bwMode="auto">
              <a:xfrm>
                <a:off x="6006177" y="1467694"/>
                <a:ext cx="337867" cy="342198"/>
              </a:xfrm>
              <a:prstGeom prst="ellipse">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algn="ctr" eaLnBrk="0" hangingPunct="0"/>
                <a:r>
                  <a:rPr lang="en-US" b="1" dirty="0">
                    <a:solidFill>
                      <a:srgbClr val="000000"/>
                    </a:solidFill>
                    <a:latin typeface="Arial"/>
                    <a:cs typeface="Arial"/>
                  </a:rPr>
                  <a:t>3</a:t>
                </a:r>
                <a:endParaRPr lang="en-US" b="1" dirty="0" smtClean="0">
                  <a:solidFill>
                    <a:srgbClr val="000000"/>
                  </a:solidFill>
                  <a:latin typeface="Arial"/>
                  <a:cs typeface="Arial"/>
                </a:endParaRPr>
              </a:p>
            </p:txBody>
          </p:sp>
        </p:grpSp>
      </p:grpSp>
      <p:grpSp>
        <p:nvGrpSpPr>
          <p:cNvPr id="163" name="Group 162"/>
          <p:cNvGrpSpPr/>
          <p:nvPr/>
        </p:nvGrpSpPr>
        <p:grpSpPr>
          <a:xfrm>
            <a:off x="6592866" y="1818185"/>
            <a:ext cx="2205201" cy="738664"/>
            <a:chOff x="6880255" y="3657871"/>
            <a:chExt cx="2205201" cy="738664"/>
          </a:xfrm>
        </p:grpSpPr>
        <p:cxnSp>
          <p:nvCxnSpPr>
            <p:cNvPr id="164" name="Straight Arrow Connector 163"/>
            <p:cNvCxnSpPr>
              <a:stCxn id="167" idx="3"/>
            </p:cNvCxnSpPr>
            <p:nvPr/>
          </p:nvCxnSpPr>
          <p:spPr bwMode="auto">
            <a:xfrm flipH="1">
              <a:off x="6880255" y="4038647"/>
              <a:ext cx="121099" cy="341122"/>
            </a:xfrm>
            <a:prstGeom prst="straightConnector1">
              <a:avLst/>
            </a:prstGeom>
            <a:ln w="28575" cap="rnd" cmpd="sng">
              <a:solidFill>
                <a:schemeClr val="accent1">
                  <a:lumMod val="60000"/>
                  <a:lumOff val="4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6951875" y="3657871"/>
              <a:ext cx="2133581" cy="738664"/>
              <a:chOff x="6006177" y="1379002"/>
              <a:chExt cx="2133581" cy="738664"/>
            </a:xfrm>
          </p:grpSpPr>
          <p:sp>
            <p:nvSpPr>
              <p:cNvPr id="166" name="Text Box 99"/>
              <p:cNvSpPr txBox="1">
                <a:spLocks noChangeArrowheads="1"/>
              </p:cNvSpPr>
              <p:nvPr/>
            </p:nvSpPr>
            <p:spPr bwMode="auto">
              <a:xfrm>
                <a:off x="6335440" y="1379002"/>
                <a:ext cx="1804318" cy="738664"/>
              </a:xfrm>
              <a:prstGeom prst="rect">
                <a:avLst/>
              </a:prstGeom>
              <a:noFill/>
              <a:ln w="12700">
                <a:noFill/>
                <a:miter lim="800000"/>
                <a:headEnd/>
                <a:tailEnd/>
              </a:ln>
            </p:spPr>
            <p:txBody>
              <a:bodyPr wrap="square">
                <a:spAutoFit/>
              </a:bodyPr>
              <a:lstStyle/>
              <a:p>
                <a:pPr indent="-228600"/>
                <a:r>
                  <a:rPr lang="en-US" sz="1400" dirty="0" smtClean="0">
                    <a:solidFill>
                      <a:schemeClr val="tx1">
                        <a:lumMod val="65000"/>
                        <a:lumOff val="35000"/>
                      </a:schemeClr>
                    </a:solidFill>
                    <a:latin typeface="Arial"/>
                    <a:ea typeface="Verdana" pitchFamily="34" charset="0"/>
                    <a:cs typeface="Arial"/>
                  </a:rPr>
                  <a:t>Mobility Controller instructs flows at the access layer</a:t>
                </a:r>
              </a:p>
            </p:txBody>
          </p:sp>
          <p:sp>
            <p:nvSpPr>
              <p:cNvPr id="167" name="Oval 166"/>
              <p:cNvSpPr/>
              <p:nvPr/>
            </p:nvSpPr>
            <p:spPr bwMode="auto">
              <a:xfrm>
                <a:off x="6006177" y="1467694"/>
                <a:ext cx="337867" cy="342198"/>
              </a:xfrm>
              <a:prstGeom prst="ellipse">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algn="ctr" eaLnBrk="0" hangingPunct="0"/>
                <a:r>
                  <a:rPr lang="en-US" b="1" dirty="0" smtClean="0">
                    <a:solidFill>
                      <a:srgbClr val="000000"/>
                    </a:solidFill>
                    <a:latin typeface="Arial"/>
                    <a:cs typeface="Arial"/>
                  </a:rPr>
                  <a:t>5</a:t>
                </a:r>
              </a:p>
            </p:txBody>
          </p:sp>
        </p:grpSp>
      </p:grpSp>
      <p:grpSp>
        <p:nvGrpSpPr>
          <p:cNvPr id="187" name="Group 186"/>
          <p:cNvGrpSpPr/>
          <p:nvPr/>
        </p:nvGrpSpPr>
        <p:grpSpPr>
          <a:xfrm>
            <a:off x="108084" y="2981445"/>
            <a:ext cx="2647954" cy="585691"/>
            <a:chOff x="4916093" y="3694480"/>
            <a:chExt cx="2647954" cy="585691"/>
          </a:xfrm>
        </p:grpSpPr>
        <p:cxnSp>
          <p:nvCxnSpPr>
            <p:cNvPr id="188" name="Straight Arrow Connector 187"/>
            <p:cNvCxnSpPr>
              <a:stCxn id="191" idx="7"/>
            </p:cNvCxnSpPr>
            <p:nvPr/>
          </p:nvCxnSpPr>
          <p:spPr bwMode="auto">
            <a:xfrm flipV="1">
              <a:off x="7330329" y="3694480"/>
              <a:ext cx="233718" cy="201279"/>
            </a:xfrm>
            <a:prstGeom prst="straightConnector1">
              <a:avLst/>
            </a:prstGeom>
            <a:ln w="28575" cap="rnd" cmpd="sng">
              <a:solidFill>
                <a:schemeClr val="accent1">
                  <a:lumMod val="60000"/>
                  <a:lumOff val="4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89" name="Group 188"/>
            <p:cNvGrpSpPr/>
            <p:nvPr/>
          </p:nvGrpSpPr>
          <p:grpSpPr>
            <a:xfrm>
              <a:off x="4916093" y="3756951"/>
              <a:ext cx="2463715" cy="523220"/>
              <a:chOff x="3970395" y="1478082"/>
              <a:chExt cx="2463715" cy="523220"/>
            </a:xfrm>
          </p:grpSpPr>
          <p:sp>
            <p:nvSpPr>
              <p:cNvPr id="190" name="Text Box 99"/>
              <p:cNvSpPr txBox="1">
                <a:spLocks noChangeArrowheads="1"/>
              </p:cNvSpPr>
              <p:nvPr/>
            </p:nvSpPr>
            <p:spPr bwMode="auto">
              <a:xfrm>
                <a:off x="3970395" y="1478082"/>
                <a:ext cx="2124856" cy="523220"/>
              </a:xfrm>
              <a:prstGeom prst="rect">
                <a:avLst/>
              </a:prstGeom>
              <a:noFill/>
              <a:ln w="12700">
                <a:noFill/>
                <a:miter lim="800000"/>
                <a:headEnd/>
                <a:tailEnd/>
              </a:ln>
            </p:spPr>
            <p:txBody>
              <a:bodyPr wrap="square">
                <a:spAutoFit/>
              </a:bodyPr>
              <a:lstStyle/>
              <a:p>
                <a:pPr indent="-228600" algn="r"/>
                <a:r>
                  <a:rPr lang="en-US" sz="1400" dirty="0" smtClean="0">
                    <a:solidFill>
                      <a:schemeClr val="tx1">
                        <a:lumMod val="65000"/>
                        <a:lumOff val="35000"/>
                      </a:schemeClr>
                    </a:solidFill>
                    <a:latin typeface="Arial"/>
                    <a:ea typeface="Verdana" pitchFamily="34" charset="0"/>
                    <a:cs typeface="Arial"/>
                  </a:rPr>
                  <a:t>Mobility Controller validates session setup</a:t>
                </a:r>
              </a:p>
            </p:txBody>
          </p:sp>
          <p:sp>
            <p:nvSpPr>
              <p:cNvPr id="191" name="Oval 190"/>
              <p:cNvSpPr/>
              <p:nvPr/>
            </p:nvSpPr>
            <p:spPr bwMode="auto">
              <a:xfrm>
                <a:off x="6096243" y="1566776"/>
                <a:ext cx="337867" cy="342198"/>
              </a:xfrm>
              <a:prstGeom prst="ellipse">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algn="ctr" eaLnBrk="0" hangingPunct="0"/>
                <a:r>
                  <a:rPr lang="en-US" b="1" dirty="0" smtClean="0">
                    <a:solidFill>
                      <a:srgbClr val="000000"/>
                    </a:solidFill>
                    <a:latin typeface="Arial"/>
                    <a:cs typeface="Arial"/>
                  </a:rPr>
                  <a:t>4</a:t>
                </a:r>
              </a:p>
            </p:txBody>
          </p:sp>
        </p:grpSp>
      </p:grpSp>
      <p:grpSp>
        <p:nvGrpSpPr>
          <p:cNvPr id="194" name="Group 193"/>
          <p:cNvGrpSpPr/>
          <p:nvPr/>
        </p:nvGrpSpPr>
        <p:grpSpPr>
          <a:xfrm>
            <a:off x="4170077" y="4251487"/>
            <a:ext cx="1567163" cy="773398"/>
            <a:chOff x="5754422" y="3488035"/>
            <a:chExt cx="1567163" cy="773398"/>
          </a:xfrm>
        </p:grpSpPr>
        <p:cxnSp>
          <p:nvCxnSpPr>
            <p:cNvPr id="195" name="Straight Arrow Connector 194"/>
            <p:cNvCxnSpPr>
              <a:stCxn id="198" idx="7"/>
            </p:cNvCxnSpPr>
            <p:nvPr/>
          </p:nvCxnSpPr>
          <p:spPr bwMode="auto">
            <a:xfrm flipV="1">
              <a:off x="7078144" y="3488035"/>
              <a:ext cx="243441" cy="281620"/>
            </a:xfrm>
            <a:prstGeom prst="straightConnector1">
              <a:avLst/>
            </a:prstGeom>
            <a:ln w="28575" cap="rnd" cmpd="sng">
              <a:solidFill>
                <a:schemeClr val="accent1">
                  <a:lumMod val="60000"/>
                  <a:lumOff val="4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96" name="Group 195"/>
            <p:cNvGrpSpPr/>
            <p:nvPr/>
          </p:nvGrpSpPr>
          <p:grpSpPr>
            <a:xfrm>
              <a:off x="5754422" y="3522769"/>
              <a:ext cx="1567162" cy="738664"/>
              <a:chOff x="4808724" y="1243900"/>
              <a:chExt cx="1567162" cy="738664"/>
            </a:xfrm>
          </p:grpSpPr>
          <p:sp>
            <p:nvSpPr>
              <p:cNvPr id="197" name="Text Box 99"/>
              <p:cNvSpPr txBox="1">
                <a:spLocks noChangeArrowheads="1"/>
              </p:cNvSpPr>
              <p:nvPr/>
            </p:nvSpPr>
            <p:spPr bwMode="auto">
              <a:xfrm>
                <a:off x="4808724" y="1243900"/>
                <a:ext cx="1567162" cy="738664"/>
              </a:xfrm>
              <a:prstGeom prst="rect">
                <a:avLst/>
              </a:prstGeom>
              <a:noFill/>
              <a:ln w="12700">
                <a:noFill/>
                <a:miter lim="800000"/>
                <a:headEnd/>
                <a:tailEnd/>
              </a:ln>
            </p:spPr>
            <p:txBody>
              <a:bodyPr wrap="square">
                <a:spAutoFit/>
              </a:bodyPr>
              <a:lstStyle/>
              <a:p>
                <a:pPr indent="-228600"/>
                <a:r>
                  <a:rPr lang="en-US" sz="1400" dirty="0" smtClean="0">
                    <a:solidFill>
                      <a:schemeClr val="tx1">
                        <a:lumMod val="65000"/>
                        <a:lumOff val="35000"/>
                      </a:schemeClr>
                    </a:solidFill>
                    <a:latin typeface="Arial"/>
                    <a:ea typeface="Verdana" pitchFamily="34" charset="0"/>
                    <a:cs typeface="Arial"/>
                  </a:rPr>
                  <a:t>OmniSwitch </a:t>
                </a:r>
              </a:p>
              <a:p>
                <a:pPr indent="-228600"/>
                <a:r>
                  <a:rPr lang="en-US" sz="1400" dirty="0">
                    <a:solidFill>
                      <a:schemeClr val="tx1">
                        <a:lumMod val="65000"/>
                        <a:lumOff val="35000"/>
                      </a:schemeClr>
                    </a:solidFill>
                    <a:latin typeface="Arial"/>
                    <a:ea typeface="Verdana" pitchFamily="34" charset="0"/>
                    <a:cs typeface="Arial"/>
                  </a:rPr>
                  <a:t>t</a:t>
                </a:r>
                <a:r>
                  <a:rPr lang="en-US" sz="1400" dirty="0" smtClean="0">
                    <a:solidFill>
                      <a:schemeClr val="tx1">
                        <a:lumMod val="65000"/>
                        <a:lumOff val="35000"/>
                      </a:schemeClr>
                    </a:solidFill>
                    <a:latin typeface="Arial"/>
                    <a:ea typeface="Verdana" pitchFamily="34" charset="0"/>
                    <a:cs typeface="Arial"/>
                  </a:rPr>
                  <a:t>ags QoS downstream</a:t>
                </a:r>
              </a:p>
            </p:txBody>
          </p:sp>
          <p:sp>
            <p:nvSpPr>
              <p:cNvPr id="198" name="Oval 197"/>
              <p:cNvSpPr/>
              <p:nvPr/>
            </p:nvSpPr>
            <p:spPr bwMode="auto">
              <a:xfrm>
                <a:off x="5844058" y="1440672"/>
                <a:ext cx="337867" cy="342198"/>
              </a:xfrm>
              <a:prstGeom prst="ellipse">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algn="ctr" eaLnBrk="0" hangingPunct="0"/>
                <a:r>
                  <a:rPr lang="en-US" b="1" dirty="0">
                    <a:solidFill>
                      <a:srgbClr val="000000"/>
                    </a:solidFill>
                    <a:latin typeface="Arial"/>
                    <a:cs typeface="Arial"/>
                  </a:rPr>
                  <a:t>8</a:t>
                </a:r>
                <a:endParaRPr lang="en-US" b="1" dirty="0" smtClean="0">
                  <a:solidFill>
                    <a:srgbClr val="000000"/>
                  </a:solidFill>
                  <a:latin typeface="Arial"/>
                  <a:cs typeface="Arial"/>
                </a:endParaRPr>
              </a:p>
            </p:txBody>
          </p:sp>
        </p:grpSp>
      </p:grpSp>
      <p:grpSp>
        <p:nvGrpSpPr>
          <p:cNvPr id="203" name="Group 202"/>
          <p:cNvGrpSpPr/>
          <p:nvPr/>
        </p:nvGrpSpPr>
        <p:grpSpPr>
          <a:xfrm>
            <a:off x="1224904" y="4251487"/>
            <a:ext cx="1720275" cy="773408"/>
            <a:chOff x="5629042" y="3497768"/>
            <a:chExt cx="1720275" cy="773408"/>
          </a:xfrm>
        </p:grpSpPr>
        <p:cxnSp>
          <p:nvCxnSpPr>
            <p:cNvPr id="204" name="Straight Arrow Connector 203"/>
            <p:cNvCxnSpPr>
              <a:stCxn id="207" idx="7"/>
            </p:cNvCxnSpPr>
            <p:nvPr/>
          </p:nvCxnSpPr>
          <p:spPr bwMode="auto">
            <a:xfrm flipV="1">
              <a:off x="7078144" y="3497768"/>
              <a:ext cx="271173" cy="271887"/>
            </a:xfrm>
            <a:prstGeom prst="straightConnector1">
              <a:avLst/>
            </a:prstGeom>
            <a:ln w="28575" cap="rnd" cmpd="sng">
              <a:solidFill>
                <a:schemeClr val="accent1">
                  <a:lumMod val="60000"/>
                  <a:lumOff val="4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05" name="Group 204"/>
            <p:cNvGrpSpPr/>
            <p:nvPr/>
          </p:nvGrpSpPr>
          <p:grpSpPr>
            <a:xfrm>
              <a:off x="5629042" y="3719541"/>
              <a:ext cx="1656514" cy="551635"/>
              <a:chOff x="4683344" y="1440672"/>
              <a:chExt cx="1656514" cy="551635"/>
            </a:xfrm>
          </p:grpSpPr>
          <p:sp>
            <p:nvSpPr>
              <p:cNvPr id="206" name="Text Box 99"/>
              <p:cNvSpPr txBox="1">
                <a:spLocks noChangeArrowheads="1"/>
              </p:cNvSpPr>
              <p:nvPr/>
            </p:nvSpPr>
            <p:spPr bwMode="auto">
              <a:xfrm>
                <a:off x="4683344" y="1469087"/>
                <a:ext cx="1656514" cy="523220"/>
              </a:xfrm>
              <a:prstGeom prst="rect">
                <a:avLst/>
              </a:prstGeom>
              <a:noFill/>
              <a:ln w="12700">
                <a:noFill/>
                <a:miter lim="800000"/>
                <a:headEnd/>
                <a:tailEnd/>
              </a:ln>
            </p:spPr>
            <p:txBody>
              <a:bodyPr wrap="square">
                <a:spAutoFit/>
              </a:bodyPr>
              <a:lstStyle/>
              <a:p>
                <a:pPr indent="-228600"/>
                <a:r>
                  <a:rPr lang="en-US" sz="1400" dirty="0" smtClean="0">
                    <a:solidFill>
                      <a:schemeClr val="tx1">
                        <a:lumMod val="65000"/>
                        <a:lumOff val="35000"/>
                      </a:schemeClr>
                    </a:solidFill>
                    <a:latin typeface="Arial"/>
                    <a:ea typeface="Verdana" pitchFamily="34" charset="0"/>
                    <a:cs typeface="Arial"/>
                  </a:rPr>
                  <a:t>OmniSwitch </a:t>
                </a:r>
              </a:p>
              <a:p>
                <a:pPr indent="-228600"/>
                <a:r>
                  <a:rPr lang="en-US" sz="1400" dirty="0">
                    <a:solidFill>
                      <a:schemeClr val="tx1">
                        <a:lumMod val="65000"/>
                        <a:lumOff val="35000"/>
                      </a:schemeClr>
                    </a:solidFill>
                    <a:latin typeface="Arial"/>
                    <a:ea typeface="Verdana" pitchFamily="34" charset="0"/>
                    <a:cs typeface="Arial"/>
                  </a:rPr>
                  <a:t>sets up flows</a:t>
                </a:r>
                <a:endParaRPr lang="en-US" sz="1400" dirty="0" smtClean="0">
                  <a:solidFill>
                    <a:schemeClr val="tx1">
                      <a:lumMod val="65000"/>
                      <a:lumOff val="35000"/>
                    </a:schemeClr>
                  </a:solidFill>
                  <a:latin typeface="Arial"/>
                  <a:ea typeface="Verdana" pitchFamily="34" charset="0"/>
                  <a:cs typeface="Arial"/>
                </a:endParaRPr>
              </a:p>
            </p:txBody>
          </p:sp>
          <p:sp>
            <p:nvSpPr>
              <p:cNvPr id="207" name="Oval 206"/>
              <p:cNvSpPr/>
              <p:nvPr/>
            </p:nvSpPr>
            <p:spPr bwMode="auto">
              <a:xfrm>
                <a:off x="5844058" y="1440672"/>
                <a:ext cx="337867" cy="342198"/>
              </a:xfrm>
              <a:prstGeom prst="ellipse">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algn="ctr" eaLnBrk="0" hangingPunct="0"/>
                <a:r>
                  <a:rPr lang="en-US" b="1" dirty="0" smtClean="0">
                    <a:solidFill>
                      <a:srgbClr val="000000"/>
                    </a:solidFill>
                    <a:latin typeface="Arial"/>
                    <a:cs typeface="Arial"/>
                  </a:rPr>
                  <a:t>6</a:t>
                </a:r>
              </a:p>
            </p:txBody>
          </p:sp>
        </p:grpSp>
      </p:grpSp>
      <p:cxnSp>
        <p:nvCxnSpPr>
          <p:cNvPr id="216" name="Elbow Connector 215"/>
          <p:cNvCxnSpPr>
            <a:stCxn id="118" idx="3"/>
            <a:endCxn id="92" idx="0"/>
          </p:cNvCxnSpPr>
          <p:nvPr/>
        </p:nvCxnSpPr>
        <p:spPr bwMode="auto">
          <a:xfrm>
            <a:off x="2097955" y="3947169"/>
            <a:ext cx="4372078" cy="1375991"/>
          </a:xfrm>
          <a:prstGeom prst="bentConnector2">
            <a:avLst/>
          </a:prstGeom>
          <a:solidFill>
            <a:schemeClr val="accent1"/>
          </a:solidFill>
          <a:ln w="38100" cap="flat" cmpd="sng" algn="ctr">
            <a:solidFill>
              <a:schemeClr val="accent4">
                <a:lumMod val="40000"/>
                <a:lumOff val="60000"/>
              </a:schemeClr>
            </a:solidFill>
            <a:prstDash val="sysDot"/>
            <a:round/>
            <a:headEnd type="triangle"/>
            <a:tailEnd type="triangle"/>
          </a:ln>
          <a:effectLst/>
        </p:spPr>
      </p:cxnSp>
    </p:spTree>
    <p:extLst>
      <p:ext uri="{BB962C8B-B14F-4D97-AF65-F5344CB8AC3E}">
        <p14:creationId xmlns:p14="http://schemas.microsoft.com/office/powerpoint/2010/main" val="26263997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down)">
                                      <p:cBhvr>
                                        <p:cTn id="7" dur="500"/>
                                        <p:tgtEl>
                                          <p:spTgt spid="1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wipe(down)">
                                      <p:cBhvr>
                                        <p:cTn id="11" dur="500"/>
                                        <p:tgtEl>
                                          <p:spTgt spid="1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5"/>
                                        </p:tgtEl>
                                        <p:attrNameLst>
                                          <p:attrName>style.visibility</p:attrName>
                                        </p:attrNameLst>
                                      </p:cBhvr>
                                      <p:to>
                                        <p:strVal val="visible"/>
                                      </p:to>
                                    </p:set>
                                    <p:animEffect transition="in" filter="wipe(down)">
                                      <p:cBhvr>
                                        <p:cTn id="16" dur="500"/>
                                        <p:tgtEl>
                                          <p:spTgt spid="155"/>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87"/>
                                        </p:tgtEl>
                                        <p:attrNameLst>
                                          <p:attrName>style.visibility</p:attrName>
                                        </p:attrNameLst>
                                      </p:cBhvr>
                                      <p:to>
                                        <p:strVal val="visible"/>
                                      </p:to>
                                    </p:set>
                                    <p:animEffect transition="in" filter="wipe(down)">
                                      <p:cBhvr>
                                        <p:cTn id="20" dur="500"/>
                                        <p:tgtEl>
                                          <p:spTgt spid="18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3"/>
                                        </p:tgtEl>
                                        <p:attrNameLst>
                                          <p:attrName>style.visibility</p:attrName>
                                        </p:attrNameLst>
                                      </p:cBhvr>
                                      <p:to>
                                        <p:strVal val="visible"/>
                                      </p:to>
                                    </p:set>
                                    <p:animEffect transition="in" filter="wipe(down)">
                                      <p:cBhvr>
                                        <p:cTn id="25" dur="500"/>
                                        <p:tgtEl>
                                          <p:spTgt spid="163"/>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203"/>
                                        </p:tgtEl>
                                        <p:attrNameLst>
                                          <p:attrName>style.visibility</p:attrName>
                                        </p:attrNameLst>
                                      </p:cBhvr>
                                      <p:to>
                                        <p:strVal val="visible"/>
                                      </p:to>
                                    </p:set>
                                    <p:animEffect transition="in" filter="wipe(down)">
                                      <p:cBhvr>
                                        <p:cTn id="29" dur="500"/>
                                        <p:tgtEl>
                                          <p:spTgt spid="203"/>
                                        </p:tgtEl>
                                      </p:cBhvr>
                                    </p:animEffect>
                                  </p:childTnLst>
                                </p:cTn>
                              </p:par>
                            </p:childTnLst>
                          </p:cTn>
                        </p:par>
                        <p:par>
                          <p:cTn id="30" fill="hold">
                            <p:stCondLst>
                              <p:cond delay="1000"/>
                            </p:stCondLst>
                            <p:childTnLst>
                              <p:par>
                                <p:cTn id="31" presetID="16" presetClass="entr" presetSubtype="42" fill="hold" nodeType="afterEffect">
                                  <p:stCondLst>
                                    <p:cond delay="0"/>
                                  </p:stCondLst>
                                  <p:childTnLst>
                                    <p:set>
                                      <p:cBhvr>
                                        <p:cTn id="32" dur="1" fill="hold">
                                          <p:stCondLst>
                                            <p:cond delay="0"/>
                                          </p:stCondLst>
                                        </p:cTn>
                                        <p:tgtEl>
                                          <p:spTgt spid="216"/>
                                        </p:tgtEl>
                                        <p:attrNameLst>
                                          <p:attrName>style.visibility</p:attrName>
                                        </p:attrNameLst>
                                      </p:cBhvr>
                                      <p:to>
                                        <p:strVal val="visible"/>
                                      </p:to>
                                    </p:set>
                                    <p:animEffect transition="in" filter="barn(outHorizontal)">
                                      <p:cBhvr>
                                        <p:cTn id="33" dur="500"/>
                                        <p:tgtEl>
                                          <p:spTgt spid="2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wipe(down)">
                                      <p:cBhvr>
                                        <p:cTn id="38" dur="500"/>
                                        <p:tgtEl>
                                          <p:spTgt spid="148"/>
                                        </p:tgtEl>
                                      </p:cBhvr>
                                    </p:animEffect>
                                  </p:childTnLst>
                                </p:cTn>
                              </p:par>
                            </p:childTnLst>
                          </p:cTn>
                        </p:par>
                        <p:par>
                          <p:cTn id="39" fill="hold">
                            <p:stCondLst>
                              <p:cond delay="500"/>
                            </p:stCondLst>
                            <p:childTnLst>
                              <p:par>
                                <p:cTn id="40" presetID="22" presetClass="entr" presetSubtype="4" fill="hold" nodeType="afterEffect">
                                  <p:stCondLst>
                                    <p:cond delay="0"/>
                                  </p:stCondLst>
                                  <p:childTnLst>
                                    <p:set>
                                      <p:cBhvr>
                                        <p:cTn id="41" dur="1" fill="hold">
                                          <p:stCondLst>
                                            <p:cond delay="0"/>
                                          </p:stCondLst>
                                        </p:cTn>
                                        <p:tgtEl>
                                          <p:spTgt spid="194"/>
                                        </p:tgtEl>
                                        <p:attrNameLst>
                                          <p:attrName>style.visibility</p:attrName>
                                        </p:attrNameLst>
                                      </p:cBhvr>
                                      <p:to>
                                        <p:strVal val="visible"/>
                                      </p:to>
                                    </p:set>
                                    <p:animEffect transition="in" filter="wipe(down)">
                                      <p:cBhvr>
                                        <p:cTn id="42"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bwMode="auto">
          <a:xfrm>
            <a:off x="1249680" y="4374512"/>
            <a:ext cx="6816032" cy="1425044"/>
          </a:xfrm>
          <a:custGeom>
            <a:avLst/>
            <a:gdLst>
              <a:gd name="connsiteX0" fmla="*/ 0 w 7315200"/>
              <a:gd name="connsiteY0" fmla="*/ 1300258 h 1462818"/>
              <a:gd name="connsiteX1" fmla="*/ 680720 w 7315200"/>
              <a:gd name="connsiteY1" fmla="*/ 1158018 h 1462818"/>
              <a:gd name="connsiteX2" fmla="*/ 1087120 w 7315200"/>
              <a:gd name="connsiteY2" fmla="*/ 660178 h 1462818"/>
              <a:gd name="connsiteX3" fmla="*/ 2448560 w 7315200"/>
              <a:gd name="connsiteY3" fmla="*/ 81058 h 1462818"/>
              <a:gd name="connsiteX4" fmla="*/ 4348480 w 7315200"/>
              <a:gd name="connsiteY4" fmla="*/ 60738 h 1462818"/>
              <a:gd name="connsiteX5" fmla="*/ 5770880 w 7315200"/>
              <a:gd name="connsiteY5" fmla="*/ 609378 h 1462818"/>
              <a:gd name="connsiteX6" fmla="*/ 6400800 w 7315200"/>
              <a:gd name="connsiteY6" fmla="*/ 1107218 h 1462818"/>
              <a:gd name="connsiteX7" fmla="*/ 7315200 w 7315200"/>
              <a:gd name="connsiteY7" fmla="*/ 1462818 h 146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200" h="1462818">
                <a:moveTo>
                  <a:pt x="0" y="1300258"/>
                </a:moveTo>
                <a:cubicBezTo>
                  <a:pt x="249766" y="1282478"/>
                  <a:pt x="499533" y="1264698"/>
                  <a:pt x="680720" y="1158018"/>
                </a:cubicBezTo>
                <a:cubicBezTo>
                  <a:pt x="861907" y="1051338"/>
                  <a:pt x="792480" y="839671"/>
                  <a:pt x="1087120" y="660178"/>
                </a:cubicBezTo>
                <a:cubicBezTo>
                  <a:pt x="1381760" y="480685"/>
                  <a:pt x="1905000" y="180965"/>
                  <a:pt x="2448560" y="81058"/>
                </a:cubicBezTo>
                <a:cubicBezTo>
                  <a:pt x="2992120" y="-18849"/>
                  <a:pt x="3794760" y="-27315"/>
                  <a:pt x="4348480" y="60738"/>
                </a:cubicBezTo>
                <a:cubicBezTo>
                  <a:pt x="4902200" y="148791"/>
                  <a:pt x="5428827" y="434965"/>
                  <a:pt x="5770880" y="609378"/>
                </a:cubicBezTo>
                <a:cubicBezTo>
                  <a:pt x="6112933" y="783791"/>
                  <a:pt x="6143413" y="964978"/>
                  <a:pt x="6400800" y="1107218"/>
                </a:cubicBezTo>
                <a:cubicBezTo>
                  <a:pt x="6658187" y="1249458"/>
                  <a:pt x="7164493" y="1459431"/>
                  <a:pt x="7315200" y="1462818"/>
                </a:cubicBezTo>
              </a:path>
            </a:pathLst>
          </a:cu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07" name="Isosceles Triangle 206"/>
          <p:cNvSpPr/>
          <p:nvPr/>
        </p:nvSpPr>
        <p:spPr bwMode="auto">
          <a:xfrm rot="10800000">
            <a:off x="2895600" y="629936"/>
            <a:ext cx="3151184" cy="1705766"/>
          </a:xfrm>
          <a:prstGeom prst="triangle">
            <a:avLst>
              <a:gd name="adj" fmla="val 46834"/>
            </a:avLst>
          </a:prstGeom>
          <a:gradFill>
            <a:gsLst>
              <a:gs pos="0">
                <a:schemeClr val="bg1">
                  <a:lumMod val="85000"/>
                </a:schemeClr>
              </a:gs>
              <a:gs pos="100000">
                <a:schemeClr val="bg1">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30" name="Freeform 29"/>
          <p:cNvSpPr/>
          <p:nvPr/>
        </p:nvSpPr>
        <p:spPr bwMode="auto">
          <a:xfrm>
            <a:off x="4663440" y="2339340"/>
            <a:ext cx="853440" cy="3241040"/>
          </a:xfrm>
          <a:custGeom>
            <a:avLst/>
            <a:gdLst>
              <a:gd name="connsiteX0" fmla="*/ 0 w 853440"/>
              <a:gd name="connsiteY0" fmla="*/ 0 h 3241040"/>
              <a:gd name="connsiteX1" fmla="*/ 132080 w 853440"/>
              <a:gd name="connsiteY1" fmla="*/ 762000 h 3241040"/>
              <a:gd name="connsiteX2" fmla="*/ 355600 w 853440"/>
              <a:gd name="connsiteY2" fmla="*/ 1788160 h 3241040"/>
              <a:gd name="connsiteX3" fmla="*/ 853440 w 853440"/>
              <a:gd name="connsiteY3" fmla="*/ 3241040 h 3241040"/>
            </a:gdLst>
            <a:ahLst/>
            <a:cxnLst>
              <a:cxn ang="0">
                <a:pos x="connsiteX0" y="connsiteY0"/>
              </a:cxn>
              <a:cxn ang="0">
                <a:pos x="connsiteX1" y="connsiteY1"/>
              </a:cxn>
              <a:cxn ang="0">
                <a:pos x="connsiteX2" y="connsiteY2"/>
              </a:cxn>
              <a:cxn ang="0">
                <a:pos x="connsiteX3" y="connsiteY3"/>
              </a:cxn>
            </a:cxnLst>
            <a:rect l="l" t="t" r="r" b="b"/>
            <a:pathLst>
              <a:path w="853440" h="3241040">
                <a:moveTo>
                  <a:pt x="0" y="0"/>
                </a:moveTo>
                <a:cubicBezTo>
                  <a:pt x="36406" y="231986"/>
                  <a:pt x="72813" y="463973"/>
                  <a:pt x="132080" y="762000"/>
                </a:cubicBezTo>
                <a:cubicBezTo>
                  <a:pt x="191347" y="1060027"/>
                  <a:pt x="235373" y="1374987"/>
                  <a:pt x="355600" y="1788160"/>
                </a:cubicBezTo>
                <a:cubicBezTo>
                  <a:pt x="475827" y="2201333"/>
                  <a:pt x="738293" y="2976880"/>
                  <a:pt x="853440" y="324104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84" name="Freeform 183"/>
          <p:cNvSpPr/>
          <p:nvPr/>
        </p:nvSpPr>
        <p:spPr bwMode="auto">
          <a:xfrm>
            <a:off x="4724382" y="2339340"/>
            <a:ext cx="853440" cy="3241040"/>
          </a:xfrm>
          <a:custGeom>
            <a:avLst/>
            <a:gdLst>
              <a:gd name="connsiteX0" fmla="*/ 0 w 853440"/>
              <a:gd name="connsiteY0" fmla="*/ 0 h 3241040"/>
              <a:gd name="connsiteX1" fmla="*/ 132080 w 853440"/>
              <a:gd name="connsiteY1" fmla="*/ 762000 h 3241040"/>
              <a:gd name="connsiteX2" fmla="*/ 355600 w 853440"/>
              <a:gd name="connsiteY2" fmla="*/ 1788160 h 3241040"/>
              <a:gd name="connsiteX3" fmla="*/ 853440 w 853440"/>
              <a:gd name="connsiteY3" fmla="*/ 3241040 h 3241040"/>
            </a:gdLst>
            <a:ahLst/>
            <a:cxnLst>
              <a:cxn ang="0">
                <a:pos x="connsiteX0" y="connsiteY0"/>
              </a:cxn>
              <a:cxn ang="0">
                <a:pos x="connsiteX1" y="connsiteY1"/>
              </a:cxn>
              <a:cxn ang="0">
                <a:pos x="connsiteX2" y="connsiteY2"/>
              </a:cxn>
              <a:cxn ang="0">
                <a:pos x="connsiteX3" y="connsiteY3"/>
              </a:cxn>
            </a:cxnLst>
            <a:rect l="l" t="t" r="r" b="b"/>
            <a:pathLst>
              <a:path w="853440" h="3241040">
                <a:moveTo>
                  <a:pt x="0" y="0"/>
                </a:moveTo>
                <a:cubicBezTo>
                  <a:pt x="36406" y="231986"/>
                  <a:pt x="72813" y="463973"/>
                  <a:pt x="132080" y="762000"/>
                </a:cubicBezTo>
                <a:cubicBezTo>
                  <a:pt x="191347" y="1060027"/>
                  <a:pt x="235373" y="1374987"/>
                  <a:pt x="355600" y="1788160"/>
                </a:cubicBezTo>
                <a:cubicBezTo>
                  <a:pt x="475827" y="2201333"/>
                  <a:pt x="738293" y="2976880"/>
                  <a:pt x="853440" y="324104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9" name="Freeform 28"/>
          <p:cNvSpPr/>
          <p:nvPr/>
        </p:nvSpPr>
        <p:spPr bwMode="auto">
          <a:xfrm>
            <a:off x="4917440" y="2349500"/>
            <a:ext cx="1280160" cy="3383280"/>
          </a:xfrm>
          <a:custGeom>
            <a:avLst/>
            <a:gdLst>
              <a:gd name="connsiteX0" fmla="*/ 0 w 1280160"/>
              <a:gd name="connsiteY0" fmla="*/ 0 h 3383280"/>
              <a:gd name="connsiteX1" fmla="*/ 152400 w 1280160"/>
              <a:gd name="connsiteY1" fmla="*/ 701040 h 3383280"/>
              <a:gd name="connsiteX2" fmla="*/ 528320 w 1280160"/>
              <a:gd name="connsiteY2" fmla="*/ 1879600 h 3383280"/>
              <a:gd name="connsiteX3" fmla="*/ 1280160 w 1280160"/>
              <a:gd name="connsiteY3" fmla="*/ 3383280 h 3383280"/>
            </a:gdLst>
            <a:ahLst/>
            <a:cxnLst>
              <a:cxn ang="0">
                <a:pos x="connsiteX0" y="connsiteY0"/>
              </a:cxn>
              <a:cxn ang="0">
                <a:pos x="connsiteX1" y="connsiteY1"/>
              </a:cxn>
              <a:cxn ang="0">
                <a:pos x="connsiteX2" y="connsiteY2"/>
              </a:cxn>
              <a:cxn ang="0">
                <a:pos x="connsiteX3" y="connsiteY3"/>
              </a:cxn>
            </a:cxnLst>
            <a:rect l="l" t="t" r="r" b="b"/>
            <a:pathLst>
              <a:path w="1280160" h="3383280">
                <a:moveTo>
                  <a:pt x="0" y="0"/>
                </a:moveTo>
                <a:cubicBezTo>
                  <a:pt x="32173" y="193886"/>
                  <a:pt x="64347" y="387773"/>
                  <a:pt x="152400" y="701040"/>
                </a:cubicBezTo>
                <a:cubicBezTo>
                  <a:pt x="240453" y="1014307"/>
                  <a:pt x="340360" y="1432560"/>
                  <a:pt x="528320" y="1879600"/>
                </a:cubicBezTo>
                <a:cubicBezTo>
                  <a:pt x="716280" y="2326640"/>
                  <a:pt x="1154853" y="3175000"/>
                  <a:pt x="1280160" y="338328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83" name="Freeform 182"/>
          <p:cNvSpPr/>
          <p:nvPr/>
        </p:nvSpPr>
        <p:spPr bwMode="auto">
          <a:xfrm>
            <a:off x="4982012" y="2349500"/>
            <a:ext cx="1280160" cy="3383280"/>
          </a:xfrm>
          <a:custGeom>
            <a:avLst/>
            <a:gdLst>
              <a:gd name="connsiteX0" fmla="*/ 0 w 1280160"/>
              <a:gd name="connsiteY0" fmla="*/ 0 h 3383280"/>
              <a:gd name="connsiteX1" fmla="*/ 152400 w 1280160"/>
              <a:gd name="connsiteY1" fmla="*/ 701040 h 3383280"/>
              <a:gd name="connsiteX2" fmla="*/ 528320 w 1280160"/>
              <a:gd name="connsiteY2" fmla="*/ 1879600 h 3383280"/>
              <a:gd name="connsiteX3" fmla="*/ 1280160 w 1280160"/>
              <a:gd name="connsiteY3" fmla="*/ 3383280 h 3383280"/>
            </a:gdLst>
            <a:ahLst/>
            <a:cxnLst>
              <a:cxn ang="0">
                <a:pos x="connsiteX0" y="connsiteY0"/>
              </a:cxn>
              <a:cxn ang="0">
                <a:pos x="connsiteX1" y="connsiteY1"/>
              </a:cxn>
              <a:cxn ang="0">
                <a:pos x="connsiteX2" y="connsiteY2"/>
              </a:cxn>
              <a:cxn ang="0">
                <a:pos x="connsiteX3" y="connsiteY3"/>
              </a:cxn>
            </a:cxnLst>
            <a:rect l="l" t="t" r="r" b="b"/>
            <a:pathLst>
              <a:path w="1280160" h="3383280">
                <a:moveTo>
                  <a:pt x="0" y="0"/>
                </a:moveTo>
                <a:cubicBezTo>
                  <a:pt x="32173" y="193886"/>
                  <a:pt x="64347" y="387773"/>
                  <a:pt x="152400" y="701040"/>
                </a:cubicBezTo>
                <a:cubicBezTo>
                  <a:pt x="240453" y="1014307"/>
                  <a:pt x="340360" y="1432560"/>
                  <a:pt x="528320" y="1879600"/>
                </a:cubicBezTo>
                <a:cubicBezTo>
                  <a:pt x="716280" y="2326640"/>
                  <a:pt x="1154853" y="3175000"/>
                  <a:pt x="1280160" y="338328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7" name="Freeform 26"/>
          <p:cNvSpPr/>
          <p:nvPr/>
        </p:nvSpPr>
        <p:spPr bwMode="auto">
          <a:xfrm>
            <a:off x="5257800" y="2339340"/>
            <a:ext cx="1544320" cy="3362960"/>
          </a:xfrm>
          <a:custGeom>
            <a:avLst/>
            <a:gdLst>
              <a:gd name="connsiteX0" fmla="*/ 0 w 1544320"/>
              <a:gd name="connsiteY0" fmla="*/ 0 h 3362960"/>
              <a:gd name="connsiteX1" fmla="*/ 132080 w 1544320"/>
              <a:gd name="connsiteY1" fmla="*/ 609600 h 3362960"/>
              <a:gd name="connsiteX2" fmla="*/ 487680 w 1544320"/>
              <a:gd name="connsiteY2" fmla="*/ 1463040 h 3362960"/>
              <a:gd name="connsiteX3" fmla="*/ 1544320 w 1544320"/>
              <a:gd name="connsiteY3" fmla="*/ 3362960 h 3362960"/>
            </a:gdLst>
            <a:ahLst/>
            <a:cxnLst>
              <a:cxn ang="0">
                <a:pos x="connsiteX0" y="connsiteY0"/>
              </a:cxn>
              <a:cxn ang="0">
                <a:pos x="connsiteX1" y="connsiteY1"/>
              </a:cxn>
              <a:cxn ang="0">
                <a:pos x="connsiteX2" y="connsiteY2"/>
              </a:cxn>
              <a:cxn ang="0">
                <a:pos x="connsiteX3" y="connsiteY3"/>
              </a:cxn>
            </a:cxnLst>
            <a:rect l="l" t="t" r="r" b="b"/>
            <a:pathLst>
              <a:path w="1544320" h="3362960">
                <a:moveTo>
                  <a:pt x="0" y="0"/>
                </a:moveTo>
                <a:cubicBezTo>
                  <a:pt x="25400" y="182880"/>
                  <a:pt x="50800" y="365760"/>
                  <a:pt x="132080" y="609600"/>
                </a:cubicBezTo>
                <a:cubicBezTo>
                  <a:pt x="213360" y="853440"/>
                  <a:pt x="252307" y="1004147"/>
                  <a:pt x="487680" y="1463040"/>
                </a:cubicBezTo>
                <a:cubicBezTo>
                  <a:pt x="723053" y="1921933"/>
                  <a:pt x="1361440" y="3180080"/>
                  <a:pt x="1544320" y="336296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82" name="Freeform 181"/>
          <p:cNvSpPr/>
          <p:nvPr/>
        </p:nvSpPr>
        <p:spPr bwMode="auto">
          <a:xfrm>
            <a:off x="5316286" y="2308828"/>
            <a:ext cx="1544320" cy="3362960"/>
          </a:xfrm>
          <a:custGeom>
            <a:avLst/>
            <a:gdLst>
              <a:gd name="connsiteX0" fmla="*/ 0 w 1544320"/>
              <a:gd name="connsiteY0" fmla="*/ 0 h 3362960"/>
              <a:gd name="connsiteX1" fmla="*/ 132080 w 1544320"/>
              <a:gd name="connsiteY1" fmla="*/ 609600 h 3362960"/>
              <a:gd name="connsiteX2" fmla="*/ 487680 w 1544320"/>
              <a:gd name="connsiteY2" fmla="*/ 1463040 h 3362960"/>
              <a:gd name="connsiteX3" fmla="*/ 1544320 w 1544320"/>
              <a:gd name="connsiteY3" fmla="*/ 3362960 h 3362960"/>
            </a:gdLst>
            <a:ahLst/>
            <a:cxnLst>
              <a:cxn ang="0">
                <a:pos x="connsiteX0" y="connsiteY0"/>
              </a:cxn>
              <a:cxn ang="0">
                <a:pos x="connsiteX1" y="connsiteY1"/>
              </a:cxn>
              <a:cxn ang="0">
                <a:pos x="connsiteX2" y="connsiteY2"/>
              </a:cxn>
              <a:cxn ang="0">
                <a:pos x="connsiteX3" y="connsiteY3"/>
              </a:cxn>
            </a:cxnLst>
            <a:rect l="l" t="t" r="r" b="b"/>
            <a:pathLst>
              <a:path w="1544320" h="3362960">
                <a:moveTo>
                  <a:pt x="0" y="0"/>
                </a:moveTo>
                <a:cubicBezTo>
                  <a:pt x="25400" y="182880"/>
                  <a:pt x="50800" y="365760"/>
                  <a:pt x="132080" y="609600"/>
                </a:cubicBezTo>
                <a:cubicBezTo>
                  <a:pt x="213360" y="853440"/>
                  <a:pt x="252307" y="1004147"/>
                  <a:pt x="487680" y="1463040"/>
                </a:cubicBezTo>
                <a:cubicBezTo>
                  <a:pt x="723053" y="1921933"/>
                  <a:pt x="1361440" y="3180080"/>
                  <a:pt x="1544320" y="336296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3" name="Freeform 22"/>
          <p:cNvSpPr/>
          <p:nvPr/>
        </p:nvSpPr>
        <p:spPr bwMode="auto">
          <a:xfrm>
            <a:off x="3525520" y="2348830"/>
            <a:ext cx="764777" cy="3180750"/>
          </a:xfrm>
          <a:custGeom>
            <a:avLst/>
            <a:gdLst>
              <a:gd name="connsiteX0" fmla="*/ 0 w 764777"/>
              <a:gd name="connsiteY0" fmla="*/ 3180750 h 3180750"/>
              <a:gd name="connsiteX1" fmla="*/ 264160 w 764777"/>
              <a:gd name="connsiteY1" fmla="*/ 2398430 h 3180750"/>
              <a:gd name="connsiteX2" fmla="*/ 528320 w 764777"/>
              <a:gd name="connsiteY2" fmla="*/ 1402750 h 3180750"/>
              <a:gd name="connsiteX3" fmla="*/ 721360 w 764777"/>
              <a:gd name="connsiteY3" fmla="*/ 305470 h 3180750"/>
              <a:gd name="connsiteX4" fmla="*/ 762000 w 764777"/>
              <a:gd name="connsiteY4" fmla="*/ 10830 h 318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777" h="3180750">
                <a:moveTo>
                  <a:pt x="0" y="3180750"/>
                </a:moveTo>
                <a:cubicBezTo>
                  <a:pt x="88053" y="2937756"/>
                  <a:pt x="176107" y="2694763"/>
                  <a:pt x="264160" y="2398430"/>
                </a:cubicBezTo>
                <a:cubicBezTo>
                  <a:pt x="352213" y="2102097"/>
                  <a:pt x="452120" y="1751577"/>
                  <a:pt x="528320" y="1402750"/>
                </a:cubicBezTo>
                <a:cubicBezTo>
                  <a:pt x="604520" y="1053923"/>
                  <a:pt x="682413" y="537457"/>
                  <a:pt x="721360" y="305470"/>
                </a:cubicBezTo>
                <a:cubicBezTo>
                  <a:pt x="760307" y="73483"/>
                  <a:pt x="770467" y="-36583"/>
                  <a:pt x="762000" y="1083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81" name="Freeform 180"/>
          <p:cNvSpPr/>
          <p:nvPr/>
        </p:nvSpPr>
        <p:spPr bwMode="auto">
          <a:xfrm>
            <a:off x="3575422" y="2348830"/>
            <a:ext cx="764777" cy="3180750"/>
          </a:xfrm>
          <a:custGeom>
            <a:avLst/>
            <a:gdLst>
              <a:gd name="connsiteX0" fmla="*/ 0 w 764777"/>
              <a:gd name="connsiteY0" fmla="*/ 3180750 h 3180750"/>
              <a:gd name="connsiteX1" fmla="*/ 264160 w 764777"/>
              <a:gd name="connsiteY1" fmla="*/ 2398430 h 3180750"/>
              <a:gd name="connsiteX2" fmla="*/ 528320 w 764777"/>
              <a:gd name="connsiteY2" fmla="*/ 1402750 h 3180750"/>
              <a:gd name="connsiteX3" fmla="*/ 721360 w 764777"/>
              <a:gd name="connsiteY3" fmla="*/ 305470 h 3180750"/>
              <a:gd name="connsiteX4" fmla="*/ 762000 w 764777"/>
              <a:gd name="connsiteY4" fmla="*/ 10830 h 318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777" h="3180750">
                <a:moveTo>
                  <a:pt x="0" y="3180750"/>
                </a:moveTo>
                <a:cubicBezTo>
                  <a:pt x="88053" y="2937756"/>
                  <a:pt x="176107" y="2694763"/>
                  <a:pt x="264160" y="2398430"/>
                </a:cubicBezTo>
                <a:cubicBezTo>
                  <a:pt x="352213" y="2102097"/>
                  <a:pt x="452120" y="1751577"/>
                  <a:pt x="528320" y="1402750"/>
                </a:cubicBezTo>
                <a:cubicBezTo>
                  <a:pt x="604520" y="1053923"/>
                  <a:pt x="682413" y="537457"/>
                  <a:pt x="721360" y="305470"/>
                </a:cubicBezTo>
                <a:cubicBezTo>
                  <a:pt x="760307" y="73483"/>
                  <a:pt x="770467" y="-36583"/>
                  <a:pt x="762000" y="1083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2" name="Freeform 21"/>
          <p:cNvSpPr/>
          <p:nvPr/>
        </p:nvSpPr>
        <p:spPr bwMode="auto">
          <a:xfrm>
            <a:off x="2733040" y="2339340"/>
            <a:ext cx="1209040" cy="3362960"/>
          </a:xfrm>
          <a:custGeom>
            <a:avLst/>
            <a:gdLst>
              <a:gd name="connsiteX0" fmla="*/ 0 w 1209040"/>
              <a:gd name="connsiteY0" fmla="*/ 3362960 h 3362960"/>
              <a:gd name="connsiteX1" fmla="*/ 589280 w 1209040"/>
              <a:gd name="connsiteY1" fmla="*/ 2174240 h 3362960"/>
              <a:gd name="connsiteX2" fmla="*/ 1016000 w 1209040"/>
              <a:gd name="connsiteY2" fmla="*/ 1016000 h 3362960"/>
              <a:gd name="connsiteX3" fmla="*/ 1209040 w 1209040"/>
              <a:gd name="connsiteY3" fmla="*/ 0 h 3362960"/>
            </a:gdLst>
            <a:ahLst/>
            <a:cxnLst>
              <a:cxn ang="0">
                <a:pos x="connsiteX0" y="connsiteY0"/>
              </a:cxn>
              <a:cxn ang="0">
                <a:pos x="connsiteX1" y="connsiteY1"/>
              </a:cxn>
              <a:cxn ang="0">
                <a:pos x="connsiteX2" y="connsiteY2"/>
              </a:cxn>
              <a:cxn ang="0">
                <a:pos x="connsiteX3" y="connsiteY3"/>
              </a:cxn>
            </a:cxnLst>
            <a:rect l="l" t="t" r="r" b="b"/>
            <a:pathLst>
              <a:path w="1209040" h="3362960">
                <a:moveTo>
                  <a:pt x="0" y="3362960"/>
                </a:moveTo>
                <a:cubicBezTo>
                  <a:pt x="209973" y="2964180"/>
                  <a:pt x="419947" y="2565400"/>
                  <a:pt x="589280" y="2174240"/>
                </a:cubicBezTo>
                <a:cubicBezTo>
                  <a:pt x="758613" y="1783080"/>
                  <a:pt x="912707" y="1378373"/>
                  <a:pt x="1016000" y="1016000"/>
                </a:cubicBezTo>
                <a:cubicBezTo>
                  <a:pt x="1119293" y="653627"/>
                  <a:pt x="1170093" y="147320"/>
                  <a:pt x="1209040" y="0"/>
                </a:cubicBezTo>
              </a:path>
            </a:pathLst>
          </a:custGeom>
          <a:noFill/>
          <a:ln w="6350"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80" name="Freeform 179"/>
          <p:cNvSpPr/>
          <p:nvPr/>
        </p:nvSpPr>
        <p:spPr bwMode="auto">
          <a:xfrm>
            <a:off x="2778663" y="2294057"/>
            <a:ext cx="1228035" cy="3445623"/>
          </a:xfrm>
          <a:custGeom>
            <a:avLst/>
            <a:gdLst>
              <a:gd name="connsiteX0" fmla="*/ 0 w 1209040"/>
              <a:gd name="connsiteY0" fmla="*/ 3362960 h 3362960"/>
              <a:gd name="connsiteX1" fmla="*/ 589280 w 1209040"/>
              <a:gd name="connsiteY1" fmla="*/ 2174240 h 3362960"/>
              <a:gd name="connsiteX2" fmla="*/ 1016000 w 1209040"/>
              <a:gd name="connsiteY2" fmla="*/ 1016000 h 3362960"/>
              <a:gd name="connsiteX3" fmla="*/ 1209040 w 1209040"/>
              <a:gd name="connsiteY3" fmla="*/ 0 h 3362960"/>
            </a:gdLst>
            <a:ahLst/>
            <a:cxnLst>
              <a:cxn ang="0">
                <a:pos x="connsiteX0" y="connsiteY0"/>
              </a:cxn>
              <a:cxn ang="0">
                <a:pos x="connsiteX1" y="connsiteY1"/>
              </a:cxn>
              <a:cxn ang="0">
                <a:pos x="connsiteX2" y="connsiteY2"/>
              </a:cxn>
              <a:cxn ang="0">
                <a:pos x="connsiteX3" y="connsiteY3"/>
              </a:cxn>
            </a:cxnLst>
            <a:rect l="l" t="t" r="r" b="b"/>
            <a:pathLst>
              <a:path w="1209040" h="3362960">
                <a:moveTo>
                  <a:pt x="0" y="3362960"/>
                </a:moveTo>
                <a:cubicBezTo>
                  <a:pt x="209973" y="2964180"/>
                  <a:pt x="419947" y="2565400"/>
                  <a:pt x="589280" y="2174240"/>
                </a:cubicBezTo>
                <a:cubicBezTo>
                  <a:pt x="758613" y="1783080"/>
                  <a:pt x="912707" y="1378373"/>
                  <a:pt x="1016000" y="1016000"/>
                </a:cubicBezTo>
                <a:cubicBezTo>
                  <a:pt x="1119293" y="653627"/>
                  <a:pt x="1170093" y="147320"/>
                  <a:pt x="1209040" y="0"/>
                </a:cubicBezTo>
              </a:path>
            </a:pathLst>
          </a:custGeom>
          <a:noFill/>
          <a:ln w="6350"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grpSp>
        <p:nvGrpSpPr>
          <p:cNvPr id="19" name="Group 18"/>
          <p:cNvGrpSpPr/>
          <p:nvPr/>
        </p:nvGrpSpPr>
        <p:grpSpPr>
          <a:xfrm>
            <a:off x="2092960" y="2310740"/>
            <a:ext cx="1619199" cy="3377864"/>
            <a:chOff x="2092960" y="2094840"/>
            <a:chExt cx="1619199" cy="3377864"/>
          </a:xfrm>
        </p:grpSpPr>
        <p:cxnSp>
          <p:nvCxnSpPr>
            <p:cNvPr id="258" name="Straight Connector 257"/>
            <p:cNvCxnSpPr/>
            <p:nvPr/>
          </p:nvCxnSpPr>
          <p:spPr bwMode="auto">
            <a:xfrm flipH="1">
              <a:off x="3629884" y="4994632"/>
              <a:ext cx="82275" cy="34087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5" name="Straight Connector 264"/>
            <p:cNvCxnSpPr/>
            <p:nvPr/>
          </p:nvCxnSpPr>
          <p:spPr bwMode="auto">
            <a:xfrm>
              <a:off x="2952930" y="4964797"/>
              <a:ext cx="64590" cy="34995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57" name="Straight Connector 256"/>
            <p:cNvCxnSpPr/>
            <p:nvPr/>
          </p:nvCxnSpPr>
          <p:spPr bwMode="auto">
            <a:xfrm flipH="1">
              <a:off x="2700642" y="4995833"/>
              <a:ext cx="110220" cy="33967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56" name="Straight Connector 255"/>
            <p:cNvCxnSpPr/>
            <p:nvPr/>
          </p:nvCxnSpPr>
          <p:spPr bwMode="auto">
            <a:xfrm>
              <a:off x="2307278" y="4952945"/>
              <a:ext cx="6626" cy="33008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18" name="Straight Connector 317"/>
            <p:cNvCxnSpPr/>
            <p:nvPr/>
          </p:nvCxnSpPr>
          <p:spPr bwMode="auto">
            <a:xfrm flipH="1">
              <a:off x="2189369" y="4914704"/>
              <a:ext cx="78412" cy="38795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91" name="Straight Connector 290"/>
            <p:cNvCxnSpPr>
              <a:stCxn id="94" idx="0"/>
            </p:cNvCxnSpPr>
            <p:nvPr/>
          </p:nvCxnSpPr>
          <p:spPr bwMode="auto">
            <a:xfrm>
              <a:off x="2352004" y="5052450"/>
              <a:ext cx="45753" cy="42025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7" name="Freeform 16"/>
            <p:cNvSpPr/>
            <p:nvPr/>
          </p:nvSpPr>
          <p:spPr bwMode="auto">
            <a:xfrm>
              <a:off x="2092960" y="2103120"/>
              <a:ext cx="1534160" cy="3200400"/>
            </a:xfrm>
            <a:custGeom>
              <a:avLst/>
              <a:gdLst>
                <a:gd name="connsiteX0" fmla="*/ 0 w 1534160"/>
                <a:gd name="connsiteY0" fmla="*/ 3200400 h 3200400"/>
                <a:gd name="connsiteX1" fmla="*/ 264160 w 1534160"/>
                <a:gd name="connsiteY1" fmla="*/ 2641600 h 3200400"/>
                <a:gd name="connsiteX2" fmla="*/ 843280 w 1534160"/>
                <a:gd name="connsiteY2" fmla="*/ 1615440 h 3200400"/>
                <a:gd name="connsiteX3" fmla="*/ 1351280 w 1534160"/>
                <a:gd name="connsiteY3" fmla="*/ 538480 h 3200400"/>
                <a:gd name="connsiteX4" fmla="*/ 1534160 w 1534160"/>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160" h="3200400">
                  <a:moveTo>
                    <a:pt x="0" y="3200400"/>
                  </a:moveTo>
                  <a:cubicBezTo>
                    <a:pt x="61806" y="3053080"/>
                    <a:pt x="123613" y="2905760"/>
                    <a:pt x="264160" y="2641600"/>
                  </a:cubicBezTo>
                  <a:cubicBezTo>
                    <a:pt x="404707" y="2377440"/>
                    <a:pt x="662093" y="1965960"/>
                    <a:pt x="843280" y="1615440"/>
                  </a:cubicBezTo>
                  <a:cubicBezTo>
                    <a:pt x="1024467" y="1264920"/>
                    <a:pt x="1236133" y="807720"/>
                    <a:pt x="1351280" y="538480"/>
                  </a:cubicBezTo>
                  <a:cubicBezTo>
                    <a:pt x="1466427" y="269240"/>
                    <a:pt x="1495213" y="101600"/>
                    <a:pt x="1534160" y="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51" name="Freeform 150"/>
            <p:cNvSpPr/>
            <p:nvPr/>
          </p:nvSpPr>
          <p:spPr bwMode="auto">
            <a:xfrm>
              <a:off x="2147519" y="2094840"/>
              <a:ext cx="1534160" cy="3200400"/>
            </a:xfrm>
            <a:custGeom>
              <a:avLst/>
              <a:gdLst>
                <a:gd name="connsiteX0" fmla="*/ 0 w 1534160"/>
                <a:gd name="connsiteY0" fmla="*/ 3200400 h 3200400"/>
                <a:gd name="connsiteX1" fmla="*/ 264160 w 1534160"/>
                <a:gd name="connsiteY1" fmla="*/ 2641600 h 3200400"/>
                <a:gd name="connsiteX2" fmla="*/ 843280 w 1534160"/>
                <a:gd name="connsiteY2" fmla="*/ 1615440 h 3200400"/>
                <a:gd name="connsiteX3" fmla="*/ 1351280 w 1534160"/>
                <a:gd name="connsiteY3" fmla="*/ 538480 h 3200400"/>
                <a:gd name="connsiteX4" fmla="*/ 1534160 w 1534160"/>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160" h="3200400">
                  <a:moveTo>
                    <a:pt x="0" y="3200400"/>
                  </a:moveTo>
                  <a:cubicBezTo>
                    <a:pt x="61806" y="3053080"/>
                    <a:pt x="123613" y="2905760"/>
                    <a:pt x="264160" y="2641600"/>
                  </a:cubicBezTo>
                  <a:cubicBezTo>
                    <a:pt x="404707" y="2377440"/>
                    <a:pt x="662093" y="1965960"/>
                    <a:pt x="843280" y="1615440"/>
                  </a:cubicBezTo>
                  <a:cubicBezTo>
                    <a:pt x="1024467" y="1264920"/>
                    <a:pt x="1236133" y="807720"/>
                    <a:pt x="1351280" y="538480"/>
                  </a:cubicBezTo>
                  <a:cubicBezTo>
                    <a:pt x="1466427" y="269240"/>
                    <a:pt x="1495213" y="101600"/>
                    <a:pt x="1534160" y="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grpSp>
      <p:cxnSp>
        <p:nvCxnSpPr>
          <p:cNvPr id="263" name="Straight Connector 262"/>
          <p:cNvCxnSpPr/>
          <p:nvPr/>
        </p:nvCxnSpPr>
        <p:spPr bwMode="auto">
          <a:xfrm>
            <a:off x="7214796" y="5200329"/>
            <a:ext cx="80133" cy="30802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70" name="Straight Connector 269"/>
          <p:cNvCxnSpPr/>
          <p:nvPr/>
        </p:nvCxnSpPr>
        <p:spPr bwMode="auto">
          <a:xfrm>
            <a:off x="7241124" y="5169477"/>
            <a:ext cx="378876" cy="53162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9" name="Straight Connector 268"/>
          <p:cNvCxnSpPr/>
          <p:nvPr/>
        </p:nvCxnSpPr>
        <p:spPr bwMode="auto">
          <a:xfrm>
            <a:off x="6695101" y="5179795"/>
            <a:ext cx="112099" cy="29898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2" name="Straight Connector 261"/>
          <p:cNvCxnSpPr/>
          <p:nvPr/>
        </p:nvCxnSpPr>
        <p:spPr bwMode="auto">
          <a:xfrm>
            <a:off x="6647101" y="5199689"/>
            <a:ext cx="6626" cy="33008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8" name="Straight Connector 267"/>
          <p:cNvCxnSpPr/>
          <p:nvPr/>
        </p:nvCxnSpPr>
        <p:spPr bwMode="auto">
          <a:xfrm>
            <a:off x="5828239" y="5210532"/>
            <a:ext cx="107412" cy="349982"/>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1" name="Straight Connector 260"/>
          <p:cNvCxnSpPr/>
          <p:nvPr/>
        </p:nvCxnSpPr>
        <p:spPr bwMode="auto">
          <a:xfrm>
            <a:off x="5779746" y="5199690"/>
            <a:ext cx="6626" cy="33008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7" name="Straight Connector 266"/>
          <p:cNvCxnSpPr/>
          <p:nvPr/>
        </p:nvCxnSpPr>
        <p:spPr bwMode="auto">
          <a:xfrm>
            <a:off x="5316531" y="5158937"/>
            <a:ext cx="2017" cy="36766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0" name="Straight Connector 259"/>
          <p:cNvCxnSpPr/>
          <p:nvPr/>
        </p:nvCxnSpPr>
        <p:spPr bwMode="auto">
          <a:xfrm flipH="1">
            <a:off x="5143707" y="5229403"/>
            <a:ext cx="88375" cy="33008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59" name="Straight Connector 258"/>
          <p:cNvCxnSpPr/>
          <p:nvPr/>
        </p:nvCxnSpPr>
        <p:spPr bwMode="auto">
          <a:xfrm>
            <a:off x="4239728" y="5200569"/>
            <a:ext cx="83891" cy="31798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6" name="Straight Connector 265"/>
          <p:cNvCxnSpPr>
            <a:stCxn id="98" idx="0"/>
          </p:cNvCxnSpPr>
          <p:nvPr/>
        </p:nvCxnSpPr>
        <p:spPr bwMode="auto">
          <a:xfrm flipH="1">
            <a:off x="4098213" y="5055272"/>
            <a:ext cx="126252" cy="46328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4" name="Straight Connector 263"/>
          <p:cNvCxnSpPr/>
          <p:nvPr/>
        </p:nvCxnSpPr>
        <p:spPr bwMode="auto">
          <a:xfrm>
            <a:off x="3786503" y="5169477"/>
            <a:ext cx="81495" cy="247241"/>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dirty="0" smtClean="0"/>
              <a:t>Next Generation Design:</a:t>
            </a:r>
            <a:br>
              <a:rPr lang="en-US" dirty="0" smtClean="0"/>
            </a:br>
            <a:r>
              <a:rPr lang="en-US" dirty="0" smtClean="0"/>
              <a:t>Hybrid Flow Based Architecture</a:t>
            </a:r>
            <a:endParaRPr lang="en-US" dirty="0"/>
          </a:p>
        </p:txBody>
      </p:sp>
      <p:sp>
        <p:nvSpPr>
          <p:cNvPr id="106" name="Cloud 105"/>
          <p:cNvSpPr/>
          <p:nvPr/>
        </p:nvSpPr>
        <p:spPr bwMode="auto">
          <a:xfrm>
            <a:off x="3039026" y="2947119"/>
            <a:ext cx="2676187" cy="1012741"/>
          </a:xfrm>
          <a:prstGeom prst="cloud">
            <a:avLst/>
          </a:prstGeom>
          <a:gradFill>
            <a:gsLst>
              <a:gs pos="0">
                <a:schemeClr val="bg1">
                  <a:lumMod val="81000"/>
                  <a:alpha val="70000"/>
                </a:schemeClr>
              </a:gs>
              <a:gs pos="100000">
                <a:srgbClr val="3366CC"/>
              </a:gs>
            </a:gsLst>
          </a:gradFill>
          <a:ln w="9525" cap="flat" cmpd="sng" algn="ctr">
            <a:solidFill>
              <a:schemeClr val="tx1"/>
            </a:solidFill>
            <a:prstDash val="solid"/>
            <a:round/>
            <a:headEnd type="none" w="med" len="med"/>
            <a:tailEnd type="none" w="med" len="med"/>
          </a:ln>
          <a:effectLst>
            <a:glow rad="228600">
              <a:schemeClr val="accent2">
                <a:satMod val="175000"/>
                <a:alpha val="40000"/>
              </a:schemeClr>
            </a:glow>
          </a:effectLst>
        </p:spPr>
        <p:style>
          <a:lnRef idx="0">
            <a:scrgbClr r="0" g="0" b="0"/>
          </a:lnRef>
          <a:fillRef idx="1003">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600" dirty="0" smtClean="0">
              <a:solidFill>
                <a:srgbClr val="000000"/>
              </a:solidFill>
              <a:ea typeface="ＭＳ Ｐゴシック" pitchFamily="34" charset="-128"/>
            </a:endParaRPr>
          </a:p>
        </p:txBody>
      </p:sp>
      <p:sp>
        <p:nvSpPr>
          <p:cNvPr id="107" name="Rectangle 106"/>
          <p:cNvSpPr/>
          <p:nvPr/>
        </p:nvSpPr>
        <p:spPr>
          <a:xfrm>
            <a:off x="3313399" y="3281101"/>
            <a:ext cx="2225902" cy="307777"/>
          </a:xfrm>
          <a:prstGeom prst="rect">
            <a:avLst/>
          </a:prstGeom>
          <a:noFill/>
        </p:spPr>
        <p:txBody>
          <a:bodyPr wrap="square" lIns="91440" tIns="45720" rIns="91440" bIns="45720">
            <a:spAutoFit/>
          </a:bodyPr>
          <a:lstStyle/>
          <a:p>
            <a:pPr algn="ctr" defTabSz="914400" fontAlgn="base">
              <a:spcBef>
                <a:spcPct val="0"/>
              </a:spcBef>
              <a:spcAft>
                <a:spcPct val="0"/>
              </a:spcAft>
            </a:pPr>
            <a:r>
              <a:rPr lang="en-US" sz="1400" b="1" cap="all" dirty="0" smtClean="0">
                <a:ln w="9000" cmpd="sng">
                  <a:solidFill>
                    <a:srgbClr val="6A82AA">
                      <a:shade val="50000"/>
                      <a:satMod val="120000"/>
                    </a:srgbClr>
                  </a:solidFill>
                  <a:prstDash val="solid"/>
                </a:ln>
                <a:gradFill>
                  <a:gsLst>
                    <a:gs pos="0">
                      <a:srgbClr val="6A82AA">
                        <a:shade val="20000"/>
                        <a:satMod val="245000"/>
                      </a:srgbClr>
                    </a:gs>
                    <a:gs pos="43000">
                      <a:srgbClr val="6A82AA">
                        <a:satMod val="255000"/>
                      </a:srgbClr>
                    </a:gs>
                    <a:gs pos="48000">
                      <a:srgbClr val="6A82AA">
                        <a:shade val="85000"/>
                        <a:satMod val="255000"/>
                      </a:srgbClr>
                    </a:gs>
                    <a:gs pos="100000">
                      <a:srgbClr val="6A82AA">
                        <a:shade val="20000"/>
                        <a:satMod val="245000"/>
                      </a:srgbClr>
                    </a:gs>
                  </a:gsLst>
                  <a:lin ang="5400000"/>
                </a:gradFill>
                <a:effectLst>
                  <a:reflection blurRad="12700" stA="28000" endPos="45000" dist="1000" dir="5400000" sy="-100000" algn="bl" rotWithShape="0"/>
                </a:effectLst>
                <a:ea typeface="ＭＳ Ｐゴシック" charset="-128"/>
              </a:rPr>
              <a:t>Core Network</a:t>
            </a:r>
            <a:endParaRPr lang="en-US" sz="1400" b="1" cap="all" dirty="0">
              <a:ln w="9000" cmpd="sng">
                <a:solidFill>
                  <a:srgbClr val="6A82AA">
                    <a:shade val="50000"/>
                    <a:satMod val="120000"/>
                  </a:srgbClr>
                </a:solidFill>
                <a:prstDash val="solid"/>
              </a:ln>
              <a:gradFill>
                <a:gsLst>
                  <a:gs pos="0">
                    <a:srgbClr val="6A82AA">
                      <a:shade val="20000"/>
                      <a:satMod val="245000"/>
                    </a:srgbClr>
                  </a:gs>
                  <a:gs pos="43000">
                    <a:srgbClr val="6A82AA">
                      <a:satMod val="255000"/>
                    </a:srgbClr>
                  </a:gs>
                  <a:gs pos="48000">
                    <a:srgbClr val="6A82AA">
                      <a:shade val="85000"/>
                      <a:satMod val="255000"/>
                    </a:srgbClr>
                  </a:gs>
                  <a:gs pos="100000">
                    <a:srgbClr val="6A82AA">
                      <a:shade val="20000"/>
                      <a:satMod val="245000"/>
                    </a:srgbClr>
                  </a:gs>
                </a:gsLst>
                <a:lin ang="5400000"/>
              </a:gradFill>
              <a:effectLst>
                <a:reflection blurRad="12700" stA="28000" endPos="45000" dist="1000" dir="5400000" sy="-100000" algn="bl" rotWithShape="0"/>
              </a:effectLst>
              <a:ea typeface="ＭＳ Ｐゴシック" charset="-128"/>
            </a:endParaRPr>
          </a:p>
        </p:txBody>
      </p:sp>
      <p:grpSp>
        <p:nvGrpSpPr>
          <p:cNvPr id="7" name="Group 6"/>
          <p:cNvGrpSpPr/>
          <p:nvPr/>
        </p:nvGrpSpPr>
        <p:grpSpPr>
          <a:xfrm>
            <a:off x="6961737" y="5050048"/>
            <a:ext cx="277400" cy="651053"/>
            <a:chOff x="4961331" y="2917586"/>
            <a:chExt cx="395370" cy="756163"/>
          </a:xfrm>
        </p:grpSpPr>
        <p:cxnSp>
          <p:nvCxnSpPr>
            <p:cNvPr id="143" name="Straight Connector 142"/>
            <p:cNvCxnSpPr>
              <a:stCxn id="66" idx="0"/>
              <a:endCxn id="86" idx="0"/>
            </p:cNvCxnSpPr>
            <p:nvPr/>
          </p:nvCxnSpPr>
          <p:spPr>
            <a:xfrm flipH="1" flipV="1">
              <a:off x="5207679" y="2917586"/>
              <a:ext cx="149022" cy="6475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68" idx="0"/>
              <a:endCxn id="86" idx="0"/>
            </p:cNvCxnSpPr>
            <p:nvPr/>
          </p:nvCxnSpPr>
          <p:spPr>
            <a:xfrm flipV="1">
              <a:off x="4961331" y="2917587"/>
              <a:ext cx="246350" cy="7561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0" name="Straight Connector 139"/>
          <p:cNvCxnSpPr>
            <a:stCxn id="71" idx="0"/>
            <a:endCxn id="85" idx="0"/>
          </p:cNvCxnSpPr>
          <p:nvPr/>
        </p:nvCxnSpPr>
        <p:spPr>
          <a:xfrm flipV="1">
            <a:off x="6262172" y="5050050"/>
            <a:ext cx="398181" cy="6887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endCxn id="85" idx="0"/>
          </p:cNvCxnSpPr>
          <p:nvPr/>
        </p:nvCxnSpPr>
        <p:spPr>
          <a:xfrm flipV="1">
            <a:off x="6496259" y="5050050"/>
            <a:ext cx="164094" cy="6094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318548" y="5050051"/>
            <a:ext cx="414401" cy="740214"/>
            <a:chOff x="4648403" y="2857803"/>
            <a:chExt cx="571875" cy="952197"/>
          </a:xfrm>
        </p:grpSpPr>
        <p:cxnSp>
          <p:nvCxnSpPr>
            <p:cNvPr id="134" name="Straight Connector 133"/>
            <p:cNvCxnSpPr/>
            <p:nvPr/>
          </p:nvCxnSpPr>
          <p:spPr>
            <a:xfrm flipV="1">
              <a:off x="4648403" y="2961060"/>
              <a:ext cx="571875" cy="8489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76" idx="0"/>
              <a:endCxn id="83" idx="0"/>
            </p:cNvCxnSpPr>
            <p:nvPr/>
          </p:nvCxnSpPr>
          <p:spPr>
            <a:xfrm flipV="1">
              <a:off x="5097629" y="2857803"/>
              <a:ext cx="95027" cy="6997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730279" y="5050051"/>
            <a:ext cx="508431" cy="905578"/>
            <a:chOff x="4648402" y="2961017"/>
            <a:chExt cx="571876" cy="1051766"/>
          </a:xfrm>
        </p:grpSpPr>
        <p:cxnSp>
          <p:nvCxnSpPr>
            <p:cNvPr id="131" name="Straight Connector 130"/>
            <p:cNvCxnSpPr>
              <a:stCxn id="80" idx="0"/>
              <a:endCxn id="82" idx="0"/>
            </p:cNvCxnSpPr>
            <p:nvPr/>
          </p:nvCxnSpPr>
          <p:spPr>
            <a:xfrm flipV="1">
              <a:off x="4648402" y="2961017"/>
              <a:ext cx="571876" cy="7457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82" idx="0"/>
            </p:cNvCxnSpPr>
            <p:nvPr/>
          </p:nvCxnSpPr>
          <p:spPr>
            <a:xfrm flipV="1">
              <a:off x="4873279" y="3211815"/>
              <a:ext cx="346999" cy="8009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463495" y="5266213"/>
            <a:ext cx="296093" cy="721687"/>
            <a:chOff x="1628835" y="3212118"/>
            <a:chExt cx="333043" cy="838201"/>
          </a:xfrm>
        </p:grpSpPr>
        <p:cxnSp>
          <p:nvCxnSpPr>
            <p:cNvPr id="125" name="Straight Connector 124"/>
            <p:cNvCxnSpPr>
              <a:endCxn id="97" idx="0"/>
            </p:cNvCxnSpPr>
            <p:nvPr/>
          </p:nvCxnSpPr>
          <p:spPr>
            <a:xfrm flipV="1">
              <a:off x="1958346" y="3212118"/>
              <a:ext cx="3532" cy="8382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endCxn id="97" idx="0"/>
            </p:cNvCxnSpPr>
            <p:nvPr/>
          </p:nvCxnSpPr>
          <p:spPr>
            <a:xfrm flipV="1">
              <a:off x="1628835" y="3212119"/>
              <a:ext cx="333043"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917146" y="5271168"/>
            <a:ext cx="307321" cy="721687"/>
            <a:chOff x="1605691" y="3217873"/>
            <a:chExt cx="345670" cy="838201"/>
          </a:xfrm>
        </p:grpSpPr>
        <p:cxnSp>
          <p:nvCxnSpPr>
            <p:cNvPr id="122" name="Straight Connector 121"/>
            <p:cNvCxnSpPr>
              <a:endCxn id="98" idx="0"/>
            </p:cNvCxnSpPr>
            <p:nvPr/>
          </p:nvCxnSpPr>
          <p:spPr>
            <a:xfrm flipV="1">
              <a:off x="1910492" y="3217873"/>
              <a:ext cx="40869" cy="8382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endCxn id="98" idx="0"/>
            </p:cNvCxnSpPr>
            <p:nvPr/>
          </p:nvCxnSpPr>
          <p:spPr>
            <a:xfrm flipV="1">
              <a:off x="1605691" y="3217874"/>
              <a:ext cx="345668"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9" name="Straight Connector 118"/>
          <p:cNvCxnSpPr>
            <a:endCxn id="95" idx="0"/>
          </p:cNvCxnSpPr>
          <p:nvPr/>
        </p:nvCxnSpPr>
        <p:spPr>
          <a:xfrm flipV="1">
            <a:off x="2834812" y="5052450"/>
            <a:ext cx="71994" cy="7285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endCxn id="95" idx="0"/>
          </p:cNvCxnSpPr>
          <p:nvPr/>
        </p:nvCxnSpPr>
        <p:spPr>
          <a:xfrm flipV="1">
            <a:off x="2494477" y="5052450"/>
            <a:ext cx="412330" cy="4586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12" idx="0"/>
            <a:endCxn id="94" idx="0"/>
          </p:cNvCxnSpPr>
          <p:nvPr/>
        </p:nvCxnSpPr>
        <p:spPr>
          <a:xfrm flipV="1">
            <a:off x="2141143" y="5052449"/>
            <a:ext cx="210861" cy="4693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2397757" y="5518558"/>
            <a:ext cx="503195" cy="510587"/>
            <a:chOff x="2471033" y="4038600"/>
            <a:chExt cx="565986" cy="593018"/>
          </a:xfrm>
        </p:grpSpPr>
        <p:pic>
          <p:nvPicPr>
            <p:cNvPr id="109" name="Picture 108" descr="C:\Users\scalzia\Documents\Scott\Marketing\templates\PPT ICONS-JULY-6-2011\APs\AP-105.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1033" y="4038600"/>
              <a:ext cx="29382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0" descr="C:\Users\scalzia\Documents\Scott\Marketing\templates\PPT ICONS-JULY-6-2011\APs\AP-105.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3199" y="4250618"/>
              <a:ext cx="293820" cy="381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3368661" y="5518554"/>
            <a:ext cx="480736" cy="510588"/>
            <a:chOff x="3972165" y="4038600"/>
            <a:chExt cx="540725" cy="593020"/>
          </a:xfrm>
        </p:grpSpPr>
        <p:pic>
          <p:nvPicPr>
            <p:cNvPr id="103" name="Picture 102" descr="C:\Users\scalzia\Documents\Scott\Marketing\templates\PPT ICONS-JULY-6-2011\APs\AP-105.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72165" y="4038600"/>
              <a:ext cx="29382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4" descr="C:\Users\scalzia\Documents\Scott\Marketing\templates\PPT ICONS-JULY-6-2011\APs\AP-105.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19070" y="4250620"/>
              <a:ext cx="293820" cy="381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3854112" y="5518554"/>
            <a:ext cx="469507" cy="510588"/>
            <a:chOff x="4588904" y="4000500"/>
            <a:chExt cx="528095" cy="593020"/>
          </a:xfrm>
        </p:grpSpPr>
        <p:pic>
          <p:nvPicPr>
            <p:cNvPr id="100" name="Picture 99" descr="C:\Users\scalzia\Documents\Scott\Marketing\templates\PPT ICONS-JULY-6-2011\APs\AP-105.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88904" y="4000500"/>
              <a:ext cx="29382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descr="C:\Users\scalzia\Documents\Scott\Marketing\templates\PPT ICONS-JULY-6-2011\APs\AP-105.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23179" y="4212520"/>
              <a:ext cx="293820" cy="381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8" name="Picture 97"/>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86839" y="5055272"/>
            <a:ext cx="475251" cy="196824"/>
          </a:xfrm>
          <a:prstGeom prst="rect">
            <a:avLst/>
          </a:prstGeom>
          <a:noFill/>
          <a:ln w="9525">
            <a:noFill/>
            <a:miter lim="800000"/>
            <a:headEnd/>
            <a:tailEnd/>
          </a:ln>
          <a:effectLst/>
        </p:spPr>
      </p:pic>
      <p:pic>
        <p:nvPicPr>
          <p:cNvPr id="82" name="Picture 81"/>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01084" y="5050050"/>
            <a:ext cx="475251" cy="196824"/>
          </a:xfrm>
          <a:prstGeom prst="rect">
            <a:avLst/>
          </a:prstGeom>
          <a:noFill/>
          <a:ln w="9525">
            <a:noFill/>
            <a:miter lim="800000"/>
            <a:headEnd/>
            <a:tailEnd/>
          </a:ln>
          <a:effectLst/>
        </p:spPr>
      </p:pic>
      <p:pic>
        <p:nvPicPr>
          <p:cNvPr id="83" name="Picture 82"/>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75307" y="5050050"/>
            <a:ext cx="475251" cy="196824"/>
          </a:xfrm>
          <a:prstGeom prst="rect">
            <a:avLst/>
          </a:prstGeom>
          <a:noFill/>
          <a:ln w="9525">
            <a:noFill/>
            <a:miter lim="800000"/>
            <a:headEnd/>
            <a:tailEnd/>
          </a:ln>
          <a:effectLst/>
        </p:spPr>
      </p:pic>
      <p:pic>
        <p:nvPicPr>
          <p:cNvPr id="85" name="Picture 84"/>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22728" y="5050050"/>
            <a:ext cx="475251" cy="196824"/>
          </a:xfrm>
          <a:prstGeom prst="rect">
            <a:avLst/>
          </a:prstGeom>
          <a:noFill/>
          <a:ln w="9525">
            <a:noFill/>
            <a:miter lim="800000"/>
            <a:headEnd/>
            <a:tailEnd/>
          </a:ln>
          <a:effectLst/>
        </p:spPr>
      </p:pic>
      <p:grpSp>
        <p:nvGrpSpPr>
          <p:cNvPr id="25" name="Group 24"/>
          <p:cNvGrpSpPr/>
          <p:nvPr/>
        </p:nvGrpSpPr>
        <p:grpSpPr>
          <a:xfrm>
            <a:off x="4594606" y="5560891"/>
            <a:ext cx="474224" cy="471968"/>
            <a:chOff x="4828252" y="3643309"/>
            <a:chExt cx="533400" cy="548165"/>
          </a:xfrm>
        </p:grpSpPr>
        <p:pic>
          <p:nvPicPr>
            <p:cNvPr id="79" name="Picture 78" descr="C:\Users\scalzia\Documents\Scott\Marketing\templates\PPT ICONS-JULY-6-2011\APs\AP-105.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56446" y="3643309"/>
              <a:ext cx="305206" cy="39576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descr="C:\Users\scalzia\Documents\Scott\Marketing\templates\PPT ICONS-JULY-6-2011\APs\AP-105.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28252" y="3795709"/>
              <a:ext cx="305206" cy="3957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5204321" y="5594037"/>
            <a:ext cx="575425" cy="438823"/>
            <a:chOff x="4828252" y="3681805"/>
            <a:chExt cx="647230" cy="509669"/>
          </a:xfrm>
        </p:grpSpPr>
        <p:pic>
          <p:nvPicPr>
            <p:cNvPr id="76" name="Picture 75" descr="C:\Users\scalzia\Documents\Scott\Marketing\templates\PPT ICONS-JULY-6-2011\APs\AP-105.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0276" y="3681805"/>
              <a:ext cx="305206" cy="39576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C:\Users\scalzia\Documents\Scott\Marketing\templates\PPT ICONS-JULY-6-2011\APs\AP-105.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28252" y="3795709"/>
              <a:ext cx="305206" cy="3957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6126500" y="5607628"/>
            <a:ext cx="474224" cy="471968"/>
            <a:chOff x="4828252" y="3643309"/>
            <a:chExt cx="533400" cy="548165"/>
          </a:xfrm>
        </p:grpSpPr>
        <p:pic>
          <p:nvPicPr>
            <p:cNvPr id="70" name="Picture 69" descr="C:\Users\scalzia\Documents\Scott\Marketing\templates\PPT ICONS-JULY-6-2011\APs\AP-105.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56446" y="3643309"/>
              <a:ext cx="305206" cy="39576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descr="C:\Users\scalzia\Documents\Scott\Marketing\templates\PPT ICONS-JULY-6-2011\APs\AP-105.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28252" y="3795709"/>
              <a:ext cx="305206" cy="395765"/>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67" descr="C:\Users\scalzia\Documents\Scott\Marketing\templates\PPT ICONS-JULY-6-2011\APs\AP-105.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6060" y="5701102"/>
            <a:ext cx="271346" cy="340752"/>
          </a:xfrm>
          <a:prstGeom prst="rect">
            <a:avLst/>
          </a:prstGeom>
          <a:noFill/>
          <a:extLst>
            <a:ext uri="{909E8E84-426E-40DD-AFC4-6F175D3DCCD1}">
              <a14:hiddenFill xmlns:a14="http://schemas.microsoft.com/office/drawing/2010/main">
                <a:solidFill>
                  <a:srgbClr val="FFFFFF"/>
                </a:solidFill>
              </a14:hiddenFill>
            </a:ext>
          </a:extLst>
        </p:spPr>
      </p:pic>
      <p:sp>
        <p:nvSpPr>
          <p:cNvPr id="175" name="TextBox 174"/>
          <p:cNvSpPr txBox="1"/>
          <p:nvPr/>
        </p:nvSpPr>
        <p:spPr>
          <a:xfrm>
            <a:off x="1515176" y="5000440"/>
            <a:ext cx="798728" cy="369332"/>
          </a:xfrm>
          <a:prstGeom prst="rect">
            <a:avLst/>
          </a:prstGeom>
          <a:noFill/>
        </p:spPr>
        <p:txBody>
          <a:bodyPr wrap="square" rtlCol="0">
            <a:spAutoFit/>
          </a:bodyPr>
          <a:lstStyle/>
          <a:p>
            <a:pPr defTabSz="914400" fontAlgn="base">
              <a:spcBef>
                <a:spcPct val="0"/>
              </a:spcBef>
              <a:spcAft>
                <a:spcPct val="0"/>
              </a:spcAft>
            </a:pPr>
            <a:r>
              <a:rPr lang="en-US" sz="900" b="1" dirty="0" smtClean="0">
                <a:solidFill>
                  <a:srgbClr val="000000"/>
                </a:solidFill>
                <a:ea typeface="ＭＳ Ｐゴシック" charset="-128"/>
              </a:rPr>
              <a:t>Access Switch</a:t>
            </a:r>
            <a:endParaRPr lang="en-US" sz="900" b="1" dirty="0">
              <a:solidFill>
                <a:srgbClr val="000000"/>
              </a:solidFill>
              <a:ea typeface="ＭＳ Ｐゴシック" charset="-128"/>
            </a:endParaRPr>
          </a:p>
        </p:txBody>
      </p:sp>
      <p:pic>
        <p:nvPicPr>
          <p:cNvPr id="66" name="Picture 65" descr="C:\Users\scalzia\Documents\Scott\Marketing\templates\PPT ICONS-JULY-6-2011\APs\AP-105.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03461" y="5607628"/>
            <a:ext cx="271346" cy="340752"/>
          </a:xfrm>
          <a:prstGeom prst="rect">
            <a:avLst/>
          </a:prstGeom>
          <a:noFill/>
          <a:extLst>
            <a:ext uri="{909E8E84-426E-40DD-AFC4-6F175D3DCCD1}">
              <a14:hiddenFill xmlns:a14="http://schemas.microsoft.com/office/drawing/2010/main">
                <a:solidFill>
                  <a:srgbClr val="FFFFFF"/>
                </a:solidFill>
              </a14:hiddenFill>
            </a:ext>
          </a:extLst>
        </p:spPr>
      </p:pic>
      <p:sp>
        <p:nvSpPr>
          <p:cNvPr id="176" name="TextBox 175"/>
          <p:cNvSpPr txBox="1"/>
          <p:nvPr/>
        </p:nvSpPr>
        <p:spPr>
          <a:xfrm>
            <a:off x="1644617" y="5832964"/>
            <a:ext cx="1398141" cy="230832"/>
          </a:xfrm>
          <a:prstGeom prst="rect">
            <a:avLst/>
          </a:prstGeom>
          <a:noFill/>
        </p:spPr>
        <p:txBody>
          <a:bodyPr wrap="square" rtlCol="0">
            <a:spAutoFit/>
          </a:bodyPr>
          <a:lstStyle/>
          <a:p>
            <a:pPr defTabSz="914400" fontAlgn="base">
              <a:spcBef>
                <a:spcPct val="0"/>
              </a:spcBef>
              <a:spcAft>
                <a:spcPct val="0"/>
              </a:spcAft>
            </a:pPr>
            <a:r>
              <a:rPr lang="en-US" sz="900" b="1" dirty="0" smtClean="0">
                <a:solidFill>
                  <a:srgbClr val="000000"/>
                </a:solidFill>
                <a:ea typeface="ＭＳ Ｐゴシック" charset="-128"/>
              </a:rPr>
              <a:t>Access Points</a:t>
            </a:r>
            <a:endParaRPr lang="en-US" sz="900" b="1" dirty="0">
              <a:solidFill>
                <a:srgbClr val="000000"/>
              </a:solidFill>
              <a:ea typeface="ＭＳ Ｐゴシック" charset="-128"/>
            </a:endParaRPr>
          </a:p>
        </p:txBody>
      </p:sp>
      <p:pic>
        <p:nvPicPr>
          <p:cNvPr id="112" name="Picture 111" descr="C:\Users\scalzia\Documents\Scott\Marketing\templates\PPT ICONS-JULY-6-2011\APs\AP-105.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10532" y="5521816"/>
            <a:ext cx="261222" cy="32803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21963" y="5050316"/>
            <a:ext cx="475251" cy="196824"/>
          </a:xfrm>
          <a:prstGeom prst="rect">
            <a:avLst/>
          </a:prstGeom>
          <a:noFill/>
          <a:ln w="9525">
            <a:noFill/>
            <a:miter lim="800000"/>
            <a:headEnd/>
            <a:tailEnd/>
          </a:ln>
          <a:effectLst/>
        </p:spPr>
      </p:pic>
      <p:pic>
        <p:nvPicPr>
          <p:cNvPr id="95" name="Picture 94"/>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69181" y="5052449"/>
            <a:ext cx="475251" cy="196824"/>
          </a:xfrm>
          <a:prstGeom prst="rect">
            <a:avLst/>
          </a:prstGeom>
          <a:noFill/>
          <a:ln w="9525">
            <a:noFill/>
            <a:miter lim="800000"/>
            <a:headEnd/>
            <a:tailEnd/>
          </a:ln>
          <a:effectLst/>
        </p:spPr>
      </p:pic>
      <p:sp>
        <p:nvSpPr>
          <p:cNvPr id="31" name="Freeform 30"/>
          <p:cNvSpPr/>
          <p:nvPr/>
        </p:nvSpPr>
        <p:spPr bwMode="auto">
          <a:xfrm>
            <a:off x="2485500" y="3782060"/>
            <a:ext cx="883161" cy="1717040"/>
          </a:xfrm>
          <a:custGeom>
            <a:avLst/>
            <a:gdLst>
              <a:gd name="connsiteX0" fmla="*/ 0 w 660400"/>
              <a:gd name="connsiteY0" fmla="*/ 1463040 h 1463040"/>
              <a:gd name="connsiteX1" fmla="*/ 375920 w 660400"/>
              <a:gd name="connsiteY1" fmla="*/ 873760 h 1463040"/>
              <a:gd name="connsiteX2" fmla="*/ 660400 w 660400"/>
              <a:gd name="connsiteY2" fmla="*/ 0 h 1463040"/>
            </a:gdLst>
            <a:ahLst/>
            <a:cxnLst>
              <a:cxn ang="0">
                <a:pos x="connsiteX0" y="connsiteY0"/>
              </a:cxn>
              <a:cxn ang="0">
                <a:pos x="connsiteX1" y="connsiteY1"/>
              </a:cxn>
              <a:cxn ang="0">
                <a:pos x="connsiteX2" y="connsiteY2"/>
              </a:cxn>
            </a:cxnLst>
            <a:rect l="l" t="t" r="r" b="b"/>
            <a:pathLst>
              <a:path w="660400" h="1463040">
                <a:moveTo>
                  <a:pt x="0" y="1463040"/>
                </a:moveTo>
                <a:cubicBezTo>
                  <a:pt x="132926" y="1290320"/>
                  <a:pt x="265853" y="1117600"/>
                  <a:pt x="375920" y="873760"/>
                </a:cubicBezTo>
                <a:cubicBezTo>
                  <a:pt x="485987" y="629920"/>
                  <a:pt x="606213" y="152400"/>
                  <a:pt x="660400" y="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85" name="Freeform 184"/>
          <p:cNvSpPr/>
          <p:nvPr/>
        </p:nvSpPr>
        <p:spPr bwMode="auto">
          <a:xfrm>
            <a:off x="2585856" y="3797762"/>
            <a:ext cx="843008" cy="1690419"/>
          </a:xfrm>
          <a:custGeom>
            <a:avLst/>
            <a:gdLst>
              <a:gd name="connsiteX0" fmla="*/ 0 w 660400"/>
              <a:gd name="connsiteY0" fmla="*/ 1463040 h 1463040"/>
              <a:gd name="connsiteX1" fmla="*/ 375920 w 660400"/>
              <a:gd name="connsiteY1" fmla="*/ 873760 h 1463040"/>
              <a:gd name="connsiteX2" fmla="*/ 660400 w 660400"/>
              <a:gd name="connsiteY2" fmla="*/ 0 h 1463040"/>
            </a:gdLst>
            <a:ahLst/>
            <a:cxnLst>
              <a:cxn ang="0">
                <a:pos x="connsiteX0" y="connsiteY0"/>
              </a:cxn>
              <a:cxn ang="0">
                <a:pos x="connsiteX1" y="connsiteY1"/>
              </a:cxn>
              <a:cxn ang="0">
                <a:pos x="connsiteX2" y="connsiteY2"/>
              </a:cxn>
            </a:cxnLst>
            <a:rect l="l" t="t" r="r" b="b"/>
            <a:pathLst>
              <a:path w="660400" h="1463040">
                <a:moveTo>
                  <a:pt x="0" y="1463040"/>
                </a:moveTo>
                <a:cubicBezTo>
                  <a:pt x="132926" y="1290320"/>
                  <a:pt x="265853" y="1117600"/>
                  <a:pt x="375920" y="873760"/>
                </a:cubicBezTo>
                <a:cubicBezTo>
                  <a:pt x="485987" y="629920"/>
                  <a:pt x="606213" y="152400"/>
                  <a:pt x="660400" y="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24" name="Freeform 223"/>
          <p:cNvSpPr/>
          <p:nvPr/>
        </p:nvSpPr>
        <p:spPr bwMode="auto">
          <a:xfrm>
            <a:off x="3921760" y="3939205"/>
            <a:ext cx="340958" cy="1559895"/>
          </a:xfrm>
          <a:custGeom>
            <a:avLst/>
            <a:gdLst>
              <a:gd name="connsiteX0" fmla="*/ 0 w 304800"/>
              <a:gd name="connsiteY0" fmla="*/ 1249680 h 1249680"/>
              <a:gd name="connsiteX1" fmla="*/ 243840 w 304800"/>
              <a:gd name="connsiteY1" fmla="*/ 690880 h 1249680"/>
              <a:gd name="connsiteX2" fmla="*/ 304800 w 304800"/>
              <a:gd name="connsiteY2" fmla="*/ 0 h 1249680"/>
            </a:gdLst>
            <a:ahLst/>
            <a:cxnLst>
              <a:cxn ang="0">
                <a:pos x="connsiteX0" y="connsiteY0"/>
              </a:cxn>
              <a:cxn ang="0">
                <a:pos x="connsiteX1" y="connsiteY1"/>
              </a:cxn>
              <a:cxn ang="0">
                <a:pos x="connsiteX2" y="connsiteY2"/>
              </a:cxn>
            </a:cxnLst>
            <a:rect l="l" t="t" r="r" b="b"/>
            <a:pathLst>
              <a:path w="304800" h="1249680">
                <a:moveTo>
                  <a:pt x="0" y="1249680"/>
                </a:moveTo>
                <a:cubicBezTo>
                  <a:pt x="96520" y="1074420"/>
                  <a:pt x="193040" y="899160"/>
                  <a:pt x="243840" y="690880"/>
                </a:cubicBezTo>
                <a:cubicBezTo>
                  <a:pt x="294640" y="482600"/>
                  <a:pt x="298027" y="49107"/>
                  <a:pt x="304800" y="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86" name="Freeform 185"/>
          <p:cNvSpPr/>
          <p:nvPr/>
        </p:nvSpPr>
        <p:spPr bwMode="auto">
          <a:xfrm>
            <a:off x="3976873" y="3939205"/>
            <a:ext cx="363326" cy="1580215"/>
          </a:xfrm>
          <a:custGeom>
            <a:avLst/>
            <a:gdLst>
              <a:gd name="connsiteX0" fmla="*/ 0 w 304800"/>
              <a:gd name="connsiteY0" fmla="*/ 1249680 h 1249680"/>
              <a:gd name="connsiteX1" fmla="*/ 243840 w 304800"/>
              <a:gd name="connsiteY1" fmla="*/ 690880 h 1249680"/>
              <a:gd name="connsiteX2" fmla="*/ 304800 w 304800"/>
              <a:gd name="connsiteY2" fmla="*/ 0 h 1249680"/>
            </a:gdLst>
            <a:ahLst/>
            <a:cxnLst>
              <a:cxn ang="0">
                <a:pos x="connsiteX0" y="connsiteY0"/>
              </a:cxn>
              <a:cxn ang="0">
                <a:pos x="connsiteX1" y="connsiteY1"/>
              </a:cxn>
              <a:cxn ang="0">
                <a:pos x="connsiteX2" y="connsiteY2"/>
              </a:cxn>
            </a:cxnLst>
            <a:rect l="l" t="t" r="r" b="b"/>
            <a:pathLst>
              <a:path w="304800" h="1249680">
                <a:moveTo>
                  <a:pt x="0" y="1249680"/>
                </a:moveTo>
                <a:cubicBezTo>
                  <a:pt x="96520" y="1074420"/>
                  <a:pt x="193040" y="899160"/>
                  <a:pt x="243840" y="690880"/>
                </a:cubicBezTo>
                <a:cubicBezTo>
                  <a:pt x="294640" y="482600"/>
                  <a:pt x="298027" y="49107"/>
                  <a:pt x="304800" y="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25" name="Freeform 224"/>
          <p:cNvSpPr/>
          <p:nvPr/>
        </p:nvSpPr>
        <p:spPr bwMode="auto">
          <a:xfrm>
            <a:off x="4165600" y="3990308"/>
            <a:ext cx="284480" cy="1701832"/>
          </a:xfrm>
          <a:custGeom>
            <a:avLst/>
            <a:gdLst>
              <a:gd name="connsiteX0" fmla="*/ 0 w 284480"/>
              <a:gd name="connsiteY0" fmla="*/ 1412240 h 1412240"/>
              <a:gd name="connsiteX1" fmla="*/ 223520 w 284480"/>
              <a:gd name="connsiteY1" fmla="*/ 833120 h 1412240"/>
              <a:gd name="connsiteX2" fmla="*/ 284480 w 284480"/>
              <a:gd name="connsiteY2" fmla="*/ 0 h 1412240"/>
            </a:gdLst>
            <a:ahLst/>
            <a:cxnLst>
              <a:cxn ang="0">
                <a:pos x="connsiteX0" y="connsiteY0"/>
              </a:cxn>
              <a:cxn ang="0">
                <a:pos x="connsiteX1" y="connsiteY1"/>
              </a:cxn>
              <a:cxn ang="0">
                <a:pos x="connsiteX2" y="connsiteY2"/>
              </a:cxn>
            </a:cxnLst>
            <a:rect l="l" t="t" r="r" b="b"/>
            <a:pathLst>
              <a:path w="284480" h="1412240">
                <a:moveTo>
                  <a:pt x="0" y="1412240"/>
                </a:moveTo>
                <a:cubicBezTo>
                  <a:pt x="88053" y="1240366"/>
                  <a:pt x="176107" y="1068493"/>
                  <a:pt x="223520" y="833120"/>
                </a:cubicBezTo>
                <a:cubicBezTo>
                  <a:pt x="270933" y="597747"/>
                  <a:pt x="277706" y="298873"/>
                  <a:pt x="284480" y="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87" name="Freeform 186"/>
          <p:cNvSpPr/>
          <p:nvPr/>
        </p:nvSpPr>
        <p:spPr bwMode="auto">
          <a:xfrm>
            <a:off x="4226560" y="3990308"/>
            <a:ext cx="284480" cy="1681480"/>
          </a:xfrm>
          <a:custGeom>
            <a:avLst/>
            <a:gdLst>
              <a:gd name="connsiteX0" fmla="*/ 0 w 284480"/>
              <a:gd name="connsiteY0" fmla="*/ 1412240 h 1412240"/>
              <a:gd name="connsiteX1" fmla="*/ 223520 w 284480"/>
              <a:gd name="connsiteY1" fmla="*/ 833120 h 1412240"/>
              <a:gd name="connsiteX2" fmla="*/ 284480 w 284480"/>
              <a:gd name="connsiteY2" fmla="*/ 0 h 1412240"/>
            </a:gdLst>
            <a:ahLst/>
            <a:cxnLst>
              <a:cxn ang="0">
                <a:pos x="connsiteX0" y="connsiteY0"/>
              </a:cxn>
              <a:cxn ang="0">
                <a:pos x="connsiteX1" y="connsiteY1"/>
              </a:cxn>
              <a:cxn ang="0">
                <a:pos x="connsiteX2" y="connsiteY2"/>
              </a:cxn>
            </a:cxnLst>
            <a:rect l="l" t="t" r="r" b="b"/>
            <a:pathLst>
              <a:path w="284480" h="1412240">
                <a:moveTo>
                  <a:pt x="0" y="1412240"/>
                </a:moveTo>
                <a:cubicBezTo>
                  <a:pt x="88053" y="1240366"/>
                  <a:pt x="176107" y="1068493"/>
                  <a:pt x="223520" y="833120"/>
                </a:cubicBezTo>
                <a:cubicBezTo>
                  <a:pt x="270933" y="597747"/>
                  <a:pt x="277706" y="298873"/>
                  <a:pt x="284480" y="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26" name="Freeform 225"/>
          <p:cNvSpPr/>
          <p:nvPr/>
        </p:nvSpPr>
        <p:spPr bwMode="auto">
          <a:xfrm>
            <a:off x="4882890" y="3839161"/>
            <a:ext cx="440950" cy="1852979"/>
          </a:xfrm>
          <a:custGeom>
            <a:avLst/>
            <a:gdLst>
              <a:gd name="connsiteX0" fmla="*/ 396240 w 396240"/>
              <a:gd name="connsiteY0" fmla="*/ 1605280 h 1605280"/>
              <a:gd name="connsiteX1" fmla="*/ 243840 w 396240"/>
              <a:gd name="connsiteY1" fmla="*/ 1117600 h 1605280"/>
              <a:gd name="connsiteX2" fmla="*/ 0 w 396240"/>
              <a:gd name="connsiteY2" fmla="*/ 0 h 1605280"/>
            </a:gdLst>
            <a:ahLst/>
            <a:cxnLst>
              <a:cxn ang="0">
                <a:pos x="connsiteX0" y="connsiteY0"/>
              </a:cxn>
              <a:cxn ang="0">
                <a:pos x="connsiteX1" y="connsiteY1"/>
              </a:cxn>
              <a:cxn ang="0">
                <a:pos x="connsiteX2" y="connsiteY2"/>
              </a:cxn>
            </a:cxnLst>
            <a:rect l="l" t="t" r="r" b="b"/>
            <a:pathLst>
              <a:path w="396240" h="1605280">
                <a:moveTo>
                  <a:pt x="396240" y="1605280"/>
                </a:moveTo>
                <a:cubicBezTo>
                  <a:pt x="353060" y="1495213"/>
                  <a:pt x="309880" y="1385147"/>
                  <a:pt x="243840" y="1117600"/>
                </a:cubicBezTo>
                <a:cubicBezTo>
                  <a:pt x="177800" y="850053"/>
                  <a:pt x="33867" y="196427"/>
                  <a:pt x="0" y="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88" name="Freeform 187"/>
          <p:cNvSpPr/>
          <p:nvPr/>
        </p:nvSpPr>
        <p:spPr bwMode="auto">
          <a:xfrm>
            <a:off x="4826982" y="3839161"/>
            <a:ext cx="446058" cy="1923029"/>
          </a:xfrm>
          <a:custGeom>
            <a:avLst/>
            <a:gdLst>
              <a:gd name="connsiteX0" fmla="*/ 396240 w 396240"/>
              <a:gd name="connsiteY0" fmla="*/ 1605280 h 1605280"/>
              <a:gd name="connsiteX1" fmla="*/ 243840 w 396240"/>
              <a:gd name="connsiteY1" fmla="*/ 1117600 h 1605280"/>
              <a:gd name="connsiteX2" fmla="*/ 0 w 396240"/>
              <a:gd name="connsiteY2" fmla="*/ 0 h 1605280"/>
            </a:gdLst>
            <a:ahLst/>
            <a:cxnLst>
              <a:cxn ang="0">
                <a:pos x="connsiteX0" y="connsiteY0"/>
              </a:cxn>
              <a:cxn ang="0">
                <a:pos x="connsiteX1" y="connsiteY1"/>
              </a:cxn>
              <a:cxn ang="0">
                <a:pos x="connsiteX2" y="connsiteY2"/>
              </a:cxn>
            </a:cxnLst>
            <a:rect l="l" t="t" r="r" b="b"/>
            <a:pathLst>
              <a:path w="396240" h="1605280">
                <a:moveTo>
                  <a:pt x="396240" y="1605280"/>
                </a:moveTo>
                <a:cubicBezTo>
                  <a:pt x="353060" y="1495213"/>
                  <a:pt x="309880" y="1385147"/>
                  <a:pt x="243840" y="1117600"/>
                </a:cubicBezTo>
                <a:cubicBezTo>
                  <a:pt x="177800" y="850053"/>
                  <a:pt x="33867" y="196427"/>
                  <a:pt x="0" y="0"/>
                </a:cubicBezTo>
              </a:path>
            </a:pathLst>
          </a:custGeom>
          <a:noFill/>
          <a:ln w="952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grpSp>
        <p:nvGrpSpPr>
          <p:cNvPr id="178" name="Group 177"/>
          <p:cNvGrpSpPr/>
          <p:nvPr/>
        </p:nvGrpSpPr>
        <p:grpSpPr>
          <a:xfrm>
            <a:off x="2318155" y="1209268"/>
            <a:ext cx="3069974" cy="1352265"/>
            <a:chOff x="2318155" y="993368"/>
            <a:chExt cx="3069974" cy="1352265"/>
          </a:xfrm>
        </p:grpSpPr>
        <p:sp>
          <p:nvSpPr>
            <p:cNvPr id="179" name="Down Arrow 178"/>
            <p:cNvSpPr/>
            <p:nvPr/>
          </p:nvSpPr>
          <p:spPr bwMode="auto">
            <a:xfrm rot="16200000">
              <a:off x="3107611" y="897008"/>
              <a:ext cx="255968" cy="984790"/>
            </a:xfrm>
            <a:prstGeom prst="downArrow">
              <a:avLst/>
            </a:prstGeom>
            <a:gradFill flip="none" rotWithShape="1">
              <a:gsLst>
                <a:gs pos="0">
                  <a:schemeClr val="accent6">
                    <a:lumMod val="91000"/>
                    <a:lumOff val="9000"/>
                  </a:schemeClr>
                </a:gs>
                <a:gs pos="100000">
                  <a:schemeClr val="accent1">
                    <a:lumMod val="60000"/>
                    <a:lumOff val="40000"/>
                    <a:alpha val="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a:solidFill>
                  <a:srgbClr val="FFFFFF"/>
                </a:solidFill>
                <a:ea typeface="ＭＳ Ｐゴシック" pitchFamily="34" charset="-128"/>
              </a:endParaRPr>
            </a:p>
          </p:txBody>
        </p:sp>
        <p:sp>
          <p:nvSpPr>
            <p:cNvPr id="189" name="Down Arrow 188"/>
            <p:cNvSpPr/>
            <p:nvPr/>
          </p:nvSpPr>
          <p:spPr bwMode="auto">
            <a:xfrm rot="16200000">
              <a:off x="2955211" y="641040"/>
              <a:ext cx="255968" cy="984790"/>
            </a:xfrm>
            <a:prstGeom prst="downArrow">
              <a:avLst/>
            </a:prstGeom>
            <a:gradFill flip="none" rotWithShape="1">
              <a:gsLst>
                <a:gs pos="0">
                  <a:srgbClr val="336699">
                    <a:lumMod val="64000"/>
                    <a:lumOff val="36000"/>
                  </a:srgbClr>
                </a:gs>
                <a:gs pos="100000">
                  <a:schemeClr val="accent1">
                    <a:lumMod val="60000"/>
                    <a:lumOff val="40000"/>
                    <a:alpha val="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a:solidFill>
                  <a:srgbClr val="FFFFFF"/>
                </a:solidFill>
                <a:ea typeface="ＭＳ Ｐゴシック" pitchFamily="34" charset="-128"/>
              </a:endParaRPr>
            </a:p>
          </p:txBody>
        </p:sp>
        <p:sp>
          <p:nvSpPr>
            <p:cNvPr id="190" name="Down Arrow 189"/>
            <p:cNvSpPr/>
            <p:nvPr/>
          </p:nvSpPr>
          <p:spPr bwMode="auto">
            <a:xfrm rot="16200000">
              <a:off x="3336211" y="1132220"/>
              <a:ext cx="255968" cy="984790"/>
            </a:xfrm>
            <a:prstGeom prst="downArrow">
              <a:avLst/>
            </a:prstGeom>
            <a:gradFill flip="none" rotWithShape="1">
              <a:gsLst>
                <a:gs pos="0">
                  <a:schemeClr val="accent1"/>
                </a:gs>
                <a:gs pos="100000">
                  <a:schemeClr val="accent1">
                    <a:lumMod val="60000"/>
                    <a:lumOff val="40000"/>
                    <a:alpha val="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a:solidFill>
                  <a:srgbClr val="FFFFFF"/>
                </a:solidFill>
                <a:ea typeface="ＭＳ Ｐゴシック" pitchFamily="34" charset="-128"/>
              </a:endParaRPr>
            </a:p>
          </p:txBody>
        </p:sp>
        <p:sp>
          <p:nvSpPr>
            <p:cNvPr id="191" name="Rectangle 190"/>
            <p:cNvSpPr/>
            <p:nvPr/>
          </p:nvSpPr>
          <p:spPr bwMode="auto">
            <a:xfrm>
              <a:off x="3572320" y="1813980"/>
              <a:ext cx="1800182" cy="511015"/>
            </a:xfrm>
            <a:prstGeom prst="rect">
              <a:avLst/>
            </a:prstGeom>
            <a:gradFill>
              <a:gsLst>
                <a:gs pos="0">
                  <a:schemeClr val="lt1">
                    <a:tint val="80000"/>
                    <a:satMod val="300000"/>
                  </a:schemeClr>
                </a:gs>
                <a:gs pos="100000">
                  <a:schemeClr val="accent6">
                    <a:lumMod val="75000"/>
                  </a:schemeClr>
                </a:gs>
              </a:gsLst>
            </a:gradFill>
            <a:ln>
              <a:headEnd type="none" w="med" len="med"/>
              <a:tailEnd type="none" w="med" len="med"/>
            </a:ln>
            <a:effectLst>
              <a:outerShdw blurRad="40000" dist="23000" dir="5400000" rotWithShape="0">
                <a:srgbClr val="000000">
                  <a:alpha val="35000"/>
                </a:srgbClr>
              </a:outerShdw>
            </a:effectLst>
          </p:spPr>
          <p:style>
            <a:lnRef idx="0">
              <a:schemeClr val="accent6"/>
            </a:lnRef>
            <a:fillRef idx="1003">
              <a:schemeClr val="lt1"/>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92" name="Rectangle 191"/>
            <p:cNvSpPr/>
            <p:nvPr/>
          </p:nvSpPr>
          <p:spPr>
            <a:xfrm>
              <a:off x="3580460" y="2068634"/>
              <a:ext cx="1807669" cy="276999"/>
            </a:xfrm>
            <a:prstGeom prst="rect">
              <a:avLst/>
            </a:prstGeom>
            <a:noFill/>
          </p:spPr>
          <p:txBody>
            <a:bodyPr wrap="square" lIns="91440" tIns="45720" rIns="91440" bIns="45720">
              <a:spAutoFit/>
            </a:bodyPr>
            <a:lstStyle/>
            <a:p>
              <a:pPr algn="ctr" defTabSz="914400" fontAlgn="base">
                <a:spcBef>
                  <a:spcPct val="0"/>
                </a:spcBef>
                <a:spcAft>
                  <a:spcPct val="0"/>
                </a:spcAft>
              </a:pPr>
              <a:r>
                <a:rPr lang="en-US" sz="1200" b="1" cap="all" dirty="0" smtClean="0">
                  <a:ln w="9000" cmpd="sng">
                    <a:solidFill>
                      <a:srgbClr val="000000">
                        <a:lumMod val="75000"/>
                        <a:lumOff val="25000"/>
                      </a:srgbClr>
                    </a:solidFill>
                    <a:prstDash val="solid"/>
                  </a:ln>
                  <a:solidFill>
                    <a:srgbClr val="000000">
                      <a:lumMod val="65000"/>
                      <a:lumOff val="35000"/>
                    </a:srgbClr>
                  </a:solidFill>
                  <a:effectLst>
                    <a:reflection blurRad="12700" stA="28000" endPos="45000" dist="1000" dir="5400000" sy="-100000" algn="bl" rotWithShape="0"/>
                  </a:effectLst>
                  <a:ea typeface="ＭＳ Ｐゴシック" charset="-128"/>
                </a:rPr>
                <a:t>Mobility Core</a:t>
              </a:r>
              <a:endParaRPr lang="en-US" sz="1200" b="1" cap="all" dirty="0">
                <a:ln w="9000" cmpd="sng">
                  <a:solidFill>
                    <a:srgbClr val="000000">
                      <a:lumMod val="75000"/>
                      <a:lumOff val="25000"/>
                    </a:srgbClr>
                  </a:solidFill>
                  <a:prstDash val="solid"/>
                </a:ln>
                <a:solidFill>
                  <a:srgbClr val="000000">
                    <a:lumMod val="65000"/>
                    <a:lumOff val="35000"/>
                  </a:srgbClr>
                </a:solidFill>
                <a:effectLst>
                  <a:reflection blurRad="12700" stA="28000" endPos="45000" dist="1000" dir="5400000" sy="-100000" algn="bl" rotWithShape="0"/>
                </a:effectLst>
                <a:ea typeface="ＭＳ Ｐゴシック" charset="-128"/>
              </a:endParaRPr>
            </a:p>
          </p:txBody>
        </p:sp>
        <p:grpSp>
          <p:nvGrpSpPr>
            <p:cNvPr id="193" name="Group 192"/>
            <p:cNvGrpSpPr/>
            <p:nvPr/>
          </p:nvGrpSpPr>
          <p:grpSpPr>
            <a:xfrm>
              <a:off x="2318155" y="993368"/>
              <a:ext cx="3008313" cy="718706"/>
              <a:chOff x="4085833" y="1254052"/>
              <a:chExt cx="4359418" cy="1496925"/>
            </a:xfrm>
            <a:effectLst/>
          </p:grpSpPr>
          <p:grpSp>
            <p:nvGrpSpPr>
              <p:cNvPr id="195" name="Group 194"/>
              <p:cNvGrpSpPr/>
              <p:nvPr/>
            </p:nvGrpSpPr>
            <p:grpSpPr>
              <a:xfrm>
                <a:off x="6062754" y="1254052"/>
                <a:ext cx="2382497" cy="1419246"/>
                <a:chOff x="4738788" y="939028"/>
                <a:chExt cx="3886858" cy="1506876"/>
              </a:xfrm>
            </p:grpSpPr>
            <p:sp>
              <p:nvSpPr>
                <p:cNvPr id="201" name="Rectangle 200"/>
                <p:cNvSpPr/>
                <p:nvPr/>
              </p:nvSpPr>
              <p:spPr bwMode="auto">
                <a:xfrm>
                  <a:off x="4738788" y="943356"/>
                  <a:ext cx="1591213" cy="444973"/>
                </a:xfrm>
                <a:prstGeom prst="rect">
                  <a:avLst/>
                </a:prstGeom>
                <a:solidFill>
                  <a:srgbClr val="006699"/>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800" b="1" dirty="0" err="1" smtClean="0">
                      <a:solidFill>
                        <a:srgbClr val="FFFFFF"/>
                      </a:solidFill>
                      <a:ea typeface="ＭＳ Ｐゴシック" pitchFamily="34" charset="-128"/>
                    </a:rPr>
                    <a:t>AirGroup</a:t>
                  </a:r>
                  <a:endParaRPr lang="en-US" sz="800" b="1" dirty="0" smtClean="0">
                    <a:solidFill>
                      <a:srgbClr val="FFFFFF"/>
                    </a:solidFill>
                    <a:ea typeface="ＭＳ Ｐゴシック" pitchFamily="34" charset="-128"/>
                  </a:endParaRPr>
                </a:p>
              </p:txBody>
            </p:sp>
            <p:sp>
              <p:nvSpPr>
                <p:cNvPr id="202" name="Rectangle 201"/>
                <p:cNvSpPr/>
                <p:nvPr/>
              </p:nvSpPr>
              <p:spPr bwMode="auto">
                <a:xfrm>
                  <a:off x="6381261" y="939030"/>
                  <a:ext cx="1131302" cy="444971"/>
                </a:xfrm>
                <a:prstGeom prst="rect">
                  <a:avLst/>
                </a:prstGeom>
                <a:solidFill>
                  <a:srgbClr val="000099"/>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800" b="1" dirty="0" smtClean="0">
                      <a:solidFill>
                        <a:srgbClr val="FFFFFF"/>
                      </a:solidFill>
                      <a:ea typeface="ＭＳ Ｐゴシック" pitchFamily="34" charset="-128"/>
                    </a:rPr>
                    <a:t>VoIP</a:t>
                  </a:r>
                  <a:endParaRPr lang="en-US" sz="800" b="1" dirty="0" smtClean="0">
                    <a:solidFill>
                      <a:srgbClr val="000000"/>
                    </a:solidFill>
                    <a:ea typeface="ＭＳ Ｐゴシック" pitchFamily="34" charset="-128"/>
                  </a:endParaRPr>
                </a:p>
              </p:txBody>
            </p:sp>
            <p:sp>
              <p:nvSpPr>
                <p:cNvPr id="203" name="Rectangle 202"/>
                <p:cNvSpPr/>
                <p:nvPr/>
              </p:nvSpPr>
              <p:spPr bwMode="auto">
                <a:xfrm>
                  <a:off x="7566285" y="939028"/>
                  <a:ext cx="1059361" cy="444974"/>
                </a:xfrm>
                <a:prstGeom prst="rect">
                  <a:avLst/>
                </a:prstGeom>
                <a:solidFill>
                  <a:srgbClr val="00206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800" b="1" dirty="0" smtClean="0">
                      <a:solidFill>
                        <a:srgbClr val="FFFFFF"/>
                      </a:solidFill>
                      <a:ea typeface="ＭＳ Ｐゴシック" pitchFamily="34" charset="-128"/>
                    </a:rPr>
                    <a:t>LBS</a:t>
                  </a:r>
                </a:p>
              </p:txBody>
            </p:sp>
            <p:sp>
              <p:nvSpPr>
                <p:cNvPr id="204" name="Rectangle 203"/>
                <p:cNvSpPr/>
                <p:nvPr/>
              </p:nvSpPr>
              <p:spPr bwMode="auto">
                <a:xfrm>
                  <a:off x="5414894" y="1502012"/>
                  <a:ext cx="1066796" cy="430056"/>
                </a:xfrm>
                <a:prstGeom prst="rect">
                  <a:avLst/>
                </a:prstGeom>
                <a:solidFill>
                  <a:schemeClr val="accent6">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800" b="1" dirty="0" smtClean="0">
                      <a:solidFill>
                        <a:srgbClr val="FFFFFF"/>
                      </a:solidFill>
                      <a:ea typeface="ＭＳ Ｐゴシック" pitchFamily="34" charset="-128"/>
                    </a:rPr>
                    <a:t>AAA</a:t>
                  </a:r>
                </a:p>
              </p:txBody>
            </p:sp>
            <p:sp>
              <p:nvSpPr>
                <p:cNvPr id="205" name="Rectangle 204"/>
                <p:cNvSpPr/>
                <p:nvPr/>
              </p:nvSpPr>
              <p:spPr bwMode="auto">
                <a:xfrm>
                  <a:off x="6697039" y="1502012"/>
                  <a:ext cx="1405973" cy="430056"/>
                </a:xfrm>
                <a:prstGeom prst="rect">
                  <a:avLst/>
                </a:prstGeom>
                <a:solidFill>
                  <a:schemeClr val="accent6">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800" b="1" dirty="0" smtClean="0">
                      <a:solidFill>
                        <a:srgbClr val="FFFFFF"/>
                      </a:solidFill>
                      <a:ea typeface="ＭＳ Ｐゴシック" pitchFamily="34" charset="-128"/>
                    </a:rPr>
                    <a:t>Mobility</a:t>
                  </a:r>
                </a:p>
              </p:txBody>
            </p:sp>
            <p:sp>
              <p:nvSpPr>
                <p:cNvPr id="206" name="AutoShape 22"/>
                <p:cNvSpPr>
                  <a:spLocks noChangeArrowheads="1"/>
                </p:cNvSpPr>
                <p:nvPr/>
              </p:nvSpPr>
              <p:spPr bwMode="auto">
                <a:xfrm>
                  <a:off x="5433482" y="2015847"/>
                  <a:ext cx="2696649" cy="430057"/>
                </a:xfrm>
                <a:prstGeom prst="roundRect">
                  <a:avLst>
                    <a:gd name="adj" fmla="val 16667"/>
                  </a:avLst>
                </a:prstGeom>
                <a:solidFill>
                  <a:schemeClr val="accent1">
                    <a:lumMod val="75000"/>
                  </a:schemeClr>
                </a:solidFill>
                <a:ln>
                  <a:headEnd type="none" w="med" len="med"/>
                  <a:tailEnd type="none" w="med" len="med"/>
                </a:ln>
                <a:scene3d>
                  <a:camera prst="orthographicFront"/>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800" b="1" dirty="0">
                      <a:solidFill>
                        <a:srgbClr val="FFFFFF"/>
                      </a:solidFill>
                      <a:ea typeface="ＭＳ Ｐゴシック" pitchFamily="34" charset="-128"/>
                    </a:rPr>
                    <a:t>Aruba Network OS</a:t>
                  </a:r>
                </a:p>
              </p:txBody>
            </p:sp>
          </p:grpSp>
          <p:sp>
            <p:nvSpPr>
              <p:cNvPr id="198" name="TextBox 197"/>
              <p:cNvSpPr txBox="1"/>
              <p:nvPr/>
            </p:nvSpPr>
            <p:spPr>
              <a:xfrm>
                <a:off x="4526839" y="2302249"/>
                <a:ext cx="1941709" cy="448728"/>
              </a:xfrm>
              <a:prstGeom prst="rect">
                <a:avLst/>
              </a:prstGeom>
              <a:noFill/>
            </p:spPr>
            <p:txBody>
              <a:bodyPr wrap="square" rtlCol="0">
                <a:spAutoFit/>
              </a:bodyPr>
              <a:lstStyle/>
              <a:p>
                <a:pPr defTabSz="914400" fontAlgn="base">
                  <a:spcBef>
                    <a:spcPct val="0"/>
                  </a:spcBef>
                  <a:spcAft>
                    <a:spcPct val="0"/>
                  </a:spcAft>
                </a:pPr>
                <a:r>
                  <a:rPr lang="en-US" sz="800" b="1" dirty="0" smtClean="0">
                    <a:solidFill>
                      <a:srgbClr val="000000"/>
                    </a:solidFill>
                    <a:ea typeface="ＭＳ Ｐゴシック" charset="-128"/>
                  </a:rPr>
                  <a:t>Aruba SDN Controller</a:t>
                </a:r>
                <a:endParaRPr lang="en-US" sz="800" b="1" dirty="0">
                  <a:solidFill>
                    <a:srgbClr val="000000"/>
                  </a:solidFill>
                  <a:ea typeface="ＭＳ Ｐゴシック" charset="-128"/>
                </a:endParaRPr>
              </a:p>
            </p:txBody>
          </p:sp>
          <p:sp>
            <p:nvSpPr>
              <p:cNvPr id="199" name="TextBox 198"/>
              <p:cNvSpPr txBox="1"/>
              <p:nvPr/>
            </p:nvSpPr>
            <p:spPr>
              <a:xfrm>
                <a:off x="4447858" y="1831345"/>
                <a:ext cx="1799844" cy="448728"/>
              </a:xfrm>
              <a:prstGeom prst="rect">
                <a:avLst/>
              </a:prstGeom>
              <a:noFill/>
            </p:spPr>
            <p:txBody>
              <a:bodyPr wrap="square" rtlCol="0">
                <a:spAutoFit/>
              </a:bodyPr>
              <a:lstStyle/>
              <a:p>
                <a:pPr defTabSz="914400" fontAlgn="base">
                  <a:spcBef>
                    <a:spcPct val="0"/>
                  </a:spcBef>
                  <a:spcAft>
                    <a:spcPct val="0"/>
                  </a:spcAft>
                </a:pPr>
                <a:r>
                  <a:rPr lang="en-US" sz="800" b="1" dirty="0" smtClean="0">
                    <a:solidFill>
                      <a:srgbClr val="000000"/>
                    </a:solidFill>
                    <a:ea typeface="ＭＳ Ｐゴシック" charset="-128"/>
                  </a:rPr>
                  <a:t>User Management</a:t>
                </a:r>
                <a:endParaRPr lang="en-US" sz="800" b="1" dirty="0">
                  <a:solidFill>
                    <a:srgbClr val="000000"/>
                  </a:solidFill>
                  <a:ea typeface="ＭＳ Ｐゴシック" charset="-128"/>
                </a:endParaRPr>
              </a:p>
            </p:txBody>
          </p:sp>
          <p:sp>
            <p:nvSpPr>
              <p:cNvPr id="200" name="TextBox 199"/>
              <p:cNvSpPr txBox="1"/>
              <p:nvPr/>
            </p:nvSpPr>
            <p:spPr>
              <a:xfrm>
                <a:off x="4085833" y="1321418"/>
                <a:ext cx="1830598" cy="448728"/>
              </a:xfrm>
              <a:prstGeom prst="rect">
                <a:avLst/>
              </a:prstGeom>
              <a:noFill/>
            </p:spPr>
            <p:txBody>
              <a:bodyPr wrap="square" rtlCol="0">
                <a:spAutoFit/>
              </a:bodyPr>
              <a:lstStyle/>
              <a:p>
                <a:pPr defTabSz="914400" fontAlgn="base">
                  <a:spcBef>
                    <a:spcPct val="0"/>
                  </a:spcBef>
                  <a:spcAft>
                    <a:spcPct val="0"/>
                  </a:spcAft>
                </a:pPr>
                <a:r>
                  <a:rPr lang="en-US" sz="800" b="1" dirty="0" smtClean="0">
                    <a:solidFill>
                      <a:srgbClr val="000000"/>
                    </a:solidFill>
                    <a:ea typeface="ＭＳ Ｐゴシック" charset="-128"/>
                  </a:rPr>
                  <a:t>Application Services</a:t>
                </a:r>
                <a:endParaRPr lang="en-US" sz="800" b="1" dirty="0">
                  <a:solidFill>
                    <a:srgbClr val="000000"/>
                  </a:solidFill>
                  <a:ea typeface="ＭＳ Ｐゴシック" charset="-128"/>
                </a:endParaRPr>
              </a:p>
            </p:txBody>
          </p:sp>
        </p:grpSp>
        <p:pic>
          <p:nvPicPr>
            <p:cNvPr id="194"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V="1">
              <a:off x="3839117" y="1942848"/>
              <a:ext cx="1245341" cy="120613"/>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5" name="Freeform 4"/>
          <p:cNvSpPr/>
          <p:nvPr/>
        </p:nvSpPr>
        <p:spPr bwMode="auto">
          <a:xfrm>
            <a:off x="2783840" y="2542540"/>
            <a:ext cx="914400" cy="1889760"/>
          </a:xfrm>
          <a:custGeom>
            <a:avLst/>
            <a:gdLst>
              <a:gd name="connsiteX0" fmla="*/ 0 w 914400"/>
              <a:gd name="connsiteY0" fmla="*/ 1889760 h 1889760"/>
              <a:gd name="connsiteX1" fmla="*/ 518160 w 914400"/>
              <a:gd name="connsiteY1" fmla="*/ 1076960 h 1889760"/>
              <a:gd name="connsiteX2" fmla="*/ 914400 w 914400"/>
              <a:gd name="connsiteY2" fmla="*/ 0 h 1889760"/>
            </a:gdLst>
            <a:ahLst/>
            <a:cxnLst>
              <a:cxn ang="0">
                <a:pos x="connsiteX0" y="connsiteY0"/>
              </a:cxn>
              <a:cxn ang="0">
                <a:pos x="connsiteX1" y="connsiteY1"/>
              </a:cxn>
              <a:cxn ang="0">
                <a:pos x="connsiteX2" y="connsiteY2"/>
              </a:cxn>
            </a:cxnLst>
            <a:rect l="l" t="t" r="r" b="b"/>
            <a:pathLst>
              <a:path w="914400" h="1889760">
                <a:moveTo>
                  <a:pt x="0" y="1889760"/>
                </a:moveTo>
                <a:cubicBezTo>
                  <a:pt x="182880" y="1640840"/>
                  <a:pt x="365760" y="1391920"/>
                  <a:pt x="518160" y="1076960"/>
                </a:cubicBezTo>
                <a:cubicBezTo>
                  <a:pt x="670560" y="762000"/>
                  <a:pt x="792480" y="381000"/>
                  <a:pt x="914400" y="0"/>
                </a:cubicBezTo>
              </a:path>
            </a:pathLst>
          </a:cu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65" name="Freeform 164"/>
          <p:cNvSpPr/>
          <p:nvPr/>
        </p:nvSpPr>
        <p:spPr bwMode="auto">
          <a:xfrm>
            <a:off x="2834812" y="2562608"/>
            <a:ext cx="914400" cy="1889760"/>
          </a:xfrm>
          <a:custGeom>
            <a:avLst/>
            <a:gdLst>
              <a:gd name="connsiteX0" fmla="*/ 0 w 914400"/>
              <a:gd name="connsiteY0" fmla="*/ 1889760 h 1889760"/>
              <a:gd name="connsiteX1" fmla="*/ 518160 w 914400"/>
              <a:gd name="connsiteY1" fmla="*/ 1076960 h 1889760"/>
              <a:gd name="connsiteX2" fmla="*/ 914400 w 914400"/>
              <a:gd name="connsiteY2" fmla="*/ 0 h 1889760"/>
            </a:gdLst>
            <a:ahLst/>
            <a:cxnLst>
              <a:cxn ang="0">
                <a:pos x="connsiteX0" y="connsiteY0"/>
              </a:cxn>
              <a:cxn ang="0">
                <a:pos x="connsiteX1" y="connsiteY1"/>
              </a:cxn>
              <a:cxn ang="0">
                <a:pos x="connsiteX2" y="connsiteY2"/>
              </a:cxn>
            </a:cxnLst>
            <a:rect l="l" t="t" r="r" b="b"/>
            <a:pathLst>
              <a:path w="914400" h="1889760">
                <a:moveTo>
                  <a:pt x="0" y="1889760"/>
                </a:moveTo>
                <a:cubicBezTo>
                  <a:pt x="182880" y="1640840"/>
                  <a:pt x="365760" y="1391920"/>
                  <a:pt x="518160" y="1076960"/>
                </a:cubicBezTo>
                <a:cubicBezTo>
                  <a:pt x="670560" y="762000"/>
                  <a:pt x="792480" y="381000"/>
                  <a:pt x="914400" y="0"/>
                </a:cubicBezTo>
              </a:path>
            </a:pathLst>
          </a:cu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6" name="Freeform 5"/>
          <p:cNvSpPr/>
          <p:nvPr/>
        </p:nvSpPr>
        <p:spPr bwMode="auto">
          <a:xfrm>
            <a:off x="2936240" y="2552700"/>
            <a:ext cx="955040" cy="2479040"/>
          </a:xfrm>
          <a:custGeom>
            <a:avLst/>
            <a:gdLst>
              <a:gd name="connsiteX0" fmla="*/ 0 w 955040"/>
              <a:gd name="connsiteY0" fmla="*/ 2479040 h 2479040"/>
              <a:gd name="connsiteX1" fmla="*/ 650240 w 955040"/>
              <a:gd name="connsiteY1" fmla="*/ 1219200 h 2479040"/>
              <a:gd name="connsiteX2" fmla="*/ 955040 w 955040"/>
              <a:gd name="connsiteY2" fmla="*/ 0 h 2479040"/>
            </a:gdLst>
            <a:ahLst/>
            <a:cxnLst>
              <a:cxn ang="0">
                <a:pos x="connsiteX0" y="connsiteY0"/>
              </a:cxn>
              <a:cxn ang="0">
                <a:pos x="connsiteX1" y="connsiteY1"/>
              </a:cxn>
              <a:cxn ang="0">
                <a:pos x="connsiteX2" y="connsiteY2"/>
              </a:cxn>
            </a:cxnLst>
            <a:rect l="l" t="t" r="r" b="b"/>
            <a:pathLst>
              <a:path w="955040" h="2479040">
                <a:moveTo>
                  <a:pt x="0" y="2479040"/>
                </a:moveTo>
                <a:cubicBezTo>
                  <a:pt x="245533" y="2055706"/>
                  <a:pt x="491067" y="1632373"/>
                  <a:pt x="650240" y="1219200"/>
                </a:cubicBezTo>
                <a:cubicBezTo>
                  <a:pt x="809413" y="806027"/>
                  <a:pt x="904240" y="204893"/>
                  <a:pt x="955040" y="0"/>
                </a:cubicBezTo>
              </a:path>
            </a:pathLst>
          </a:cu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66" name="Freeform 165"/>
          <p:cNvSpPr/>
          <p:nvPr/>
        </p:nvSpPr>
        <p:spPr bwMode="auto">
          <a:xfrm>
            <a:off x="3007360" y="2521400"/>
            <a:ext cx="955040" cy="2479040"/>
          </a:xfrm>
          <a:custGeom>
            <a:avLst/>
            <a:gdLst>
              <a:gd name="connsiteX0" fmla="*/ 0 w 955040"/>
              <a:gd name="connsiteY0" fmla="*/ 2479040 h 2479040"/>
              <a:gd name="connsiteX1" fmla="*/ 650240 w 955040"/>
              <a:gd name="connsiteY1" fmla="*/ 1219200 h 2479040"/>
              <a:gd name="connsiteX2" fmla="*/ 955040 w 955040"/>
              <a:gd name="connsiteY2" fmla="*/ 0 h 2479040"/>
            </a:gdLst>
            <a:ahLst/>
            <a:cxnLst>
              <a:cxn ang="0">
                <a:pos x="connsiteX0" y="connsiteY0"/>
              </a:cxn>
              <a:cxn ang="0">
                <a:pos x="connsiteX1" y="connsiteY1"/>
              </a:cxn>
              <a:cxn ang="0">
                <a:pos x="connsiteX2" y="connsiteY2"/>
              </a:cxn>
            </a:cxnLst>
            <a:rect l="l" t="t" r="r" b="b"/>
            <a:pathLst>
              <a:path w="955040" h="2479040">
                <a:moveTo>
                  <a:pt x="0" y="2479040"/>
                </a:moveTo>
                <a:cubicBezTo>
                  <a:pt x="245533" y="2055706"/>
                  <a:pt x="491067" y="1632373"/>
                  <a:pt x="650240" y="1219200"/>
                </a:cubicBezTo>
                <a:cubicBezTo>
                  <a:pt x="809413" y="806027"/>
                  <a:pt x="904240" y="204893"/>
                  <a:pt x="955040" y="0"/>
                </a:cubicBezTo>
              </a:path>
            </a:pathLst>
          </a:cu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8" name="Freeform 7"/>
          <p:cNvSpPr/>
          <p:nvPr/>
        </p:nvSpPr>
        <p:spPr bwMode="auto">
          <a:xfrm>
            <a:off x="3759200" y="2552700"/>
            <a:ext cx="406400" cy="1889760"/>
          </a:xfrm>
          <a:custGeom>
            <a:avLst/>
            <a:gdLst>
              <a:gd name="connsiteX0" fmla="*/ 0 w 406400"/>
              <a:gd name="connsiteY0" fmla="*/ 1889760 h 1889760"/>
              <a:gd name="connsiteX1" fmla="*/ 264160 w 406400"/>
              <a:gd name="connsiteY1" fmla="*/ 1076960 h 1889760"/>
              <a:gd name="connsiteX2" fmla="*/ 325120 w 406400"/>
              <a:gd name="connsiteY2" fmla="*/ 762000 h 1889760"/>
              <a:gd name="connsiteX3" fmla="*/ 406400 w 406400"/>
              <a:gd name="connsiteY3" fmla="*/ 0 h 1889760"/>
            </a:gdLst>
            <a:ahLst/>
            <a:cxnLst>
              <a:cxn ang="0">
                <a:pos x="connsiteX0" y="connsiteY0"/>
              </a:cxn>
              <a:cxn ang="0">
                <a:pos x="connsiteX1" y="connsiteY1"/>
              </a:cxn>
              <a:cxn ang="0">
                <a:pos x="connsiteX2" y="connsiteY2"/>
              </a:cxn>
              <a:cxn ang="0">
                <a:pos x="connsiteX3" y="connsiteY3"/>
              </a:cxn>
            </a:cxnLst>
            <a:rect l="l" t="t" r="r" b="b"/>
            <a:pathLst>
              <a:path w="406400" h="1889760">
                <a:moveTo>
                  <a:pt x="0" y="1889760"/>
                </a:moveTo>
                <a:cubicBezTo>
                  <a:pt x="104986" y="1577340"/>
                  <a:pt x="209973" y="1264920"/>
                  <a:pt x="264160" y="1076960"/>
                </a:cubicBezTo>
                <a:cubicBezTo>
                  <a:pt x="318347" y="889000"/>
                  <a:pt x="301413" y="941493"/>
                  <a:pt x="325120" y="762000"/>
                </a:cubicBezTo>
                <a:cubicBezTo>
                  <a:pt x="348827" y="582507"/>
                  <a:pt x="377613" y="291253"/>
                  <a:pt x="406400" y="0"/>
                </a:cubicBezTo>
              </a:path>
            </a:pathLst>
          </a:cu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67" name="Freeform 166"/>
          <p:cNvSpPr/>
          <p:nvPr/>
        </p:nvSpPr>
        <p:spPr bwMode="auto">
          <a:xfrm>
            <a:off x="3820160" y="2562608"/>
            <a:ext cx="406400" cy="1889760"/>
          </a:xfrm>
          <a:custGeom>
            <a:avLst/>
            <a:gdLst>
              <a:gd name="connsiteX0" fmla="*/ 0 w 406400"/>
              <a:gd name="connsiteY0" fmla="*/ 1889760 h 1889760"/>
              <a:gd name="connsiteX1" fmla="*/ 264160 w 406400"/>
              <a:gd name="connsiteY1" fmla="*/ 1076960 h 1889760"/>
              <a:gd name="connsiteX2" fmla="*/ 325120 w 406400"/>
              <a:gd name="connsiteY2" fmla="*/ 762000 h 1889760"/>
              <a:gd name="connsiteX3" fmla="*/ 406400 w 406400"/>
              <a:gd name="connsiteY3" fmla="*/ 0 h 1889760"/>
            </a:gdLst>
            <a:ahLst/>
            <a:cxnLst>
              <a:cxn ang="0">
                <a:pos x="connsiteX0" y="connsiteY0"/>
              </a:cxn>
              <a:cxn ang="0">
                <a:pos x="connsiteX1" y="connsiteY1"/>
              </a:cxn>
              <a:cxn ang="0">
                <a:pos x="connsiteX2" y="connsiteY2"/>
              </a:cxn>
              <a:cxn ang="0">
                <a:pos x="connsiteX3" y="connsiteY3"/>
              </a:cxn>
            </a:cxnLst>
            <a:rect l="l" t="t" r="r" b="b"/>
            <a:pathLst>
              <a:path w="406400" h="1889760">
                <a:moveTo>
                  <a:pt x="0" y="1889760"/>
                </a:moveTo>
                <a:cubicBezTo>
                  <a:pt x="104986" y="1577340"/>
                  <a:pt x="209973" y="1264920"/>
                  <a:pt x="264160" y="1076960"/>
                </a:cubicBezTo>
                <a:cubicBezTo>
                  <a:pt x="318347" y="889000"/>
                  <a:pt x="301413" y="941493"/>
                  <a:pt x="325120" y="762000"/>
                </a:cubicBezTo>
                <a:cubicBezTo>
                  <a:pt x="348827" y="582507"/>
                  <a:pt x="377613" y="291253"/>
                  <a:pt x="406400" y="0"/>
                </a:cubicBezTo>
              </a:path>
            </a:pathLst>
          </a:cu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9" name="Freeform 8"/>
          <p:cNvSpPr/>
          <p:nvPr/>
        </p:nvSpPr>
        <p:spPr bwMode="auto">
          <a:xfrm>
            <a:off x="4663440" y="2552700"/>
            <a:ext cx="386080" cy="2499360"/>
          </a:xfrm>
          <a:custGeom>
            <a:avLst/>
            <a:gdLst>
              <a:gd name="connsiteX0" fmla="*/ 386080 w 386080"/>
              <a:gd name="connsiteY0" fmla="*/ 2499360 h 2499360"/>
              <a:gd name="connsiteX1" fmla="*/ 91440 w 386080"/>
              <a:gd name="connsiteY1" fmla="*/ 1584960 h 2499360"/>
              <a:gd name="connsiteX2" fmla="*/ 0 w 386080"/>
              <a:gd name="connsiteY2" fmla="*/ 0 h 2499360"/>
            </a:gdLst>
            <a:ahLst/>
            <a:cxnLst>
              <a:cxn ang="0">
                <a:pos x="connsiteX0" y="connsiteY0"/>
              </a:cxn>
              <a:cxn ang="0">
                <a:pos x="connsiteX1" y="connsiteY1"/>
              </a:cxn>
              <a:cxn ang="0">
                <a:pos x="connsiteX2" y="connsiteY2"/>
              </a:cxn>
            </a:cxnLst>
            <a:rect l="l" t="t" r="r" b="b"/>
            <a:pathLst>
              <a:path w="386080" h="2499360">
                <a:moveTo>
                  <a:pt x="386080" y="2499360"/>
                </a:moveTo>
                <a:cubicBezTo>
                  <a:pt x="270933" y="2250440"/>
                  <a:pt x="155787" y="2001520"/>
                  <a:pt x="91440" y="1584960"/>
                </a:cubicBezTo>
                <a:cubicBezTo>
                  <a:pt x="27093" y="1168400"/>
                  <a:pt x="13546" y="584200"/>
                  <a:pt x="0" y="0"/>
                </a:cubicBezTo>
              </a:path>
            </a:pathLst>
          </a:cu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68" name="Freeform 167"/>
          <p:cNvSpPr/>
          <p:nvPr/>
        </p:nvSpPr>
        <p:spPr bwMode="auto">
          <a:xfrm>
            <a:off x="4604444" y="2519387"/>
            <a:ext cx="445076" cy="2639549"/>
          </a:xfrm>
          <a:custGeom>
            <a:avLst/>
            <a:gdLst>
              <a:gd name="connsiteX0" fmla="*/ 386080 w 386080"/>
              <a:gd name="connsiteY0" fmla="*/ 2499360 h 2499360"/>
              <a:gd name="connsiteX1" fmla="*/ 91440 w 386080"/>
              <a:gd name="connsiteY1" fmla="*/ 1584960 h 2499360"/>
              <a:gd name="connsiteX2" fmla="*/ 0 w 386080"/>
              <a:gd name="connsiteY2" fmla="*/ 0 h 2499360"/>
            </a:gdLst>
            <a:ahLst/>
            <a:cxnLst>
              <a:cxn ang="0">
                <a:pos x="connsiteX0" y="connsiteY0"/>
              </a:cxn>
              <a:cxn ang="0">
                <a:pos x="connsiteX1" y="connsiteY1"/>
              </a:cxn>
              <a:cxn ang="0">
                <a:pos x="connsiteX2" y="connsiteY2"/>
              </a:cxn>
            </a:cxnLst>
            <a:rect l="l" t="t" r="r" b="b"/>
            <a:pathLst>
              <a:path w="386080" h="2499360">
                <a:moveTo>
                  <a:pt x="386080" y="2499360"/>
                </a:moveTo>
                <a:cubicBezTo>
                  <a:pt x="270933" y="2250440"/>
                  <a:pt x="155787" y="2001520"/>
                  <a:pt x="91440" y="1584960"/>
                </a:cubicBezTo>
                <a:cubicBezTo>
                  <a:pt x="27093" y="1168400"/>
                  <a:pt x="13546" y="584200"/>
                  <a:pt x="0" y="0"/>
                </a:cubicBezTo>
              </a:path>
            </a:pathLst>
          </a:cu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5" name="Freeform 14"/>
          <p:cNvSpPr/>
          <p:nvPr/>
        </p:nvSpPr>
        <p:spPr bwMode="auto">
          <a:xfrm>
            <a:off x="4937760" y="2573020"/>
            <a:ext cx="518160" cy="1879600"/>
          </a:xfrm>
          <a:custGeom>
            <a:avLst/>
            <a:gdLst>
              <a:gd name="connsiteX0" fmla="*/ 518160 w 518160"/>
              <a:gd name="connsiteY0" fmla="*/ 1879600 h 1879600"/>
              <a:gd name="connsiteX1" fmla="*/ 254000 w 518160"/>
              <a:gd name="connsiteY1" fmla="*/ 1290320 h 1879600"/>
              <a:gd name="connsiteX2" fmla="*/ 0 w 518160"/>
              <a:gd name="connsiteY2" fmla="*/ 0 h 1879600"/>
            </a:gdLst>
            <a:ahLst/>
            <a:cxnLst>
              <a:cxn ang="0">
                <a:pos x="connsiteX0" y="connsiteY0"/>
              </a:cxn>
              <a:cxn ang="0">
                <a:pos x="connsiteX1" y="connsiteY1"/>
              </a:cxn>
              <a:cxn ang="0">
                <a:pos x="connsiteX2" y="connsiteY2"/>
              </a:cxn>
            </a:cxnLst>
            <a:rect l="l" t="t" r="r" b="b"/>
            <a:pathLst>
              <a:path w="518160" h="1879600">
                <a:moveTo>
                  <a:pt x="518160" y="1879600"/>
                </a:moveTo>
                <a:cubicBezTo>
                  <a:pt x="429260" y="1741593"/>
                  <a:pt x="340360" y="1603587"/>
                  <a:pt x="254000" y="1290320"/>
                </a:cubicBezTo>
                <a:cubicBezTo>
                  <a:pt x="167640" y="977053"/>
                  <a:pt x="83820" y="488526"/>
                  <a:pt x="0" y="0"/>
                </a:cubicBezTo>
              </a:path>
            </a:pathLst>
          </a:cu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69" name="Freeform 168"/>
          <p:cNvSpPr/>
          <p:nvPr/>
        </p:nvSpPr>
        <p:spPr bwMode="auto">
          <a:xfrm>
            <a:off x="4863619" y="2586439"/>
            <a:ext cx="518160" cy="1879600"/>
          </a:xfrm>
          <a:custGeom>
            <a:avLst/>
            <a:gdLst>
              <a:gd name="connsiteX0" fmla="*/ 518160 w 518160"/>
              <a:gd name="connsiteY0" fmla="*/ 1879600 h 1879600"/>
              <a:gd name="connsiteX1" fmla="*/ 254000 w 518160"/>
              <a:gd name="connsiteY1" fmla="*/ 1290320 h 1879600"/>
              <a:gd name="connsiteX2" fmla="*/ 0 w 518160"/>
              <a:gd name="connsiteY2" fmla="*/ 0 h 1879600"/>
            </a:gdLst>
            <a:ahLst/>
            <a:cxnLst>
              <a:cxn ang="0">
                <a:pos x="connsiteX0" y="connsiteY0"/>
              </a:cxn>
              <a:cxn ang="0">
                <a:pos x="connsiteX1" y="connsiteY1"/>
              </a:cxn>
              <a:cxn ang="0">
                <a:pos x="connsiteX2" y="connsiteY2"/>
              </a:cxn>
            </a:cxnLst>
            <a:rect l="l" t="t" r="r" b="b"/>
            <a:pathLst>
              <a:path w="518160" h="1879600">
                <a:moveTo>
                  <a:pt x="518160" y="1879600"/>
                </a:moveTo>
                <a:cubicBezTo>
                  <a:pt x="429260" y="1741593"/>
                  <a:pt x="340360" y="1603587"/>
                  <a:pt x="254000" y="1290320"/>
                </a:cubicBezTo>
                <a:cubicBezTo>
                  <a:pt x="167640" y="977053"/>
                  <a:pt x="83820" y="488526"/>
                  <a:pt x="0" y="0"/>
                </a:cubicBezTo>
              </a:path>
            </a:pathLst>
          </a:cu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6" name="Freeform 15"/>
          <p:cNvSpPr/>
          <p:nvPr/>
        </p:nvSpPr>
        <p:spPr bwMode="auto">
          <a:xfrm>
            <a:off x="5293462" y="2542540"/>
            <a:ext cx="1026160" cy="1899920"/>
          </a:xfrm>
          <a:custGeom>
            <a:avLst/>
            <a:gdLst>
              <a:gd name="connsiteX0" fmla="*/ 1026160 w 1026160"/>
              <a:gd name="connsiteY0" fmla="*/ 1899920 h 1899920"/>
              <a:gd name="connsiteX1" fmla="*/ 172720 w 1026160"/>
              <a:gd name="connsiteY1" fmla="*/ 914400 h 1899920"/>
              <a:gd name="connsiteX2" fmla="*/ 0 w 1026160"/>
              <a:gd name="connsiteY2" fmla="*/ 0 h 1899920"/>
            </a:gdLst>
            <a:ahLst/>
            <a:cxnLst>
              <a:cxn ang="0">
                <a:pos x="connsiteX0" y="connsiteY0"/>
              </a:cxn>
              <a:cxn ang="0">
                <a:pos x="connsiteX1" y="connsiteY1"/>
              </a:cxn>
              <a:cxn ang="0">
                <a:pos x="connsiteX2" y="connsiteY2"/>
              </a:cxn>
            </a:cxnLst>
            <a:rect l="l" t="t" r="r" b="b"/>
            <a:pathLst>
              <a:path w="1026160" h="1899920">
                <a:moveTo>
                  <a:pt x="1026160" y="1899920"/>
                </a:moveTo>
                <a:cubicBezTo>
                  <a:pt x="684953" y="1565486"/>
                  <a:pt x="343747" y="1231053"/>
                  <a:pt x="172720" y="914400"/>
                </a:cubicBezTo>
                <a:cubicBezTo>
                  <a:pt x="1693" y="597747"/>
                  <a:pt x="846" y="298873"/>
                  <a:pt x="0" y="0"/>
                </a:cubicBezTo>
              </a:path>
            </a:pathLst>
          </a:cu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70" name="Freeform 169"/>
          <p:cNvSpPr/>
          <p:nvPr/>
        </p:nvSpPr>
        <p:spPr bwMode="auto">
          <a:xfrm>
            <a:off x="5219869" y="2542540"/>
            <a:ext cx="1026160" cy="1910080"/>
          </a:xfrm>
          <a:custGeom>
            <a:avLst/>
            <a:gdLst>
              <a:gd name="connsiteX0" fmla="*/ 1026160 w 1026160"/>
              <a:gd name="connsiteY0" fmla="*/ 1899920 h 1899920"/>
              <a:gd name="connsiteX1" fmla="*/ 172720 w 1026160"/>
              <a:gd name="connsiteY1" fmla="*/ 914400 h 1899920"/>
              <a:gd name="connsiteX2" fmla="*/ 0 w 1026160"/>
              <a:gd name="connsiteY2" fmla="*/ 0 h 1899920"/>
            </a:gdLst>
            <a:ahLst/>
            <a:cxnLst>
              <a:cxn ang="0">
                <a:pos x="connsiteX0" y="connsiteY0"/>
              </a:cxn>
              <a:cxn ang="0">
                <a:pos x="connsiteX1" y="connsiteY1"/>
              </a:cxn>
              <a:cxn ang="0">
                <a:pos x="connsiteX2" y="connsiteY2"/>
              </a:cxn>
            </a:cxnLst>
            <a:rect l="l" t="t" r="r" b="b"/>
            <a:pathLst>
              <a:path w="1026160" h="1899920">
                <a:moveTo>
                  <a:pt x="1026160" y="1899920"/>
                </a:moveTo>
                <a:cubicBezTo>
                  <a:pt x="684953" y="1565486"/>
                  <a:pt x="343747" y="1231053"/>
                  <a:pt x="172720" y="914400"/>
                </a:cubicBezTo>
                <a:cubicBezTo>
                  <a:pt x="1693" y="597747"/>
                  <a:pt x="846" y="298873"/>
                  <a:pt x="0" y="0"/>
                </a:cubicBezTo>
              </a:path>
            </a:pathLst>
          </a:cu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grpSp>
        <p:nvGrpSpPr>
          <p:cNvPr id="234" name="Group 233"/>
          <p:cNvGrpSpPr/>
          <p:nvPr/>
        </p:nvGrpSpPr>
        <p:grpSpPr>
          <a:xfrm>
            <a:off x="4882890" y="4894580"/>
            <a:ext cx="403136" cy="262370"/>
            <a:chOff x="1344299" y="4193477"/>
            <a:chExt cx="403136" cy="262370"/>
          </a:xfrm>
        </p:grpSpPr>
        <p:sp>
          <p:nvSpPr>
            <p:cNvPr id="235" name="Oval 234"/>
            <p:cNvSpPr/>
            <p:nvPr/>
          </p:nvSpPr>
          <p:spPr bwMode="auto">
            <a:xfrm>
              <a:off x="1371600" y="4193477"/>
              <a:ext cx="273017" cy="262370"/>
            </a:xfrm>
            <a:prstGeom prst="ellipse">
              <a:avLst/>
            </a:prstGeom>
            <a:solidFill>
              <a:schemeClr val="bg1"/>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36" name="TextBox 235"/>
            <p:cNvSpPr txBox="1"/>
            <p:nvPr/>
          </p:nvSpPr>
          <p:spPr>
            <a:xfrm>
              <a:off x="1344299" y="4216757"/>
              <a:ext cx="403136" cy="230832"/>
            </a:xfrm>
            <a:prstGeom prst="rect">
              <a:avLst/>
            </a:prstGeom>
            <a:noFill/>
          </p:spPr>
          <p:txBody>
            <a:bodyPr wrap="square" rtlCol="0">
              <a:spAutoFit/>
            </a:bodyPr>
            <a:lstStyle/>
            <a:p>
              <a:pPr defTabSz="914400" fontAlgn="base">
                <a:spcBef>
                  <a:spcPct val="0"/>
                </a:spcBef>
                <a:spcAft>
                  <a:spcPct val="0"/>
                </a:spcAft>
              </a:pPr>
              <a:r>
                <a:rPr lang="en-US" sz="900" b="1" dirty="0" smtClean="0">
                  <a:solidFill>
                    <a:srgbClr val="00B050"/>
                  </a:solidFill>
                  <a:latin typeface="Arial Black" pitchFamily="34" charset="0"/>
                  <a:ea typeface="ＭＳ Ｐゴシック" charset="-128"/>
                </a:rPr>
                <a:t>OF</a:t>
              </a:r>
              <a:endParaRPr lang="en-US" sz="900" b="1" dirty="0">
                <a:solidFill>
                  <a:srgbClr val="00B050"/>
                </a:solidFill>
                <a:latin typeface="Arial Black" pitchFamily="34" charset="0"/>
                <a:ea typeface="ＭＳ Ｐゴシック" charset="-128"/>
              </a:endParaRPr>
            </a:p>
          </p:txBody>
        </p:sp>
      </p:grpSp>
      <p:pic>
        <p:nvPicPr>
          <p:cNvPr id="93" name="Picture 92" descr="C:\Users\scalzia\Documents\Scott\Marketing\templates\PPT ICONS-JULY-6-2011\Mobility Access Switches\S3500 48 ports.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33600" y="4330375"/>
            <a:ext cx="1047676" cy="228925"/>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descr="C:\Users\scalzia\Documents\Scott\Marketing\templates\PPT ICONS-JULY-6-2011\Mobility Access Switches\S3500 48 ports.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37560" y="4335403"/>
            <a:ext cx="1024666" cy="223897"/>
          </a:xfrm>
          <a:prstGeom prst="rect">
            <a:avLst/>
          </a:prstGeom>
          <a:noFill/>
          <a:extLst>
            <a:ext uri="{909E8E84-426E-40DD-AFC4-6F175D3DCCD1}">
              <a14:hiddenFill xmlns:a14="http://schemas.microsoft.com/office/drawing/2010/main">
                <a:solidFill>
                  <a:srgbClr val="FFFFFF"/>
                </a:solidFill>
              </a14:hiddenFill>
            </a:ext>
          </a:extLst>
        </p:spPr>
      </p:pic>
      <p:grpSp>
        <p:nvGrpSpPr>
          <p:cNvPr id="231" name="Group 230"/>
          <p:cNvGrpSpPr/>
          <p:nvPr/>
        </p:nvGrpSpPr>
        <p:grpSpPr>
          <a:xfrm>
            <a:off x="4068056" y="4216027"/>
            <a:ext cx="403136" cy="262370"/>
            <a:chOff x="1344299" y="4193477"/>
            <a:chExt cx="403136" cy="262370"/>
          </a:xfrm>
        </p:grpSpPr>
        <p:sp>
          <p:nvSpPr>
            <p:cNvPr id="232" name="Oval 231"/>
            <p:cNvSpPr/>
            <p:nvPr/>
          </p:nvSpPr>
          <p:spPr bwMode="auto">
            <a:xfrm>
              <a:off x="1371600" y="4193477"/>
              <a:ext cx="273017" cy="262370"/>
            </a:xfrm>
            <a:prstGeom prst="ellipse">
              <a:avLst/>
            </a:prstGeom>
            <a:solidFill>
              <a:schemeClr val="bg1"/>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33" name="TextBox 232"/>
            <p:cNvSpPr txBox="1"/>
            <p:nvPr/>
          </p:nvSpPr>
          <p:spPr>
            <a:xfrm>
              <a:off x="1344299" y="4216757"/>
              <a:ext cx="403136" cy="230832"/>
            </a:xfrm>
            <a:prstGeom prst="rect">
              <a:avLst/>
            </a:prstGeom>
            <a:noFill/>
          </p:spPr>
          <p:txBody>
            <a:bodyPr wrap="square" rtlCol="0">
              <a:spAutoFit/>
            </a:bodyPr>
            <a:lstStyle/>
            <a:p>
              <a:pPr defTabSz="914400" fontAlgn="base">
                <a:spcBef>
                  <a:spcPct val="0"/>
                </a:spcBef>
                <a:spcAft>
                  <a:spcPct val="0"/>
                </a:spcAft>
              </a:pPr>
              <a:r>
                <a:rPr lang="en-US" sz="900" b="1" dirty="0" smtClean="0">
                  <a:solidFill>
                    <a:srgbClr val="00B050"/>
                  </a:solidFill>
                  <a:latin typeface="Arial Black" pitchFamily="34" charset="0"/>
                  <a:ea typeface="ＭＳ Ｐゴシック" charset="-128"/>
                </a:rPr>
                <a:t>OF</a:t>
              </a:r>
              <a:endParaRPr lang="en-US" sz="900" b="1" dirty="0">
                <a:solidFill>
                  <a:srgbClr val="00B050"/>
                </a:solidFill>
                <a:latin typeface="Arial Black" pitchFamily="34" charset="0"/>
                <a:ea typeface="ＭＳ Ｐゴシック" charset="-128"/>
              </a:endParaRPr>
            </a:p>
          </p:txBody>
        </p:sp>
      </p:grpSp>
      <p:pic>
        <p:nvPicPr>
          <p:cNvPr id="81" name="Picture 80" descr="C:\Users\scalzia\Documents\Scott\Marketing\templates\PPT ICONS-JULY-6-2011\Mobility Access Switches\S3500 48 ports.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28077" y="4339920"/>
            <a:ext cx="1051241" cy="219380"/>
          </a:xfrm>
          <a:prstGeom prst="rect">
            <a:avLst/>
          </a:prstGeom>
          <a:noFill/>
          <a:extLst>
            <a:ext uri="{909E8E84-426E-40DD-AFC4-6F175D3DCCD1}">
              <a14:hiddenFill xmlns:a14="http://schemas.microsoft.com/office/drawing/2010/main">
                <a:solidFill>
                  <a:srgbClr val="FFFFFF"/>
                </a:solidFill>
              </a14:hiddenFill>
            </a:ext>
          </a:extLst>
        </p:spPr>
      </p:pic>
      <p:grpSp>
        <p:nvGrpSpPr>
          <p:cNvPr id="223" name="Group 222"/>
          <p:cNvGrpSpPr/>
          <p:nvPr/>
        </p:nvGrpSpPr>
        <p:grpSpPr>
          <a:xfrm>
            <a:off x="5685310" y="4235263"/>
            <a:ext cx="403136" cy="262370"/>
            <a:chOff x="1344299" y="4193477"/>
            <a:chExt cx="403136" cy="262370"/>
          </a:xfrm>
        </p:grpSpPr>
        <p:sp>
          <p:nvSpPr>
            <p:cNvPr id="229" name="Oval 228"/>
            <p:cNvSpPr/>
            <p:nvPr/>
          </p:nvSpPr>
          <p:spPr bwMode="auto">
            <a:xfrm>
              <a:off x="1371600" y="4193477"/>
              <a:ext cx="273017" cy="262370"/>
            </a:xfrm>
            <a:prstGeom prst="ellipse">
              <a:avLst/>
            </a:prstGeom>
            <a:solidFill>
              <a:schemeClr val="bg1"/>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30" name="TextBox 229"/>
            <p:cNvSpPr txBox="1"/>
            <p:nvPr/>
          </p:nvSpPr>
          <p:spPr>
            <a:xfrm>
              <a:off x="1344299" y="4216757"/>
              <a:ext cx="403136" cy="230832"/>
            </a:xfrm>
            <a:prstGeom prst="rect">
              <a:avLst/>
            </a:prstGeom>
            <a:noFill/>
          </p:spPr>
          <p:txBody>
            <a:bodyPr wrap="square" rtlCol="0">
              <a:spAutoFit/>
            </a:bodyPr>
            <a:lstStyle/>
            <a:p>
              <a:pPr defTabSz="914400" fontAlgn="base">
                <a:spcBef>
                  <a:spcPct val="0"/>
                </a:spcBef>
                <a:spcAft>
                  <a:spcPct val="0"/>
                </a:spcAft>
              </a:pPr>
              <a:r>
                <a:rPr lang="en-US" sz="900" b="1" dirty="0" smtClean="0">
                  <a:solidFill>
                    <a:srgbClr val="00B050"/>
                  </a:solidFill>
                  <a:latin typeface="Arial Black" pitchFamily="34" charset="0"/>
                  <a:ea typeface="ＭＳ Ｐゴシック" charset="-128"/>
                </a:rPr>
                <a:t>OF</a:t>
              </a:r>
              <a:endParaRPr lang="en-US" sz="900" b="1" dirty="0">
                <a:solidFill>
                  <a:srgbClr val="00B050"/>
                </a:solidFill>
                <a:latin typeface="Arial Black" pitchFamily="34" charset="0"/>
                <a:ea typeface="ＭＳ Ｐゴシック" charset="-128"/>
              </a:endParaRPr>
            </a:p>
          </p:txBody>
        </p:sp>
      </p:grpSp>
      <p:sp>
        <p:nvSpPr>
          <p:cNvPr id="3" name="Oval 2"/>
          <p:cNvSpPr/>
          <p:nvPr/>
        </p:nvSpPr>
        <p:spPr bwMode="auto">
          <a:xfrm rot="-1140000">
            <a:off x="2339436" y="4954664"/>
            <a:ext cx="45719" cy="10156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11" name="Oval 210"/>
          <p:cNvSpPr/>
          <p:nvPr/>
        </p:nvSpPr>
        <p:spPr bwMode="auto">
          <a:xfrm rot="-1140000">
            <a:off x="1996488" y="5443663"/>
            <a:ext cx="45719" cy="10156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45" name="Freeform 244"/>
          <p:cNvSpPr/>
          <p:nvPr/>
        </p:nvSpPr>
        <p:spPr bwMode="auto">
          <a:xfrm>
            <a:off x="1981200" y="5234940"/>
            <a:ext cx="142240" cy="237764"/>
          </a:xfrm>
          <a:custGeom>
            <a:avLst/>
            <a:gdLst>
              <a:gd name="connsiteX0" fmla="*/ 0 w 152400"/>
              <a:gd name="connsiteY0" fmla="*/ 193040 h 193040"/>
              <a:gd name="connsiteX1" fmla="*/ 152400 w 152400"/>
              <a:gd name="connsiteY1" fmla="*/ 0 h 193040"/>
            </a:gdLst>
            <a:ahLst/>
            <a:cxnLst>
              <a:cxn ang="0">
                <a:pos x="connsiteX0" y="connsiteY0"/>
              </a:cxn>
              <a:cxn ang="0">
                <a:pos x="connsiteX1" y="connsiteY1"/>
              </a:cxn>
            </a:cxnLst>
            <a:rect l="l" t="t" r="r" b="b"/>
            <a:pathLst>
              <a:path w="152400" h="193040">
                <a:moveTo>
                  <a:pt x="0" y="193040"/>
                </a:moveTo>
                <a:cubicBezTo>
                  <a:pt x="60960" y="112606"/>
                  <a:pt x="121920" y="32173"/>
                  <a:pt x="152400" y="0"/>
                </a:cubicBezTo>
              </a:path>
            </a:pathLst>
          </a:custGeom>
          <a:noFill/>
          <a:ln w="9525" cap="flat" cmpd="sng" algn="ctr">
            <a:solidFill>
              <a:schemeClr val="tx1"/>
            </a:solid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smtClean="0">
              <a:solidFill>
                <a:srgbClr val="000000"/>
              </a:solidFill>
              <a:ea typeface="ＭＳ Ｐゴシック" pitchFamily="34" charset="-128"/>
            </a:endParaRPr>
          </a:p>
        </p:txBody>
      </p:sp>
      <p:sp>
        <p:nvSpPr>
          <p:cNvPr id="212" name="Freeform 211"/>
          <p:cNvSpPr/>
          <p:nvPr/>
        </p:nvSpPr>
        <p:spPr bwMode="auto">
          <a:xfrm>
            <a:off x="2030367" y="5200569"/>
            <a:ext cx="198207" cy="334426"/>
          </a:xfrm>
          <a:custGeom>
            <a:avLst/>
            <a:gdLst>
              <a:gd name="connsiteX0" fmla="*/ 0 w 152400"/>
              <a:gd name="connsiteY0" fmla="*/ 193040 h 193040"/>
              <a:gd name="connsiteX1" fmla="*/ 152400 w 152400"/>
              <a:gd name="connsiteY1" fmla="*/ 0 h 193040"/>
            </a:gdLst>
            <a:ahLst/>
            <a:cxnLst>
              <a:cxn ang="0">
                <a:pos x="connsiteX0" y="connsiteY0"/>
              </a:cxn>
              <a:cxn ang="0">
                <a:pos x="connsiteX1" y="connsiteY1"/>
              </a:cxn>
            </a:cxnLst>
            <a:rect l="l" t="t" r="r" b="b"/>
            <a:pathLst>
              <a:path w="152400" h="193040">
                <a:moveTo>
                  <a:pt x="0" y="193040"/>
                </a:moveTo>
                <a:cubicBezTo>
                  <a:pt x="60960" y="112606"/>
                  <a:pt x="121920" y="32173"/>
                  <a:pt x="152400" y="0"/>
                </a:cubicBezTo>
              </a:path>
            </a:pathLst>
          </a:custGeom>
          <a:noFill/>
          <a:ln w="9525" cap="flat" cmpd="sng" algn="ctr">
            <a:solidFill>
              <a:schemeClr val="tx1"/>
            </a:solid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pic>
        <p:nvPicPr>
          <p:cNvPr id="94" name="Picture 93"/>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14378" y="5052449"/>
            <a:ext cx="475251" cy="196824"/>
          </a:xfrm>
          <a:prstGeom prst="rect">
            <a:avLst/>
          </a:prstGeom>
          <a:noFill/>
          <a:ln w="9525">
            <a:noFill/>
            <a:miter lim="800000"/>
            <a:headEnd/>
            <a:tailEnd/>
          </a:ln>
          <a:effectLst/>
        </p:spPr>
      </p:pic>
      <p:grpSp>
        <p:nvGrpSpPr>
          <p:cNvPr id="228" name="Group 227"/>
          <p:cNvGrpSpPr/>
          <p:nvPr/>
        </p:nvGrpSpPr>
        <p:grpSpPr>
          <a:xfrm>
            <a:off x="1981200" y="4874260"/>
            <a:ext cx="403136" cy="262370"/>
            <a:chOff x="1344299" y="4193477"/>
            <a:chExt cx="403136" cy="262370"/>
          </a:xfrm>
        </p:grpSpPr>
        <p:sp>
          <p:nvSpPr>
            <p:cNvPr id="24" name="Oval 23"/>
            <p:cNvSpPr/>
            <p:nvPr/>
          </p:nvSpPr>
          <p:spPr bwMode="auto">
            <a:xfrm>
              <a:off x="1371600" y="4193477"/>
              <a:ext cx="273017" cy="262370"/>
            </a:xfrm>
            <a:prstGeom prst="ellipse">
              <a:avLst/>
            </a:prstGeom>
            <a:solidFill>
              <a:schemeClr val="bg1"/>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27" name="TextBox 226"/>
            <p:cNvSpPr txBox="1"/>
            <p:nvPr/>
          </p:nvSpPr>
          <p:spPr>
            <a:xfrm>
              <a:off x="1344299" y="4216757"/>
              <a:ext cx="403136" cy="230832"/>
            </a:xfrm>
            <a:prstGeom prst="rect">
              <a:avLst/>
            </a:prstGeom>
            <a:noFill/>
          </p:spPr>
          <p:txBody>
            <a:bodyPr wrap="square" rtlCol="0">
              <a:spAutoFit/>
            </a:bodyPr>
            <a:lstStyle/>
            <a:p>
              <a:pPr defTabSz="914400" fontAlgn="base">
                <a:spcBef>
                  <a:spcPct val="0"/>
                </a:spcBef>
                <a:spcAft>
                  <a:spcPct val="0"/>
                </a:spcAft>
              </a:pPr>
              <a:r>
                <a:rPr lang="en-US" sz="900" b="1" dirty="0" smtClean="0">
                  <a:solidFill>
                    <a:srgbClr val="00B050"/>
                  </a:solidFill>
                  <a:latin typeface="Arial Black" pitchFamily="34" charset="0"/>
                  <a:ea typeface="ＭＳ Ｐゴシック" charset="-128"/>
                </a:rPr>
                <a:t>OF</a:t>
              </a:r>
              <a:endParaRPr lang="en-US" sz="900" b="1" dirty="0">
                <a:solidFill>
                  <a:srgbClr val="00B050"/>
                </a:solidFill>
                <a:latin typeface="Arial Black" pitchFamily="34" charset="0"/>
                <a:ea typeface="ＭＳ Ｐゴシック" charset="-128"/>
              </a:endParaRPr>
            </a:p>
          </p:txBody>
        </p:sp>
      </p:grpSp>
      <p:cxnSp>
        <p:nvCxnSpPr>
          <p:cNvPr id="247" name="Straight Connector 246"/>
          <p:cNvCxnSpPr/>
          <p:nvPr/>
        </p:nvCxnSpPr>
        <p:spPr bwMode="auto">
          <a:xfrm rot="-1020000" flipV="1">
            <a:off x="2045784" y="5259656"/>
            <a:ext cx="325268" cy="249659"/>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213" name="Freeform 212"/>
          <p:cNvSpPr/>
          <p:nvPr/>
        </p:nvSpPr>
        <p:spPr bwMode="auto">
          <a:xfrm>
            <a:off x="6600723" y="4452620"/>
            <a:ext cx="997021" cy="1046480"/>
          </a:xfrm>
          <a:custGeom>
            <a:avLst/>
            <a:gdLst>
              <a:gd name="connsiteX0" fmla="*/ 0 w 914400"/>
              <a:gd name="connsiteY0" fmla="*/ 0 h 965200"/>
              <a:gd name="connsiteX1" fmla="*/ 914400 w 914400"/>
              <a:gd name="connsiteY1" fmla="*/ 965200 h 965200"/>
            </a:gdLst>
            <a:ahLst/>
            <a:cxnLst>
              <a:cxn ang="0">
                <a:pos x="connsiteX0" y="connsiteY0"/>
              </a:cxn>
              <a:cxn ang="0">
                <a:pos x="connsiteX1" y="connsiteY1"/>
              </a:cxn>
            </a:cxnLst>
            <a:rect l="l" t="t" r="r" b="b"/>
            <a:pathLst>
              <a:path w="914400" h="965200">
                <a:moveTo>
                  <a:pt x="0" y="0"/>
                </a:moveTo>
                <a:lnTo>
                  <a:pt x="914400" y="965200"/>
                </a:lnTo>
              </a:path>
            </a:pathLst>
          </a:custGeom>
          <a:noFill/>
          <a:ln w="9525" cap="flat" cmpd="sng" algn="ctr">
            <a:solidFill>
              <a:schemeClr val="tx1"/>
            </a:solidFill>
            <a:prstDash val="solid"/>
            <a:round/>
            <a:headEnd type="none" w="med" len="med"/>
            <a:tailEnd type="non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177" name="Oval 176"/>
          <p:cNvSpPr/>
          <p:nvPr/>
        </p:nvSpPr>
        <p:spPr bwMode="auto">
          <a:xfrm rot="-1140000">
            <a:off x="2453593" y="4986463"/>
            <a:ext cx="45719" cy="101561"/>
          </a:xfrm>
          <a:prstGeom prst="ellips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39" name="Freeform 238"/>
          <p:cNvSpPr/>
          <p:nvPr/>
        </p:nvSpPr>
        <p:spPr bwMode="auto">
          <a:xfrm>
            <a:off x="2466640" y="4497633"/>
            <a:ext cx="3956087" cy="493494"/>
          </a:xfrm>
          <a:custGeom>
            <a:avLst/>
            <a:gdLst>
              <a:gd name="connsiteX0" fmla="*/ 0 w 3905918"/>
              <a:gd name="connsiteY0" fmla="*/ 503935 h 503935"/>
              <a:gd name="connsiteX1" fmla="*/ 1686560 w 3905918"/>
              <a:gd name="connsiteY1" fmla="*/ 199135 h 503935"/>
              <a:gd name="connsiteX2" fmla="*/ 3312160 w 3905918"/>
              <a:gd name="connsiteY2" fmla="*/ 158495 h 503935"/>
              <a:gd name="connsiteX3" fmla="*/ 3901440 w 3905918"/>
              <a:gd name="connsiteY3" fmla="*/ 6095 h 503935"/>
            </a:gdLst>
            <a:ahLst/>
            <a:cxnLst>
              <a:cxn ang="0">
                <a:pos x="connsiteX0" y="connsiteY0"/>
              </a:cxn>
              <a:cxn ang="0">
                <a:pos x="connsiteX1" y="connsiteY1"/>
              </a:cxn>
              <a:cxn ang="0">
                <a:pos x="connsiteX2" y="connsiteY2"/>
              </a:cxn>
              <a:cxn ang="0">
                <a:pos x="connsiteX3" y="connsiteY3"/>
              </a:cxn>
            </a:cxnLst>
            <a:rect l="l" t="t" r="r" b="b"/>
            <a:pathLst>
              <a:path w="3905918" h="503935">
                <a:moveTo>
                  <a:pt x="0" y="503935"/>
                </a:moveTo>
                <a:cubicBezTo>
                  <a:pt x="567266" y="380321"/>
                  <a:pt x="1134533" y="256708"/>
                  <a:pt x="1686560" y="199135"/>
                </a:cubicBezTo>
                <a:cubicBezTo>
                  <a:pt x="2238587" y="141562"/>
                  <a:pt x="2943013" y="190668"/>
                  <a:pt x="3312160" y="158495"/>
                </a:cubicBezTo>
                <a:cubicBezTo>
                  <a:pt x="3681307" y="126322"/>
                  <a:pt x="3943773" y="-32852"/>
                  <a:pt x="3901440" y="6095"/>
                </a:cubicBezTo>
              </a:path>
            </a:pathLst>
          </a:custGeom>
          <a:noFill/>
          <a:ln w="9525" cap="flat" cmpd="sng" algn="ctr">
            <a:solidFill>
              <a:schemeClr val="tx1"/>
            </a:solidFill>
            <a:prstDash val="solid"/>
            <a:round/>
            <a:headEnd type="none" w="med" len="med"/>
            <a:tailEnd type="non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17" name="Freeform 216"/>
          <p:cNvSpPr/>
          <p:nvPr/>
        </p:nvSpPr>
        <p:spPr bwMode="auto">
          <a:xfrm>
            <a:off x="2528367" y="4542596"/>
            <a:ext cx="3967892" cy="509491"/>
          </a:xfrm>
          <a:custGeom>
            <a:avLst/>
            <a:gdLst>
              <a:gd name="connsiteX0" fmla="*/ 0 w 3905918"/>
              <a:gd name="connsiteY0" fmla="*/ 503935 h 503935"/>
              <a:gd name="connsiteX1" fmla="*/ 1686560 w 3905918"/>
              <a:gd name="connsiteY1" fmla="*/ 199135 h 503935"/>
              <a:gd name="connsiteX2" fmla="*/ 3312160 w 3905918"/>
              <a:gd name="connsiteY2" fmla="*/ 158495 h 503935"/>
              <a:gd name="connsiteX3" fmla="*/ 3901440 w 3905918"/>
              <a:gd name="connsiteY3" fmla="*/ 6095 h 503935"/>
            </a:gdLst>
            <a:ahLst/>
            <a:cxnLst>
              <a:cxn ang="0">
                <a:pos x="connsiteX0" y="connsiteY0"/>
              </a:cxn>
              <a:cxn ang="0">
                <a:pos x="connsiteX1" y="connsiteY1"/>
              </a:cxn>
              <a:cxn ang="0">
                <a:pos x="connsiteX2" y="connsiteY2"/>
              </a:cxn>
              <a:cxn ang="0">
                <a:pos x="connsiteX3" y="connsiteY3"/>
              </a:cxn>
            </a:cxnLst>
            <a:rect l="l" t="t" r="r" b="b"/>
            <a:pathLst>
              <a:path w="3905918" h="503935">
                <a:moveTo>
                  <a:pt x="0" y="503935"/>
                </a:moveTo>
                <a:cubicBezTo>
                  <a:pt x="567266" y="380321"/>
                  <a:pt x="1134533" y="256708"/>
                  <a:pt x="1686560" y="199135"/>
                </a:cubicBezTo>
                <a:cubicBezTo>
                  <a:pt x="2238587" y="141562"/>
                  <a:pt x="2943013" y="190668"/>
                  <a:pt x="3312160" y="158495"/>
                </a:cubicBezTo>
                <a:cubicBezTo>
                  <a:pt x="3681307" y="126322"/>
                  <a:pt x="3943773" y="-32852"/>
                  <a:pt x="3901440" y="6095"/>
                </a:cubicBezTo>
              </a:path>
            </a:pathLst>
          </a:custGeom>
          <a:noFill/>
          <a:ln w="9525" cap="flat" cmpd="sng" algn="ctr">
            <a:solidFill>
              <a:schemeClr val="tx1"/>
            </a:solidFill>
            <a:prstDash val="solid"/>
            <a:round/>
            <a:headEnd type="none" w="med" len="med"/>
            <a:tailEnd type="non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pic>
        <p:nvPicPr>
          <p:cNvPr id="87" name="Picture 86" descr="C:\Users\scalzia\Documents\Scott\Marketing\templates\PPT ICONS-JULY-6-2011\Mobility Access Switches\S3500 48 ports.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29960" y="4339920"/>
            <a:ext cx="1052166" cy="219380"/>
          </a:xfrm>
          <a:prstGeom prst="rect">
            <a:avLst/>
          </a:prstGeom>
          <a:noFill/>
          <a:extLst>
            <a:ext uri="{909E8E84-426E-40DD-AFC4-6F175D3DCCD1}">
              <a14:hiddenFill xmlns:a14="http://schemas.microsoft.com/office/drawing/2010/main">
                <a:solidFill>
                  <a:srgbClr val="FFFFFF"/>
                </a:solidFill>
              </a14:hiddenFill>
            </a:ext>
          </a:extLst>
        </p:spPr>
      </p:pic>
      <p:grpSp>
        <p:nvGrpSpPr>
          <p:cNvPr id="220" name="Group 219"/>
          <p:cNvGrpSpPr/>
          <p:nvPr/>
        </p:nvGrpSpPr>
        <p:grpSpPr>
          <a:xfrm>
            <a:off x="6933004" y="4216027"/>
            <a:ext cx="403136" cy="262370"/>
            <a:chOff x="1344299" y="4193477"/>
            <a:chExt cx="403136" cy="262370"/>
          </a:xfrm>
        </p:grpSpPr>
        <p:sp>
          <p:nvSpPr>
            <p:cNvPr id="221" name="Oval 220"/>
            <p:cNvSpPr/>
            <p:nvPr/>
          </p:nvSpPr>
          <p:spPr bwMode="auto">
            <a:xfrm>
              <a:off x="1371600" y="4193477"/>
              <a:ext cx="273017" cy="262370"/>
            </a:xfrm>
            <a:prstGeom prst="ellipse">
              <a:avLst/>
            </a:prstGeom>
            <a:solidFill>
              <a:schemeClr val="bg1"/>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22" name="TextBox 221"/>
            <p:cNvSpPr txBox="1"/>
            <p:nvPr/>
          </p:nvSpPr>
          <p:spPr>
            <a:xfrm>
              <a:off x="1344299" y="4216757"/>
              <a:ext cx="403136" cy="230832"/>
            </a:xfrm>
            <a:prstGeom prst="rect">
              <a:avLst/>
            </a:prstGeom>
            <a:noFill/>
          </p:spPr>
          <p:txBody>
            <a:bodyPr wrap="square" rtlCol="0">
              <a:spAutoFit/>
            </a:bodyPr>
            <a:lstStyle/>
            <a:p>
              <a:pPr defTabSz="914400" fontAlgn="base">
                <a:spcBef>
                  <a:spcPct val="0"/>
                </a:spcBef>
                <a:spcAft>
                  <a:spcPct val="0"/>
                </a:spcAft>
              </a:pPr>
              <a:r>
                <a:rPr lang="en-US" sz="900" b="1" dirty="0" smtClean="0">
                  <a:solidFill>
                    <a:srgbClr val="00B050"/>
                  </a:solidFill>
                  <a:latin typeface="Arial Black" pitchFamily="34" charset="0"/>
                  <a:ea typeface="ＭＳ Ｐゴシック" charset="-128"/>
                </a:rPr>
                <a:t>OF</a:t>
              </a:r>
              <a:endParaRPr lang="en-US" sz="900" b="1" dirty="0">
                <a:solidFill>
                  <a:srgbClr val="00B050"/>
                </a:solidFill>
                <a:latin typeface="Arial Black" pitchFamily="34" charset="0"/>
                <a:ea typeface="ＭＳ Ｐゴシック" charset="-128"/>
              </a:endParaRPr>
            </a:p>
          </p:txBody>
        </p:sp>
      </p:grpSp>
      <p:sp>
        <p:nvSpPr>
          <p:cNvPr id="241" name="Freeform 240"/>
          <p:cNvSpPr/>
          <p:nvPr/>
        </p:nvSpPr>
        <p:spPr bwMode="auto">
          <a:xfrm>
            <a:off x="2369244" y="4593800"/>
            <a:ext cx="4856480" cy="427780"/>
          </a:xfrm>
          <a:custGeom>
            <a:avLst/>
            <a:gdLst>
              <a:gd name="connsiteX0" fmla="*/ 0 w 4856480"/>
              <a:gd name="connsiteY0" fmla="*/ 346500 h 427780"/>
              <a:gd name="connsiteX1" fmla="*/ 457200 w 4856480"/>
              <a:gd name="connsiteY1" fmla="*/ 143300 h 427780"/>
              <a:gd name="connsiteX2" fmla="*/ 1239520 w 4856480"/>
              <a:gd name="connsiteY2" fmla="*/ 31540 h 427780"/>
              <a:gd name="connsiteX3" fmla="*/ 2407920 w 4856480"/>
              <a:gd name="connsiteY3" fmla="*/ 1060 h 427780"/>
              <a:gd name="connsiteX4" fmla="*/ 3048000 w 4856480"/>
              <a:gd name="connsiteY4" fmla="*/ 11220 h 427780"/>
              <a:gd name="connsiteX5" fmla="*/ 3860800 w 4856480"/>
              <a:gd name="connsiteY5" fmla="*/ 51860 h 427780"/>
              <a:gd name="connsiteX6" fmla="*/ 4470400 w 4856480"/>
              <a:gd name="connsiteY6" fmla="*/ 204260 h 427780"/>
              <a:gd name="connsiteX7" fmla="*/ 4856480 w 4856480"/>
              <a:gd name="connsiteY7" fmla="*/ 427780 h 42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480" h="427780">
                <a:moveTo>
                  <a:pt x="0" y="346500"/>
                </a:moveTo>
                <a:cubicBezTo>
                  <a:pt x="125306" y="271146"/>
                  <a:pt x="250613" y="195793"/>
                  <a:pt x="457200" y="143300"/>
                </a:cubicBezTo>
                <a:cubicBezTo>
                  <a:pt x="663787" y="90807"/>
                  <a:pt x="914400" y="55247"/>
                  <a:pt x="1239520" y="31540"/>
                </a:cubicBezTo>
                <a:cubicBezTo>
                  <a:pt x="1564640" y="7833"/>
                  <a:pt x="2407920" y="1060"/>
                  <a:pt x="2407920" y="1060"/>
                </a:cubicBezTo>
                <a:cubicBezTo>
                  <a:pt x="2709333" y="-2327"/>
                  <a:pt x="2805853" y="2753"/>
                  <a:pt x="3048000" y="11220"/>
                </a:cubicBezTo>
                <a:cubicBezTo>
                  <a:pt x="3290147" y="19687"/>
                  <a:pt x="3623733" y="19687"/>
                  <a:pt x="3860800" y="51860"/>
                </a:cubicBezTo>
                <a:cubicBezTo>
                  <a:pt x="4097867" y="84033"/>
                  <a:pt x="4304453" y="141607"/>
                  <a:pt x="4470400" y="204260"/>
                </a:cubicBezTo>
                <a:cubicBezTo>
                  <a:pt x="4636347" y="266913"/>
                  <a:pt x="4800600" y="368513"/>
                  <a:pt x="4856480" y="427780"/>
                </a:cubicBezTo>
              </a:path>
            </a:pathLst>
          </a:custGeom>
          <a:noFill/>
          <a:ln w="9525" cap="flat" cmpd="sng" algn="ctr">
            <a:solidFill>
              <a:schemeClr val="tx1"/>
            </a:solid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sp>
        <p:nvSpPr>
          <p:cNvPr id="218" name="Freeform 217"/>
          <p:cNvSpPr/>
          <p:nvPr/>
        </p:nvSpPr>
        <p:spPr bwMode="auto">
          <a:xfrm>
            <a:off x="2397757" y="4642971"/>
            <a:ext cx="4789100" cy="427780"/>
          </a:xfrm>
          <a:custGeom>
            <a:avLst/>
            <a:gdLst>
              <a:gd name="connsiteX0" fmla="*/ 0 w 4856480"/>
              <a:gd name="connsiteY0" fmla="*/ 346500 h 427780"/>
              <a:gd name="connsiteX1" fmla="*/ 457200 w 4856480"/>
              <a:gd name="connsiteY1" fmla="*/ 143300 h 427780"/>
              <a:gd name="connsiteX2" fmla="*/ 1239520 w 4856480"/>
              <a:gd name="connsiteY2" fmla="*/ 31540 h 427780"/>
              <a:gd name="connsiteX3" fmla="*/ 2407920 w 4856480"/>
              <a:gd name="connsiteY3" fmla="*/ 1060 h 427780"/>
              <a:gd name="connsiteX4" fmla="*/ 3048000 w 4856480"/>
              <a:gd name="connsiteY4" fmla="*/ 11220 h 427780"/>
              <a:gd name="connsiteX5" fmla="*/ 3860800 w 4856480"/>
              <a:gd name="connsiteY5" fmla="*/ 51860 h 427780"/>
              <a:gd name="connsiteX6" fmla="*/ 4470400 w 4856480"/>
              <a:gd name="connsiteY6" fmla="*/ 204260 h 427780"/>
              <a:gd name="connsiteX7" fmla="*/ 4856480 w 4856480"/>
              <a:gd name="connsiteY7" fmla="*/ 427780 h 42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480" h="427780">
                <a:moveTo>
                  <a:pt x="0" y="346500"/>
                </a:moveTo>
                <a:cubicBezTo>
                  <a:pt x="125306" y="271146"/>
                  <a:pt x="250613" y="195793"/>
                  <a:pt x="457200" y="143300"/>
                </a:cubicBezTo>
                <a:cubicBezTo>
                  <a:pt x="663787" y="90807"/>
                  <a:pt x="914400" y="55247"/>
                  <a:pt x="1239520" y="31540"/>
                </a:cubicBezTo>
                <a:cubicBezTo>
                  <a:pt x="1564640" y="7833"/>
                  <a:pt x="2407920" y="1060"/>
                  <a:pt x="2407920" y="1060"/>
                </a:cubicBezTo>
                <a:cubicBezTo>
                  <a:pt x="2709333" y="-2327"/>
                  <a:pt x="2805853" y="2753"/>
                  <a:pt x="3048000" y="11220"/>
                </a:cubicBezTo>
                <a:cubicBezTo>
                  <a:pt x="3290147" y="19687"/>
                  <a:pt x="3623733" y="19687"/>
                  <a:pt x="3860800" y="51860"/>
                </a:cubicBezTo>
                <a:cubicBezTo>
                  <a:pt x="4097867" y="84033"/>
                  <a:pt x="4304453" y="141607"/>
                  <a:pt x="4470400" y="204260"/>
                </a:cubicBezTo>
                <a:cubicBezTo>
                  <a:pt x="4636347" y="266913"/>
                  <a:pt x="4800600" y="368513"/>
                  <a:pt x="4856480" y="427780"/>
                </a:cubicBezTo>
              </a:path>
            </a:pathLst>
          </a:custGeom>
          <a:noFill/>
          <a:ln w="9525" cap="flat" cmpd="sng" algn="ctr">
            <a:solidFill>
              <a:schemeClr val="tx1"/>
            </a:solidFill>
            <a:prstDash val="solid"/>
            <a:round/>
            <a:headEnd type="none" w="med" len="med"/>
            <a:tailEnd type="none" w="med" len="med"/>
          </a:ln>
          <a:effectLst>
            <a:glow rad="63500">
              <a:schemeClr val="accent3">
                <a:satMod val="175000"/>
                <a:alpha val="40000"/>
              </a:schemeClr>
            </a:glo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ea typeface="ＭＳ Ｐゴシック" pitchFamily="34" charset="-128"/>
            </a:endParaRPr>
          </a:p>
        </p:txBody>
      </p:sp>
      <p:pic>
        <p:nvPicPr>
          <p:cNvPr id="86" name="Picture 85"/>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96951" y="5050050"/>
            <a:ext cx="475251" cy="196824"/>
          </a:xfrm>
          <a:prstGeom prst="rect">
            <a:avLst/>
          </a:prstGeom>
          <a:noFill/>
          <a:ln w="9525">
            <a:noFill/>
            <a:miter lim="800000"/>
            <a:headEnd/>
            <a:tailEnd/>
          </a:ln>
          <a:effectLst/>
        </p:spPr>
      </p:pic>
      <p:sp>
        <p:nvSpPr>
          <p:cNvPr id="255" name="Down Arrow 254"/>
          <p:cNvSpPr/>
          <p:nvPr/>
        </p:nvSpPr>
        <p:spPr bwMode="auto">
          <a:xfrm rot="2072010">
            <a:off x="2831710" y="1864193"/>
            <a:ext cx="502969" cy="2802076"/>
          </a:xfrm>
          <a:prstGeom prst="downArrow">
            <a:avLst/>
          </a:prstGeom>
          <a:gradFill flip="none" rotWithShape="1">
            <a:gsLst>
              <a:gs pos="0">
                <a:schemeClr val="accent1"/>
              </a:gs>
              <a:gs pos="100000">
                <a:schemeClr val="accent1">
                  <a:lumMod val="60000"/>
                  <a:lumOff val="40000"/>
                  <a:alpha val="0"/>
                </a:schemeClr>
              </a:gs>
            </a:gsLst>
            <a:lin ang="16200000" scaled="1"/>
            <a:tileRect/>
          </a:gra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algn="ctr" defTabSz="914400" eaLnBrk="0" fontAlgn="base" hangingPunct="0">
              <a:spcBef>
                <a:spcPct val="0"/>
              </a:spcBef>
              <a:spcAft>
                <a:spcPct val="0"/>
              </a:spcAft>
            </a:pPr>
            <a:r>
              <a:rPr lang="en-US" sz="1600" b="1" dirty="0" smtClean="0">
                <a:solidFill>
                  <a:srgbClr val="000000"/>
                </a:solidFill>
                <a:ea typeface="ＭＳ Ｐゴシック" pitchFamily="34" charset="-128"/>
              </a:rPr>
              <a:t>Flow Plumbing</a:t>
            </a:r>
            <a:endParaRPr lang="en-US" sz="1600" b="1" dirty="0">
              <a:solidFill>
                <a:srgbClr val="000000"/>
              </a:solidFill>
              <a:ea typeface="ＭＳ Ｐゴシック" pitchFamily="34" charset="-128"/>
            </a:endParaRPr>
          </a:p>
        </p:txBody>
      </p:sp>
      <p:grpSp>
        <p:nvGrpSpPr>
          <p:cNvPr id="286" name="Group 285"/>
          <p:cNvGrpSpPr/>
          <p:nvPr/>
        </p:nvGrpSpPr>
        <p:grpSpPr>
          <a:xfrm>
            <a:off x="2123491" y="1775911"/>
            <a:ext cx="391109" cy="3126365"/>
            <a:chOff x="1309388" y="2032688"/>
            <a:chExt cx="391109" cy="3126365"/>
          </a:xfrm>
        </p:grpSpPr>
        <p:grpSp>
          <p:nvGrpSpPr>
            <p:cNvPr id="4" name="Group 3"/>
            <p:cNvGrpSpPr/>
            <p:nvPr/>
          </p:nvGrpSpPr>
          <p:grpSpPr>
            <a:xfrm rot="2068989">
              <a:off x="1309388" y="2032688"/>
              <a:ext cx="391109" cy="3126365"/>
              <a:chOff x="943042" y="3213127"/>
              <a:chExt cx="391109" cy="1832231"/>
            </a:xfrm>
          </p:grpSpPr>
          <p:sp>
            <p:nvSpPr>
              <p:cNvPr id="253" name="Down Arrow 252"/>
              <p:cNvSpPr/>
              <p:nvPr/>
            </p:nvSpPr>
            <p:spPr bwMode="auto">
              <a:xfrm>
                <a:off x="943042" y="3602743"/>
                <a:ext cx="391109" cy="1442615"/>
              </a:xfrm>
              <a:prstGeom prst="downArrow">
                <a:avLst/>
              </a:prstGeom>
              <a:gradFill flip="none" rotWithShape="1">
                <a:gsLst>
                  <a:gs pos="0">
                    <a:schemeClr val="accent6">
                      <a:lumMod val="91000"/>
                      <a:lumOff val="9000"/>
                    </a:schemeClr>
                  </a:gs>
                  <a:gs pos="100000">
                    <a:schemeClr val="accent1">
                      <a:lumMod val="60000"/>
                      <a:lumOff val="40000"/>
                      <a:alpha val="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a:solidFill>
                    <a:srgbClr val="FFFFFF"/>
                  </a:solidFill>
                  <a:ea typeface="ＭＳ Ｐゴシック" pitchFamily="34" charset="-128"/>
                </a:endParaRPr>
              </a:p>
            </p:txBody>
          </p:sp>
          <p:sp>
            <p:nvSpPr>
              <p:cNvPr id="285" name="Down Arrow 284"/>
              <p:cNvSpPr/>
              <p:nvPr/>
            </p:nvSpPr>
            <p:spPr bwMode="auto">
              <a:xfrm rot="10800000">
                <a:off x="943042" y="3213127"/>
                <a:ext cx="391109" cy="1442615"/>
              </a:xfrm>
              <a:prstGeom prst="downArrow">
                <a:avLst/>
              </a:prstGeom>
              <a:gradFill flip="none" rotWithShape="1">
                <a:gsLst>
                  <a:gs pos="0">
                    <a:schemeClr val="accent6">
                      <a:lumMod val="91000"/>
                      <a:lumOff val="9000"/>
                    </a:schemeClr>
                  </a:gs>
                  <a:gs pos="100000">
                    <a:schemeClr val="accent1">
                      <a:lumMod val="60000"/>
                      <a:lumOff val="40000"/>
                      <a:alpha val="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2400">
                  <a:solidFill>
                    <a:srgbClr val="FFFFFF"/>
                  </a:solidFill>
                  <a:ea typeface="ＭＳ Ｐゴシック" pitchFamily="34" charset="-128"/>
                </a:endParaRPr>
              </a:p>
            </p:txBody>
          </p:sp>
        </p:grpSp>
        <p:sp>
          <p:nvSpPr>
            <p:cNvPr id="208" name="TextBox 207"/>
            <p:cNvSpPr txBox="1">
              <a:spLocks noChangeArrowheads="1"/>
            </p:cNvSpPr>
            <p:nvPr/>
          </p:nvSpPr>
          <p:spPr bwMode="auto">
            <a:xfrm rot="18293620">
              <a:off x="141299" y="3556539"/>
              <a:ext cx="26773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fontAlgn="base">
                <a:spcBef>
                  <a:spcPct val="0"/>
                </a:spcBef>
                <a:spcAft>
                  <a:spcPct val="0"/>
                </a:spcAft>
              </a:pPr>
              <a:r>
                <a:rPr lang="en-US" sz="1200" b="1" dirty="0" err="1" smtClean="0">
                  <a:solidFill>
                    <a:srgbClr val="000000"/>
                  </a:solidFill>
                  <a:effectLst>
                    <a:outerShdw blurRad="38100" dist="38100" dir="2700000" algn="tl">
                      <a:srgbClr val="000000">
                        <a:alpha val="43137"/>
                      </a:srgbClr>
                    </a:outerShdw>
                  </a:effectLst>
                  <a:cs typeface="ＭＳ Ｐゴシック" charset="0"/>
                </a:rPr>
                <a:t>AppRF</a:t>
              </a:r>
              <a:r>
                <a:rPr lang="en-US" sz="1200" b="1" dirty="0" smtClean="0">
                  <a:solidFill>
                    <a:srgbClr val="000000"/>
                  </a:solidFill>
                  <a:effectLst>
                    <a:outerShdw blurRad="38100" dist="38100" dir="2700000" algn="tl">
                      <a:srgbClr val="000000">
                        <a:alpha val="43137"/>
                      </a:srgbClr>
                    </a:outerShdw>
                  </a:effectLst>
                  <a:cs typeface="ＭＳ Ｐゴシック" charset="0"/>
                </a:rPr>
                <a:t> DPI for Flow Classification</a:t>
              </a:r>
              <a:endParaRPr lang="en-US" sz="1200" b="1" dirty="0">
                <a:solidFill>
                  <a:srgbClr val="000000"/>
                </a:solidFill>
                <a:effectLst>
                  <a:outerShdw blurRad="38100" dist="38100" dir="2700000" algn="tl">
                    <a:srgbClr val="000000">
                      <a:alpha val="43137"/>
                    </a:srgbClr>
                  </a:outerShdw>
                </a:effectLst>
                <a:cs typeface="ＭＳ Ｐゴシック" charset="0"/>
              </a:endParaRPr>
            </a:p>
          </p:txBody>
        </p:sp>
      </p:grpSp>
      <p:sp>
        <p:nvSpPr>
          <p:cNvPr id="287" name="Down Arrow 286"/>
          <p:cNvSpPr/>
          <p:nvPr/>
        </p:nvSpPr>
        <p:spPr bwMode="auto">
          <a:xfrm rot="18894461">
            <a:off x="5329848" y="1864063"/>
            <a:ext cx="502969" cy="2802076"/>
          </a:xfrm>
          <a:prstGeom prst="downArrow">
            <a:avLst/>
          </a:prstGeom>
          <a:gradFill flip="none" rotWithShape="1">
            <a:gsLst>
              <a:gs pos="0">
                <a:schemeClr val="accent1"/>
              </a:gs>
              <a:gs pos="100000">
                <a:schemeClr val="accent1">
                  <a:lumMod val="60000"/>
                  <a:lumOff val="40000"/>
                  <a:alpha val="0"/>
                </a:schemeClr>
              </a:gs>
            </a:gsLst>
            <a:lin ang="16200000" scaled="1"/>
            <a:tileRect/>
          </a:gradFill>
          <a:ln w="9525" cap="flat" cmpd="sng" algn="ctr">
            <a:noFill/>
            <a:prstDash val="solid"/>
            <a:round/>
            <a:headEnd type="none" w="med" len="med"/>
            <a:tailEnd type="none" w="med" len="med"/>
          </a:ln>
          <a:effectLst/>
        </p:spPr>
        <p:txBody>
          <a:bodyPr vert="vert" wrap="square" lIns="0" tIns="0" rIns="0" bIns="0" numCol="1" rtlCol="0" anchor="t" anchorCtr="0" compatLnSpc="1">
            <a:prstTxWarp prst="textNoShape">
              <a:avLst/>
            </a:prstTxWarp>
          </a:bodyPr>
          <a:lstStyle/>
          <a:p>
            <a:pPr algn="ctr" defTabSz="914400" eaLnBrk="0" fontAlgn="base" hangingPunct="0">
              <a:spcBef>
                <a:spcPct val="0"/>
              </a:spcBef>
              <a:spcAft>
                <a:spcPct val="0"/>
              </a:spcAft>
            </a:pPr>
            <a:r>
              <a:rPr lang="en-US" sz="1600" b="1" dirty="0" smtClean="0">
                <a:solidFill>
                  <a:srgbClr val="000000"/>
                </a:solidFill>
                <a:ea typeface="ＭＳ Ｐゴシック" pitchFamily="34" charset="-128"/>
              </a:rPr>
              <a:t>Flow Plumbing</a:t>
            </a:r>
            <a:endParaRPr lang="en-US" sz="1600" b="1" dirty="0">
              <a:solidFill>
                <a:srgbClr val="000000"/>
              </a:solidFill>
              <a:ea typeface="ＭＳ Ｐゴシック" pitchFamily="34" charset="-128"/>
            </a:endParaRPr>
          </a:p>
        </p:txBody>
      </p:sp>
      <p:grpSp>
        <p:nvGrpSpPr>
          <p:cNvPr id="209" name="Group 208"/>
          <p:cNvGrpSpPr/>
          <p:nvPr/>
        </p:nvGrpSpPr>
        <p:grpSpPr>
          <a:xfrm>
            <a:off x="7931506" y="4627738"/>
            <a:ext cx="950587" cy="1689931"/>
            <a:chOff x="-3616325" y="-3365500"/>
            <a:chExt cx="2571750" cy="4572000"/>
          </a:xfrm>
        </p:grpSpPr>
        <p:pic>
          <p:nvPicPr>
            <p:cNvPr id="216" name="Picture 2" descr="http://a1744.phobos.apple.com/us/r1000/064/Purple/v4/e6/1e/c1/e61ec17a-cae9-36f1-a3a7-e8eab0b55ea0/mzl.yfqipurx.320x480-75.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6325" y="-3365500"/>
              <a:ext cx="257175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741" r="28981"/>
            <a:stretch/>
          </p:blipFill>
          <p:spPr bwMode="auto">
            <a:xfrm rot="5400000">
              <a:off x="-3363913" y="-2433637"/>
              <a:ext cx="206692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 name="Rectangle 251"/>
            <p:cNvSpPr/>
            <p:nvPr/>
          </p:nvSpPr>
          <p:spPr>
            <a:xfrm>
              <a:off x="-3194050" y="-2774950"/>
              <a:ext cx="139700" cy="1016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1" name="Group 270"/>
          <p:cNvGrpSpPr/>
          <p:nvPr/>
        </p:nvGrpSpPr>
        <p:grpSpPr>
          <a:xfrm>
            <a:off x="322246" y="4407130"/>
            <a:ext cx="950588" cy="1689931"/>
            <a:chOff x="412525" y="4399612"/>
            <a:chExt cx="950588" cy="1689931"/>
          </a:xfrm>
        </p:grpSpPr>
        <p:grpSp>
          <p:nvGrpSpPr>
            <p:cNvPr id="272" name="Group 271"/>
            <p:cNvGrpSpPr/>
            <p:nvPr/>
          </p:nvGrpSpPr>
          <p:grpSpPr>
            <a:xfrm>
              <a:off x="412526" y="4399612"/>
              <a:ext cx="950587" cy="1689931"/>
              <a:chOff x="-3616325" y="-3365500"/>
              <a:chExt cx="2571750" cy="4572000"/>
            </a:xfrm>
          </p:grpSpPr>
          <p:pic>
            <p:nvPicPr>
              <p:cNvPr id="275" name="Picture 2" descr="http://a1744.phobos.apple.com/us/r1000/064/Purple/v4/e6/1e/c1/e61ec17a-cae9-36f1-a3a7-e8eab0b55ea0/mzl.yfqipurx.320x480-75.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6325" y="-3365500"/>
                <a:ext cx="257175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741" t="14651" r="28981" b="14651"/>
              <a:stretch/>
            </p:blipFill>
            <p:spPr bwMode="auto">
              <a:xfrm rot="5400000">
                <a:off x="-2018177" y="-148011"/>
                <a:ext cx="960311" cy="85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7" name="Rectangle 276"/>
              <p:cNvSpPr/>
              <p:nvPr/>
            </p:nvSpPr>
            <p:spPr>
              <a:xfrm>
                <a:off x="-3194050" y="-2774950"/>
                <a:ext cx="139700" cy="1016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3" name="Rectangle 272"/>
            <p:cNvSpPr/>
            <p:nvPr/>
          </p:nvSpPr>
          <p:spPr>
            <a:xfrm>
              <a:off x="412525" y="4884230"/>
              <a:ext cx="950587" cy="71982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4" name="Picture 2" descr="http://a1744.phobos.apple.com/us/r1000/064/Purple/v4/e6/1e/c1/e61ec17a-cae9-36f1-a3a7-e8eab0b55ea0/mzl.yfqipurx.320x480-75.jpg">
              <a:hlinkClick r:id="rId7"/>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5518" t="69841" r="4582" b="9018"/>
            <a:stretch/>
          </p:blipFill>
          <p:spPr bwMode="auto">
            <a:xfrm>
              <a:off x="501380" y="4760760"/>
              <a:ext cx="695398" cy="8432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3100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life Example: Arista HQ</a:t>
            </a:r>
            <a:endParaRPr lang="es-ES_tradnl" dirty="0"/>
          </a:p>
        </p:txBody>
      </p:sp>
      <p:sp>
        <p:nvSpPr>
          <p:cNvPr id="3" name="Can 2"/>
          <p:cNvSpPr/>
          <p:nvPr/>
        </p:nvSpPr>
        <p:spPr bwMode="auto">
          <a:xfrm rot="14671821">
            <a:off x="5415434" y="3598750"/>
            <a:ext cx="1371600" cy="174319"/>
          </a:xfrm>
          <a:prstGeom prst="can">
            <a:avLst/>
          </a:prstGeom>
          <a:solidFill>
            <a:schemeClr val="accent6">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US" dirty="0" smtClean="0">
              <a:solidFill>
                <a:prstClr val="black"/>
              </a:solidFill>
              <a:latin typeface="Arial"/>
              <a:ea typeface="ＭＳ Ｐゴシック" pitchFamily="34" charset="-128"/>
              <a:cs typeface="Arial"/>
            </a:endParaRPr>
          </a:p>
        </p:txBody>
      </p:sp>
      <p:sp>
        <p:nvSpPr>
          <p:cNvPr id="4" name="Can 3"/>
          <p:cNvSpPr/>
          <p:nvPr/>
        </p:nvSpPr>
        <p:spPr bwMode="auto">
          <a:xfrm rot="19238009">
            <a:off x="4791121" y="2085923"/>
            <a:ext cx="914400" cy="174319"/>
          </a:xfrm>
          <a:prstGeom prst="can">
            <a:avLst/>
          </a:prstGeom>
          <a:solidFill>
            <a:schemeClr val="accent6">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US" dirty="0" smtClean="0">
              <a:solidFill>
                <a:prstClr val="black"/>
              </a:solidFill>
              <a:latin typeface="Arial"/>
              <a:ea typeface="ＭＳ Ｐゴシック" pitchFamily="34" charset="-128"/>
              <a:cs typeface="Arial"/>
            </a:endParaRPr>
          </a:p>
        </p:txBody>
      </p:sp>
      <p:sp>
        <p:nvSpPr>
          <p:cNvPr id="5" name="Can 4"/>
          <p:cNvSpPr/>
          <p:nvPr/>
        </p:nvSpPr>
        <p:spPr bwMode="auto">
          <a:xfrm rot="15835868">
            <a:off x="4143079" y="3660842"/>
            <a:ext cx="914400" cy="174319"/>
          </a:xfrm>
          <a:prstGeom prst="can">
            <a:avLst/>
          </a:prstGeom>
          <a:solidFill>
            <a:schemeClr val="accent6">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US" dirty="0" smtClean="0">
              <a:solidFill>
                <a:prstClr val="black"/>
              </a:solidFill>
              <a:latin typeface="Arial"/>
              <a:ea typeface="ＭＳ Ｐゴシック" pitchFamily="34" charset="-128"/>
              <a:cs typeface="Arial"/>
            </a:endParaRPr>
          </a:p>
        </p:txBody>
      </p:sp>
      <p:sp>
        <p:nvSpPr>
          <p:cNvPr id="6" name="Can 5"/>
          <p:cNvSpPr/>
          <p:nvPr/>
        </p:nvSpPr>
        <p:spPr bwMode="auto">
          <a:xfrm rot="17754076">
            <a:off x="2318337" y="3789268"/>
            <a:ext cx="1371600" cy="174319"/>
          </a:xfrm>
          <a:prstGeom prst="can">
            <a:avLst/>
          </a:prstGeom>
          <a:solidFill>
            <a:schemeClr val="accent6">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US" dirty="0" smtClean="0">
              <a:solidFill>
                <a:prstClr val="black"/>
              </a:solidFill>
              <a:latin typeface="Arial"/>
              <a:ea typeface="ＭＳ Ｐゴシック" pitchFamily="34" charset="-128"/>
              <a:cs typeface="Arial"/>
            </a:endParaRPr>
          </a:p>
        </p:txBody>
      </p:sp>
      <p:cxnSp>
        <p:nvCxnSpPr>
          <p:cNvPr id="7" name="Straight Connector 6"/>
          <p:cNvCxnSpPr/>
          <p:nvPr/>
        </p:nvCxnSpPr>
        <p:spPr>
          <a:xfrm flipH="1" flipV="1">
            <a:off x="1053801" y="4454038"/>
            <a:ext cx="1258763" cy="3727"/>
          </a:xfrm>
          <a:prstGeom prst="line">
            <a:avLst/>
          </a:prstGeom>
          <a:ln>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grpSp>
        <p:nvGrpSpPr>
          <p:cNvPr id="8" name="Group 7"/>
          <p:cNvGrpSpPr/>
          <p:nvPr/>
        </p:nvGrpSpPr>
        <p:grpSpPr>
          <a:xfrm>
            <a:off x="5811841" y="4953000"/>
            <a:ext cx="1655763" cy="533400"/>
            <a:chOff x="5278438" y="5410200"/>
            <a:chExt cx="1884362" cy="665162"/>
          </a:xfrm>
        </p:grpSpPr>
        <p:pic>
          <p:nvPicPr>
            <p:cNvPr id="9" name="Picture 2" descr="C:\Users\scalzia\Documents\Scott\Marketing\templates\PPT ICONS-JULY-6-2011\APs\AP-105.gif"/>
            <p:cNvPicPr>
              <a:picLocks noChangeAspect="1" noChangeArrowheads="1"/>
            </p:cNvPicPr>
            <p:nvPr/>
          </p:nvPicPr>
          <p:blipFill>
            <a:blip r:embed="rId2"/>
            <a:srcRect/>
            <a:stretch>
              <a:fillRect/>
            </a:stretch>
          </p:blipFill>
          <p:spPr bwMode="auto">
            <a:xfrm>
              <a:off x="5278438" y="5410200"/>
              <a:ext cx="512762" cy="665162"/>
            </a:xfrm>
            <a:prstGeom prst="rect">
              <a:avLst/>
            </a:prstGeom>
            <a:noFill/>
            <a:ln w="9525">
              <a:noFill/>
              <a:miter lim="800000"/>
              <a:headEnd/>
              <a:tailEnd/>
            </a:ln>
            <a:effectLst/>
          </p:spPr>
        </p:pic>
        <p:pic>
          <p:nvPicPr>
            <p:cNvPr id="10" name="Picture 2" descr="C:\Users\scalzia\Documents\Scott\Marketing\templates\PPT ICONS-JULY-6-2011\APs\AP-105.gif"/>
            <p:cNvPicPr>
              <a:picLocks noChangeAspect="1" noChangeArrowheads="1"/>
            </p:cNvPicPr>
            <p:nvPr/>
          </p:nvPicPr>
          <p:blipFill>
            <a:blip r:embed="rId2"/>
            <a:srcRect/>
            <a:stretch>
              <a:fillRect/>
            </a:stretch>
          </p:blipFill>
          <p:spPr bwMode="auto">
            <a:xfrm>
              <a:off x="5715000" y="5410200"/>
              <a:ext cx="512762" cy="665162"/>
            </a:xfrm>
            <a:prstGeom prst="rect">
              <a:avLst/>
            </a:prstGeom>
            <a:noFill/>
            <a:ln w="9525">
              <a:noFill/>
              <a:miter lim="800000"/>
              <a:headEnd/>
              <a:tailEnd/>
            </a:ln>
            <a:effectLst/>
          </p:spPr>
        </p:pic>
        <p:pic>
          <p:nvPicPr>
            <p:cNvPr id="11" name="Picture 2" descr="C:\Users\scalzia\Documents\Scott\Marketing\templates\PPT ICONS-JULY-6-2011\APs\AP-105.gif"/>
            <p:cNvPicPr>
              <a:picLocks noChangeAspect="1" noChangeArrowheads="1"/>
            </p:cNvPicPr>
            <p:nvPr/>
          </p:nvPicPr>
          <p:blipFill>
            <a:blip r:embed="rId2"/>
            <a:srcRect/>
            <a:stretch>
              <a:fillRect/>
            </a:stretch>
          </p:blipFill>
          <p:spPr bwMode="auto">
            <a:xfrm>
              <a:off x="6172200" y="5410200"/>
              <a:ext cx="512762" cy="665162"/>
            </a:xfrm>
            <a:prstGeom prst="rect">
              <a:avLst/>
            </a:prstGeom>
            <a:noFill/>
            <a:ln w="9525">
              <a:noFill/>
              <a:miter lim="800000"/>
              <a:headEnd/>
              <a:tailEnd/>
            </a:ln>
            <a:effectLst/>
          </p:spPr>
        </p:pic>
        <p:pic>
          <p:nvPicPr>
            <p:cNvPr id="12" name="Picture 2" descr="C:\Users\scalzia\Documents\Scott\Marketing\templates\PPT ICONS-JULY-6-2011\APs\AP-105.gif"/>
            <p:cNvPicPr>
              <a:picLocks noChangeAspect="1" noChangeArrowheads="1"/>
            </p:cNvPicPr>
            <p:nvPr/>
          </p:nvPicPr>
          <p:blipFill>
            <a:blip r:embed="rId2"/>
            <a:srcRect/>
            <a:stretch>
              <a:fillRect/>
            </a:stretch>
          </p:blipFill>
          <p:spPr bwMode="auto">
            <a:xfrm>
              <a:off x="6650038" y="5410200"/>
              <a:ext cx="512762" cy="665162"/>
            </a:xfrm>
            <a:prstGeom prst="rect">
              <a:avLst/>
            </a:prstGeom>
            <a:noFill/>
            <a:ln w="9525">
              <a:noFill/>
              <a:miter lim="800000"/>
              <a:headEnd/>
              <a:tailEnd/>
            </a:ln>
            <a:effectLst/>
          </p:spPr>
        </p:pic>
      </p:grpSp>
      <p:grpSp>
        <p:nvGrpSpPr>
          <p:cNvPr id="13" name="Group 12"/>
          <p:cNvGrpSpPr/>
          <p:nvPr/>
        </p:nvGrpSpPr>
        <p:grpSpPr>
          <a:xfrm>
            <a:off x="3851279" y="4953000"/>
            <a:ext cx="1655763" cy="533400"/>
            <a:chOff x="5278438" y="5410200"/>
            <a:chExt cx="1884362" cy="665162"/>
          </a:xfrm>
        </p:grpSpPr>
        <p:pic>
          <p:nvPicPr>
            <p:cNvPr id="14" name="Picture 2" descr="C:\Users\scalzia\Documents\Scott\Marketing\templates\PPT ICONS-JULY-6-2011\APs\AP-105.gif"/>
            <p:cNvPicPr>
              <a:picLocks noChangeAspect="1" noChangeArrowheads="1"/>
            </p:cNvPicPr>
            <p:nvPr/>
          </p:nvPicPr>
          <p:blipFill>
            <a:blip r:embed="rId2"/>
            <a:srcRect/>
            <a:stretch>
              <a:fillRect/>
            </a:stretch>
          </p:blipFill>
          <p:spPr bwMode="auto">
            <a:xfrm>
              <a:off x="5278438" y="5410200"/>
              <a:ext cx="512762" cy="665162"/>
            </a:xfrm>
            <a:prstGeom prst="rect">
              <a:avLst/>
            </a:prstGeom>
            <a:noFill/>
            <a:ln w="9525">
              <a:noFill/>
              <a:miter lim="800000"/>
              <a:headEnd/>
              <a:tailEnd/>
            </a:ln>
            <a:effectLst/>
          </p:spPr>
        </p:pic>
        <p:pic>
          <p:nvPicPr>
            <p:cNvPr id="15" name="Picture 2" descr="C:\Users\scalzia\Documents\Scott\Marketing\templates\PPT ICONS-JULY-6-2011\APs\AP-105.gif"/>
            <p:cNvPicPr>
              <a:picLocks noChangeAspect="1" noChangeArrowheads="1"/>
            </p:cNvPicPr>
            <p:nvPr/>
          </p:nvPicPr>
          <p:blipFill>
            <a:blip r:embed="rId2"/>
            <a:srcRect/>
            <a:stretch>
              <a:fillRect/>
            </a:stretch>
          </p:blipFill>
          <p:spPr bwMode="auto">
            <a:xfrm>
              <a:off x="5715000" y="5410200"/>
              <a:ext cx="512762" cy="665162"/>
            </a:xfrm>
            <a:prstGeom prst="rect">
              <a:avLst/>
            </a:prstGeom>
            <a:noFill/>
            <a:ln w="9525">
              <a:noFill/>
              <a:miter lim="800000"/>
              <a:headEnd/>
              <a:tailEnd/>
            </a:ln>
            <a:effectLst/>
          </p:spPr>
        </p:pic>
        <p:pic>
          <p:nvPicPr>
            <p:cNvPr id="16" name="Picture 2" descr="C:\Users\scalzia\Documents\Scott\Marketing\templates\PPT ICONS-JULY-6-2011\APs\AP-105.gif"/>
            <p:cNvPicPr>
              <a:picLocks noChangeAspect="1" noChangeArrowheads="1"/>
            </p:cNvPicPr>
            <p:nvPr/>
          </p:nvPicPr>
          <p:blipFill>
            <a:blip r:embed="rId2"/>
            <a:srcRect/>
            <a:stretch>
              <a:fillRect/>
            </a:stretch>
          </p:blipFill>
          <p:spPr bwMode="auto">
            <a:xfrm>
              <a:off x="6172200" y="5410200"/>
              <a:ext cx="512762" cy="665162"/>
            </a:xfrm>
            <a:prstGeom prst="rect">
              <a:avLst/>
            </a:prstGeom>
            <a:noFill/>
            <a:ln w="9525">
              <a:noFill/>
              <a:miter lim="800000"/>
              <a:headEnd/>
              <a:tailEnd/>
            </a:ln>
            <a:effectLst/>
          </p:spPr>
        </p:pic>
        <p:pic>
          <p:nvPicPr>
            <p:cNvPr id="17" name="Picture 2" descr="C:\Users\scalzia\Documents\Scott\Marketing\templates\PPT ICONS-JULY-6-2011\APs\AP-105.gif"/>
            <p:cNvPicPr>
              <a:picLocks noChangeAspect="1" noChangeArrowheads="1"/>
            </p:cNvPicPr>
            <p:nvPr/>
          </p:nvPicPr>
          <p:blipFill>
            <a:blip r:embed="rId2"/>
            <a:srcRect/>
            <a:stretch>
              <a:fillRect/>
            </a:stretch>
          </p:blipFill>
          <p:spPr bwMode="auto">
            <a:xfrm>
              <a:off x="6650038" y="5410200"/>
              <a:ext cx="512762" cy="665162"/>
            </a:xfrm>
            <a:prstGeom prst="rect">
              <a:avLst/>
            </a:prstGeom>
            <a:noFill/>
            <a:ln w="9525">
              <a:noFill/>
              <a:miter lim="800000"/>
              <a:headEnd/>
              <a:tailEnd/>
            </a:ln>
            <a:effectLst/>
          </p:spPr>
        </p:pic>
      </p:grpSp>
      <p:grpSp>
        <p:nvGrpSpPr>
          <p:cNvPr id="18" name="Group 17"/>
          <p:cNvGrpSpPr/>
          <p:nvPr/>
        </p:nvGrpSpPr>
        <p:grpSpPr>
          <a:xfrm>
            <a:off x="3962400" y="3962400"/>
            <a:ext cx="1527176" cy="1028700"/>
            <a:chOff x="6226174" y="4514850"/>
            <a:chExt cx="1527176" cy="1028700"/>
          </a:xfrm>
        </p:grpSpPr>
        <p:pic>
          <p:nvPicPr>
            <p:cNvPr id="19" name="Picture 229"/>
            <p:cNvPicPr>
              <a:picLocks noChangeAspect="1" noChangeArrowheads="1"/>
            </p:cNvPicPr>
            <p:nvPr/>
          </p:nvPicPr>
          <p:blipFill>
            <a:blip r:embed="rId3"/>
            <a:srcRect/>
            <a:stretch>
              <a:fillRect/>
            </a:stretch>
          </p:blipFill>
          <p:spPr bwMode="auto">
            <a:xfrm>
              <a:off x="6684962" y="5029200"/>
              <a:ext cx="687388" cy="514350"/>
            </a:xfrm>
            <a:prstGeom prst="rect">
              <a:avLst/>
            </a:prstGeom>
            <a:noFill/>
            <a:ln w="9360">
              <a:noFill/>
              <a:miter lim="800000"/>
              <a:headEnd/>
              <a:tailEnd/>
            </a:ln>
          </p:spPr>
        </p:pic>
        <p:pic>
          <p:nvPicPr>
            <p:cNvPr id="20" name="Picture 229"/>
            <p:cNvPicPr>
              <a:picLocks noChangeAspect="1" noChangeArrowheads="1"/>
            </p:cNvPicPr>
            <p:nvPr/>
          </p:nvPicPr>
          <p:blipFill>
            <a:blip r:embed="rId3"/>
            <a:srcRect/>
            <a:stretch>
              <a:fillRect/>
            </a:stretch>
          </p:blipFill>
          <p:spPr bwMode="auto">
            <a:xfrm>
              <a:off x="6226174" y="4800600"/>
              <a:ext cx="687388" cy="514350"/>
            </a:xfrm>
            <a:prstGeom prst="rect">
              <a:avLst/>
            </a:prstGeom>
            <a:noFill/>
            <a:ln w="9360">
              <a:noFill/>
              <a:miter lim="800000"/>
              <a:headEnd/>
              <a:tailEnd/>
            </a:ln>
          </p:spPr>
        </p:pic>
        <p:pic>
          <p:nvPicPr>
            <p:cNvPr id="21" name="Picture 229"/>
            <p:cNvPicPr>
              <a:picLocks noChangeAspect="1" noChangeArrowheads="1"/>
            </p:cNvPicPr>
            <p:nvPr/>
          </p:nvPicPr>
          <p:blipFill>
            <a:blip r:embed="rId3"/>
            <a:srcRect/>
            <a:stretch>
              <a:fillRect/>
            </a:stretch>
          </p:blipFill>
          <p:spPr bwMode="auto">
            <a:xfrm>
              <a:off x="6629400" y="4514850"/>
              <a:ext cx="687388" cy="514350"/>
            </a:xfrm>
            <a:prstGeom prst="rect">
              <a:avLst/>
            </a:prstGeom>
            <a:noFill/>
            <a:ln w="9360">
              <a:noFill/>
              <a:miter lim="800000"/>
              <a:headEnd/>
              <a:tailEnd/>
            </a:ln>
          </p:spPr>
        </p:pic>
        <p:pic>
          <p:nvPicPr>
            <p:cNvPr id="22" name="Picture 229"/>
            <p:cNvPicPr>
              <a:picLocks noChangeAspect="1" noChangeArrowheads="1"/>
            </p:cNvPicPr>
            <p:nvPr/>
          </p:nvPicPr>
          <p:blipFill>
            <a:blip r:embed="rId3"/>
            <a:srcRect/>
            <a:stretch>
              <a:fillRect/>
            </a:stretch>
          </p:blipFill>
          <p:spPr bwMode="auto">
            <a:xfrm>
              <a:off x="7065962" y="4724400"/>
              <a:ext cx="687388" cy="514350"/>
            </a:xfrm>
            <a:prstGeom prst="rect">
              <a:avLst/>
            </a:prstGeom>
            <a:noFill/>
            <a:ln w="9360">
              <a:noFill/>
              <a:miter lim="800000"/>
              <a:headEnd/>
              <a:tailEnd/>
            </a:ln>
          </p:spPr>
        </p:pic>
      </p:grpSp>
      <p:grpSp>
        <p:nvGrpSpPr>
          <p:cNvPr id="23" name="Group 22"/>
          <p:cNvGrpSpPr/>
          <p:nvPr/>
        </p:nvGrpSpPr>
        <p:grpSpPr>
          <a:xfrm>
            <a:off x="5867400" y="3962400"/>
            <a:ext cx="1527176" cy="1028700"/>
            <a:chOff x="6226174" y="4514850"/>
            <a:chExt cx="1527176" cy="1028700"/>
          </a:xfrm>
        </p:grpSpPr>
        <p:pic>
          <p:nvPicPr>
            <p:cNvPr id="24" name="Picture 229"/>
            <p:cNvPicPr>
              <a:picLocks noChangeAspect="1" noChangeArrowheads="1"/>
            </p:cNvPicPr>
            <p:nvPr/>
          </p:nvPicPr>
          <p:blipFill>
            <a:blip r:embed="rId3"/>
            <a:srcRect/>
            <a:stretch>
              <a:fillRect/>
            </a:stretch>
          </p:blipFill>
          <p:spPr bwMode="auto">
            <a:xfrm>
              <a:off x="6684962" y="5029200"/>
              <a:ext cx="687388" cy="514350"/>
            </a:xfrm>
            <a:prstGeom prst="rect">
              <a:avLst/>
            </a:prstGeom>
            <a:noFill/>
            <a:ln w="9360">
              <a:noFill/>
              <a:miter lim="800000"/>
              <a:headEnd/>
              <a:tailEnd/>
            </a:ln>
          </p:spPr>
        </p:pic>
        <p:pic>
          <p:nvPicPr>
            <p:cNvPr id="25" name="Picture 229"/>
            <p:cNvPicPr>
              <a:picLocks noChangeAspect="1" noChangeArrowheads="1"/>
            </p:cNvPicPr>
            <p:nvPr/>
          </p:nvPicPr>
          <p:blipFill>
            <a:blip r:embed="rId3"/>
            <a:srcRect/>
            <a:stretch>
              <a:fillRect/>
            </a:stretch>
          </p:blipFill>
          <p:spPr bwMode="auto">
            <a:xfrm>
              <a:off x="6226174" y="4800600"/>
              <a:ext cx="687388" cy="514350"/>
            </a:xfrm>
            <a:prstGeom prst="rect">
              <a:avLst/>
            </a:prstGeom>
            <a:noFill/>
            <a:ln w="9360">
              <a:noFill/>
              <a:miter lim="800000"/>
              <a:headEnd/>
              <a:tailEnd/>
            </a:ln>
          </p:spPr>
        </p:pic>
        <p:pic>
          <p:nvPicPr>
            <p:cNvPr id="26" name="Picture 229"/>
            <p:cNvPicPr>
              <a:picLocks noChangeAspect="1" noChangeArrowheads="1"/>
            </p:cNvPicPr>
            <p:nvPr/>
          </p:nvPicPr>
          <p:blipFill>
            <a:blip r:embed="rId3"/>
            <a:srcRect/>
            <a:stretch>
              <a:fillRect/>
            </a:stretch>
          </p:blipFill>
          <p:spPr bwMode="auto">
            <a:xfrm>
              <a:off x="6629400" y="4514850"/>
              <a:ext cx="687388" cy="514350"/>
            </a:xfrm>
            <a:prstGeom prst="rect">
              <a:avLst/>
            </a:prstGeom>
            <a:noFill/>
            <a:ln w="9360">
              <a:noFill/>
              <a:miter lim="800000"/>
              <a:headEnd/>
              <a:tailEnd/>
            </a:ln>
          </p:spPr>
        </p:pic>
        <p:pic>
          <p:nvPicPr>
            <p:cNvPr id="27" name="Picture 229"/>
            <p:cNvPicPr>
              <a:picLocks noChangeAspect="1" noChangeArrowheads="1"/>
            </p:cNvPicPr>
            <p:nvPr/>
          </p:nvPicPr>
          <p:blipFill>
            <a:blip r:embed="rId3"/>
            <a:srcRect/>
            <a:stretch>
              <a:fillRect/>
            </a:stretch>
          </p:blipFill>
          <p:spPr bwMode="auto">
            <a:xfrm>
              <a:off x="7065962" y="4724400"/>
              <a:ext cx="687388" cy="514350"/>
            </a:xfrm>
            <a:prstGeom prst="rect">
              <a:avLst/>
            </a:prstGeom>
            <a:noFill/>
            <a:ln w="9360">
              <a:noFill/>
              <a:miter lim="800000"/>
              <a:headEnd/>
              <a:tailEnd/>
            </a:ln>
          </p:spPr>
        </p:pic>
      </p:grpSp>
      <p:grpSp>
        <p:nvGrpSpPr>
          <p:cNvPr id="28" name="Group 27"/>
          <p:cNvGrpSpPr/>
          <p:nvPr/>
        </p:nvGrpSpPr>
        <p:grpSpPr>
          <a:xfrm>
            <a:off x="1773241" y="4953000"/>
            <a:ext cx="1655763" cy="533400"/>
            <a:chOff x="5278438" y="5410200"/>
            <a:chExt cx="1884362" cy="665162"/>
          </a:xfrm>
        </p:grpSpPr>
        <p:pic>
          <p:nvPicPr>
            <p:cNvPr id="29" name="Picture 2" descr="C:\Users\scalzia\Documents\Scott\Marketing\templates\PPT ICONS-JULY-6-2011\APs\AP-105.gif"/>
            <p:cNvPicPr>
              <a:picLocks noChangeAspect="1" noChangeArrowheads="1"/>
            </p:cNvPicPr>
            <p:nvPr/>
          </p:nvPicPr>
          <p:blipFill>
            <a:blip r:embed="rId2"/>
            <a:srcRect/>
            <a:stretch>
              <a:fillRect/>
            </a:stretch>
          </p:blipFill>
          <p:spPr bwMode="auto">
            <a:xfrm>
              <a:off x="5278438" y="5410200"/>
              <a:ext cx="512762" cy="665162"/>
            </a:xfrm>
            <a:prstGeom prst="rect">
              <a:avLst/>
            </a:prstGeom>
            <a:noFill/>
            <a:ln w="9525">
              <a:noFill/>
              <a:miter lim="800000"/>
              <a:headEnd/>
              <a:tailEnd/>
            </a:ln>
            <a:effectLst/>
          </p:spPr>
        </p:pic>
        <p:pic>
          <p:nvPicPr>
            <p:cNvPr id="30" name="Picture 2" descr="C:\Users\scalzia\Documents\Scott\Marketing\templates\PPT ICONS-JULY-6-2011\APs\AP-105.gif"/>
            <p:cNvPicPr>
              <a:picLocks noChangeAspect="1" noChangeArrowheads="1"/>
            </p:cNvPicPr>
            <p:nvPr/>
          </p:nvPicPr>
          <p:blipFill>
            <a:blip r:embed="rId2"/>
            <a:srcRect/>
            <a:stretch>
              <a:fillRect/>
            </a:stretch>
          </p:blipFill>
          <p:spPr bwMode="auto">
            <a:xfrm>
              <a:off x="5715000" y="5410200"/>
              <a:ext cx="512762" cy="665162"/>
            </a:xfrm>
            <a:prstGeom prst="rect">
              <a:avLst/>
            </a:prstGeom>
            <a:noFill/>
            <a:ln w="9525">
              <a:noFill/>
              <a:miter lim="800000"/>
              <a:headEnd/>
              <a:tailEnd/>
            </a:ln>
            <a:effectLst/>
          </p:spPr>
        </p:pic>
        <p:pic>
          <p:nvPicPr>
            <p:cNvPr id="31" name="Picture 2" descr="C:\Users\scalzia\Documents\Scott\Marketing\templates\PPT ICONS-JULY-6-2011\APs\AP-105.gif"/>
            <p:cNvPicPr>
              <a:picLocks noChangeAspect="1" noChangeArrowheads="1"/>
            </p:cNvPicPr>
            <p:nvPr/>
          </p:nvPicPr>
          <p:blipFill>
            <a:blip r:embed="rId2"/>
            <a:srcRect/>
            <a:stretch>
              <a:fillRect/>
            </a:stretch>
          </p:blipFill>
          <p:spPr bwMode="auto">
            <a:xfrm>
              <a:off x="6172200" y="5410200"/>
              <a:ext cx="512762" cy="665162"/>
            </a:xfrm>
            <a:prstGeom prst="rect">
              <a:avLst/>
            </a:prstGeom>
            <a:noFill/>
            <a:ln w="9525">
              <a:noFill/>
              <a:miter lim="800000"/>
              <a:headEnd/>
              <a:tailEnd/>
            </a:ln>
            <a:effectLst/>
          </p:spPr>
        </p:pic>
        <p:pic>
          <p:nvPicPr>
            <p:cNvPr id="32" name="Picture 2" descr="C:\Users\scalzia\Documents\Scott\Marketing\templates\PPT ICONS-JULY-6-2011\APs\AP-105.gif"/>
            <p:cNvPicPr>
              <a:picLocks noChangeAspect="1" noChangeArrowheads="1"/>
            </p:cNvPicPr>
            <p:nvPr/>
          </p:nvPicPr>
          <p:blipFill>
            <a:blip r:embed="rId2"/>
            <a:srcRect/>
            <a:stretch>
              <a:fillRect/>
            </a:stretch>
          </p:blipFill>
          <p:spPr bwMode="auto">
            <a:xfrm>
              <a:off x="6650038" y="5410200"/>
              <a:ext cx="512762" cy="665162"/>
            </a:xfrm>
            <a:prstGeom prst="rect">
              <a:avLst/>
            </a:prstGeom>
            <a:noFill/>
            <a:ln w="9525">
              <a:noFill/>
              <a:miter lim="800000"/>
              <a:headEnd/>
              <a:tailEnd/>
            </a:ln>
            <a:effectLst/>
          </p:spPr>
        </p:pic>
      </p:grpSp>
      <p:grpSp>
        <p:nvGrpSpPr>
          <p:cNvPr id="33" name="Group 32"/>
          <p:cNvGrpSpPr/>
          <p:nvPr/>
        </p:nvGrpSpPr>
        <p:grpSpPr>
          <a:xfrm>
            <a:off x="1828800" y="3962400"/>
            <a:ext cx="1527176" cy="1028700"/>
            <a:chOff x="6226174" y="4514850"/>
            <a:chExt cx="1527176" cy="1028700"/>
          </a:xfrm>
        </p:grpSpPr>
        <p:pic>
          <p:nvPicPr>
            <p:cNvPr id="34" name="Picture 229"/>
            <p:cNvPicPr>
              <a:picLocks noChangeAspect="1" noChangeArrowheads="1"/>
            </p:cNvPicPr>
            <p:nvPr/>
          </p:nvPicPr>
          <p:blipFill>
            <a:blip r:embed="rId3"/>
            <a:srcRect/>
            <a:stretch>
              <a:fillRect/>
            </a:stretch>
          </p:blipFill>
          <p:spPr bwMode="auto">
            <a:xfrm>
              <a:off x="6684962" y="5029200"/>
              <a:ext cx="687388" cy="514350"/>
            </a:xfrm>
            <a:prstGeom prst="rect">
              <a:avLst/>
            </a:prstGeom>
            <a:noFill/>
            <a:ln w="9360">
              <a:noFill/>
              <a:miter lim="800000"/>
              <a:headEnd/>
              <a:tailEnd/>
            </a:ln>
          </p:spPr>
        </p:pic>
        <p:pic>
          <p:nvPicPr>
            <p:cNvPr id="35" name="Picture 229"/>
            <p:cNvPicPr>
              <a:picLocks noChangeAspect="1" noChangeArrowheads="1"/>
            </p:cNvPicPr>
            <p:nvPr/>
          </p:nvPicPr>
          <p:blipFill>
            <a:blip r:embed="rId3"/>
            <a:srcRect/>
            <a:stretch>
              <a:fillRect/>
            </a:stretch>
          </p:blipFill>
          <p:spPr bwMode="auto">
            <a:xfrm>
              <a:off x="6226174" y="4800600"/>
              <a:ext cx="687388" cy="514350"/>
            </a:xfrm>
            <a:prstGeom prst="rect">
              <a:avLst/>
            </a:prstGeom>
            <a:noFill/>
            <a:ln w="9360">
              <a:noFill/>
              <a:miter lim="800000"/>
              <a:headEnd/>
              <a:tailEnd/>
            </a:ln>
          </p:spPr>
        </p:pic>
        <p:pic>
          <p:nvPicPr>
            <p:cNvPr id="36" name="Picture 229"/>
            <p:cNvPicPr>
              <a:picLocks noChangeAspect="1" noChangeArrowheads="1"/>
            </p:cNvPicPr>
            <p:nvPr/>
          </p:nvPicPr>
          <p:blipFill>
            <a:blip r:embed="rId3"/>
            <a:srcRect/>
            <a:stretch>
              <a:fillRect/>
            </a:stretch>
          </p:blipFill>
          <p:spPr bwMode="auto">
            <a:xfrm>
              <a:off x="6629400" y="4514850"/>
              <a:ext cx="687388" cy="514350"/>
            </a:xfrm>
            <a:prstGeom prst="rect">
              <a:avLst/>
            </a:prstGeom>
            <a:noFill/>
            <a:ln w="9360">
              <a:noFill/>
              <a:miter lim="800000"/>
              <a:headEnd/>
              <a:tailEnd/>
            </a:ln>
          </p:spPr>
        </p:pic>
        <p:pic>
          <p:nvPicPr>
            <p:cNvPr id="37" name="Picture 229"/>
            <p:cNvPicPr>
              <a:picLocks noChangeAspect="1" noChangeArrowheads="1"/>
            </p:cNvPicPr>
            <p:nvPr/>
          </p:nvPicPr>
          <p:blipFill>
            <a:blip r:embed="rId3"/>
            <a:srcRect/>
            <a:stretch>
              <a:fillRect/>
            </a:stretch>
          </p:blipFill>
          <p:spPr bwMode="auto">
            <a:xfrm>
              <a:off x="7065962" y="4724400"/>
              <a:ext cx="687388" cy="514350"/>
            </a:xfrm>
            <a:prstGeom prst="rect">
              <a:avLst/>
            </a:prstGeom>
            <a:noFill/>
            <a:ln w="9360">
              <a:noFill/>
              <a:miter lim="800000"/>
              <a:headEnd/>
              <a:tailEnd/>
            </a:ln>
          </p:spPr>
        </p:pic>
      </p:grpSp>
      <p:grpSp>
        <p:nvGrpSpPr>
          <p:cNvPr id="38" name="Group 37"/>
          <p:cNvGrpSpPr/>
          <p:nvPr/>
        </p:nvGrpSpPr>
        <p:grpSpPr>
          <a:xfrm>
            <a:off x="1981200" y="3810000"/>
            <a:ext cx="1295400" cy="914400"/>
            <a:chOff x="1981200" y="3810000"/>
            <a:chExt cx="1295400" cy="914400"/>
          </a:xfrm>
        </p:grpSpPr>
        <p:sp>
          <p:nvSpPr>
            <p:cNvPr id="39" name="Oval 38"/>
            <p:cNvSpPr/>
            <p:nvPr/>
          </p:nvSpPr>
          <p:spPr bwMode="auto">
            <a:xfrm>
              <a:off x="2438400" y="3810000"/>
              <a:ext cx="381000" cy="381000"/>
            </a:xfrm>
            <a:prstGeom prst="ellipse">
              <a:avLst/>
            </a:prstGeom>
            <a:solidFill>
              <a:srgbClr val="CCFFCC"/>
            </a:solidFill>
            <a:ln w="28575"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3366CC"/>
                  </a:solidFill>
                  <a:ea typeface="ＭＳ Ｐゴシック" pitchFamily="34" charset="-128"/>
                </a:rPr>
                <a:t>OF</a:t>
              </a:r>
            </a:p>
          </p:txBody>
        </p:sp>
        <p:sp>
          <p:nvSpPr>
            <p:cNvPr id="40" name="Oval 39"/>
            <p:cNvSpPr/>
            <p:nvPr/>
          </p:nvSpPr>
          <p:spPr bwMode="auto">
            <a:xfrm>
              <a:off x="2895600" y="4038600"/>
              <a:ext cx="381000" cy="381000"/>
            </a:xfrm>
            <a:prstGeom prst="ellipse">
              <a:avLst/>
            </a:prstGeom>
            <a:solidFill>
              <a:srgbClr val="CCFFCC"/>
            </a:solidFill>
            <a:ln w="28575"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3366CC"/>
                  </a:solidFill>
                  <a:ea typeface="ＭＳ Ｐゴシック" pitchFamily="34" charset="-128"/>
                </a:rPr>
                <a:t>OF</a:t>
              </a:r>
            </a:p>
          </p:txBody>
        </p:sp>
        <p:sp>
          <p:nvSpPr>
            <p:cNvPr id="41" name="Oval 40"/>
            <p:cNvSpPr/>
            <p:nvPr/>
          </p:nvSpPr>
          <p:spPr bwMode="auto">
            <a:xfrm>
              <a:off x="1981200" y="4114800"/>
              <a:ext cx="381000" cy="381000"/>
            </a:xfrm>
            <a:prstGeom prst="ellipse">
              <a:avLst/>
            </a:prstGeom>
            <a:solidFill>
              <a:srgbClr val="CCFFCC"/>
            </a:solidFill>
            <a:ln w="28575"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3366CC"/>
                  </a:solidFill>
                  <a:ea typeface="ＭＳ Ｐゴシック" pitchFamily="34" charset="-128"/>
                </a:rPr>
                <a:t>OF</a:t>
              </a:r>
            </a:p>
          </p:txBody>
        </p:sp>
        <p:sp>
          <p:nvSpPr>
            <p:cNvPr id="42" name="Oval 41"/>
            <p:cNvSpPr/>
            <p:nvPr/>
          </p:nvSpPr>
          <p:spPr bwMode="auto">
            <a:xfrm>
              <a:off x="2438400" y="4343400"/>
              <a:ext cx="381000" cy="381000"/>
            </a:xfrm>
            <a:prstGeom prst="ellipse">
              <a:avLst/>
            </a:prstGeom>
            <a:solidFill>
              <a:srgbClr val="CCFFCC"/>
            </a:solidFill>
            <a:ln w="28575"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3366CC"/>
                  </a:solidFill>
                  <a:ea typeface="ＭＳ Ｐゴシック" pitchFamily="34" charset="-128"/>
                </a:rPr>
                <a:t>OF</a:t>
              </a:r>
            </a:p>
          </p:txBody>
        </p:sp>
      </p:grpSp>
      <p:grpSp>
        <p:nvGrpSpPr>
          <p:cNvPr id="43" name="Group 42"/>
          <p:cNvGrpSpPr/>
          <p:nvPr/>
        </p:nvGrpSpPr>
        <p:grpSpPr>
          <a:xfrm>
            <a:off x="4114800" y="3810000"/>
            <a:ext cx="1295400" cy="914400"/>
            <a:chOff x="1981200" y="3810000"/>
            <a:chExt cx="1295400" cy="914400"/>
          </a:xfrm>
        </p:grpSpPr>
        <p:sp>
          <p:nvSpPr>
            <p:cNvPr id="44" name="Oval 43"/>
            <p:cNvSpPr/>
            <p:nvPr/>
          </p:nvSpPr>
          <p:spPr bwMode="auto">
            <a:xfrm>
              <a:off x="2438400" y="3810000"/>
              <a:ext cx="381000" cy="381000"/>
            </a:xfrm>
            <a:prstGeom prst="ellipse">
              <a:avLst/>
            </a:prstGeom>
            <a:solidFill>
              <a:srgbClr val="CCFFCC"/>
            </a:solidFill>
            <a:ln w="28575"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3366CC"/>
                  </a:solidFill>
                  <a:ea typeface="ＭＳ Ｐゴシック" pitchFamily="34" charset="-128"/>
                </a:rPr>
                <a:t>OF</a:t>
              </a:r>
            </a:p>
          </p:txBody>
        </p:sp>
        <p:sp>
          <p:nvSpPr>
            <p:cNvPr id="45" name="Oval 44"/>
            <p:cNvSpPr/>
            <p:nvPr/>
          </p:nvSpPr>
          <p:spPr bwMode="auto">
            <a:xfrm>
              <a:off x="2895600" y="4038600"/>
              <a:ext cx="381000" cy="381000"/>
            </a:xfrm>
            <a:prstGeom prst="ellipse">
              <a:avLst/>
            </a:prstGeom>
            <a:solidFill>
              <a:srgbClr val="CCFFCC"/>
            </a:solidFill>
            <a:ln w="28575"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3366CC"/>
                  </a:solidFill>
                  <a:ea typeface="ＭＳ Ｐゴシック" pitchFamily="34" charset="-128"/>
                </a:rPr>
                <a:t>OF</a:t>
              </a:r>
            </a:p>
          </p:txBody>
        </p:sp>
        <p:sp>
          <p:nvSpPr>
            <p:cNvPr id="46" name="Oval 45"/>
            <p:cNvSpPr/>
            <p:nvPr/>
          </p:nvSpPr>
          <p:spPr bwMode="auto">
            <a:xfrm>
              <a:off x="1981200" y="4114800"/>
              <a:ext cx="381000" cy="381000"/>
            </a:xfrm>
            <a:prstGeom prst="ellipse">
              <a:avLst/>
            </a:prstGeom>
            <a:solidFill>
              <a:srgbClr val="CCFFCC"/>
            </a:solidFill>
            <a:ln w="28575"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3366CC"/>
                  </a:solidFill>
                  <a:ea typeface="ＭＳ Ｐゴシック" pitchFamily="34" charset="-128"/>
                </a:rPr>
                <a:t>OF</a:t>
              </a:r>
            </a:p>
          </p:txBody>
        </p:sp>
        <p:sp>
          <p:nvSpPr>
            <p:cNvPr id="47" name="Oval 46"/>
            <p:cNvSpPr/>
            <p:nvPr/>
          </p:nvSpPr>
          <p:spPr bwMode="auto">
            <a:xfrm>
              <a:off x="2438400" y="4343400"/>
              <a:ext cx="381000" cy="381000"/>
            </a:xfrm>
            <a:prstGeom prst="ellipse">
              <a:avLst/>
            </a:prstGeom>
            <a:solidFill>
              <a:srgbClr val="CCFFCC"/>
            </a:solidFill>
            <a:ln w="28575"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3366CC"/>
                  </a:solidFill>
                  <a:ea typeface="ＭＳ Ｐゴシック" pitchFamily="34" charset="-128"/>
                </a:rPr>
                <a:t>OF</a:t>
              </a:r>
            </a:p>
          </p:txBody>
        </p:sp>
      </p:grpSp>
      <p:grpSp>
        <p:nvGrpSpPr>
          <p:cNvPr id="48" name="Group 47"/>
          <p:cNvGrpSpPr/>
          <p:nvPr/>
        </p:nvGrpSpPr>
        <p:grpSpPr>
          <a:xfrm>
            <a:off x="6019800" y="3810000"/>
            <a:ext cx="1295400" cy="914400"/>
            <a:chOff x="1981200" y="3810000"/>
            <a:chExt cx="1295400" cy="914400"/>
          </a:xfrm>
        </p:grpSpPr>
        <p:sp>
          <p:nvSpPr>
            <p:cNvPr id="49" name="Oval 48"/>
            <p:cNvSpPr/>
            <p:nvPr/>
          </p:nvSpPr>
          <p:spPr bwMode="auto">
            <a:xfrm>
              <a:off x="2438400" y="3810000"/>
              <a:ext cx="381000" cy="381000"/>
            </a:xfrm>
            <a:prstGeom prst="ellipse">
              <a:avLst/>
            </a:prstGeom>
            <a:solidFill>
              <a:srgbClr val="CCFFCC"/>
            </a:solidFill>
            <a:ln w="28575"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3366CC"/>
                  </a:solidFill>
                  <a:ea typeface="ＭＳ Ｐゴシック" pitchFamily="34" charset="-128"/>
                </a:rPr>
                <a:t>OF</a:t>
              </a:r>
            </a:p>
          </p:txBody>
        </p:sp>
        <p:sp>
          <p:nvSpPr>
            <p:cNvPr id="50" name="Oval 49"/>
            <p:cNvSpPr/>
            <p:nvPr/>
          </p:nvSpPr>
          <p:spPr bwMode="auto">
            <a:xfrm>
              <a:off x="2895600" y="4038600"/>
              <a:ext cx="381000" cy="381000"/>
            </a:xfrm>
            <a:prstGeom prst="ellipse">
              <a:avLst/>
            </a:prstGeom>
            <a:solidFill>
              <a:srgbClr val="CCFFCC"/>
            </a:solidFill>
            <a:ln w="28575"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3366CC"/>
                  </a:solidFill>
                  <a:ea typeface="ＭＳ Ｐゴシック" pitchFamily="34" charset="-128"/>
                </a:rPr>
                <a:t>OF</a:t>
              </a:r>
            </a:p>
          </p:txBody>
        </p:sp>
        <p:sp>
          <p:nvSpPr>
            <p:cNvPr id="51" name="Oval 50"/>
            <p:cNvSpPr/>
            <p:nvPr/>
          </p:nvSpPr>
          <p:spPr bwMode="auto">
            <a:xfrm>
              <a:off x="1981200" y="4114800"/>
              <a:ext cx="381000" cy="381000"/>
            </a:xfrm>
            <a:prstGeom prst="ellipse">
              <a:avLst/>
            </a:prstGeom>
            <a:solidFill>
              <a:srgbClr val="CCFFCC"/>
            </a:solidFill>
            <a:ln w="28575"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3366CC"/>
                  </a:solidFill>
                  <a:ea typeface="ＭＳ Ｐゴシック" pitchFamily="34" charset="-128"/>
                </a:rPr>
                <a:t>OF</a:t>
              </a:r>
            </a:p>
          </p:txBody>
        </p:sp>
        <p:sp>
          <p:nvSpPr>
            <p:cNvPr id="52" name="Oval 51"/>
            <p:cNvSpPr/>
            <p:nvPr/>
          </p:nvSpPr>
          <p:spPr bwMode="auto">
            <a:xfrm>
              <a:off x="2438400" y="4343400"/>
              <a:ext cx="381000" cy="381000"/>
            </a:xfrm>
            <a:prstGeom prst="ellipse">
              <a:avLst/>
            </a:prstGeom>
            <a:solidFill>
              <a:srgbClr val="CCFFCC"/>
            </a:solidFill>
            <a:ln w="28575"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3366CC"/>
                  </a:solidFill>
                  <a:ea typeface="ＭＳ Ｐゴシック" pitchFamily="34" charset="-128"/>
                </a:rPr>
                <a:t>OF</a:t>
              </a:r>
            </a:p>
          </p:txBody>
        </p:sp>
      </p:grpSp>
      <p:pic>
        <p:nvPicPr>
          <p:cNvPr id="53" name="Picture 52"/>
          <p:cNvPicPr>
            <a:picLocks noChangeAspect="1"/>
          </p:cNvPicPr>
          <p:nvPr/>
        </p:nvPicPr>
        <p:blipFill>
          <a:blip r:embed="rId4"/>
          <a:stretch>
            <a:fillRect/>
          </a:stretch>
        </p:blipFill>
        <p:spPr>
          <a:xfrm>
            <a:off x="190484" y="3989410"/>
            <a:ext cx="1116010" cy="744006"/>
          </a:xfrm>
          <a:prstGeom prst="rect">
            <a:avLst/>
          </a:prstGeom>
        </p:spPr>
      </p:pic>
      <p:sp>
        <p:nvSpPr>
          <p:cNvPr id="54" name="Rectangle 53"/>
          <p:cNvSpPr/>
          <p:nvPr/>
        </p:nvSpPr>
        <p:spPr>
          <a:xfrm>
            <a:off x="251509" y="1471342"/>
            <a:ext cx="2570910" cy="1412694"/>
          </a:xfrm>
          <a:prstGeom prst="rect">
            <a:avLst/>
          </a:prstGeom>
        </p:spPr>
        <p:txBody>
          <a:bodyPr wrap="square">
            <a:spAutoFit/>
          </a:bodyPr>
          <a:lstStyle/>
          <a:p>
            <a:pPr marL="285750" indent="-285750" defTabSz="457200">
              <a:lnSpc>
                <a:spcPct val="120000"/>
              </a:lnSpc>
              <a:buClr>
                <a:srgbClr val="4F81BD"/>
              </a:buClr>
              <a:buSzPct val="110000"/>
              <a:buFont typeface="Arial"/>
              <a:buChar char="•"/>
            </a:pPr>
            <a:r>
              <a:rPr lang="en-US" sz="1800" dirty="0">
                <a:solidFill>
                  <a:prstClr val="black">
                    <a:lumMod val="50000"/>
                    <a:lumOff val="50000"/>
                  </a:prstClr>
                </a:solidFill>
                <a:latin typeface="Arial"/>
                <a:ea typeface="ＭＳ Ｐゴシック" pitchFamily="34" charset="-128"/>
                <a:cs typeface="Arial"/>
              </a:rPr>
              <a:t>Virtual cut-through paths per user/app</a:t>
            </a:r>
          </a:p>
          <a:p>
            <a:pPr marL="285750" indent="-285750" defTabSz="457200">
              <a:lnSpc>
                <a:spcPct val="120000"/>
              </a:lnSpc>
              <a:buClr>
                <a:srgbClr val="4F81BD"/>
              </a:buClr>
              <a:buSzPct val="110000"/>
              <a:buFont typeface="Arial"/>
              <a:buChar char="•"/>
            </a:pPr>
            <a:r>
              <a:rPr lang="en-US" sz="1800" dirty="0">
                <a:solidFill>
                  <a:prstClr val="black">
                    <a:lumMod val="50000"/>
                    <a:lumOff val="50000"/>
                  </a:prstClr>
                </a:solidFill>
                <a:latin typeface="Arial"/>
                <a:ea typeface="ＭＳ Ｐゴシック" pitchFamily="34" charset="-128"/>
                <a:cs typeface="Arial"/>
              </a:rPr>
              <a:t>Unified access on multi-vendor access</a:t>
            </a:r>
          </a:p>
        </p:txBody>
      </p:sp>
      <p:grpSp>
        <p:nvGrpSpPr>
          <p:cNvPr id="55" name="Group 54"/>
          <p:cNvGrpSpPr/>
          <p:nvPr/>
        </p:nvGrpSpPr>
        <p:grpSpPr>
          <a:xfrm>
            <a:off x="1306495" y="4361413"/>
            <a:ext cx="2111217" cy="2054059"/>
            <a:chOff x="1306495" y="4361413"/>
            <a:chExt cx="2111217" cy="2054059"/>
          </a:xfrm>
        </p:grpSpPr>
        <p:pic>
          <p:nvPicPr>
            <p:cNvPr id="56" name="Picture 55" descr="ipad2-blac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5141" y="5605698"/>
              <a:ext cx="612571" cy="809774"/>
            </a:xfrm>
            <a:prstGeom prst="rect">
              <a:avLst/>
            </a:prstGeom>
          </p:spPr>
        </p:pic>
        <p:cxnSp>
          <p:nvCxnSpPr>
            <p:cNvPr id="57" name="Elbow Connector 56"/>
            <p:cNvCxnSpPr>
              <a:stCxn id="56" idx="0"/>
              <a:endCxn id="53" idx="3"/>
            </p:cNvCxnSpPr>
            <p:nvPr/>
          </p:nvCxnSpPr>
          <p:spPr>
            <a:xfrm rot="16200000" flipV="1">
              <a:off x="1586819" y="4081089"/>
              <a:ext cx="1244285" cy="1804933"/>
            </a:xfrm>
            <a:prstGeom prst="bentConnector2">
              <a:avLst/>
            </a:prstGeom>
            <a:ln w="38100" cmpd="sng">
              <a:solidFill>
                <a:schemeClr val="accent6">
                  <a:lumMod val="75000"/>
                </a:schemeClr>
              </a:solidFill>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5419676" y="1286836"/>
            <a:ext cx="2560764" cy="739938"/>
            <a:chOff x="5105076" y="1371601"/>
            <a:chExt cx="1752924" cy="739938"/>
          </a:xfrm>
        </p:grpSpPr>
        <p:sp>
          <p:nvSpPr>
            <p:cNvPr id="59" name="Rounded Rectangle 58"/>
            <p:cNvSpPr/>
            <p:nvPr/>
          </p:nvSpPr>
          <p:spPr>
            <a:xfrm>
              <a:off x="5105400" y="1371601"/>
              <a:ext cx="1752600" cy="739938"/>
            </a:xfrm>
            <a:prstGeom prst="roundRect">
              <a:avLst>
                <a:gd name="adj" fmla="val 8302"/>
              </a:avLst>
            </a:prstGeom>
            <a:solidFill>
              <a:schemeClr val="accent6">
                <a:lumMod val="20000"/>
                <a:lumOff val="80000"/>
                <a:alpha val="90000"/>
              </a:schemeClr>
            </a:solidFill>
            <a:ln w="25400">
              <a:solidFill>
                <a:schemeClr val="accent6">
                  <a:lumMod val="75000"/>
                </a:schemeClr>
              </a:solidFill>
            </a:ln>
            <a:effectLst/>
            <a:scene3d>
              <a:camera prst="orthographicFront">
                <a:rot lat="0" lon="0" rev="0"/>
              </a:camera>
              <a:lightRig rig="soft" dir="t">
                <a:rot lat="0" lon="0" rev="0"/>
              </a:lightRig>
            </a:scene3d>
            <a:sp3d contourW="25400" prstMaterial="matte">
              <a:bevelT w="63500" h="63500" prst="artDeco"/>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a:solidFill>
                  <a:prstClr val="white"/>
                </a:solidFill>
                <a:latin typeface="Arial" pitchFamily="34" charset="0"/>
                <a:cs typeface="Arial" pitchFamily="34" charset="0"/>
              </a:endParaRPr>
            </a:p>
          </p:txBody>
        </p:sp>
        <p:sp>
          <p:nvSpPr>
            <p:cNvPr id="60" name="TextBox 59"/>
            <p:cNvSpPr txBox="1"/>
            <p:nvPr/>
          </p:nvSpPr>
          <p:spPr>
            <a:xfrm>
              <a:off x="5105076" y="1447800"/>
              <a:ext cx="1743195" cy="590931"/>
            </a:xfrm>
            <a:prstGeom prst="rect">
              <a:avLst/>
            </a:prstGeom>
            <a:noFill/>
          </p:spPr>
          <p:txBody>
            <a:bodyPr wrap="square" rtlCol="0">
              <a:spAutoFit/>
            </a:bodyPr>
            <a:lstStyle/>
            <a:p>
              <a:pPr algn="ctr" fontAlgn="auto">
                <a:lnSpc>
                  <a:spcPct val="90000"/>
                </a:lnSpc>
                <a:spcBef>
                  <a:spcPct val="20000"/>
                </a:spcBef>
                <a:spcAft>
                  <a:spcPts val="0"/>
                </a:spcAft>
                <a:buClr>
                  <a:srgbClr val="EB8E03"/>
                </a:buClr>
              </a:pPr>
              <a:r>
                <a:rPr lang="en-US" sz="18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Aruba SDN Control Plane </a:t>
              </a:r>
            </a:p>
          </p:txBody>
        </p:sp>
      </p:grpSp>
      <p:grpSp>
        <p:nvGrpSpPr>
          <p:cNvPr id="61" name="Group 60"/>
          <p:cNvGrpSpPr/>
          <p:nvPr/>
        </p:nvGrpSpPr>
        <p:grpSpPr>
          <a:xfrm>
            <a:off x="2954325" y="2271393"/>
            <a:ext cx="3253938" cy="1077526"/>
            <a:chOff x="3604062" y="2054189"/>
            <a:chExt cx="3253938" cy="1077526"/>
          </a:xfrm>
        </p:grpSpPr>
        <p:sp>
          <p:nvSpPr>
            <p:cNvPr id="62" name="Rounded Rectangle 61"/>
            <p:cNvSpPr/>
            <p:nvPr/>
          </p:nvSpPr>
          <p:spPr>
            <a:xfrm>
              <a:off x="3651766" y="2054189"/>
              <a:ext cx="3206234" cy="1077526"/>
            </a:xfrm>
            <a:prstGeom prst="roundRect">
              <a:avLst>
                <a:gd name="adj" fmla="val 8302"/>
              </a:avLst>
            </a:prstGeom>
            <a:gradFill flip="none" rotWithShape="1">
              <a:gsLst>
                <a:gs pos="0">
                  <a:schemeClr val="bg1">
                    <a:lumMod val="75000"/>
                  </a:schemeClr>
                </a:gs>
                <a:gs pos="20000">
                  <a:schemeClr val="bg1"/>
                </a:gs>
                <a:gs pos="70000">
                  <a:schemeClr val="bg1"/>
                </a:gs>
                <a:gs pos="100000">
                  <a:schemeClr val="bg1">
                    <a:lumMod val="95000"/>
                  </a:schemeClr>
                </a:gs>
              </a:gsLst>
              <a:lin ang="2700000" scaled="1"/>
              <a:tileRect/>
            </a:gradFill>
            <a:ln w="25400">
              <a:noFill/>
            </a:ln>
            <a:effectLst/>
            <a:scene3d>
              <a:camera prst="orthographicFront">
                <a:rot lat="0" lon="0" rev="0"/>
              </a:camera>
              <a:lightRig rig="soft" dir="t">
                <a:rot lat="0" lon="0" rev="0"/>
              </a:lightRig>
            </a:scene3d>
            <a:sp3d contourW="25400" prstMaterial="matte">
              <a:bevelT w="63500" h="63500" prst="artDeco"/>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a:solidFill>
                  <a:prstClr val="white"/>
                </a:solidFill>
                <a:latin typeface="Arial" pitchFamily="34" charset="0"/>
                <a:cs typeface="Arial" pitchFamily="34" charset="0"/>
              </a:endParaRPr>
            </a:p>
          </p:txBody>
        </p:sp>
        <p:sp>
          <p:nvSpPr>
            <p:cNvPr id="63" name="TextBox 62"/>
            <p:cNvSpPr txBox="1"/>
            <p:nvPr/>
          </p:nvSpPr>
          <p:spPr>
            <a:xfrm>
              <a:off x="3604062" y="2281600"/>
              <a:ext cx="1743195" cy="595548"/>
            </a:xfrm>
            <a:prstGeom prst="rect">
              <a:avLst/>
            </a:prstGeom>
            <a:noFill/>
          </p:spPr>
          <p:txBody>
            <a:bodyPr wrap="square" rtlCol="0">
              <a:spAutoFit/>
            </a:bodyPr>
            <a:lstStyle/>
            <a:p>
              <a:pPr algn="ctr" fontAlgn="auto">
                <a:lnSpc>
                  <a:spcPct val="90000"/>
                </a:lnSpc>
                <a:spcBef>
                  <a:spcPct val="20000"/>
                </a:spcBef>
                <a:spcAft>
                  <a:spcPts val="0"/>
                </a:spcAft>
                <a:buClr>
                  <a:srgbClr val="EB8E03"/>
                </a:buClr>
              </a:pPr>
              <a:r>
                <a:rPr lang="en-US" sz="1800" b="1" kern="0" dirty="0" err="1"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OpenFlow</a:t>
              </a:r>
              <a:r>
                <a:rPr lang="en-US" sz="18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  Vendor Core</a:t>
              </a:r>
            </a:p>
          </p:txBody>
        </p:sp>
        <p:grpSp>
          <p:nvGrpSpPr>
            <p:cNvPr id="64" name="Group 63"/>
            <p:cNvGrpSpPr>
              <a:grpSpLocks noChangeAspect="1"/>
            </p:cNvGrpSpPr>
            <p:nvPr/>
          </p:nvGrpSpPr>
          <p:grpSpPr>
            <a:xfrm>
              <a:off x="5273505" y="2204516"/>
              <a:ext cx="759534" cy="833800"/>
              <a:chOff x="5323303" y="2926737"/>
              <a:chExt cx="1275938" cy="1400696"/>
            </a:xfrm>
          </p:grpSpPr>
          <p:pic>
            <p:nvPicPr>
              <p:cNvPr id="68" name="Picture 229"/>
              <p:cNvPicPr>
                <a:picLocks noChangeAspect="1" noChangeArrowheads="1"/>
              </p:cNvPicPr>
              <p:nvPr/>
            </p:nvPicPr>
            <p:blipFill>
              <a:blip r:embed="rId3"/>
              <a:srcRect/>
              <a:stretch>
                <a:fillRect/>
              </a:stretch>
            </p:blipFill>
            <p:spPr bwMode="auto">
              <a:xfrm>
                <a:off x="5323303" y="2926737"/>
                <a:ext cx="1014459" cy="759087"/>
              </a:xfrm>
              <a:prstGeom prst="rect">
                <a:avLst/>
              </a:prstGeom>
              <a:noFill/>
              <a:ln w="9360">
                <a:noFill/>
                <a:miter lim="800000"/>
                <a:headEnd/>
                <a:tailEnd/>
              </a:ln>
            </p:spPr>
          </p:pic>
          <p:pic>
            <p:nvPicPr>
              <p:cNvPr id="69" name="Picture 5" descr="\\spindles\home-pc\kmelkote\Aruba\Aruba Presentations\ICONS &amp; TEMPLATES\PPT ICONS-JULY-6-2011\Network Icons\Router.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8590" y="3673097"/>
                <a:ext cx="900651" cy="6543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p:cNvGrpSpPr>
              <a:grpSpLocks noChangeAspect="1"/>
            </p:cNvGrpSpPr>
            <p:nvPr/>
          </p:nvGrpSpPr>
          <p:grpSpPr>
            <a:xfrm flipH="1" flipV="1">
              <a:off x="5936412" y="2141762"/>
              <a:ext cx="787349" cy="912468"/>
              <a:chOff x="5323308" y="2926739"/>
              <a:chExt cx="1275938" cy="1400695"/>
            </a:xfrm>
          </p:grpSpPr>
          <p:pic>
            <p:nvPicPr>
              <p:cNvPr id="66" name="Picture 229"/>
              <p:cNvPicPr>
                <a:picLocks noChangeAspect="1" noChangeArrowheads="1"/>
              </p:cNvPicPr>
              <p:nvPr/>
            </p:nvPicPr>
            <p:blipFill>
              <a:blip r:embed="rId3"/>
              <a:srcRect/>
              <a:stretch>
                <a:fillRect/>
              </a:stretch>
            </p:blipFill>
            <p:spPr bwMode="auto">
              <a:xfrm>
                <a:off x="5323308" y="2926739"/>
                <a:ext cx="1014461" cy="759087"/>
              </a:xfrm>
              <a:prstGeom prst="rect">
                <a:avLst/>
              </a:prstGeom>
              <a:noFill/>
              <a:ln w="9360">
                <a:noFill/>
                <a:miter lim="800000"/>
                <a:headEnd/>
                <a:tailEnd/>
              </a:ln>
            </p:spPr>
          </p:pic>
          <p:pic>
            <p:nvPicPr>
              <p:cNvPr id="67" name="Picture 5" descr="\\spindles\home-pc\kmelkote\Aruba\Aruba Presentations\ICONS &amp; TEMPLATES\PPT ICONS-JULY-6-2011\Network Icons\Router.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8593" y="3673098"/>
                <a:ext cx="900653" cy="65433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0" name="Oval 69"/>
          <p:cNvSpPr/>
          <p:nvPr/>
        </p:nvSpPr>
        <p:spPr bwMode="auto">
          <a:xfrm>
            <a:off x="5190473" y="1458703"/>
            <a:ext cx="381000" cy="381000"/>
          </a:xfrm>
          <a:prstGeom prst="ellipse">
            <a:avLst/>
          </a:prstGeom>
          <a:solidFill>
            <a:srgbClr val="CCFFCC"/>
          </a:solidFill>
          <a:ln w="28575"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3366CC"/>
                </a:solidFill>
                <a:ea typeface="ＭＳ Ｐゴシック" pitchFamily="34" charset="-128"/>
              </a:rPr>
              <a:t>OF</a:t>
            </a:r>
          </a:p>
        </p:txBody>
      </p:sp>
      <p:grpSp>
        <p:nvGrpSpPr>
          <p:cNvPr id="71" name="Group 70"/>
          <p:cNvGrpSpPr/>
          <p:nvPr/>
        </p:nvGrpSpPr>
        <p:grpSpPr>
          <a:xfrm>
            <a:off x="1347707" y="4515344"/>
            <a:ext cx="7457830" cy="1794193"/>
            <a:chOff x="1347707" y="4515344"/>
            <a:chExt cx="7457830" cy="1794193"/>
          </a:xfrm>
        </p:grpSpPr>
        <p:grpSp>
          <p:nvGrpSpPr>
            <p:cNvPr id="72" name="Group 71"/>
            <p:cNvGrpSpPr/>
            <p:nvPr/>
          </p:nvGrpSpPr>
          <p:grpSpPr>
            <a:xfrm>
              <a:off x="7460538" y="4694932"/>
              <a:ext cx="1344999" cy="1513665"/>
              <a:chOff x="7460538" y="4694932"/>
              <a:chExt cx="1344999" cy="1513665"/>
            </a:xfrm>
          </p:grpSpPr>
          <p:pic>
            <p:nvPicPr>
              <p:cNvPr id="79" name="Picture 78" descr="AppleTV Printer.png"/>
              <p:cNvPicPr>
                <a:picLocks noChangeAspect="1"/>
              </p:cNvPicPr>
              <p:nvPr/>
            </p:nvPicPr>
            <p:blipFill rotWithShape="1">
              <a:blip r:embed="rId7" cstate="screen">
                <a:extLst>
                  <a:ext uri="{28A0092B-C50C-407E-A947-70E740481C1C}">
                    <a14:useLocalDpi xmlns:a14="http://schemas.microsoft.com/office/drawing/2010/main"/>
                  </a:ext>
                </a:extLst>
              </a:blip>
              <a:srcRect t="6958"/>
              <a:stretch/>
            </p:blipFill>
            <p:spPr>
              <a:xfrm>
                <a:off x="7460538" y="5366552"/>
                <a:ext cx="1344999" cy="842045"/>
              </a:xfrm>
              <a:prstGeom prst="rect">
                <a:avLst/>
              </a:prstGeom>
            </p:spPr>
          </p:pic>
          <p:pic>
            <p:nvPicPr>
              <p:cNvPr id="80" name="Picture 79"/>
              <p:cNvPicPr>
                <a:picLocks noChangeAspect="1"/>
              </p:cNvPicPr>
              <p:nvPr/>
            </p:nvPicPr>
            <p:blipFill>
              <a:blip r:embed="rId8"/>
              <a:stretch>
                <a:fillRect/>
              </a:stretch>
            </p:blipFill>
            <p:spPr>
              <a:xfrm>
                <a:off x="7980440" y="4694932"/>
                <a:ext cx="654704" cy="654704"/>
              </a:xfrm>
              <a:prstGeom prst="rect">
                <a:avLst/>
              </a:prstGeom>
            </p:spPr>
          </p:pic>
        </p:grpSp>
        <p:grpSp>
          <p:nvGrpSpPr>
            <p:cNvPr id="73" name="Group 72"/>
            <p:cNvGrpSpPr/>
            <p:nvPr/>
          </p:nvGrpSpPr>
          <p:grpSpPr>
            <a:xfrm>
              <a:off x="1347707" y="5687745"/>
              <a:ext cx="783831" cy="621792"/>
              <a:chOff x="1347707" y="5687745"/>
              <a:chExt cx="783831" cy="621792"/>
            </a:xfrm>
          </p:grpSpPr>
          <p:pic>
            <p:nvPicPr>
              <p:cNvPr id="77" name="Picture 76" descr="smartphone.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00042" y="5687745"/>
                <a:ext cx="331496" cy="621792"/>
              </a:xfrm>
              <a:prstGeom prst="rect">
                <a:avLst/>
              </a:prstGeom>
            </p:spPr>
          </p:pic>
          <p:pic>
            <p:nvPicPr>
              <p:cNvPr id="78" name="Picture 77"/>
              <p:cNvPicPr>
                <a:picLocks noChangeAspect="1"/>
              </p:cNvPicPr>
              <p:nvPr/>
            </p:nvPicPr>
            <p:blipFill>
              <a:blip r:embed="rId8"/>
              <a:stretch>
                <a:fillRect/>
              </a:stretch>
            </p:blipFill>
            <p:spPr>
              <a:xfrm>
                <a:off x="1347707" y="5695491"/>
                <a:ext cx="422273" cy="422273"/>
              </a:xfrm>
              <a:prstGeom prst="rect">
                <a:avLst/>
              </a:prstGeom>
            </p:spPr>
          </p:pic>
        </p:grpSp>
        <p:grpSp>
          <p:nvGrpSpPr>
            <p:cNvPr id="74" name="Group 73"/>
            <p:cNvGrpSpPr/>
            <p:nvPr/>
          </p:nvGrpSpPr>
          <p:grpSpPr>
            <a:xfrm>
              <a:off x="1965791" y="4515344"/>
              <a:ext cx="6167247" cy="1172401"/>
              <a:chOff x="1965791" y="4515344"/>
              <a:chExt cx="6167247" cy="1172401"/>
            </a:xfrm>
          </p:grpSpPr>
          <p:cxnSp>
            <p:nvCxnSpPr>
              <p:cNvPr id="75" name="Elbow Connector 74"/>
              <p:cNvCxnSpPr>
                <a:stCxn id="77" idx="0"/>
              </p:cNvCxnSpPr>
              <p:nvPr/>
            </p:nvCxnSpPr>
            <p:spPr>
              <a:xfrm rot="5400000" flipH="1" flipV="1">
                <a:off x="2962533" y="3518602"/>
                <a:ext cx="1172401" cy="3165886"/>
              </a:xfrm>
              <a:prstGeom prst="bentConnector2">
                <a:avLst/>
              </a:prstGeom>
              <a:ln w="38100" cmpd="sng">
                <a:solidFill>
                  <a:schemeClr val="accent6">
                    <a:lumMod val="75000"/>
                  </a:schemeClr>
                </a:solidFill>
                <a:prstDash val="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76" name="Elbow Connector 75"/>
              <p:cNvCxnSpPr>
                <a:endCxn id="79" idx="0"/>
              </p:cNvCxnSpPr>
              <p:nvPr/>
            </p:nvCxnSpPr>
            <p:spPr>
              <a:xfrm>
                <a:off x="5118844" y="4541000"/>
                <a:ext cx="3014194" cy="825552"/>
              </a:xfrm>
              <a:prstGeom prst="bentConnector2">
                <a:avLst/>
              </a:prstGeom>
              <a:ln w="38100" cmpd="sng">
                <a:solidFill>
                  <a:schemeClr val="accent6">
                    <a:lumMod val="75000"/>
                  </a:schemeClr>
                </a:solidFill>
                <a:prstDash val="dash"/>
                <a:headEnd type="none"/>
                <a:tailEnd type="arrow"/>
              </a:ln>
            </p:spPr>
            <p:style>
              <a:lnRef idx="2">
                <a:schemeClr val="accent1"/>
              </a:lnRef>
              <a:fillRef idx="0">
                <a:schemeClr val="accent1"/>
              </a:fillRef>
              <a:effectRef idx="1">
                <a:schemeClr val="accent1"/>
              </a:effectRef>
              <a:fontRef idx="minor">
                <a:schemeClr val="tx1"/>
              </a:fontRef>
            </p:style>
          </p:cxnSp>
        </p:grpSp>
      </p:grpSp>
      <p:pic>
        <p:nvPicPr>
          <p:cNvPr id="8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0561" y="3393611"/>
            <a:ext cx="2193590" cy="33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3"/>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401382" y="2147756"/>
            <a:ext cx="2377205" cy="247273"/>
          </a:xfrm>
          <a:prstGeom prst="rect">
            <a:avLst/>
          </a:prstGeom>
          <a:noFill/>
          <a:ln w="9525">
            <a:noFill/>
            <a:miter lim="800000"/>
            <a:headEnd/>
            <a:tailEnd/>
          </a:ln>
          <a:effectLst/>
        </p:spPr>
      </p:pic>
      <p:pic>
        <p:nvPicPr>
          <p:cNvPr id="1026" name="Picture 2" descr="http://evolvewithus.com/wp-content/uploads/2012/01/Aruba-Networks-Logo.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1171" t="21177" r="10074" b="17656"/>
          <a:stretch/>
        </p:blipFill>
        <p:spPr bwMode="auto">
          <a:xfrm>
            <a:off x="6741360" y="2429861"/>
            <a:ext cx="1452488" cy="44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590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strips(up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barn(inVertical)">
                                      <p:cBhvr>
                                        <p:cTn id="12" dur="500"/>
                                        <p:tgtEl>
                                          <p:spTgt spid="71"/>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linds(horizontal)">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Control Apps on Devices</a:t>
            </a:r>
            <a:endParaRPr lang="en-US" dirty="0"/>
          </a:p>
        </p:txBody>
      </p:sp>
    </p:spTree>
    <p:extLst>
      <p:ext uri="{BB962C8B-B14F-4D97-AF65-F5344CB8AC3E}">
        <p14:creationId xmlns:p14="http://schemas.microsoft.com/office/powerpoint/2010/main" val="168037173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
            <a:ext cx="8420100" cy="876300"/>
          </a:xfrm>
        </p:spPr>
        <p:txBody>
          <a:bodyPr/>
          <a:lstStyle/>
          <a:p>
            <a:r>
              <a:rPr lang="en-US" dirty="0" smtClean="0"/>
              <a:t>Application Control</a:t>
            </a:r>
            <a:br>
              <a:rPr lang="en-US" dirty="0" smtClean="0"/>
            </a:br>
            <a:r>
              <a:rPr lang="en-US" dirty="0" smtClean="0"/>
              <a:t>Separates Corporate and Personal Data</a:t>
            </a:r>
            <a:endParaRPr lang="en-US" dirty="0"/>
          </a:p>
        </p:txBody>
      </p:sp>
      <p:grpSp>
        <p:nvGrpSpPr>
          <p:cNvPr id="4" name="Group 3"/>
          <p:cNvGrpSpPr/>
          <p:nvPr/>
        </p:nvGrpSpPr>
        <p:grpSpPr>
          <a:xfrm>
            <a:off x="2176207" y="1422400"/>
            <a:ext cx="4801682" cy="4800600"/>
            <a:chOff x="1985707" y="1384300"/>
            <a:chExt cx="4801682" cy="4800600"/>
          </a:xfrm>
        </p:grpSpPr>
        <p:sp>
          <p:nvSpPr>
            <p:cNvPr id="5" name="Oval 4"/>
            <p:cNvSpPr/>
            <p:nvPr/>
          </p:nvSpPr>
          <p:spPr>
            <a:xfrm>
              <a:off x="1985707" y="1384300"/>
              <a:ext cx="4801682" cy="4800600"/>
            </a:xfrm>
            <a:prstGeom prst="ellipse">
              <a:avLst/>
            </a:prstGeom>
            <a:gradFill flip="none" rotWithShape="1">
              <a:gsLst>
                <a:gs pos="0">
                  <a:schemeClr val="bg1">
                    <a:lumMod val="75000"/>
                    <a:alpha val="78000"/>
                  </a:schemeClr>
                </a:gs>
                <a:gs pos="70000">
                  <a:schemeClr val="bg1">
                    <a:alpha val="78000"/>
                  </a:schemeClr>
                </a:gs>
                <a:gs pos="80000">
                  <a:schemeClr val="bg1">
                    <a:alpha val="78000"/>
                  </a:schemeClr>
                </a:gs>
                <a:gs pos="100000">
                  <a:schemeClr val="bg1">
                    <a:lumMod val="75000"/>
                    <a:alpha val="78000"/>
                  </a:schemeClr>
                </a:gs>
              </a:gsLst>
              <a:lin ang="5400000" scaled="1"/>
              <a:tileRect/>
            </a:gradFill>
            <a:ln w="25400">
              <a:noFill/>
            </a:ln>
            <a:effectLst/>
            <a:scene3d>
              <a:camera prst="orthographicFront">
                <a:rot lat="0" lon="0" rev="0"/>
              </a:camera>
              <a:lightRig rig="soft" dir="t">
                <a:rot lat="0" lon="0" rev="0"/>
              </a:lightRig>
            </a:scene3d>
            <a:sp3d contourW="63500" prstMaterial="matte">
              <a:bevelT w="63500" h="63500" prst="artDeco"/>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nvGrpSpPr>
            <p:cNvPr id="6" name="Group 5"/>
            <p:cNvGrpSpPr/>
            <p:nvPr/>
          </p:nvGrpSpPr>
          <p:grpSpPr>
            <a:xfrm>
              <a:off x="3175000" y="1689100"/>
              <a:ext cx="2291698" cy="1003300"/>
              <a:chOff x="3149600" y="1485900"/>
              <a:chExt cx="2291698" cy="100330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49600" y="1485900"/>
                <a:ext cx="1003300" cy="1003300"/>
              </a:xfrm>
              <a:prstGeom prst="rect">
                <a:avLst/>
              </a:prstGeom>
            </p:spPr>
          </p:pic>
          <p:sp>
            <p:nvSpPr>
              <p:cNvPr id="8" name="Content Placeholder 2"/>
              <p:cNvSpPr txBox="1">
                <a:spLocks/>
              </p:cNvSpPr>
              <p:nvPr/>
            </p:nvSpPr>
            <p:spPr bwMode="auto">
              <a:xfrm flipH="1">
                <a:off x="4114799" y="1627109"/>
                <a:ext cx="1326499" cy="74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ctr" defTabSz="914400" eaLnBrk="1" hangingPunct="1">
                  <a:spcBef>
                    <a:spcPts val="0"/>
                  </a:spcBef>
                  <a:buClr>
                    <a:srgbClr val="EB8E03"/>
                  </a:buClr>
                  <a:buNone/>
                </a:pPr>
                <a:r>
                  <a:rPr lang="en-US" sz="28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Under </a:t>
                </a:r>
              </a:p>
              <a:p>
                <a:pPr marL="0" algn="ctr" defTabSz="914400" eaLnBrk="1" hangingPunct="1">
                  <a:spcBef>
                    <a:spcPts val="0"/>
                  </a:spcBef>
                  <a:buClr>
                    <a:srgbClr val="EB8E03"/>
                  </a:buClr>
                  <a:buNone/>
                </a:pPr>
                <a:r>
                  <a:rPr lang="en-US" sz="28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MDM</a:t>
                </a:r>
              </a:p>
            </p:txBody>
          </p:sp>
        </p:grpSp>
      </p:grpSp>
      <p:grpSp>
        <p:nvGrpSpPr>
          <p:cNvPr id="9" name="Group 8"/>
          <p:cNvGrpSpPr/>
          <p:nvPr/>
        </p:nvGrpSpPr>
        <p:grpSpPr>
          <a:xfrm>
            <a:off x="381001" y="1308100"/>
            <a:ext cx="4171188" cy="3949700"/>
            <a:chOff x="190501" y="1270000"/>
            <a:chExt cx="4171188" cy="3949700"/>
          </a:xfrm>
        </p:grpSpPr>
        <p:sp>
          <p:nvSpPr>
            <p:cNvPr id="10" name="Oval 9"/>
            <p:cNvSpPr/>
            <p:nvPr/>
          </p:nvSpPr>
          <p:spPr>
            <a:xfrm>
              <a:off x="190501" y="1270000"/>
              <a:ext cx="4171188" cy="3949700"/>
            </a:xfrm>
            <a:prstGeom prst="ellipse">
              <a:avLst/>
            </a:prstGeom>
            <a:gradFill flip="none" rotWithShape="1">
              <a:gsLst>
                <a:gs pos="0">
                  <a:schemeClr val="bg1">
                    <a:lumMod val="75000"/>
                    <a:alpha val="78000"/>
                  </a:schemeClr>
                </a:gs>
                <a:gs pos="70000">
                  <a:schemeClr val="bg1">
                    <a:alpha val="78000"/>
                  </a:schemeClr>
                </a:gs>
                <a:gs pos="80000">
                  <a:schemeClr val="bg1">
                    <a:alpha val="78000"/>
                  </a:schemeClr>
                </a:gs>
                <a:gs pos="100000">
                  <a:schemeClr val="bg1">
                    <a:lumMod val="75000"/>
                    <a:alpha val="78000"/>
                  </a:schemeClr>
                </a:gs>
              </a:gsLst>
              <a:lin ang="5400000" scaled="1"/>
              <a:tileRect/>
            </a:gradFill>
            <a:ln w="25400">
              <a:noFill/>
            </a:ln>
            <a:effectLst/>
            <a:scene3d>
              <a:camera prst="orthographicFront">
                <a:rot lat="0" lon="0" rev="0"/>
              </a:camera>
              <a:lightRig rig="soft" dir="t">
                <a:rot lat="0" lon="0" rev="0"/>
              </a:lightRig>
            </a:scene3d>
            <a:sp3d contourW="63500" prstMaterial="matte">
              <a:bevelT w="63500" h="63500" prst="artDeco"/>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nvGrpSpPr>
            <p:cNvPr id="11" name="Group 10"/>
            <p:cNvGrpSpPr/>
            <p:nvPr/>
          </p:nvGrpSpPr>
          <p:grpSpPr>
            <a:xfrm>
              <a:off x="508000" y="1930400"/>
              <a:ext cx="2920999" cy="1003300"/>
              <a:chOff x="3149600" y="1485900"/>
              <a:chExt cx="2920999" cy="100330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49600" y="1485900"/>
                <a:ext cx="1003300" cy="1003300"/>
              </a:xfrm>
              <a:prstGeom prst="rect">
                <a:avLst/>
              </a:prstGeom>
            </p:spPr>
          </p:pic>
          <p:sp>
            <p:nvSpPr>
              <p:cNvPr id="13" name="Content Placeholder 2"/>
              <p:cNvSpPr txBox="1">
                <a:spLocks/>
              </p:cNvSpPr>
              <p:nvPr/>
            </p:nvSpPr>
            <p:spPr bwMode="auto">
              <a:xfrm flipH="1">
                <a:off x="4114798" y="1627109"/>
                <a:ext cx="1955801" cy="74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ctr" defTabSz="914400" eaLnBrk="1" hangingPunct="1">
                  <a:spcBef>
                    <a:spcPts val="0"/>
                  </a:spcBef>
                  <a:buClr>
                    <a:srgbClr val="EB8E03"/>
                  </a:buClr>
                  <a:buNone/>
                </a:pPr>
                <a:r>
                  <a:rPr lang="en-US" sz="28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Corporate Controlled</a:t>
                </a:r>
              </a:p>
            </p:txBody>
          </p:sp>
        </p:grpSp>
      </p:grpSp>
      <p:grpSp>
        <p:nvGrpSpPr>
          <p:cNvPr id="14" name="Group 13"/>
          <p:cNvGrpSpPr/>
          <p:nvPr/>
        </p:nvGrpSpPr>
        <p:grpSpPr>
          <a:xfrm>
            <a:off x="4673599" y="1346200"/>
            <a:ext cx="3967989" cy="3860800"/>
            <a:chOff x="4470399" y="1524000"/>
            <a:chExt cx="3967989" cy="3860800"/>
          </a:xfrm>
        </p:grpSpPr>
        <p:sp>
          <p:nvSpPr>
            <p:cNvPr id="15" name="Oval 14"/>
            <p:cNvSpPr/>
            <p:nvPr/>
          </p:nvSpPr>
          <p:spPr>
            <a:xfrm>
              <a:off x="4470399" y="1524000"/>
              <a:ext cx="3967989" cy="3860800"/>
            </a:xfrm>
            <a:prstGeom prst="ellipse">
              <a:avLst/>
            </a:prstGeom>
            <a:gradFill flip="none" rotWithShape="1">
              <a:gsLst>
                <a:gs pos="0">
                  <a:schemeClr val="bg1">
                    <a:lumMod val="75000"/>
                    <a:alpha val="78000"/>
                  </a:schemeClr>
                </a:gs>
                <a:gs pos="70000">
                  <a:schemeClr val="bg1">
                    <a:alpha val="78000"/>
                  </a:schemeClr>
                </a:gs>
                <a:gs pos="80000">
                  <a:schemeClr val="bg1">
                    <a:alpha val="78000"/>
                  </a:schemeClr>
                </a:gs>
                <a:gs pos="100000">
                  <a:schemeClr val="bg1">
                    <a:lumMod val="75000"/>
                    <a:alpha val="78000"/>
                  </a:schemeClr>
                </a:gs>
              </a:gsLst>
              <a:lin ang="5400000" scaled="1"/>
              <a:tileRect/>
            </a:gradFill>
            <a:ln w="25400">
              <a:noFill/>
            </a:ln>
            <a:effectLst/>
            <a:scene3d>
              <a:camera prst="orthographicFront">
                <a:rot lat="0" lon="0" rev="0"/>
              </a:camera>
              <a:lightRig rig="soft" dir="t">
                <a:rot lat="0" lon="0" rev="0"/>
              </a:lightRig>
            </a:scene3d>
            <a:sp3d contourW="63500" prstMaterial="matte">
              <a:bevelT w="63500" h="63500" prst="artDeco"/>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nvGrpSpPr>
            <p:cNvPr id="16" name="Group 15"/>
            <p:cNvGrpSpPr/>
            <p:nvPr/>
          </p:nvGrpSpPr>
          <p:grpSpPr>
            <a:xfrm>
              <a:off x="5054598" y="1968500"/>
              <a:ext cx="2857502" cy="1003300"/>
              <a:chOff x="4114798" y="1485900"/>
              <a:chExt cx="2857502" cy="1003300"/>
            </a:xfrm>
          </p:grpSpPr>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9000" y="1485900"/>
                <a:ext cx="1003300" cy="1003300"/>
              </a:xfrm>
              <a:prstGeom prst="rect">
                <a:avLst/>
              </a:prstGeom>
            </p:spPr>
          </p:pic>
          <p:sp>
            <p:nvSpPr>
              <p:cNvPr id="18" name="Content Placeholder 2"/>
              <p:cNvSpPr txBox="1">
                <a:spLocks/>
              </p:cNvSpPr>
              <p:nvPr/>
            </p:nvSpPr>
            <p:spPr bwMode="auto">
              <a:xfrm flipH="1">
                <a:off x="4114798" y="1627109"/>
                <a:ext cx="1955801" cy="74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ctr" defTabSz="914400" eaLnBrk="1" hangingPunct="1">
                  <a:spcBef>
                    <a:spcPts val="0"/>
                  </a:spcBef>
                  <a:buClr>
                    <a:srgbClr val="EB8E03"/>
                  </a:buClr>
                  <a:buNone/>
                </a:pPr>
                <a:r>
                  <a:rPr lang="en-US" sz="2800"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Private to Employee</a:t>
                </a:r>
              </a:p>
            </p:txBody>
          </p:sp>
        </p:grpSp>
      </p:grpSp>
      <p:pic>
        <p:nvPicPr>
          <p:cNvPr id="19" name="Picture 18"/>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96" r="99519"/>
                    </a14:imgEffect>
                  </a14:imgLayer>
                </a14:imgProps>
              </a:ext>
              <a:ext uri="{28A0092B-C50C-407E-A947-70E740481C1C}">
                <a14:useLocalDpi xmlns:a14="http://schemas.microsoft.com/office/drawing/2010/main"/>
              </a:ext>
            </a:extLst>
          </a:blip>
          <a:srcRect/>
          <a:stretch/>
        </p:blipFill>
        <p:spPr>
          <a:xfrm>
            <a:off x="2959100" y="5194300"/>
            <a:ext cx="3111500" cy="375973"/>
          </a:xfrm>
          <a:prstGeom prst="rect">
            <a:avLst/>
          </a:prstGeom>
        </p:spPr>
      </p:pic>
      <p:grpSp>
        <p:nvGrpSpPr>
          <p:cNvPr id="20" name="Group 19"/>
          <p:cNvGrpSpPr/>
          <p:nvPr/>
        </p:nvGrpSpPr>
        <p:grpSpPr>
          <a:xfrm>
            <a:off x="4965700" y="2959100"/>
            <a:ext cx="1981200" cy="1892300"/>
            <a:chOff x="4559300" y="2971800"/>
            <a:chExt cx="1981200" cy="1892300"/>
          </a:xfrm>
        </p:grpSpPr>
        <p:sp>
          <p:nvSpPr>
            <p:cNvPr id="21" name="Oval Callout 20"/>
            <p:cNvSpPr/>
            <p:nvPr/>
          </p:nvSpPr>
          <p:spPr bwMode="auto">
            <a:xfrm>
              <a:off x="4559300" y="2971800"/>
              <a:ext cx="1981200" cy="1892300"/>
            </a:xfrm>
            <a:prstGeom prst="wedgeEllipseCallout">
              <a:avLst>
                <a:gd name="adj1" fmla="val -60092"/>
                <a:gd name="adj2" fmla="val 63247"/>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ea typeface="ＭＳ Ｐゴシック" pitchFamily="34" charset="-128"/>
              </a:endParaRPr>
            </a:p>
          </p:txBody>
        </p:sp>
        <p:sp>
          <p:nvSpPr>
            <p:cNvPr id="22" name="Content Placeholder 2"/>
            <p:cNvSpPr txBox="1">
              <a:spLocks/>
            </p:cNvSpPr>
            <p:nvPr/>
          </p:nvSpPr>
          <p:spPr bwMode="auto">
            <a:xfrm>
              <a:off x="4686300" y="3557509"/>
              <a:ext cx="1752600" cy="74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ctr" defTabSz="914400" eaLnBrk="1" hangingPunct="1">
                <a:spcBef>
                  <a:spcPts val="0"/>
                </a:spcBef>
                <a:buClr>
                  <a:srgbClr val="EB8E03"/>
                </a:buClr>
                <a:buNone/>
              </a:pPr>
              <a:r>
                <a:rPr lang="en-US"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Personal</a:t>
              </a:r>
            </a:p>
            <a:p>
              <a:pPr marL="0" algn="ctr" defTabSz="914400" eaLnBrk="1" hangingPunct="1">
                <a:spcBef>
                  <a:spcPts val="0"/>
                </a:spcBef>
                <a:buClr>
                  <a:srgbClr val="EB8E03"/>
                </a:buClr>
                <a:buNone/>
              </a:pPr>
              <a:r>
                <a:rPr lang="en-US"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Apps</a:t>
              </a:r>
            </a:p>
          </p:txBody>
        </p:sp>
      </p:grpSp>
      <p:grpSp>
        <p:nvGrpSpPr>
          <p:cNvPr id="23" name="Group 22"/>
          <p:cNvGrpSpPr/>
          <p:nvPr/>
        </p:nvGrpSpPr>
        <p:grpSpPr>
          <a:xfrm flipH="1">
            <a:off x="2222500" y="2959100"/>
            <a:ext cx="1892300" cy="1892300"/>
            <a:chOff x="4559300" y="2971800"/>
            <a:chExt cx="1981200" cy="1892300"/>
          </a:xfrm>
        </p:grpSpPr>
        <p:sp>
          <p:nvSpPr>
            <p:cNvPr id="24" name="Oval Callout 23"/>
            <p:cNvSpPr/>
            <p:nvPr/>
          </p:nvSpPr>
          <p:spPr bwMode="auto">
            <a:xfrm>
              <a:off x="4559300" y="2971800"/>
              <a:ext cx="1981200" cy="1892300"/>
            </a:xfrm>
            <a:prstGeom prst="wedgeEllipseCallout">
              <a:avLst>
                <a:gd name="adj1" fmla="val -60092"/>
                <a:gd name="adj2" fmla="val 63247"/>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ea typeface="ＭＳ Ｐゴシック" pitchFamily="34" charset="-128"/>
              </a:endParaRPr>
            </a:p>
          </p:txBody>
        </p:sp>
        <p:sp>
          <p:nvSpPr>
            <p:cNvPr id="25" name="Content Placeholder 2"/>
            <p:cNvSpPr txBox="1">
              <a:spLocks/>
            </p:cNvSpPr>
            <p:nvPr/>
          </p:nvSpPr>
          <p:spPr bwMode="auto">
            <a:xfrm>
              <a:off x="4686300" y="3557509"/>
              <a:ext cx="1752600" cy="74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900" indent="-342900" algn="l" rtl="0" eaLnBrk="0" fontAlgn="base" hangingPunct="0">
                <a:spcBef>
                  <a:spcPct val="20000"/>
                </a:spcBef>
                <a:spcAft>
                  <a:spcPct val="0"/>
                </a:spcAft>
                <a:buClr>
                  <a:srgbClr val="800080"/>
                </a:buClr>
                <a:buSzPct val="100000"/>
                <a:buBlip>
                  <a:blip r:embed="rId3"/>
                </a:buBlip>
                <a:defRPr sz="2400">
                  <a:solidFill>
                    <a:srgbClr val="333333"/>
                  </a:solidFill>
                  <a:latin typeface="Verdana"/>
                  <a:ea typeface="+mn-ea"/>
                  <a:cs typeface="Verdana"/>
                </a:defRPr>
              </a:lvl1pPr>
              <a:lvl2pPr marL="742950" indent="-285750" algn="l" rtl="0" eaLnBrk="0" fontAlgn="base" hangingPunct="0">
                <a:spcBef>
                  <a:spcPct val="20000"/>
                </a:spcBef>
                <a:spcAft>
                  <a:spcPct val="0"/>
                </a:spcAft>
                <a:buClr>
                  <a:srgbClr val="800080"/>
                </a:buClr>
                <a:buFont typeface="Lucida Grande" pitchFamily="-112" charset="0"/>
                <a:buChar char="-"/>
                <a:defRPr sz="2200">
                  <a:solidFill>
                    <a:srgbClr val="333333"/>
                  </a:solidFill>
                  <a:latin typeface="Verdana"/>
                  <a:ea typeface="+mn-ea"/>
                  <a:cs typeface="Verdana"/>
                </a:defRPr>
              </a:lvl2pPr>
              <a:lvl3pPr marL="1143000" indent="-228600" algn="l" rtl="0" eaLnBrk="0" fontAlgn="base" hangingPunct="0">
                <a:spcBef>
                  <a:spcPct val="20000"/>
                </a:spcBef>
                <a:spcAft>
                  <a:spcPct val="0"/>
                </a:spcAft>
                <a:buClr>
                  <a:srgbClr val="800080"/>
                </a:buClr>
                <a:buFont typeface="Lucida Grande" pitchFamily="-112" charset="0"/>
                <a:buChar char="-"/>
                <a:defRPr sz="2000">
                  <a:solidFill>
                    <a:srgbClr val="333333"/>
                  </a:solidFill>
                  <a:latin typeface="Verdana"/>
                  <a:ea typeface="+mn-ea"/>
                  <a:cs typeface="Verdana"/>
                </a:defRPr>
              </a:lvl3pPr>
              <a:lvl4pPr marL="16002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4pPr>
              <a:lvl5pPr marL="2057400" indent="-228600" algn="l" rtl="0" eaLnBrk="0" fontAlgn="base" hangingPunct="0">
                <a:spcBef>
                  <a:spcPct val="20000"/>
                </a:spcBef>
                <a:spcAft>
                  <a:spcPct val="0"/>
                </a:spcAft>
                <a:buClr>
                  <a:srgbClr val="800080"/>
                </a:buClr>
                <a:buFont typeface="Lucida Grande" pitchFamily="-112" charset="0"/>
                <a:buChar char="-"/>
                <a:defRPr>
                  <a:solidFill>
                    <a:srgbClr val="333333"/>
                  </a:solidFill>
                  <a:latin typeface="Verdana"/>
                  <a:ea typeface="+mn-ea"/>
                  <a:cs typeface="Verdana"/>
                </a:defRPr>
              </a:lvl5pPr>
              <a:lvl6pPr marL="2514600" indent="-228600" algn="l" rtl="0" fontAlgn="base">
                <a:spcBef>
                  <a:spcPct val="20000"/>
                </a:spcBef>
                <a:spcAft>
                  <a:spcPct val="0"/>
                </a:spcAft>
                <a:buClr>
                  <a:srgbClr val="004080"/>
                </a:buClr>
                <a:buChar char="»"/>
                <a:defRPr>
                  <a:solidFill>
                    <a:srgbClr val="333333"/>
                  </a:solidFill>
                  <a:latin typeface="+mn-lt"/>
                  <a:ea typeface="+mn-ea"/>
                </a:defRPr>
              </a:lvl6pPr>
              <a:lvl7pPr marL="2971800" indent="-228600" algn="l" rtl="0" fontAlgn="base">
                <a:spcBef>
                  <a:spcPct val="20000"/>
                </a:spcBef>
                <a:spcAft>
                  <a:spcPct val="0"/>
                </a:spcAft>
                <a:buClr>
                  <a:srgbClr val="004080"/>
                </a:buClr>
                <a:buChar char="»"/>
                <a:defRPr>
                  <a:solidFill>
                    <a:srgbClr val="333333"/>
                  </a:solidFill>
                  <a:latin typeface="+mn-lt"/>
                  <a:ea typeface="+mn-ea"/>
                </a:defRPr>
              </a:lvl7pPr>
              <a:lvl8pPr marL="3429000" indent="-228600" algn="l" rtl="0" fontAlgn="base">
                <a:spcBef>
                  <a:spcPct val="20000"/>
                </a:spcBef>
                <a:spcAft>
                  <a:spcPct val="0"/>
                </a:spcAft>
                <a:buClr>
                  <a:srgbClr val="004080"/>
                </a:buClr>
                <a:buChar char="»"/>
                <a:defRPr>
                  <a:solidFill>
                    <a:srgbClr val="333333"/>
                  </a:solidFill>
                  <a:latin typeface="+mn-lt"/>
                  <a:ea typeface="+mn-ea"/>
                </a:defRPr>
              </a:lvl8pPr>
              <a:lvl9pPr marL="3886200" indent="-228600" algn="l" rtl="0" fontAlgn="base">
                <a:spcBef>
                  <a:spcPct val="20000"/>
                </a:spcBef>
                <a:spcAft>
                  <a:spcPct val="0"/>
                </a:spcAft>
                <a:buClr>
                  <a:srgbClr val="004080"/>
                </a:buClr>
                <a:buChar char="»"/>
                <a:defRPr>
                  <a:solidFill>
                    <a:srgbClr val="333333"/>
                  </a:solidFill>
                  <a:latin typeface="+mn-lt"/>
                  <a:ea typeface="+mn-ea"/>
                </a:defRPr>
              </a:lvl9pPr>
            </a:lstStyle>
            <a:p>
              <a:pPr marL="0" algn="ctr" defTabSz="914400" eaLnBrk="1" hangingPunct="1">
                <a:spcBef>
                  <a:spcPts val="0"/>
                </a:spcBef>
                <a:buClr>
                  <a:srgbClr val="EB8E03"/>
                </a:buClr>
                <a:buNone/>
              </a:pPr>
              <a:r>
                <a:rPr lang="en-US"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Corporate</a:t>
              </a:r>
            </a:p>
            <a:p>
              <a:pPr marL="0" algn="ctr" defTabSz="914400" eaLnBrk="1" hangingPunct="1">
                <a:spcBef>
                  <a:spcPts val="0"/>
                </a:spcBef>
                <a:buClr>
                  <a:srgbClr val="EB8E03"/>
                </a:buClr>
                <a:buNone/>
              </a:pPr>
              <a:r>
                <a:rPr lang="en-US"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Apps</a:t>
              </a:r>
            </a:p>
          </p:txBody>
        </p:sp>
      </p:grpSp>
    </p:spTree>
    <p:extLst>
      <p:ext uri="{BB962C8B-B14F-4D97-AF65-F5344CB8AC3E}">
        <p14:creationId xmlns:p14="http://schemas.microsoft.com/office/powerpoint/2010/main" val="6993995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ounded Rectangle 90"/>
          <p:cNvSpPr/>
          <p:nvPr/>
        </p:nvSpPr>
        <p:spPr bwMode="auto">
          <a:xfrm rot="16200000" flipH="1">
            <a:off x="435628" y="5159518"/>
            <a:ext cx="1409702" cy="1843314"/>
          </a:xfrm>
          <a:prstGeom prst="roundRect">
            <a:avLst>
              <a:gd name="adj" fmla="val 0"/>
            </a:avLst>
          </a:prstGeom>
          <a:gradFill flip="none" rotWithShape="1">
            <a:gsLst>
              <a:gs pos="0">
                <a:schemeClr val="tx1">
                  <a:alpha val="0"/>
                </a:schemeClr>
              </a:gs>
              <a:gs pos="100000">
                <a:schemeClr val="tx1">
                  <a:alpha val="80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ea typeface="ＭＳ Ｐゴシック" pitchFamily="34" charset="-128"/>
            </a:endParaRPr>
          </a:p>
        </p:txBody>
      </p:sp>
      <p:sp>
        <p:nvSpPr>
          <p:cNvPr id="128" name="Freeform 127"/>
          <p:cNvSpPr/>
          <p:nvPr/>
        </p:nvSpPr>
        <p:spPr bwMode="auto">
          <a:xfrm>
            <a:off x="2414588" y="5595002"/>
            <a:ext cx="280471" cy="272403"/>
          </a:xfrm>
          <a:custGeom>
            <a:avLst/>
            <a:gdLst>
              <a:gd name="connsiteX0" fmla="*/ 9525 w 285750"/>
              <a:gd name="connsiteY0" fmla="*/ 0 h 1000125"/>
              <a:gd name="connsiteX1" fmla="*/ 285750 w 285750"/>
              <a:gd name="connsiteY1" fmla="*/ 85725 h 1000125"/>
              <a:gd name="connsiteX2" fmla="*/ 285750 w 285750"/>
              <a:gd name="connsiteY2" fmla="*/ 1000125 h 1000125"/>
              <a:gd name="connsiteX3" fmla="*/ 0 w 285750"/>
              <a:gd name="connsiteY3" fmla="*/ 304800 h 1000125"/>
              <a:gd name="connsiteX4" fmla="*/ 9525 w 285750"/>
              <a:gd name="connsiteY4" fmla="*/ 0 h 1000125"/>
              <a:gd name="connsiteX0" fmla="*/ 9525 w 285750"/>
              <a:gd name="connsiteY0" fmla="*/ 0 h 1000125"/>
              <a:gd name="connsiteX1" fmla="*/ 285750 w 285750"/>
              <a:gd name="connsiteY1" fmla="*/ 273249 h 1000125"/>
              <a:gd name="connsiteX2" fmla="*/ 285750 w 285750"/>
              <a:gd name="connsiteY2" fmla="*/ 1000125 h 1000125"/>
              <a:gd name="connsiteX3" fmla="*/ 0 w 285750"/>
              <a:gd name="connsiteY3" fmla="*/ 304800 h 1000125"/>
              <a:gd name="connsiteX4" fmla="*/ 9525 w 285750"/>
              <a:gd name="connsiteY4" fmla="*/ 0 h 1000125"/>
              <a:gd name="connsiteX0" fmla="*/ 0 w 285750"/>
              <a:gd name="connsiteY0" fmla="*/ 0 h 1000125"/>
              <a:gd name="connsiteX1" fmla="*/ 285750 w 285750"/>
              <a:gd name="connsiteY1" fmla="*/ 273249 h 1000125"/>
              <a:gd name="connsiteX2" fmla="*/ 285750 w 285750"/>
              <a:gd name="connsiteY2" fmla="*/ 1000125 h 1000125"/>
              <a:gd name="connsiteX3" fmla="*/ 0 w 285750"/>
              <a:gd name="connsiteY3" fmla="*/ 304800 h 1000125"/>
              <a:gd name="connsiteX4" fmla="*/ 0 w 285750"/>
              <a:gd name="connsiteY4" fmla="*/ 0 h 100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1000125">
                <a:moveTo>
                  <a:pt x="0" y="0"/>
                </a:moveTo>
                <a:lnTo>
                  <a:pt x="285750" y="273249"/>
                </a:lnTo>
                <a:lnTo>
                  <a:pt x="285750" y="1000125"/>
                </a:lnTo>
                <a:lnTo>
                  <a:pt x="0" y="304800"/>
                </a:lnTo>
                <a:lnTo>
                  <a:pt x="0" y="0"/>
                </a:lnTo>
                <a:close/>
              </a:path>
            </a:pathLst>
          </a:cu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ea typeface="ＭＳ Ｐゴシック" pitchFamily="34" charset="-128"/>
            </a:endParaRPr>
          </a:p>
        </p:txBody>
      </p:sp>
      <p:sp>
        <p:nvSpPr>
          <p:cNvPr id="99" name="Rectangle 98"/>
          <p:cNvSpPr/>
          <p:nvPr/>
        </p:nvSpPr>
        <p:spPr bwMode="auto">
          <a:xfrm>
            <a:off x="-25400" y="6228880"/>
            <a:ext cx="91440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nvGrpSpPr>
          <p:cNvPr id="2" name="Group 1"/>
          <p:cNvGrpSpPr/>
          <p:nvPr/>
        </p:nvGrpSpPr>
        <p:grpSpPr>
          <a:xfrm>
            <a:off x="2771240" y="1203789"/>
            <a:ext cx="2249488" cy="5582237"/>
            <a:chOff x="2744784" y="1247705"/>
            <a:chExt cx="2249488" cy="5406887"/>
          </a:xfrm>
        </p:grpSpPr>
        <p:grpSp>
          <p:nvGrpSpPr>
            <p:cNvPr id="71" name="Group 70"/>
            <p:cNvGrpSpPr/>
            <p:nvPr/>
          </p:nvGrpSpPr>
          <p:grpSpPr>
            <a:xfrm flipV="1">
              <a:off x="2784468" y="1247705"/>
              <a:ext cx="2209804" cy="5314275"/>
              <a:chOff x="263861" y="2187384"/>
              <a:chExt cx="402495" cy="2634271"/>
            </a:xfrm>
          </p:grpSpPr>
          <p:sp>
            <p:nvSpPr>
              <p:cNvPr id="73" name="Rectangle 72"/>
              <p:cNvSpPr/>
              <p:nvPr/>
            </p:nvSpPr>
            <p:spPr bwMode="auto">
              <a:xfrm rot="10800000">
                <a:off x="263861" y="2187384"/>
                <a:ext cx="402495" cy="2634271"/>
              </a:xfrm>
              <a:prstGeom prst="rect">
                <a:avLst/>
              </a:prstGeom>
              <a:gradFill flip="none" rotWithShape="1">
                <a:gsLst>
                  <a:gs pos="0">
                    <a:schemeClr val="accent4"/>
                  </a:gs>
                  <a:gs pos="50000">
                    <a:schemeClr val="accent4">
                      <a:lumMod val="40000"/>
                      <a:lumOff val="60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95000"/>
                  </a:lnSpc>
                  <a:spcBef>
                    <a:spcPts val="0"/>
                  </a:spcBef>
                  <a:spcAft>
                    <a:spcPts val="0"/>
                  </a:spcAft>
                  <a:buClrTx/>
                  <a:buSzTx/>
                  <a:buFontTx/>
                  <a:buNone/>
                  <a:tabLst/>
                  <a:defRPr/>
                </a:pPr>
                <a:endParaRPr lang="en-US" smtClean="0"/>
              </a:p>
            </p:txBody>
          </p:sp>
          <p:sp>
            <p:nvSpPr>
              <p:cNvPr id="74" name="Rectangle 73"/>
              <p:cNvSpPr/>
              <p:nvPr/>
            </p:nvSpPr>
            <p:spPr bwMode="auto">
              <a:xfrm>
                <a:off x="277740" y="2227818"/>
                <a:ext cx="374737" cy="2405740"/>
              </a:xfrm>
              <a:prstGeom prst="rect">
                <a:avLst/>
              </a:prstGeom>
              <a:gradFill flip="none" rotWithShape="1">
                <a:gsLst>
                  <a:gs pos="36000">
                    <a:schemeClr val="bg1">
                      <a:alpha val="90000"/>
                    </a:scheme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lang="en-US" smtClean="0"/>
              </a:p>
            </p:txBody>
          </p:sp>
        </p:grpSp>
        <p:sp>
          <p:nvSpPr>
            <p:cNvPr id="96" name="Rectangle 95"/>
            <p:cNvSpPr/>
            <p:nvPr/>
          </p:nvSpPr>
          <p:spPr>
            <a:xfrm>
              <a:off x="2859085" y="1308403"/>
              <a:ext cx="2019300" cy="252056"/>
            </a:xfrm>
            <a:prstGeom prst="rect">
              <a:avLst/>
            </a:prstGeom>
          </p:spPr>
          <p:txBody>
            <a:bodyPr wrap="square" lIns="0" tIns="0" rIns="0" bIns="0" anchor="ctr" anchorCtr="0">
              <a:noAutofit/>
            </a:bodyPr>
            <a:lstStyle/>
            <a:p>
              <a:pPr lvl="0" algn="ctr"/>
              <a:r>
                <a:rPr lang="en-US" sz="1800" b="1" dirty="0" smtClean="0">
                  <a:solidFill>
                    <a:srgbClr val="FFFFFF"/>
                  </a:solidFill>
                </a:rPr>
                <a:t>Mobile Context</a:t>
              </a:r>
            </a:p>
          </p:txBody>
        </p:sp>
        <p:sp>
          <p:nvSpPr>
            <p:cNvPr id="97" name="Rectangle 96"/>
            <p:cNvSpPr/>
            <p:nvPr/>
          </p:nvSpPr>
          <p:spPr bwMode="auto">
            <a:xfrm>
              <a:off x="2744784" y="6517538"/>
              <a:ext cx="2209809" cy="137054"/>
            </a:xfrm>
            <a:prstGeom prst="rect">
              <a:avLst/>
            </a:prstGeom>
            <a:gradFill flip="none" rotWithShape="1">
              <a:gsLst>
                <a:gs pos="36000">
                  <a:srgbClr val="000000">
                    <a:alpha val="50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lang="en-US" smtClean="0"/>
            </a:p>
          </p:txBody>
        </p:sp>
      </p:grpSp>
      <p:grpSp>
        <p:nvGrpSpPr>
          <p:cNvPr id="119" name="Group 118"/>
          <p:cNvGrpSpPr/>
          <p:nvPr/>
        </p:nvGrpSpPr>
        <p:grpSpPr>
          <a:xfrm>
            <a:off x="-326908" y="990600"/>
            <a:ext cx="2765304" cy="5867401"/>
            <a:chOff x="6554585" y="2438400"/>
            <a:chExt cx="1789315" cy="3796553"/>
          </a:xfrm>
        </p:grpSpPr>
        <p:pic>
          <p:nvPicPr>
            <p:cNvPr id="120" name="Picture 119"/>
            <p:cNvPicPr>
              <a:picLocks noChangeAspect="1"/>
            </p:cNvPicPr>
            <p:nvPr/>
          </p:nvPicPr>
          <p:blipFill rotWithShape="1">
            <a:blip r:embed="rId2" cstate="screen">
              <a:lum contrast="30000"/>
              <a:extLst>
                <a:ext uri="{28A0092B-C50C-407E-A947-70E740481C1C}">
                  <a14:useLocalDpi xmlns:a14="http://schemas.microsoft.com/office/drawing/2010/main"/>
                </a:ext>
              </a:extLst>
            </a:blip>
            <a:srcRect/>
            <a:stretch/>
          </p:blipFill>
          <p:spPr>
            <a:xfrm>
              <a:off x="6554585" y="2438400"/>
              <a:ext cx="1789315" cy="3796553"/>
            </a:xfrm>
            <a:prstGeom prst="round2SameRect">
              <a:avLst>
                <a:gd name="adj1" fmla="val 17202"/>
                <a:gd name="adj2" fmla="val 0"/>
              </a:avLst>
            </a:prstGeom>
          </p:spPr>
        </p:pic>
        <p:pic>
          <p:nvPicPr>
            <p:cNvPr id="122" name="Picture 1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38115" y="3152192"/>
              <a:ext cx="260857" cy="262623"/>
            </a:xfrm>
            <a:prstGeom prst="roundRect">
              <a:avLst/>
            </a:prstGeom>
            <a:effectLst>
              <a:outerShdw blurRad="412750" dist="139700" dir="3960000" sx="107000" sy="107000" algn="tl" rotWithShape="0">
                <a:srgbClr val="000000">
                  <a:alpha val="43000"/>
                </a:srgbClr>
              </a:outerShdw>
            </a:effectLst>
          </p:spPr>
        </p:pic>
      </p:grpSp>
      <p:pic>
        <p:nvPicPr>
          <p:cNvPr id="75" name="Picture 6" descr="contentslide_graphic4_gray.png"/>
          <p:cNvPicPr>
            <a:picLocks noChangeAspect="1"/>
          </p:cNvPicPr>
          <p:nvPr/>
        </p:nvPicPr>
        <p:blipFill>
          <a:blip r:embed="rId4" cstate="screen"/>
          <a:srcRect/>
          <a:stretch>
            <a:fillRect/>
          </a:stretch>
        </p:blipFill>
        <p:spPr bwMode="auto">
          <a:xfrm>
            <a:off x="0" y="1"/>
            <a:ext cx="9144000" cy="938213"/>
          </a:xfrm>
          <a:prstGeom prst="rect">
            <a:avLst/>
          </a:prstGeom>
          <a:noFill/>
          <a:ln w="9525">
            <a:noFill/>
            <a:miter lim="800000"/>
            <a:headEnd/>
            <a:tailEnd/>
          </a:ln>
        </p:spPr>
      </p:pic>
      <p:sp>
        <p:nvSpPr>
          <p:cNvPr id="3" name="Title 1"/>
          <p:cNvSpPr>
            <a:spLocks noGrp="1"/>
          </p:cNvSpPr>
          <p:nvPr>
            <p:ph type="title"/>
          </p:nvPr>
        </p:nvSpPr>
        <p:spPr/>
        <p:txBody>
          <a:bodyPr/>
          <a:lstStyle/>
          <a:p>
            <a:r>
              <a:rPr lang="en-US" dirty="0" smtClean="0"/>
              <a:t>Control Apps Based on Context</a:t>
            </a:r>
            <a:endParaRPr lang="en-US" dirty="0"/>
          </a:p>
        </p:txBody>
      </p:sp>
      <p:sp>
        <p:nvSpPr>
          <p:cNvPr id="87" name="Rounded Rectangle 86"/>
          <p:cNvSpPr/>
          <p:nvPr/>
        </p:nvSpPr>
        <p:spPr bwMode="auto">
          <a:xfrm flipH="1">
            <a:off x="0" y="1866900"/>
            <a:ext cx="1257300" cy="4991100"/>
          </a:xfrm>
          <a:prstGeom prst="roundRect">
            <a:avLst>
              <a:gd name="adj" fmla="val 0"/>
            </a:avLst>
          </a:prstGeom>
          <a:gradFill flip="none" rotWithShape="1">
            <a:gsLst>
              <a:gs pos="0">
                <a:schemeClr val="tx1">
                  <a:alpha val="0"/>
                </a:schemeClr>
              </a:gs>
              <a:gs pos="100000">
                <a:schemeClr val="tx1">
                  <a:alpha val="80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ea typeface="ＭＳ Ｐゴシック" pitchFamily="34" charset="-128"/>
            </a:endParaRPr>
          </a:p>
        </p:txBody>
      </p:sp>
      <p:sp>
        <p:nvSpPr>
          <p:cNvPr id="88" name="Rounded Rectangle 87"/>
          <p:cNvSpPr/>
          <p:nvPr/>
        </p:nvSpPr>
        <p:spPr bwMode="auto">
          <a:xfrm>
            <a:off x="609600" y="1866900"/>
            <a:ext cx="1257300" cy="4991100"/>
          </a:xfrm>
          <a:prstGeom prst="roundRect">
            <a:avLst>
              <a:gd name="adj" fmla="val 0"/>
            </a:avLst>
          </a:prstGeom>
          <a:gradFill flip="none" rotWithShape="1">
            <a:gsLst>
              <a:gs pos="0">
                <a:schemeClr val="tx1">
                  <a:alpha val="0"/>
                </a:schemeClr>
              </a:gs>
              <a:gs pos="100000">
                <a:schemeClr val="tx1">
                  <a:alpha val="80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nvGrpSpPr>
          <p:cNvPr id="68" name="Group 195"/>
          <p:cNvGrpSpPr/>
          <p:nvPr/>
        </p:nvGrpSpPr>
        <p:grpSpPr>
          <a:xfrm>
            <a:off x="2705100" y="1739370"/>
            <a:ext cx="6172200" cy="853672"/>
            <a:chOff x="3795712" y="1808384"/>
            <a:chExt cx="6172200" cy="914400"/>
          </a:xfrm>
        </p:grpSpPr>
        <p:sp>
          <p:nvSpPr>
            <p:cNvPr id="76" name="Rectangle 75"/>
            <p:cNvSpPr/>
            <p:nvPr/>
          </p:nvSpPr>
          <p:spPr bwMode="auto">
            <a:xfrm>
              <a:off x="3795712" y="1808384"/>
              <a:ext cx="6172200" cy="914400"/>
            </a:xfrm>
            <a:prstGeom prst="rect">
              <a:avLst/>
            </a:prstGeom>
            <a:gradFill>
              <a:gsLst>
                <a:gs pos="0">
                  <a:schemeClr val="accent4">
                    <a:lumMod val="20000"/>
                    <a:lumOff val="80000"/>
                  </a:schemeClr>
                </a:gs>
                <a:gs pos="50000">
                  <a:schemeClr val="accent4">
                    <a:lumMod val="20000"/>
                    <a:lumOff val="80000"/>
                  </a:schemeClr>
                </a:gs>
                <a:gs pos="100000">
                  <a:schemeClr val="accent4">
                    <a:lumMod val="40000"/>
                    <a:lumOff val="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2000"/>
                </a:lnSpc>
                <a:spcBef>
                  <a:spcPts val="0"/>
                </a:spcBef>
                <a:spcAft>
                  <a:spcPts val="10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79" name="Rectangle 78"/>
            <p:cNvSpPr/>
            <p:nvPr/>
          </p:nvSpPr>
          <p:spPr bwMode="auto">
            <a:xfrm>
              <a:off x="3871912" y="1884583"/>
              <a:ext cx="2057400" cy="762001"/>
            </a:xfrm>
            <a:prstGeom prst="rect">
              <a:avLst/>
            </a:prstGeom>
            <a:solidFill>
              <a:schemeClr val="bg1">
                <a:alpha val="3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2000"/>
                </a:lnSpc>
                <a:spcBef>
                  <a:spcPts val="0"/>
                </a:spcBef>
                <a:spcAft>
                  <a:spcPts val="10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98" name="Isosceles Triangle 97"/>
            <p:cNvSpPr/>
            <p:nvPr/>
          </p:nvSpPr>
          <p:spPr bwMode="auto">
            <a:xfrm rot="5400000">
              <a:off x="3813572" y="2223913"/>
              <a:ext cx="209550" cy="92869"/>
            </a:xfrm>
            <a:prstGeom prst="triangle">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92000"/>
                </a:lnSpc>
                <a:spcBef>
                  <a:spcPts val="0"/>
                </a:spcBef>
                <a:spcAft>
                  <a:spcPts val="100"/>
                </a:spcAft>
              </a:pPr>
              <a:endParaRPr lang="en-US" smtClean="0">
                <a:ea typeface="ＭＳ Ｐゴシック" pitchFamily="34" charset="-128"/>
              </a:endParaRPr>
            </a:p>
          </p:txBody>
        </p:sp>
        <p:sp>
          <p:nvSpPr>
            <p:cNvPr id="100" name="Rectangle 99"/>
            <p:cNvSpPr/>
            <p:nvPr/>
          </p:nvSpPr>
          <p:spPr bwMode="auto">
            <a:xfrm>
              <a:off x="3795712" y="1808384"/>
              <a:ext cx="76200" cy="914400"/>
            </a:xfrm>
            <a:prstGeom prst="rect">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02" name="Rectangle 101"/>
            <p:cNvSpPr/>
            <p:nvPr/>
          </p:nvSpPr>
          <p:spPr>
            <a:xfrm>
              <a:off x="4049469" y="2090202"/>
              <a:ext cx="1026909" cy="327782"/>
            </a:xfrm>
            <a:prstGeom prst="rect">
              <a:avLst/>
            </a:prstGeom>
          </p:spPr>
          <p:txBody>
            <a:bodyPr wrap="square" lIns="0" tIns="0" rIns="0" bIns="0" anchor="ctr" anchorCtr="0">
              <a:noAutofit/>
            </a:bodyPr>
            <a:lstStyle/>
            <a:p>
              <a:pPr defTabSz="457200">
                <a:lnSpc>
                  <a:spcPct val="92000"/>
                </a:lnSpc>
                <a:spcBef>
                  <a:spcPts val="0"/>
                </a:spcBef>
                <a:spcAft>
                  <a:spcPts val="100"/>
                </a:spcAft>
                <a:defRPr/>
              </a:pPr>
              <a:r>
                <a:rPr lang="en-US" sz="1600" b="1" kern="0" dirty="0" smtClean="0">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rPr>
                <a:t>TIME-FENCING</a:t>
              </a:r>
            </a:p>
          </p:txBody>
        </p:sp>
        <p:sp>
          <p:nvSpPr>
            <p:cNvPr id="103" name="Chevron 102"/>
            <p:cNvSpPr/>
            <p:nvPr/>
          </p:nvSpPr>
          <p:spPr bwMode="auto">
            <a:xfrm>
              <a:off x="7601293" y="1980295"/>
              <a:ext cx="391246" cy="594650"/>
            </a:xfrm>
            <a:prstGeom prst="chevron">
              <a:avLst/>
            </a:prstGeom>
            <a:solidFill>
              <a:schemeClr val="bg1">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04" name="Chevron 103"/>
            <p:cNvSpPr/>
            <p:nvPr/>
          </p:nvSpPr>
          <p:spPr bwMode="auto">
            <a:xfrm>
              <a:off x="7298755" y="1980295"/>
              <a:ext cx="391246" cy="594650"/>
            </a:xfrm>
            <a:prstGeom prst="chevron">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05" name="Rectangle 104"/>
            <p:cNvSpPr/>
            <p:nvPr/>
          </p:nvSpPr>
          <p:spPr>
            <a:xfrm>
              <a:off x="6127432" y="2008505"/>
              <a:ext cx="3573476" cy="592482"/>
            </a:xfrm>
            <a:prstGeom prst="rect">
              <a:avLst/>
            </a:prstGeom>
          </p:spPr>
          <p:txBody>
            <a:bodyPr wrap="square" lIns="0" tIns="0" rIns="0" bIns="0">
              <a:noAutofit/>
            </a:bodyPr>
            <a:lstStyle/>
            <a:p>
              <a:pPr lvl="0" defTabSz="457200">
                <a:lnSpc>
                  <a:spcPct val="92000"/>
                </a:lnSpc>
                <a:spcBef>
                  <a:spcPts val="0"/>
                </a:spcBef>
                <a:spcAft>
                  <a:spcPts val="100"/>
                </a:spcAft>
                <a:defRPr/>
              </a:pPr>
              <a:r>
                <a:rPr lang="en-US" sz="1800" b="1" kern="0" dirty="0" smtClean="0">
                  <a:gradFill flip="none" rotWithShape="1">
                    <a:gsLst>
                      <a:gs pos="0">
                        <a:schemeClr val="accent4">
                          <a:lumMod val="50000"/>
                        </a:schemeClr>
                      </a:gs>
                      <a:gs pos="100000">
                        <a:schemeClr val="accent4"/>
                      </a:gs>
                    </a:gsLst>
                    <a:lin ang="5400000" scaled="1"/>
                    <a:tileRect/>
                  </a:gradFill>
                </a:rPr>
                <a:t>Point of Sale App:</a:t>
              </a:r>
            </a:p>
            <a:p>
              <a:pPr lvl="0">
                <a:lnSpc>
                  <a:spcPct val="92000"/>
                </a:lnSpc>
                <a:spcBef>
                  <a:spcPts val="0"/>
                </a:spcBef>
                <a:spcAft>
                  <a:spcPts val="100"/>
                </a:spcAft>
              </a:pPr>
              <a:r>
                <a:rPr lang="en-US" sz="1800" dirty="0" smtClean="0">
                  <a:solidFill>
                    <a:schemeClr val="accent4"/>
                  </a:solidFill>
                </a:rPr>
                <a:t>Must be used during store hours</a:t>
              </a:r>
            </a:p>
          </p:txBody>
        </p:sp>
        <p:sp>
          <p:nvSpPr>
            <p:cNvPr id="107" name="Right Triangle 106"/>
            <p:cNvSpPr/>
            <p:nvPr/>
          </p:nvSpPr>
          <p:spPr>
            <a:xfrm rot="10800000">
              <a:off x="4037987" y="1884584"/>
              <a:ext cx="1891323" cy="692932"/>
            </a:xfrm>
            <a:prstGeom prst="rtTriangle">
              <a:avLst/>
            </a:prstGeom>
            <a:gradFill rotWithShape="1">
              <a:gsLst>
                <a:gs pos="0">
                  <a:srgbClr val="4F81BD">
                    <a:tint val="100000"/>
                    <a:shade val="100000"/>
                    <a:satMod val="130000"/>
                    <a:alpha val="0"/>
                  </a:srgbClr>
                </a:gs>
                <a:gs pos="99000">
                  <a:sysClr val="window" lastClr="FFFFFF">
                    <a:alpha val="41000"/>
                  </a:sysClr>
                </a:gs>
              </a:gsLst>
              <a:lin ang="5520000" scaled="0"/>
            </a:gradFill>
            <a:ln w="9525" cap="flat" cmpd="sng" algn="ctr">
              <a:noFill/>
              <a:prstDash val="solid"/>
            </a:ln>
            <a:effectLst/>
          </p:spPr>
          <p:txBody>
            <a:bodyPr rtlCol="0" anchor="ctr"/>
            <a:lstStyle/>
            <a:p>
              <a:pPr marL="0" marR="0" lvl="0" indent="0" algn="ctr" defTabSz="914400" eaLnBrk="1" fontAlgn="auto" latinLnBrk="0" hangingPunct="1">
                <a:lnSpc>
                  <a:spcPct val="92000"/>
                </a:lnSpc>
                <a:spcBef>
                  <a:spcPts val="0"/>
                </a:spcBef>
                <a:spcAft>
                  <a:spcPts val="10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29" name="Group 128"/>
          <p:cNvGrpSpPr/>
          <p:nvPr/>
        </p:nvGrpSpPr>
        <p:grpSpPr>
          <a:xfrm>
            <a:off x="4069670" y="1852173"/>
            <a:ext cx="652122" cy="657351"/>
            <a:chOff x="3998173" y="1849148"/>
            <a:chExt cx="652122" cy="650120"/>
          </a:xfrm>
        </p:grpSpPr>
        <p:sp>
          <p:nvSpPr>
            <p:cNvPr id="59" name="Oval 86"/>
            <p:cNvSpPr>
              <a:spLocks noChangeArrowheads="1"/>
            </p:cNvSpPr>
            <p:nvPr/>
          </p:nvSpPr>
          <p:spPr bwMode="auto">
            <a:xfrm>
              <a:off x="3998173" y="2291278"/>
              <a:ext cx="652122" cy="207990"/>
            </a:xfrm>
            <a:prstGeom prst="ellipse">
              <a:avLst/>
            </a:prstGeom>
            <a:gradFill rotWithShape="1">
              <a:gsLst>
                <a:gs pos="0">
                  <a:schemeClr val="tx1">
                    <a:alpha val="50000"/>
                  </a:schemeClr>
                </a:gs>
                <a:gs pos="100000">
                  <a:schemeClr val="bg1">
                    <a:alpha val="0"/>
                  </a:schemeClr>
                </a:gs>
              </a:gsLst>
              <a:path path="shape">
                <a:fillToRect l="50000" t="50000" r="50000" b="50000"/>
              </a:path>
            </a:gradFill>
            <a:ln w="9525" algn="ctr">
              <a:noFill/>
              <a:round/>
              <a:headEnd/>
              <a:tailEnd/>
            </a:ln>
          </p:spPr>
          <p:txBody>
            <a:bodyPr/>
            <a:lstStyle/>
            <a:p>
              <a:pPr defTabSz="914400" eaLnBrk="0" hangingPunct="0">
                <a:lnSpc>
                  <a:spcPct val="95000"/>
                </a:lnSpc>
                <a:spcAft>
                  <a:spcPts val="200"/>
                </a:spcAft>
              </a:pPr>
              <a:endParaRPr lang="en-US" sz="2400">
                <a:ea typeface="ＭＳ Ｐゴシック" pitchFamily="34" charset="-128"/>
              </a:endParaRPr>
            </a:p>
          </p:txBody>
        </p:sp>
        <p:pic>
          <p:nvPicPr>
            <p:cNvPr id="67" name="Picture 66" descr="Clock.png"/>
            <p:cNvPicPr>
              <a:picLocks noChangeAspect="1"/>
            </p:cNvPicPr>
            <p:nvPr/>
          </p:nvPicPr>
          <p:blipFill>
            <a:blip r:embed="rId5" cstate="screen"/>
            <a:stretch>
              <a:fillRect/>
            </a:stretch>
          </p:blipFill>
          <p:spPr>
            <a:xfrm>
              <a:off x="4038484" y="1849148"/>
              <a:ext cx="571500" cy="558800"/>
            </a:xfrm>
            <a:prstGeom prst="rect">
              <a:avLst/>
            </a:prstGeom>
          </p:spPr>
        </p:pic>
      </p:grpSp>
      <p:grpSp>
        <p:nvGrpSpPr>
          <p:cNvPr id="159" name="Group 195"/>
          <p:cNvGrpSpPr/>
          <p:nvPr/>
        </p:nvGrpSpPr>
        <p:grpSpPr>
          <a:xfrm>
            <a:off x="2705100" y="2741610"/>
            <a:ext cx="6172200" cy="896586"/>
            <a:chOff x="3795712" y="1808384"/>
            <a:chExt cx="6172200" cy="914400"/>
          </a:xfrm>
        </p:grpSpPr>
        <p:sp>
          <p:nvSpPr>
            <p:cNvPr id="160" name="Rectangle 159"/>
            <p:cNvSpPr/>
            <p:nvPr/>
          </p:nvSpPr>
          <p:spPr bwMode="auto">
            <a:xfrm>
              <a:off x="3795712" y="1808384"/>
              <a:ext cx="6172200" cy="914400"/>
            </a:xfrm>
            <a:prstGeom prst="rect">
              <a:avLst/>
            </a:prstGeom>
            <a:gradFill>
              <a:gsLst>
                <a:gs pos="0">
                  <a:schemeClr val="accent4">
                    <a:lumMod val="20000"/>
                    <a:lumOff val="80000"/>
                  </a:schemeClr>
                </a:gs>
                <a:gs pos="50000">
                  <a:schemeClr val="accent4">
                    <a:lumMod val="20000"/>
                    <a:lumOff val="80000"/>
                  </a:schemeClr>
                </a:gs>
                <a:gs pos="100000">
                  <a:schemeClr val="accent4">
                    <a:lumMod val="40000"/>
                    <a:lumOff val="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2000"/>
                </a:lnSpc>
                <a:spcBef>
                  <a:spcPts val="0"/>
                </a:spcBef>
                <a:spcAft>
                  <a:spcPts val="10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61" name="Rectangle 160"/>
            <p:cNvSpPr/>
            <p:nvPr/>
          </p:nvSpPr>
          <p:spPr bwMode="auto">
            <a:xfrm>
              <a:off x="3871912" y="1884584"/>
              <a:ext cx="2057400" cy="762002"/>
            </a:xfrm>
            <a:prstGeom prst="rect">
              <a:avLst/>
            </a:prstGeom>
            <a:solidFill>
              <a:schemeClr val="bg1">
                <a:alpha val="3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2000"/>
                </a:lnSpc>
                <a:spcBef>
                  <a:spcPts val="0"/>
                </a:spcBef>
                <a:spcAft>
                  <a:spcPts val="10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62" name="Isosceles Triangle 161"/>
            <p:cNvSpPr/>
            <p:nvPr/>
          </p:nvSpPr>
          <p:spPr bwMode="auto">
            <a:xfrm rot="5400000">
              <a:off x="3813572" y="2223913"/>
              <a:ext cx="209550" cy="92869"/>
            </a:xfrm>
            <a:prstGeom prst="triangle">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92000"/>
                </a:lnSpc>
                <a:spcBef>
                  <a:spcPts val="0"/>
                </a:spcBef>
                <a:spcAft>
                  <a:spcPts val="100"/>
                </a:spcAft>
              </a:pPr>
              <a:endParaRPr lang="en-US" smtClean="0">
                <a:ea typeface="ＭＳ Ｐゴシック" pitchFamily="34" charset="-128"/>
              </a:endParaRPr>
            </a:p>
          </p:txBody>
        </p:sp>
        <p:sp>
          <p:nvSpPr>
            <p:cNvPr id="163" name="Rectangle 162"/>
            <p:cNvSpPr/>
            <p:nvPr/>
          </p:nvSpPr>
          <p:spPr bwMode="auto">
            <a:xfrm>
              <a:off x="3795712" y="1808384"/>
              <a:ext cx="76200" cy="914400"/>
            </a:xfrm>
            <a:prstGeom prst="rect">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64" name="Rectangle 163"/>
            <p:cNvSpPr/>
            <p:nvPr/>
          </p:nvSpPr>
          <p:spPr>
            <a:xfrm>
              <a:off x="3948112" y="1977404"/>
              <a:ext cx="1354587" cy="548663"/>
            </a:xfrm>
            <a:prstGeom prst="rect">
              <a:avLst/>
            </a:prstGeom>
          </p:spPr>
          <p:txBody>
            <a:bodyPr wrap="square">
              <a:spAutoFit/>
            </a:bodyPr>
            <a:lstStyle/>
            <a:p>
              <a:pPr defTabSz="457200">
                <a:lnSpc>
                  <a:spcPct val="92000"/>
                </a:lnSpc>
                <a:spcBef>
                  <a:spcPts val="0"/>
                </a:spcBef>
                <a:spcAft>
                  <a:spcPts val="100"/>
                </a:spcAft>
                <a:defRPr/>
              </a:pPr>
              <a:r>
                <a:rPr lang="en-US" sz="1600" b="1" kern="0" dirty="0" smtClean="0">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rPr>
                <a:t>GEO- FENCING</a:t>
              </a:r>
            </a:p>
          </p:txBody>
        </p:sp>
        <p:sp>
          <p:nvSpPr>
            <p:cNvPr id="165" name="Chevron 164"/>
            <p:cNvSpPr/>
            <p:nvPr/>
          </p:nvSpPr>
          <p:spPr bwMode="auto">
            <a:xfrm>
              <a:off x="7601293" y="1980295"/>
              <a:ext cx="391246" cy="594650"/>
            </a:xfrm>
            <a:prstGeom prst="chevron">
              <a:avLst/>
            </a:prstGeom>
            <a:solidFill>
              <a:schemeClr val="bg1">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66" name="Chevron 165"/>
            <p:cNvSpPr/>
            <p:nvPr/>
          </p:nvSpPr>
          <p:spPr bwMode="auto">
            <a:xfrm>
              <a:off x="7298755" y="1980295"/>
              <a:ext cx="391246" cy="594650"/>
            </a:xfrm>
            <a:prstGeom prst="chevron">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67" name="Rectangle 166"/>
            <p:cNvSpPr/>
            <p:nvPr/>
          </p:nvSpPr>
          <p:spPr>
            <a:xfrm>
              <a:off x="6127432" y="1873878"/>
              <a:ext cx="3533261" cy="752812"/>
            </a:xfrm>
            <a:prstGeom prst="rect">
              <a:avLst/>
            </a:prstGeom>
          </p:spPr>
          <p:txBody>
            <a:bodyPr wrap="square" lIns="0" tIns="0" rIns="0" bIns="0">
              <a:noAutofit/>
            </a:bodyPr>
            <a:lstStyle/>
            <a:p>
              <a:pPr defTabSz="457200">
                <a:lnSpc>
                  <a:spcPct val="92000"/>
                </a:lnSpc>
                <a:spcBef>
                  <a:spcPts val="0"/>
                </a:spcBef>
                <a:spcAft>
                  <a:spcPts val="100"/>
                </a:spcAft>
                <a:defRPr/>
              </a:pPr>
              <a:r>
                <a:rPr lang="en-US" sz="1800" b="1" kern="0" dirty="0" smtClean="0">
                  <a:gradFill flip="none" rotWithShape="1">
                    <a:gsLst>
                      <a:gs pos="0">
                        <a:schemeClr val="accent4">
                          <a:lumMod val="50000"/>
                        </a:schemeClr>
                      </a:gs>
                      <a:gs pos="100000">
                        <a:schemeClr val="accent4"/>
                      </a:gs>
                    </a:gsLst>
                    <a:lin ang="5400000" scaled="1"/>
                    <a:tileRect/>
                  </a:gradFill>
                </a:rPr>
                <a:t>EMR Apps:</a:t>
              </a:r>
            </a:p>
            <a:p>
              <a:pPr>
                <a:lnSpc>
                  <a:spcPct val="92000"/>
                </a:lnSpc>
                <a:spcBef>
                  <a:spcPts val="0"/>
                </a:spcBef>
                <a:spcAft>
                  <a:spcPts val="100"/>
                </a:spcAft>
              </a:pPr>
              <a:r>
                <a:rPr lang="en-US" sz="1800" dirty="0" smtClean="0">
                  <a:solidFill>
                    <a:schemeClr val="accent4"/>
                  </a:solidFill>
                </a:rPr>
                <a:t>Must be used at hospital or member facilities</a:t>
              </a:r>
            </a:p>
          </p:txBody>
        </p:sp>
        <p:sp>
          <p:nvSpPr>
            <p:cNvPr id="168" name="Right Triangle 167"/>
            <p:cNvSpPr/>
            <p:nvPr/>
          </p:nvSpPr>
          <p:spPr>
            <a:xfrm rot="10800000">
              <a:off x="4037987" y="1884584"/>
              <a:ext cx="1891323" cy="646700"/>
            </a:xfrm>
            <a:prstGeom prst="rtTriangle">
              <a:avLst/>
            </a:prstGeom>
            <a:gradFill rotWithShape="1">
              <a:gsLst>
                <a:gs pos="0">
                  <a:srgbClr val="4F81BD">
                    <a:tint val="100000"/>
                    <a:shade val="100000"/>
                    <a:satMod val="130000"/>
                    <a:alpha val="0"/>
                  </a:srgbClr>
                </a:gs>
                <a:gs pos="99000">
                  <a:sysClr val="window" lastClr="FFFFFF">
                    <a:alpha val="41000"/>
                  </a:sysClr>
                </a:gs>
              </a:gsLst>
              <a:lin ang="5520000" scaled="0"/>
            </a:gradFill>
            <a:ln w="9525" cap="flat" cmpd="sng" algn="ctr">
              <a:noFill/>
              <a:prstDash val="solid"/>
            </a:ln>
            <a:effectLst/>
          </p:spPr>
          <p:txBody>
            <a:bodyPr rtlCol="0" anchor="ctr"/>
            <a:lstStyle/>
            <a:p>
              <a:pPr marL="0" marR="0" lvl="0" indent="0" algn="ctr" defTabSz="914400" eaLnBrk="1" fontAlgn="auto" latinLnBrk="0" hangingPunct="1">
                <a:lnSpc>
                  <a:spcPct val="92000"/>
                </a:lnSpc>
                <a:spcBef>
                  <a:spcPts val="0"/>
                </a:spcBef>
                <a:spcAft>
                  <a:spcPts val="10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73" name="Group 195"/>
          <p:cNvGrpSpPr/>
          <p:nvPr/>
        </p:nvGrpSpPr>
        <p:grpSpPr>
          <a:xfrm>
            <a:off x="2705100" y="3796770"/>
            <a:ext cx="6172200" cy="886581"/>
            <a:chOff x="3795712" y="1808384"/>
            <a:chExt cx="6172200" cy="914400"/>
          </a:xfrm>
        </p:grpSpPr>
        <p:sp>
          <p:nvSpPr>
            <p:cNvPr id="174" name="Rectangle 173"/>
            <p:cNvSpPr/>
            <p:nvPr/>
          </p:nvSpPr>
          <p:spPr bwMode="auto">
            <a:xfrm>
              <a:off x="3795712" y="1808384"/>
              <a:ext cx="6172200" cy="914400"/>
            </a:xfrm>
            <a:prstGeom prst="rect">
              <a:avLst/>
            </a:prstGeom>
            <a:gradFill>
              <a:gsLst>
                <a:gs pos="0">
                  <a:schemeClr val="accent4">
                    <a:lumMod val="20000"/>
                    <a:lumOff val="80000"/>
                  </a:schemeClr>
                </a:gs>
                <a:gs pos="50000">
                  <a:schemeClr val="accent4">
                    <a:lumMod val="20000"/>
                    <a:lumOff val="80000"/>
                  </a:schemeClr>
                </a:gs>
                <a:gs pos="100000">
                  <a:schemeClr val="accent4">
                    <a:lumMod val="40000"/>
                    <a:lumOff val="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2000"/>
                </a:lnSpc>
                <a:spcBef>
                  <a:spcPts val="0"/>
                </a:spcBef>
                <a:spcAft>
                  <a:spcPts val="10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75" name="Rectangle 174"/>
            <p:cNvSpPr/>
            <p:nvPr/>
          </p:nvSpPr>
          <p:spPr bwMode="auto">
            <a:xfrm>
              <a:off x="3871912" y="1884584"/>
              <a:ext cx="2057400" cy="762002"/>
            </a:xfrm>
            <a:prstGeom prst="rect">
              <a:avLst/>
            </a:prstGeom>
            <a:solidFill>
              <a:schemeClr val="bg1">
                <a:alpha val="3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2000"/>
                </a:lnSpc>
                <a:spcBef>
                  <a:spcPts val="0"/>
                </a:spcBef>
                <a:spcAft>
                  <a:spcPts val="10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76" name="Isosceles Triangle 175"/>
            <p:cNvSpPr/>
            <p:nvPr/>
          </p:nvSpPr>
          <p:spPr bwMode="auto">
            <a:xfrm rot="5400000">
              <a:off x="3813572" y="2223913"/>
              <a:ext cx="209550" cy="92869"/>
            </a:xfrm>
            <a:prstGeom prst="triangle">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92000"/>
                </a:lnSpc>
                <a:spcBef>
                  <a:spcPts val="0"/>
                </a:spcBef>
                <a:spcAft>
                  <a:spcPts val="100"/>
                </a:spcAft>
              </a:pPr>
              <a:endParaRPr lang="en-US" smtClean="0">
                <a:ea typeface="ＭＳ Ｐゴシック" pitchFamily="34" charset="-128"/>
              </a:endParaRPr>
            </a:p>
          </p:txBody>
        </p:sp>
        <p:sp>
          <p:nvSpPr>
            <p:cNvPr id="177" name="Rectangle 176"/>
            <p:cNvSpPr/>
            <p:nvPr/>
          </p:nvSpPr>
          <p:spPr bwMode="auto">
            <a:xfrm>
              <a:off x="3795712" y="1808384"/>
              <a:ext cx="76200" cy="914400"/>
            </a:xfrm>
            <a:prstGeom prst="rect">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78" name="Rectangle 177"/>
            <p:cNvSpPr/>
            <p:nvPr/>
          </p:nvSpPr>
          <p:spPr>
            <a:xfrm>
              <a:off x="3948112" y="1966644"/>
              <a:ext cx="1108196" cy="561487"/>
            </a:xfrm>
            <a:prstGeom prst="rect">
              <a:avLst/>
            </a:prstGeom>
          </p:spPr>
          <p:txBody>
            <a:bodyPr wrap="none">
              <a:spAutoFit/>
            </a:bodyPr>
            <a:lstStyle/>
            <a:p>
              <a:pPr defTabSz="457200">
                <a:lnSpc>
                  <a:spcPct val="92000"/>
                </a:lnSpc>
                <a:spcBef>
                  <a:spcPts val="0"/>
                </a:spcBef>
                <a:spcAft>
                  <a:spcPts val="100"/>
                </a:spcAft>
                <a:defRPr/>
              </a:pPr>
              <a:r>
                <a:rPr lang="en-US" sz="1600" b="1" kern="0" dirty="0" smtClean="0">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rPr>
                <a:t>MOTION</a:t>
              </a:r>
            </a:p>
            <a:p>
              <a:pPr defTabSz="457200">
                <a:lnSpc>
                  <a:spcPct val="92000"/>
                </a:lnSpc>
                <a:spcBef>
                  <a:spcPts val="0"/>
                </a:spcBef>
                <a:spcAft>
                  <a:spcPts val="100"/>
                </a:spcAft>
                <a:defRPr/>
              </a:pPr>
              <a:r>
                <a:rPr lang="en-US" sz="1600" b="1" kern="0" dirty="0" smtClean="0">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rPr>
                <a:t>SENSING</a:t>
              </a:r>
            </a:p>
          </p:txBody>
        </p:sp>
        <p:sp>
          <p:nvSpPr>
            <p:cNvPr id="179" name="Chevron 178"/>
            <p:cNvSpPr/>
            <p:nvPr/>
          </p:nvSpPr>
          <p:spPr bwMode="auto">
            <a:xfrm>
              <a:off x="7601293" y="1980295"/>
              <a:ext cx="391246" cy="594650"/>
            </a:xfrm>
            <a:prstGeom prst="chevron">
              <a:avLst/>
            </a:prstGeom>
            <a:solidFill>
              <a:schemeClr val="bg1">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80" name="Chevron 179"/>
            <p:cNvSpPr/>
            <p:nvPr/>
          </p:nvSpPr>
          <p:spPr bwMode="auto">
            <a:xfrm>
              <a:off x="7298755" y="1980295"/>
              <a:ext cx="391246" cy="594650"/>
            </a:xfrm>
            <a:prstGeom prst="chevron">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81" name="Rectangle 180"/>
            <p:cNvSpPr/>
            <p:nvPr/>
          </p:nvSpPr>
          <p:spPr>
            <a:xfrm>
              <a:off x="6123777" y="1872256"/>
              <a:ext cx="3793036" cy="752812"/>
            </a:xfrm>
            <a:prstGeom prst="rect">
              <a:avLst/>
            </a:prstGeom>
          </p:spPr>
          <p:txBody>
            <a:bodyPr wrap="square" lIns="0" tIns="0" rIns="0" bIns="0">
              <a:noAutofit/>
            </a:bodyPr>
            <a:lstStyle/>
            <a:p>
              <a:pPr defTabSz="457200">
                <a:lnSpc>
                  <a:spcPct val="92000"/>
                </a:lnSpc>
                <a:spcBef>
                  <a:spcPts val="0"/>
                </a:spcBef>
                <a:spcAft>
                  <a:spcPts val="100"/>
                </a:spcAft>
                <a:defRPr/>
              </a:pPr>
              <a:r>
                <a:rPr lang="en-US" sz="1800" b="1" kern="0" dirty="0" smtClean="0">
                  <a:gradFill flip="none" rotWithShape="1">
                    <a:gsLst>
                      <a:gs pos="0">
                        <a:schemeClr val="accent4">
                          <a:lumMod val="50000"/>
                        </a:schemeClr>
                      </a:gs>
                      <a:gs pos="100000">
                        <a:schemeClr val="accent4"/>
                      </a:gs>
                    </a:gsLst>
                    <a:lin ang="5400000" scaled="1"/>
                    <a:tileRect/>
                  </a:gradFill>
                </a:rPr>
                <a:t>Email App:</a:t>
              </a:r>
            </a:p>
            <a:p>
              <a:pPr>
                <a:lnSpc>
                  <a:spcPct val="92000"/>
                </a:lnSpc>
                <a:spcBef>
                  <a:spcPts val="0"/>
                </a:spcBef>
                <a:spcAft>
                  <a:spcPts val="100"/>
                </a:spcAft>
              </a:pPr>
              <a:r>
                <a:rPr lang="en-US" sz="1800" dirty="0" smtClean="0">
                  <a:solidFill>
                    <a:schemeClr val="accent4"/>
                  </a:solidFill>
                </a:rPr>
                <a:t>Can not be used while driving/moving</a:t>
              </a:r>
            </a:p>
          </p:txBody>
        </p:sp>
        <p:sp>
          <p:nvSpPr>
            <p:cNvPr id="182" name="Right Triangle 181"/>
            <p:cNvSpPr/>
            <p:nvPr/>
          </p:nvSpPr>
          <p:spPr>
            <a:xfrm rot="10800000">
              <a:off x="4037987" y="1884584"/>
              <a:ext cx="1891323" cy="646700"/>
            </a:xfrm>
            <a:prstGeom prst="rtTriangle">
              <a:avLst/>
            </a:prstGeom>
            <a:gradFill rotWithShape="1">
              <a:gsLst>
                <a:gs pos="0">
                  <a:srgbClr val="4F81BD">
                    <a:tint val="100000"/>
                    <a:shade val="100000"/>
                    <a:satMod val="130000"/>
                    <a:alpha val="0"/>
                  </a:srgbClr>
                </a:gs>
                <a:gs pos="99000">
                  <a:sysClr val="window" lastClr="FFFFFF">
                    <a:alpha val="41000"/>
                  </a:sysClr>
                </a:gs>
              </a:gsLst>
              <a:lin ang="5520000" scaled="0"/>
            </a:gradFill>
            <a:ln w="9525" cap="flat" cmpd="sng" algn="ctr">
              <a:noFill/>
              <a:prstDash val="solid"/>
            </a:ln>
            <a:effectLst/>
          </p:spPr>
          <p:txBody>
            <a:bodyPr rtlCol="0" anchor="ctr"/>
            <a:lstStyle/>
            <a:p>
              <a:pPr marL="0" marR="0" lvl="0" indent="0" algn="ctr" defTabSz="914400" eaLnBrk="1" fontAlgn="auto" latinLnBrk="0" hangingPunct="1">
                <a:lnSpc>
                  <a:spcPct val="92000"/>
                </a:lnSpc>
                <a:spcBef>
                  <a:spcPts val="0"/>
                </a:spcBef>
                <a:spcAft>
                  <a:spcPts val="10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13" name="Group 112"/>
          <p:cNvGrpSpPr/>
          <p:nvPr/>
        </p:nvGrpSpPr>
        <p:grpSpPr>
          <a:xfrm>
            <a:off x="1333500" y="1752600"/>
            <a:ext cx="1371600" cy="866901"/>
            <a:chOff x="1371600" y="1752600"/>
            <a:chExt cx="1371600" cy="914400"/>
          </a:xfrm>
        </p:grpSpPr>
        <p:sp>
          <p:nvSpPr>
            <p:cNvPr id="189" name="Isosceles Triangle 188"/>
            <p:cNvSpPr/>
            <p:nvPr/>
          </p:nvSpPr>
          <p:spPr bwMode="auto">
            <a:xfrm rot="16200000">
              <a:off x="2076450" y="2000250"/>
              <a:ext cx="914400" cy="419100"/>
            </a:xfrm>
            <a:prstGeom prst="triangle">
              <a:avLst>
                <a:gd name="adj" fmla="val 33494"/>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ea typeface="ＭＳ Ｐゴシック" pitchFamily="34" charset="-128"/>
              </a:endParaRPr>
            </a:p>
          </p:txBody>
        </p:sp>
        <p:grpSp>
          <p:nvGrpSpPr>
            <p:cNvPr id="115" name="Group 215"/>
            <p:cNvGrpSpPr/>
            <p:nvPr/>
          </p:nvGrpSpPr>
          <p:grpSpPr>
            <a:xfrm>
              <a:off x="1371600" y="2171699"/>
              <a:ext cx="1092517" cy="304801"/>
              <a:chOff x="2626995" y="2238437"/>
              <a:chExt cx="616267" cy="289560"/>
            </a:xfrm>
          </p:grpSpPr>
          <p:sp>
            <p:nvSpPr>
              <p:cNvPr id="116" name="Rectangle 115"/>
              <p:cNvSpPr/>
              <p:nvPr/>
            </p:nvSpPr>
            <p:spPr bwMode="auto">
              <a:xfrm>
                <a:off x="2626995" y="2238437"/>
                <a:ext cx="616267" cy="289560"/>
              </a:xfrm>
              <a:prstGeom prst="rect">
                <a:avLst/>
              </a:prstGeom>
              <a:gradFill flip="none" rotWithShape="1">
                <a:gsLst>
                  <a:gs pos="0">
                    <a:schemeClr val="accent4">
                      <a:lumMod val="20000"/>
                      <a:lumOff val="80000"/>
                      <a:alpha val="0"/>
                    </a:schemeClr>
                  </a:gs>
                  <a:gs pos="50000">
                    <a:schemeClr val="accent4">
                      <a:lumMod val="20000"/>
                      <a:lumOff val="80000"/>
                    </a:schemeClr>
                  </a:gs>
                  <a:gs pos="100000">
                    <a:schemeClr val="accent4">
                      <a:lumMod val="40000"/>
                      <a:lumOff val="60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ea typeface="ＭＳ Ｐゴシック" pitchFamily="34" charset="-128"/>
                </a:endParaRPr>
              </a:p>
            </p:txBody>
          </p:sp>
          <p:sp>
            <p:nvSpPr>
              <p:cNvPr id="117" name="Chevron 116"/>
              <p:cNvSpPr/>
              <p:nvPr/>
            </p:nvSpPr>
            <p:spPr bwMode="auto">
              <a:xfrm>
                <a:off x="2965449" y="2279870"/>
                <a:ext cx="130176" cy="197853"/>
              </a:xfrm>
              <a:prstGeom prst="chevron">
                <a:avLst/>
              </a:prstGeom>
              <a:solidFill>
                <a:schemeClr val="bg1">
                  <a:alpha val="3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endParaRPr lang="en-US" smtClean="0">
                  <a:ea typeface="ＭＳ Ｐゴシック" pitchFamily="34" charset="-128"/>
                </a:endParaRPr>
              </a:p>
            </p:txBody>
          </p:sp>
          <p:sp>
            <p:nvSpPr>
              <p:cNvPr id="118" name="Chevron 117"/>
              <p:cNvSpPr/>
              <p:nvPr/>
            </p:nvSpPr>
            <p:spPr bwMode="auto">
              <a:xfrm>
                <a:off x="3075671" y="2279870"/>
                <a:ext cx="130176" cy="197853"/>
              </a:xfrm>
              <a:prstGeom prst="chevron">
                <a:avLst/>
              </a:prstGeom>
              <a:solidFill>
                <a:schemeClr val="bg1">
                  <a:alpha val="3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endParaRPr lang="en-US" smtClean="0">
                  <a:ea typeface="ＭＳ Ｐゴシック" pitchFamily="34" charset="-128"/>
                </a:endParaRPr>
              </a:p>
            </p:txBody>
          </p:sp>
        </p:grpSp>
      </p:grpSp>
      <p:pic>
        <p:nvPicPr>
          <p:cNvPr id="40" name="Picture 3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99050" y="2895600"/>
            <a:ext cx="436702" cy="441748"/>
          </a:xfrm>
          <a:prstGeom prst="roundRect">
            <a:avLst>
              <a:gd name="adj" fmla="val 17052"/>
            </a:avLst>
          </a:prstGeom>
          <a:effectLst>
            <a:outerShdw blurRad="412750" dist="139700" dir="3960000" sx="107000" sy="107000" algn="tl" rotWithShape="0">
              <a:srgbClr val="000000">
                <a:alpha val="43000"/>
              </a:srgbClr>
            </a:outerShdw>
          </a:effectLst>
        </p:spPr>
      </p:pic>
      <p:pic>
        <p:nvPicPr>
          <p:cNvPr id="21" name="Picture 2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97261" y="3657600"/>
            <a:ext cx="443322" cy="446322"/>
          </a:xfrm>
          <a:prstGeom prst="roundRect">
            <a:avLst/>
          </a:prstGeom>
          <a:effectLst>
            <a:outerShdw blurRad="412750" dist="139700" dir="3960000" sx="107000" sy="107000" algn="tl" rotWithShape="0">
              <a:srgbClr val="000000">
                <a:alpha val="43000"/>
              </a:srgbClr>
            </a:outerShdw>
          </a:effectLst>
        </p:spPr>
      </p:pic>
      <p:pic>
        <p:nvPicPr>
          <p:cNvPr id="37" name="Picture 3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92942" y="4444470"/>
            <a:ext cx="454858" cy="453250"/>
          </a:xfrm>
          <a:prstGeom prst="roundRect">
            <a:avLst/>
          </a:prstGeom>
          <a:effectLst>
            <a:outerShdw blurRad="412750" dist="139700" dir="3960000" sx="107000" sy="107000" algn="tl" rotWithShape="0">
              <a:srgbClr val="000000">
                <a:alpha val="43000"/>
              </a:srgbClr>
            </a:outerShdw>
          </a:effectLst>
        </p:spPr>
      </p:pic>
      <p:grpSp>
        <p:nvGrpSpPr>
          <p:cNvPr id="132" name="Group 131"/>
          <p:cNvGrpSpPr/>
          <p:nvPr/>
        </p:nvGrpSpPr>
        <p:grpSpPr>
          <a:xfrm>
            <a:off x="1333500" y="3733800"/>
            <a:ext cx="1371600" cy="990601"/>
            <a:chOff x="1371600" y="3733800"/>
            <a:chExt cx="1371600" cy="990601"/>
          </a:xfrm>
        </p:grpSpPr>
        <p:grpSp>
          <p:nvGrpSpPr>
            <p:cNvPr id="183" name="Group 215"/>
            <p:cNvGrpSpPr/>
            <p:nvPr/>
          </p:nvGrpSpPr>
          <p:grpSpPr>
            <a:xfrm>
              <a:off x="1371600" y="3733800"/>
              <a:ext cx="1092517" cy="304801"/>
              <a:chOff x="2626995" y="2238437"/>
              <a:chExt cx="616267" cy="289560"/>
            </a:xfrm>
          </p:grpSpPr>
          <p:sp>
            <p:nvSpPr>
              <p:cNvPr id="184" name="Rectangle 183"/>
              <p:cNvSpPr/>
              <p:nvPr/>
            </p:nvSpPr>
            <p:spPr bwMode="auto">
              <a:xfrm>
                <a:off x="2626995" y="2238437"/>
                <a:ext cx="616267" cy="289560"/>
              </a:xfrm>
              <a:prstGeom prst="rect">
                <a:avLst/>
              </a:prstGeom>
              <a:gradFill flip="none" rotWithShape="1">
                <a:gsLst>
                  <a:gs pos="0">
                    <a:schemeClr val="accent4">
                      <a:lumMod val="20000"/>
                      <a:lumOff val="80000"/>
                      <a:alpha val="0"/>
                    </a:schemeClr>
                  </a:gs>
                  <a:gs pos="50000">
                    <a:schemeClr val="accent4">
                      <a:lumMod val="20000"/>
                      <a:lumOff val="80000"/>
                    </a:schemeClr>
                  </a:gs>
                  <a:gs pos="100000">
                    <a:schemeClr val="accent4">
                      <a:lumMod val="40000"/>
                      <a:lumOff val="60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ea typeface="ＭＳ Ｐゴシック" pitchFamily="34" charset="-128"/>
                </a:endParaRPr>
              </a:p>
            </p:txBody>
          </p:sp>
          <p:sp>
            <p:nvSpPr>
              <p:cNvPr id="185" name="Chevron 184"/>
              <p:cNvSpPr/>
              <p:nvPr/>
            </p:nvSpPr>
            <p:spPr bwMode="auto">
              <a:xfrm>
                <a:off x="2965449" y="2279870"/>
                <a:ext cx="130176" cy="197853"/>
              </a:xfrm>
              <a:prstGeom prst="chevron">
                <a:avLst/>
              </a:prstGeom>
              <a:solidFill>
                <a:schemeClr val="bg1">
                  <a:alpha val="3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endParaRPr lang="en-US" smtClean="0">
                  <a:ea typeface="ＭＳ Ｐゴシック" pitchFamily="34" charset="-128"/>
                </a:endParaRPr>
              </a:p>
            </p:txBody>
          </p:sp>
          <p:sp>
            <p:nvSpPr>
              <p:cNvPr id="186" name="Chevron 185"/>
              <p:cNvSpPr/>
              <p:nvPr/>
            </p:nvSpPr>
            <p:spPr bwMode="auto">
              <a:xfrm>
                <a:off x="3075671" y="2279870"/>
                <a:ext cx="130176" cy="197853"/>
              </a:xfrm>
              <a:prstGeom prst="chevron">
                <a:avLst/>
              </a:prstGeom>
              <a:solidFill>
                <a:schemeClr val="bg1">
                  <a:alpha val="3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endParaRPr lang="en-US" smtClean="0">
                  <a:ea typeface="ＭＳ Ｐゴシック" pitchFamily="34" charset="-128"/>
                </a:endParaRPr>
              </a:p>
            </p:txBody>
          </p:sp>
        </p:grpSp>
        <p:sp>
          <p:nvSpPr>
            <p:cNvPr id="111" name="Freeform 110"/>
            <p:cNvSpPr/>
            <p:nvPr/>
          </p:nvSpPr>
          <p:spPr bwMode="auto">
            <a:xfrm>
              <a:off x="2452688" y="3733801"/>
              <a:ext cx="290512" cy="990600"/>
            </a:xfrm>
            <a:custGeom>
              <a:avLst/>
              <a:gdLst>
                <a:gd name="connsiteX0" fmla="*/ 9525 w 285750"/>
                <a:gd name="connsiteY0" fmla="*/ 0 h 1000125"/>
                <a:gd name="connsiteX1" fmla="*/ 285750 w 285750"/>
                <a:gd name="connsiteY1" fmla="*/ 85725 h 1000125"/>
                <a:gd name="connsiteX2" fmla="*/ 285750 w 285750"/>
                <a:gd name="connsiteY2" fmla="*/ 1000125 h 1000125"/>
                <a:gd name="connsiteX3" fmla="*/ 0 w 285750"/>
                <a:gd name="connsiteY3" fmla="*/ 304800 h 1000125"/>
                <a:gd name="connsiteX4" fmla="*/ 9525 w 285750"/>
                <a:gd name="connsiteY4" fmla="*/ 0 h 1000125"/>
                <a:gd name="connsiteX0" fmla="*/ 0 w 290512"/>
                <a:gd name="connsiteY0" fmla="*/ 0 h 990600"/>
                <a:gd name="connsiteX1" fmla="*/ 290512 w 290512"/>
                <a:gd name="connsiteY1" fmla="*/ 76200 h 990600"/>
                <a:gd name="connsiteX2" fmla="*/ 290512 w 290512"/>
                <a:gd name="connsiteY2" fmla="*/ 990600 h 990600"/>
                <a:gd name="connsiteX3" fmla="*/ 4762 w 290512"/>
                <a:gd name="connsiteY3" fmla="*/ 295275 h 990600"/>
                <a:gd name="connsiteX4" fmla="*/ 0 w 290512"/>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 h="990600">
                  <a:moveTo>
                    <a:pt x="0" y="0"/>
                  </a:moveTo>
                  <a:lnTo>
                    <a:pt x="290512" y="76200"/>
                  </a:lnTo>
                  <a:lnTo>
                    <a:pt x="290512" y="990600"/>
                  </a:lnTo>
                  <a:lnTo>
                    <a:pt x="4762" y="295275"/>
                  </a:lnTo>
                  <a:cubicBezTo>
                    <a:pt x="3175" y="196850"/>
                    <a:pt x="1587" y="98425"/>
                    <a:pt x="0" y="0"/>
                  </a:cubicBezTo>
                  <a:close/>
                </a:path>
              </a:pathLst>
            </a:cu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ea typeface="ＭＳ Ｐゴシック" pitchFamily="34" charset="-128"/>
              </a:endParaRPr>
            </a:p>
          </p:txBody>
        </p:sp>
      </p:grpSp>
      <p:grpSp>
        <p:nvGrpSpPr>
          <p:cNvPr id="135" name="Group 134"/>
          <p:cNvGrpSpPr/>
          <p:nvPr/>
        </p:nvGrpSpPr>
        <p:grpSpPr>
          <a:xfrm>
            <a:off x="1333500" y="4520670"/>
            <a:ext cx="1391510" cy="1062308"/>
            <a:chOff x="1371600" y="4533900"/>
            <a:chExt cx="1391510" cy="1062308"/>
          </a:xfrm>
        </p:grpSpPr>
        <p:grpSp>
          <p:nvGrpSpPr>
            <p:cNvPr id="203" name="Group 215"/>
            <p:cNvGrpSpPr/>
            <p:nvPr/>
          </p:nvGrpSpPr>
          <p:grpSpPr>
            <a:xfrm>
              <a:off x="1371600" y="4533900"/>
              <a:ext cx="1092517" cy="304801"/>
              <a:chOff x="2626995" y="2238437"/>
              <a:chExt cx="616267" cy="289560"/>
            </a:xfrm>
          </p:grpSpPr>
          <p:sp>
            <p:nvSpPr>
              <p:cNvPr id="204" name="Rectangle 203"/>
              <p:cNvSpPr/>
              <p:nvPr/>
            </p:nvSpPr>
            <p:spPr bwMode="auto">
              <a:xfrm>
                <a:off x="2626995" y="2238437"/>
                <a:ext cx="616267" cy="289560"/>
              </a:xfrm>
              <a:prstGeom prst="rect">
                <a:avLst/>
              </a:prstGeom>
              <a:gradFill flip="none" rotWithShape="1">
                <a:gsLst>
                  <a:gs pos="0">
                    <a:schemeClr val="accent4">
                      <a:lumMod val="20000"/>
                      <a:lumOff val="80000"/>
                      <a:alpha val="0"/>
                    </a:schemeClr>
                  </a:gs>
                  <a:gs pos="50000">
                    <a:schemeClr val="accent4">
                      <a:lumMod val="20000"/>
                      <a:lumOff val="80000"/>
                    </a:schemeClr>
                  </a:gs>
                  <a:gs pos="100000">
                    <a:schemeClr val="accent4">
                      <a:lumMod val="40000"/>
                      <a:lumOff val="60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ea typeface="ＭＳ Ｐゴシック" pitchFamily="34" charset="-128"/>
                </a:endParaRPr>
              </a:p>
            </p:txBody>
          </p:sp>
          <p:sp>
            <p:nvSpPr>
              <p:cNvPr id="205" name="Chevron 204"/>
              <p:cNvSpPr/>
              <p:nvPr/>
            </p:nvSpPr>
            <p:spPr bwMode="auto">
              <a:xfrm>
                <a:off x="2965449" y="2279870"/>
                <a:ext cx="130176" cy="197853"/>
              </a:xfrm>
              <a:prstGeom prst="chevron">
                <a:avLst/>
              </a:prstGeom>
              <a:solidFill>
                <a:schemeClr val="bg1">
                  <a:alpha val="3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endParaRPr lang="en-US" smtClean="0">
                  <a:ea typeface="ＭＳ Ｐゴシック" pitchFamily="34" charset="-128"/>
                </a:endParaRPr>
              </a:p>
            </p:txBody>
          </p:sp>
          <p:sp>
            <p:nvSpPr>
              <p:cNvPr id="206" name="Chevron 205"/>
              <p:cNvSpPr/>
              <p:nvPr/>
            </p:nvSpPr>
            <p:spPr bwMode="auto">
              <a:xfrm>
                <a:off x="3075671" y="2279870"/>
                <a:ext cx="130176" cy="197853"/>
              </a:xfrm>
              <a:prstGeom prst="chevron">
                <a:avLst/>
              </a:prstGeom>
              <a:solidFill>
                <a:schemeClr val="bg1">
                  <a:alpha val="3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endParaRPr lang="en-US" smtClean="0">
                  <a:ea typeface="ＭＳ Ｐゴシック" pitchFamily="34" charset="-128"/>
                </a:endParaRPr>
              </a:p>
            </p:txBody>
          </p:sp>
        </p:grpSp>
        <p:sp>
          <p:nvSpPr>
            <p:cNvPr id="112" name="Freeform 111"/>
            <p:cNvSpPr/>
            <p:nvPr/>
          </p:nvSpPr>
          <p:spPr bwMode="auto">
            <a:xfrm>
              <a:off x="2457449" y="4533900"/>
              <a:ext cx="305661" cy="1062308"/>
            </a:xfrm>
            <a:custGeom>
              <a:avLst/>
              <a:gdLst>
                <a:gd name="connsiteX0" fmla="*/ 9525 w 285750"/>
                <a:gd name="connsiteY0" fmla="*/ 0 h 1000125"/>
                <a:gd name="connsiteX1" fmla="*/ 285750 w 285750"/>
                <a:gd name="connsiteY1" fmla="*/ 85725 h 1000125"/>
                <a:gd name="connsiteX2" fmla="*/ 285750 w 285750"/>
                <a:gd name="connsiteY2" fmla="*/ 1000125 h 1000125"/>
                <a:gd name="connsiteX3" fmla="*/ 0 w 285750"/>
                <a:gd name="connsiteY3" fmla="*/ 304800 h 1000125"/>
                <a:gd name="connsiteX4" fmla="*/ 9525 w 285750"/>
                <a:gd name="connsiteY4" fmla="*/ 0 h 1000125"/>
                <a:gd name="connsiteX0" fmla="*/ 9525 w 285750"/>
                <a:gd name="connsiteY0" fmla="*/ 0 h 1000125"/>
                <a:gd name="connsiteX1" fmla="*/ 285750 w 285750"/>
                <a:gd name="connsiteY1" fmla="*/ 273249 h 1000125"/>
                <a:gd name="connsiteX2" fmla="*/ 285750 w 285750"/>
                <a:gd name="connsiteY2" fmla="*/ 1000125 h 1000125"/>
                <a:gd name="connsiteX3" fmla="*/ 0 w 285750"/>
                <a:gd name="connsiteY3" fmla="*/ 304800 h 1000125"/>
                <a:gd name="connsiteX4" fmla="*/ 9525 w 285750"/>
                <a:gd name="connsiteY4" fmla="*/ 0 h 1000125"/>
                <a:gd name="connsiteX0" fmla="*/ 0 w 285750"/>
                <a:gd name="connsiteY0" fmla="*/ 0 h 1000125"/>
                <a:gd name="connsiteX1" fmla="*/ 285750 w 285750"/>
                <a:gd name="connsiteY1" fmla="*/ 273249 h 1000125"/>
                <a:gd name="connsiteX2" fmla="*/ 285750 w 285750"/>
                <a:gd name="connsiteY2" fmla="*/ 1000125 h 1000125"/>
                <a:gd name="connsiteX3" fmla="*/ 0 w 285750"/>
                <a:gd name="connsiteY3" fmla="*/ 304800 h 1000125"/>
                <a:gd name="connsiteX4" fmla="*/ 0 w 285750"/>
                <a:gd name="connsiteY4" fmla="*/ 0 h 100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1000125">
                  <a:moveTo>
                    <a:pt x="0" y="0"/>
                  </a:moveTo>
                  <a:lnTo>
                    <a:pt x="285750" y="273249"/>
                  </a:lnTo>
                  <a:lnTo>
                    <a:pt x="285750" y="1000125"/>
                  </a:lnTo>
                  <a:lnTo>
                    <a:pt x="0" y="304800"/>
                  </a:lnTo>
                  <a:lnTo>
                    <a:pt x="0" y="0"/>
                  </a:lnTo>
                  <a:close/>
                </a:path>
              </a:pathLst>
            </a:cu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ea typeface="ＭＳ Ｐゴシック" pitchFamily="34" charset="-128"/>
              </a:endParaRPr>
            </a:p>
          </p:txBody>
        </p:sp>
      </p:grpSp>
      <p:pic>
        <p:nvPicPr>
          <p:cNvPr id="4" name="Picture 3"/>
          <p:cNvPicPr>
            <a:picLocks noChangeAspect="1"/>
          </p:cNvPicPr>
          <p:nvPr/>
        </p:nvPicPr>
        <p:blipFill rotWithShape="1">
          <a:blip r:embed="rId9"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1001758" y="2091456"/>
            <a:ext cx="438433" cy="440083"/>
          </a:xfrm>
          <a:prstGeom prst="roundRect">
            <a:avLst/>
          </a:prstGeom>
        </p:spPr>
      </p:pic>
      <p:grpSp>
        <p:nvGrpSpPr>
          <p:cNvPr id="101" name="Group 100"/>
          <p:cNvGrpSpPr/>
          <p:nvPr/>
        </p:nvGrpSpPr>
        <p:grpSpPr>
          <a:xfrm>
            <a:off x="4069670" y="2916108"/>
            <a:ext cx="652122" cy="700920"/>
            <a:chOff x="3998173" y="2819400"/>
            <a:chExt cx="652122" cy="700920"/>
          </a:xfrm>
        </p:grpSpPr>
        <p:sp>
          <p:nvSpPr>
            <p:cNvPr id="106" name="Oval 86"/>
            <p:cNvSpPr>
              <a:spLocks noChangeArrowheads="1"/>
            </p:cNvSpPr>
            <p:nvPr/>
          </p:nvSpPr>
          <p:spPr bwMode="auto">
            <a:xfrm>
              <a:off x="3998173" y="3312330"/>
              <a:ext cx="652122" cy="207990"/>
            </a:xfrm>
            <a:prstGeom prst="ellipse">
              <a:avLst/>
            </a:prstGeom>
            <a:gradFill rotWithShape="1">
              <a:gsLst>
                <a:gs pos="0">
                  <a:schemeClr val="tx1">
                    <a:alpha val="50000"/>
                  </a:schemeClr>
                </a:gs>
                <a:gs pos="100000">
                  <a:schemeClr val="bg1">
                    <a:alpha val="0"/>
                  </a:schemeClr>
                </a:gs>
              </a:gsLst>
              <a:path path="shape">
                <a:fillToRect l="50000" t="50000" r="50000" b="50000"/>
              </a:path>
            </a:gradFill>
            <a:ln w="9525" algn="ctr">
              <a:noFill/>
              <a:round/>
              <a:headEnd/>
              <a:tailEnd/>
            </a:ln>
          </p:spPr>
          <p:txBody>
            <a:bodyPr/>
            <a:lstStyle/>
            <a:p>
              <a:pPr defTabSz="914400" eaLnBrk="0" hangingPunct="0">
                <a:lnSpc>
                  <a:spcPct val="95000"/>
                </a:lnSpc>
                <a:spcAft>
                  <a:spcPts val="200"/>
                </a:spcAft>
              </a:pPr>
              <a:endParaRPr lang="en-US" sz="2400">
                <a:ea typeface="ＭＳ Ｐゴシック" pitchFamily="34" charset="-128"/>
              </a:endParaRPr>
            </a:p>
          </p:txBody>
        </p:sp>
        <p:pic>
          <p:nvPicPr>
            <p:cNvPr id="108" name="Picture 107" descr="Map-Icon.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12940" y="2819400"/>
              <a:ext cx="622589" cy="608755"/>
            </a:xfrm>
            <a:prstGeom prst="rect">
              <a:avLst/>
            </a:prstGeom>
          </p:spPr>
        </p:pic>
      </p:grpSp>
      <p:grpSp>
        <p:nvGrpSpPr>
          <p:cNvPr id="109" name="Group 108"/>
          <p:cNvGrpSpPr/>
          <p:nvPr/>
        </p:nvGrpSpPr>
        <p:grpSpPr>
          <a:xfrm>
            <a:off x="4069670" y="3895368"/>
            <a:ext cx="652122" cy="700920"/>
            <a:chOff x="3998173" y="3810000"/>
            <a:chExt cx="652122" cy="700920"/>
          </a:xfrm>
        </p:grpSpPr>
        <p:sp>
          <p:nvSpPr>
            <p:cNvPr id="110" name="Oval 86"/>
            <p:cNvSpPr>
              <a:spLocks noChangeArrowheads="1"/>
            </p:cNvSpPr>
            <p:nvPr/>
          </p:nvSpPr>
          <p:spPr bwMode="auto">
            <a:xfrm>
              <a:off x="3998173" y="4302930"/>
              <a:ext cx="652122" cy="207990"/>
            </a:xfrm>
            <a:prstGeom prst="ellipse">
              <a:avLst/>
            </a:prstGeom>
            <a:gradFill rotWithShape="1">
              <a:gsLst>
                <a:gs pos="0">
                  <a:schemeClr val="tx1">
                    <a:alpha val="50000"/>
                  </a:schemeClr>
                </a:gs>
                <a:gs pos="100000">
                  <a:schemeClr val="bg1">
                    <a:alpha val="0"/>
                  </a:schemeClr>
                </a:gs>
              </a:gsLst>
              <a:path path="shape">
                <a:fillToRect l="50000" t="50000" r="50000" b="50000"/>
              </a:path>
            </a:gradFill>
            <a:ln w="9525" algn="ctr">
              <a:noFill/>
              <a:round/>
              <a:headEnd/>
              <a:tailEnd/>
            </a:ln>
          </p:spPr>
          <p:txBody>
            <a:bodyPr/>
            <a:lstStyle/>
            <a:p>
              <a:pPr defTabSz="914400" eaLnBrk="0" hangingPunct="0">
                <a:lnSpc>
                  <a:spcPct val="95000"/>
                </a:lnSpc>
                <a:spcAft>
                  <a:spcPts val="200"/>
                </a:spcAft>
              </a:pPr>
              <a:endParaRPr lang="en-US" sz="2400">
                <a:ea typeface="ＭＳ Ｐゴシック" pitchFamily="34" charset="-128"/>
              </a:endParaRPr>
            </a:p>
          </p:txBody>
        </p:sp>
        <p:pic>
          <p:nvPicPr>
            <p:cNvPr id="121" name="Picture 120" descr="Compass-Icon.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12507" y="3810000"/>
              <a:ext cx="623455" cy="609600"/>
            </a:xfrm>
            <a:prstGeom prst="rect">
              <a:avLst/>
            </a:prstGeom>
          </p:spPr>
        </p:pic>
      </p:grpSp>
      <p:grpSp>
        <p:nvGrpSpPr>
          <p:cNvPr id="142" name="Group 141"/>
          <p:cNvGrpSpPr/>
          <p:nvPr/>
        </p:nvGrpSpPr>
        <p:grpSpPr>
          <a:xfrm>
            <a:off x="1327164" y="2788169"/>
            <a:ext cx="1371601" cy="817207"/>
            <a:chOff x="1371600" y="2781299"/>
            <a:chExt cx="1371601" cy="914400"/>
          </a:xfrm>
        </p:grpSpPr>
        <p:sp>
          <p:nvSpPr>
            <p:cNvPr id="143" name="Isosceles Triangle 142"/>
            <p:cNvSpPr/>
            <p:nvPr/>
          </p:nvSpPr>
          <p:spPr bwMode="auto">
            <a:xfrm rot="16200000">
              <a:off x="2071689" y="3024186"/>
              <a:ext cx="914400" cy="428625"/>
            </a:xfrm>
            <a:prstGeom prst="triangle">
              <a:avLst>
                <a:gd name="adj" fmla="val 75321"/>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ea typeface="ＭＳ Ｐゴシック" pitchFamily="34" charset="-128"/>
              </a:endParaRPr>
            </a:p>
          </p:txBody>
        </p:sp>
        <p:grpSp>
          <p:nvGrpSpPr>
            <p:cNvPr id="144" name="Group 215"/>
            <p:cNvGrpSpPr/>
            <p:nvPr/>
          </p:nvGrpSpPr>
          <p:grpSpPr>
            <a:xfrm>
              <a:off x="1371600" y="2933700"/>
              <a:ext cx="1092517" cy="304801"/>
              <a:chOff x="2626995" y="2238437"/>
              <a:chExt cx="616267" cy="289560"/>
            </a:xfrm>
          </p:grpSpPr>
          <p:sp>
            <p:nvSpPr>
              <p:cNvPr id="145" name="Rectangle 144"/>
              <p:cNvSpPr/>
              <p:nvPr/>
            </p:nvSpPr>
            <p:spPr bwMode="auto">
              <a:xfrm>
                <a:off x="2626995" y="2238437"/>
                <a:ext cx="616267" cy="289560"/>
              </a:xfrm>
              <a:prstGeom prst="rect">
                <a:avLst/>
              </a:prstGeom>
              <a:gradFill flip="none" rotWithShape="1">
                <a:gsLst>
                  <a:gs pos="0">
                    <a:schemeClr val="accent4">
                      <a:lumMod val="20000"/>
                      <a:lumOff val="80000"/>
                      <a:alpha val="0"/>
                    </a:schemeClr>
                  </a:gs>
                  <a:gs pos="50000">
                    <a:schemeClr val="accent4">
                      <a:lumMod val="20000"/>
                      <a:lumOff val="80000"/>
                    </a:schemeClr>
                  </a:gs>
                  <a:gs pos="100000">
                    <a:schemeClr val="accent4">
                      <a:lumMod val="40000"/>
                      <a:lumOff val="60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ea typeface="ＭＳ Ｐゴシック" pitchFamily="34" charset="-128"/>
                </a:endParaRPr>
              </a:p>
            </p:txBody>
          </p:sp>
          <p:sp>
            <p:nvSpPr>
              <p:cNvPr id="146" name="Chevron 145"/>
              <p:cNvSpPr/>
              <p:nvPr/>
            </p:nvSpPr>
            <p:spPr bwMode="auto">
              <a:xfrm>
                <a:off x="2965449" y="2279870"/>
                <a:ext cx="130176" cy="197853"/>
              </a:xfrm>
              <a:prstGeom prst="chevron">
                <a:avLst/>
              </a:prstGeom>
              <a:solidFill>
                <a:schemeClr val="bg1">
                  <a:alpha val="3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endParaRPr lang="en-US" smtClean="0">
                  <a:ea typeface="ＭＳ Ｐゴシック" pitchFamily="34" charset="-128"/>
                </a:endParaRPr>
              </a:p>
            </p:txBody>
          </p:sp>
          <p:sp>
            <p:nvSpPr>
              <p:cNvPr id="147" name="Chevron 146"/>
              <p:cNvSpPr/>
              <p:nvPr/>
            </p:nvSpPr>
            <p:spPr bwMode="auto">
              <a:xfrm>
                <a:off x="3075671" y="2279870"/>
                <a:ext cx="130176" cy="197853"/>
              </a:xfrm>
              <a:prstGeom prst="chevron">
                <a:avLst/>
              </a:prstGeom>
              <a:solidFill>
                <a:schemeClr val="bg1">
                  <a:alpha val="3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endParaRPr lang="en-US" smtClean="0">
                  <a:ea typeface="ＭＳ Ｐゴシック" pitchFamily="34" charset="-128"/>
                </a:endParaRPr>
              </a:p>
            </p:txBody>
          </p:sp>
        </p:grpSp>
      </p:grpSp>
      <p:sp>
        <p:nvSpPr>
          <p:cNvPr id="190" name="Isosceles Triangle 189"/>
          <p:cNvSpPr/>
          <p:nvPr/>
        </p:nvSpPr>
        <p:spPr bwMode="auto">
          <a:xfrm rot="16200000">
            <a:off x="2141127" y="5878800"/>
            <a:ext cx="789432" cy="364981"/>
          </a:xfrm>
          <a:prstGeom prst="triangle">
            <a:avLst>
              <a:gd name="adj" fmla="val 10000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ea typeface="ＭＳ Ｐゴシック" pitchFamily="34" charset="-128"/>
            </a:endParaRPr>
          </a:p>
        </p:txBody>
      </p:sp>
      <p:grpSp>
        <p:nvGrpSpPr>
          <p:cNvPr id="169" name="Group 215"/>
          <p:cNvGrpSpPr/>
          <p:nvPr/>
        </p:nvGrpSpPr>
        <p:grpSpPr>
          <a:xfrm>
            <a:off x="1346736" y="5595002"/>
            <a:ext cx="1092519" cy="272403"/>
            <a:chOff x="2626995" y="1836012"/>
            <a:chExt cx="616267" cy="289560"/>
          </a:xfrm>
        </p:grpSpPr>
        <p:sp>
          <p:nvSpPr>
            <p:cNvPr id="170" name="Rectangle 169"/>
            <p:cNvSpPr/>
            <p:nvPr/>
          </p:nvSpPr>
          <p:spPr bwMode="auto">
            <a:xfrm>
              <a:off x="2626995" y="1836012"/>
              <a:ext cx="616267" cy="289560"/>
            </a:xfrm>
            <a:prstGeom prst="rect">
              <a:avLst/>
            </a:prstGeom>
            <a:gradFill flip="none" rotWithShape="1">
              <a:gsLst>
                <a:gs pos="0">
                  <a:schemeClr val="accent4">
                    <a:lumMod val="20000"/>
                    <a:lumOff val="80000"/>
                    <a:alpha val="27000"/>
                  </a:schemeClr>
                </a:gs>
                <a:gs pos="50000">
                  <a:schemeClr val="accent4">
                    <a:lumMod val="20000"/>
                    <a:lumOff val="80000"/>
                  </a:schemeClr>
                </a:gs>
                <a:gs pos="100000">
                  <a:schemeClr val="accent4">
                    <a:lumMod val="40000"/>
                    <a:lumOff val="60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ea typeface="ＭＳ Ｐゴシック" pitchFamily="34" charset="-128"/>
              </a:endParaRPr>
            </a:p>
          </p:txBody>
        </p:sp>
        <p:sp>
          <p:nvSpPr>
            <p:cNvPr id="171" name="Chevron 170"/>
            <p:cNvSpPr/>
            <p:nvPr/>
          </p:nvSpPr>
          <p:spPr bwMode="auto">
            <a:xfrm>
              <a:off x="2965449" y="1882569"/>
              <a:ext cx="130176" cy="197855"/>
            </a:xfrm>
            <a:prstGeom prst="chevron">
              <a:avLst/>
            </a:prstGeom>
            <a:solidFill>
              <a:schemeClr val="bg1">
                <a:alpha val="3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endParaRPr lang="en-US" smtClean="0">
                <a:ea typeface="ＭＳ Ｐゴシック" pitchFamily="34" charset="-128"/>
              </a:endParaRPr>
            </a:p>
          </p:txBody>
        </p:sp>
        <p:sp>
          <p:nvSpPr>
            <p:cNvPr id="172" name="Chevron 171"/>
            <p:cNvSpPr/>
            <p:nvPr/>
          </p:nvSpPr>
          <p:spPr bwMode="auto">
            <a:xfrm>
              <a:off x="3075671" y="1882569"/>
              <a:ext cx="130176" cy="197855"/>
            </a:xfrm>
            <a:prstGeom prst="chevron">
              <a:avLst/>
            </a:prstGeom>
            <a:solidFill>
              <a:schemeClr val="bg1">
                <a:alpha val="3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endParaRPr lang="en-US" smtClean="0">
                <a:ea typeface="ＭＳ Ｐゴシック" pitchFamily="34" charset="-128"/>
              </a:endParaRPr>
            </a:p>
          </p:txBody>
        </p:sp>
      </p:grpSp>
      <p:grpSp>
        <p:nvGrpSpPr>
          <p:cNvPr id="123" name="Group 195"/>
          <p:cNvGrpSpPr/>
          <p:nvPr/>
        </p:nvGrpSpPr>
        <p:grpSpPr>
          <a:xfrm>
            <a:off x="2698762" y="5666573"/>
            <a:ext cx="6172200" cy="867107"/>
            <a:chOff x="3795712" y="1808383"/>
            <a:chExt cx="6172200" cy="914402"/>
          </a:xfrm>
        </p:grpSpPr>
        <p:sp>
          <p:nvSpPr>
            <p:cNvPr id="124" name="Rectangle 123"/>
            <p:cNvSpPr/>
            <p:nvPr/>
          </p:nvSpPr>
          <p:spPr bwMode="auto">
            <a:xfrm>
              <a:off x="3795712" y="1808383"/>
              <a:ext cx="6172200" cy="914402"/>
            </a:xfrm>
            <a:prstGeom prst="rect">
              <a:avLst/>
            </a:prstGeom>
            <a:gradFill>
              <a:gsLst>
                <a:gs pos="0">
                  <a:schemeClr val="accent4">
                    <a:lumMod val="20000"/>
                    <a:lumOff val="80000"/>
                  </a:schemeClr>
                </a:gs>
                <a:gs pos="50000">
                  <a:schemeClr val="accent4">
                    <a:lumMod val="20000"/>
                    <a:lumOff val="80000"/>
                  </a:schemeClr>
                </a:gs>
                <a:gs pos="100000">
                  <a:schemeClr val="accent4">
                    <a:lumMod val="40000"/>
                    <a:lumOff val="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2000"/>
                </a:lnSpc>
                <a:spcBef>
                  <a:spcPts val="0"/>
                </a:spcBef>
                <a:spcAft>
                  <a:spcPts val="10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26" name="Isosceles Triangle 125"/>
            <p:cNvSpPr/>
            <p:nvPr/>
          </p:nvSpPr>
          <p:spPr bwMode="auto">
            <a:xfrm rot="5400000">
              <a:off x="3813572" y="2223913"/>
              <a:ext cx="209550" cy="92869"/>
            </a:xfrm>
            <a:prstGeom prst="triangle">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92000"/>
                </a:lnSpc>
                <a:spcBef>
                  <a:spcPts val="0"/>
                </a:spcBef>
                <a:spcAft>
                  <a:spcPts val="100"/>
                </a:spcAft>
              </a:pPr>
              <a:endParaRPr lang="en-US" smtClean="0">
                <a:ea typeface="ＭＳ Ｐゴシック" pitchFamily="34" charset="-128"/>
              </a:endParaRPr>
            </a:p>
          </p:txBody>
        </p:sp>
        <p:sp>
          <p:nvSpPr>
            <p:cNvPr id="127" name="Rectangle 126"/>
            <p:cNvSpPr/>
            <p:nvPr/>
          </p:nvSpPr>
          <p:spPr bwMode="auto">
            <a:xfrm>
              <a:off x="3795712" y="1808383"/>
              <a:ext cx="76200" cy="914402"/>
            </a:xfrm>
            <a:prstGeom prst="rect">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36" name="Chevron 135"/>
            <p:cNvSpPr/>
            <p:nvPr/>
          </p:nvSpPr>
          <p:spPr bwMode="auto">
            <a:xfrm>
              <a:off x="7601293" y="1980295"/>
              <a:ext cx="391246" cy="594650"/>
            </a:xfrm>
            <a:prstGeom prst="chevron">
              <a:avLst/>
            </a:prstGeom>
            <a:solidFill>
              <a:schemeClr val="bg1">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37" name="Chevron 136"/>
            <p:cNvSpPr/>
            <p:nvPr/>
          </p:nvSpPr>
          <p:spPr bwMode="auto">
            <a:xfrm>
              <a:off x="7298755" y="1980295"/>
              <a:ext cx="391246" cy="594650"/>
            </a:xfrm>
            <a:prstGeom prst="chevron">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39" name="Right Triangle 138"/>
            <p:cNvSpPr/>
            <p:nvPr/>
          </p:nvSpPr>
          <p:spPr>
            <a:xfrm rot="10800000">
              <a:off x="4037987" y="1884582"/>
              <a:ext cx="1891323" cy="692933"/>
            </a:xfrm>
            <a:prstGeom prst="rtTriangle">
              <a:avLst/>
            </a:prstGeom>
            <a:gradFill rotWithShape="1">
              <a:gsLst>
                <a:gs pos="0">
                  <a:srgbClr val="4F81BD">
                    <a:tint val="100000"/>
                    <a:shade val="100000"/>
                    <a:satMod val="130000"/>
                    <a:alpha val="0"/>
                  </a:srgbClr>
                </a:gs>
                <a:gs pos="99000">
                  <a:sysClr val="window" lastClr="FFFFFF">
                    <a:alpha val="41000"/>
                  </a:sysClr>
                </a:gs>
              </a:gsLst>
              <a:lin ang="5520000" scaled="0"/>
            </a:gradFill>
            <a:ln w="9525" cap="flat" cmpd="sng" algn="ctr">
              <a:noFill/>
              <a:prstDash val="solid"/>
            </a:ln>
            <a:effectLst/>
          </p:spPr>
          <p:txBody>
            <a:bodyPr rtlCol="0" anchor="ctr"/>
            <a:lstStyle/>
            <a:p>
              <a:pPr marL="0" marR="0" lvl="0" indent="0" algn="ctr" defTabSz="914400" eaLnBrk="1" fontAlgn="auto" latinLnBrk="0" hangingPunct="1">
                <a:lnSpc>
                  <a:spcPct val="92000"/>
                </a:lnSpc>
                <a:spcBef>
                  <a:spcPts val="0"/>
                </a:spcBef>
                <a:spcAft>
                  <a:spcPts val="10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pic>
        <p:nvPicPr>
          <p:cNvPr id="130" name="Picture 129"/>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10822" y="5508295"/>
            <a:ext cx="454855" cy="435305"/>
          </a:xfrm>
          <a:prstGeom prst="roundRect">
            <a:avLst/>
          </a:prstGeom>
        </p:spPr>
      </p:pic>
      <p:sp>
        <p:nvSpPr>
          <p:cNvPr id="149" name="Rectangle 148"/>
          <p:cNvSpPr/>
          <p:nvPr/>
        </p:nvSpPr>
        <p:spPr bwMode="auto">
          <a:xfrm>
            <a:off x="2774962" y="5738181"/>
            <a:ext cx="2057400" cy="738819"/>
          </a:xfrm>
          <a:prstGeom prst="rect">
            <a:avLst/>
          </a:prstGeom>
          <a:solidFill>
            <a:schemeClr val="bg1">
              <a:alpha val="3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2000"/>
              </a:lnSpc>
              <a:spcBef>
                <a:spcPts val="0"/>
              </a:spcBef>
              <a:spcAft>
                <a:spcPts val="10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38" name="Rectangle 137"/>
          <p:cNvSpPr/>
          <p:nvPr/>
        </p:nvSpPr>
        <p:spPr>
          <a:xfrm>
            <a:off x="2895600" y="5809982"/>
            <a:ext cx="1211431" cy="545406"/>
          </a:xfrm>
          <a:prstGeom prst="rect">
            <a:avLst/>
          </a:prstGeom>
        </p:spPr>
        <p:txBody>
          <a:bodyPr wrap="square">
            <a:spAutoFit/>
          </a:bodyPr>
          <a:lstStyle/>
          <a:p>
            <a:pPr defTabSz="457200">
              <a:lnSpc>
                <a:spcPct val="92000"/>
              </a:lnSpc>
              <a:spcBef>
                <a:spcPts val="0"/>
              </a:spcBef>
              <a:spcAft>
                <a:spcPts val="100"/>
              </a:spcAft>
              <a:defRPr/>
            </a:pPr>
            <a:r>
              <a:rPr lang="en-US" sz="1600" b="1" kern="0" dirty="0" smtClean="0">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rPr>
              <a:t>DEVICE CONTROL</a:t>
            </a:r>
          </a:p>
        </p:txBody>
      </p:sp>
      <p:pic>
        <p:nvPicPr>
          <p:cNvPr id="148" name="Picture 147" descr="ipad.png"/>
          <p:cNvPicPr>
            <a:picLocks noChangeAspect="1"/>
          </p:cNvPicPr>
          <p:nvPr/>
        </p:nvPicPr>
        <p:blipFill>
          <a:blip r:embed="rId13" cstate="screen">
            <a:lum bright="20000" contrast="10000"/>
          </a:blip>
          <a:stretch>
            <a:fillRect/>
          </a:stretch>
        </p:blipFill>
        <p:spPr>
          <a:xfrm>
            <a:off x="4052773" y="5822097"/>
            <a:ext cx="685916" cy="521177"/>
          </a:xfrm>
          <a:prstGeom prst="rect">
            <a:avLst/>
          </a:prstGeom>
        </p:spPr>
      </p:pic>
      <p:sp>
        <p:nvSpPr>
          <p:cNvPr id="150" name="Rectangle 149"/>
          <p:cNvSpPr/>
          <p:nvPr/>
        </p:nvSpPr>
        <p:spPr>
          <a:xfrm>
            <a:off x="5046164" y="5696335"/>
            <a:ext cx="3793036" cy="729909"/>
          </a:xfrm>
          <a:prstGeom prst="rect">
            <a:avLst/>
          </a:prstGeom>
        </p:spPr>
        <p:txBody>
          <a:bodyPr wrap="square" lIns="0" tIns="0" rIns="0" bIns="0">
            <a:noAutofit/>
          </a:bodyPr>
          <a:lstStyle/>
          <a:p>
            <a:pPr defTabSz="457200">
              <a:lnSpc>
                <a:spcPct val="92000"/>
              </a:lnSpc>
              <a:spcBef>
                <a:spcPts val="0"/>
              </a:spcBef>
              <a:spcAft>
                <a:spcPts val="100"/>
              </a:spcAft>
              <a:defRPr/>
            </a:pPr>
            <a:r>
              <a:rPr lang="en-US" sz="1800" b="1" kern="0" dirty="0" smtClean="0">
                <a:gradFill flip="none" rotWithShape="1">
                  <a:gsLst>
                    <a:gs pos="0">
                      <a:schemeClr val="accent4">
                        <a:lumMod val="50000"/>
                      </a:schemeClr>
                    </a:gs>
                    <a:gs pos="100000">
                      <a:schemeClr val="accent4"/>
                    </a:gs>
                  </a:gsLst>
                  <a:lin ang="5400000" scaled="1"/>
                  <a:tileRect/>
                </a:gradFill>
              </a:rPr>
              <a:t>Device Status:</a:t>
            </a:r>
          </a:p>
          <a:p>
            <a:pPr>
              <a:lnSpc>
                <a:spcPct val="92000"/>
              </a:lnSpc>
              <a:spcBef>
                <a:spcPts val="0"/>
              </a:spcBef>
              <a:spcAft>
                <a:spcPts val="100"/>
              </a:spcAft>
            </a:pPr>
            <a:r>
              <a:rPr lang="en-US" sz="1800" dirty="0" smtClean="0">
                <a:solidFill>
                  <a:schemeClr val="accent4"/>
                </a:solidFill>
              </a:rPr>
              <a:t>Cut &amp; paste restrictions, Jailbreak / Root detection, Cloud backup</a:t>
            </a:r>
          </a:p>
        </p:txBody>
      </p:sp>
      <p:grpSp>
        <p:nvGrpSpPr>
          <p:cNvPr id="125" name="Group 195"/>
          <p:cNvGrpSpPr/>
          <p:nvPr/>
        </p:nvGrpSpPr>
        <p:grpSpPr>
          <a:xfrm>
            <a:off x="2705100" y="4772552"/>
            <a:ext cx="6172200" cy="850116"/>
            <a:chOff x="3795712" y="1763603"/>
            <a:chExt cx="6172200" cy="959183"/>
          </a:xfrm>
        </p:grpSpPr>
        <p:sp>
          <p:nvSpPr>
            <p:cNvPr id="131" name="Rectangle 130"/>
            <p:cNvSpPr/>
            <p:nvPr/>
          </p:nvSpPr>
          <p:spPr bwMode="auto">
            <a:xfrm>
              <a:off x="3795712" y="1763603"/>
              <a:ext cx="6172200" cy="959183"/>
            </a:xfrm>
            <a:prstGeom prst="rect">
              <a:avLst/>
            </a:prstGeom>
            <a:gradFill>
              <a:gsLst>
                <a:gs pos="0">
                  <a:schemeClr val="accent4">
                    <a:lumMod val="20000"/>
                    <a:lumOff val="80000"/>
                  </a:schemeClr>
                </a:gs>
                <a:gs pos="50000">
                  <a:schemeClr val="accent4">
                    <a:lumMod val="20000"/>
                    <a:lumOff val="80000"/>
                  </a:schemeClr>
                </a:gs>
                <a:gs pos="100000">
                  <a:schemeClr val="accent4">
                    <a:lumMod val="40000"/>
                    <a:lumOff val="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2000"/>
                </a:lnSpc>
                <a:spcBef>
                  <a:spcPts val="0"/>
                </a:spcBef>
                <a:spcAft>
                  <a:spcPts val="10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40" name="Rectangle 139"/>
            <p:cNvSpPr/>
            <p:nvPr/>
          </p:nvSpPr>
          <p:spPr bwMode="auto">
            <a:xfrm>
              <a:off x="3871912" y="1823311"/>
              <a:ext cx="2057400" cy="823276"/>
            </a:xfrm>
            <a:prstGeom prst="rect">
              <a:avLst/>
            </a:prstGeom>
            <a:solidFill>
              <a:schemeClr val="bg1">
                <a:alpha val="3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2000"/>
                </a:lnSpc>
                <a:spcBef>
                  <a:spcPts val="0"/>
                </a:spcBef>
                <a:spcAft>
                  <a:spcPts val="10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41" name="Isosceles Triangle 140"/>
            <p:cNvSpPr/>
            <p:nvPr/>
          </p:nvSpPr>
          <p:spPr bwMode="auto">
            <a:xfrm rot="5400000">
              <a:off x="3813572" y="2223913"/>
              <a:ext cx="209550" cy="92869"/>
            </a:xfrm>
            <a:prstGeom prst="triangle">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lnSpc>
                  <a:spcPct val="92000"/>
                </a:lnSpc>
                <a:spcBef>
                  <a:spcPts val="0"/>
                </a:spcBef>
                <a:spcAft>
                  <a:spcPts val="100"/>
                </a:spcAft>
              </a:pPr>
              <a:endParaRPr lang="en-US" smtClean="0">
                <a:ea typeface="ＭＳ Ｐゴシック" pitchFamily="34" charset="-128"/>
              </a:endParaRPr>
            </a:p>
          </p:txBody>
        </p:sp>
        <p:sp>
          <p:nvSpPr>
            <p:cNvPr id="151" name="Rectangle 150"/>
            <p:cNvSpPr/>
            <p:nvPr/>
          </p:nvSpPr>
          <p:spPr bwMode="auto">
            <a:xfrm>
              <a:off x="3795712" y="1808383"/>
              <a:ext cx="76200" cy="914402"/>
            </a:xfrm>
            <a:prstGeom prst="rect">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52" name="Rectangle 151"/>
            <p:cNvSpPr/>
            <p:nvPr/>
          </p:nvSpPr>
          <p:spPr>
            <a:xfrm>
              <a:off x="3948112" y="1955886"/>
              <a:ext cx="1199066" cy="561487"/>
            </a:xfrm>
            <a:prstGeom prst="rect">
              <a:avLst/>
            </a:prstGeom>
          </p:spPr>
          <p:txBody>
            <a:bodyPr wrap="none">
              <a:spAutoFit/>
            </a:bodyPr>
            <a:lstStyle/>
            <a:p>
              <a:pPr defTabSz="457200">
                <a:lnSpc>
                  <a:spcPct val="92000"/>
                </a:lnSpc>
                <a:spcBef>
                  <a:spcPts val="0"/>
                </a:spcBef>
                <a:spcAft>
                  <a:spcPts val="100"/>
                </a:spcAft>
                <a:defRPr/>
              </a:pPr>
              <a:r>
                <a:rPr lang="en-US" sz="1600" b="1" kern="0" dirty="0" smtClean="0">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rPr>
                <a:t>CONTENT</a:t>
              </a:r>
            </a:p>
            <a:p>
              <a:pPr defTabSz="457200">
                <a:lnSpc>
                  <a:spcPct val="92000"/>
                </a:lnSpc>
                <a:spcBef>
                  <a:spcPts val="0"/>
                </a:spcBef>
                <a:spcAft>
                  <a:spcPts val="100"/>
                </a:spcAft>
                <a:defRPr/>
              </a:pPr>
              <a:r>
                <a:rPr lang="en-US" sz="1600" b="1" kern="0" dirty="0" smtClean="0">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rPr>
                <a:t>CONTROL</a:t>
              </a:r>
            </a:p>
          </p:txBody>
        </p:sp>
        <p:sp>
          <p:nvSpPr>
            <p:cNvPr id="153" name="Chevron 152"/>
            <p:cNvSpPr/>
            <p:nvPr/>
          </p:nvSpPr>
          <p:spPr bwMode="auto">
            <a:xfrm>
              <a:off x="7601293" y="1980295"/>
              <a:ext cx="391246" cy="594650"/>
            </a:xfrm>
            <a:prstGeom prst="chevron">
              <a:avLst/>
            </a:prstGeom>
            <a:solidFill>
              <a:schemeClr val="bg1">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54" name="Chevron 153"/>
            <p:cNvSpPr/>
            <p:nvPr/>
          </p:nvSpPr>
          <p:spPr bwMode="auto">
            <a:xfrm>
              <a:off x="7298755" y="1980295"/>
              <a:ext cx="391246" cy="594650"/>
            </a:xfrm>
            <a:prstGeom prst="chevron">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92000"/>
                </a:lnSpc>
                <a:spcBef>
                  <a:spcPts val="0"/>
                </a:spcBef>
                <a:spcAft>
                  <a:spcPts val="100"/>
                </a:spcAft>
                <a:buClrTx/>
                <a:buSzTx/>
                <a:buFontTx/>
                <a:buNone/>
                <a:tabLst/>
              </a:pPr>
              <a:endParaRPr lang="en-US" smtClean="0">
                <a:ea typeface="ＭＳ Ｐゴシック" pitchFamily="34" charset="-128"/>
              </a:endParaRPr>
            </a:p>
          </p:txBody>
        </p:sp>
        <p:sp>
          <p:nvSpPr>
            <p:cNvPr id="155" name="Rectangle 154"/>
            <p:cNvSpPr/>
            <p:nvPr/>
          </p:nvSpPr>
          <p:spPr>
            <a:xfrm>
              <a:off x="6123777" y="1977915"/>
              <a:ext cx="3573476" cy="647700"/>
            </a:xfrm>
            <a:prstGeom prst="rect">
              <a:avLst/>
            </a:prstGeom>
          </p:spPr>
          <p:txBody>
            <a:bodyPr wrap="square" lIns="0" tIns="0" rIns="0" bIns="0">
              <a:noAutofit/>
            </a:bodyPr>
            <a:lstStyle/>
            <a:p>
              <a:pPr defTabSz="457200">
                <a:lnSpc>
                  <a:spcPct val="92000"/>
                </a:lnSpc>
                <a:spcBef>
                  <a:spcPts val="0"/>
                </a:spcBef>
                <a:spcAft>
                  <a:spcPts val="100"/>
                </a:spcAft>
                <a:defRPr/>
              </a:pPr>
              <a:r>
                <a:rPr lang="en-US" sz="1800" b="1" kern="0" dirty="0" smtClean="0">
                  <a:gradFill flip="none" rotWithShape="1">
                    <a:gsLst>
                      <a:gs pos="0">
                        <a:schemeClr val="accent4">
                          <a:lumMod val="50000"/>
                        </a:schemeClr>
                      </a:gs>
                      <a:gs pos="100000">
                        <a:schemeClr val="accent4"/>
                      </a:gs>
                    </a:gsLst>
                    <a:lin ang="5400000" scaled="1"/>
                    <a:tileRect/>
                  </a:gradFill>
                </a:rPr>
                <a:t>Browser App:</a:t>
              </a:r>
            </a:p>
            <a:p>
              <a:pPr>
                <a:lnSpc>
                  <a:spcPct val="92000"/>
                </a:lnSpc>
                <a:spcBef>
                  <a:spcPts val="0"/>
                </a:spcBef>
                <a:spcAft>
                  <a:spcPts val="100"/>
                </a:spcAft>
              </a:pPr>
              <a:r>
                <a:rPr lang="en-US" sz="1800" dirty="0" smtClean="0">
                  <a:solidFill>
                    <a:schemeClr val="accent4"/>
                  </a:solidFill>
                </a:rPr>
                <a:t>Can not access torrent sites</a:t>
              </a:r>
            </a:p>
          </p:txBody>
        </p:sp>
        <p:sp>
          <p:nvSpPr>
            <p:cNvPr id="156" name="Right Triangle 155"/>
            <p:cNvSpPr/>
            <p:nvPr/>
          </p:nvSpPr>
          <p:spPr>
            <a:xfrm rot="10800000">
              <a:off x="4037987" y="1884582"/>
              <a:ext cx="1891323" cy="692933"/>
            </a:xfrm>
            <a:prstGeom prst="rtTriangle">
              <a:avLst/>
            </a:prstGeom>
            <a:gradFill rotWithShape="1">
              <a:gsLst>
                <a:gs pos="0">
                  <a:srgbClr val="4F81BD">
                    <a:tint val="100000"/>
                    <a:shade val="100000"/>
                    <a:satMod val="130000"/>
                    <a:alpha val="0"/>
                  </a:srgbClr>
                </a:gs>
                <a:gs pos="99000">
                  <a:sysClr val="window" lastClr="FFFFFF">
                    <a:alpha val="41000"/>
                  </a:sysClr>
                </a:gs>
              </a:gsLst>
              <a:lin ang="5520000" scaled="0"/>
            </a:gradFill>
            <a:ln w="9525" cap="flat" cmpd="sng" algn="ctr">
              <a:noFill/>
              <a:prstDash val="solid"/>
            </a:ln>
            <a:effectLst/>
          </p:spPr>
          <p:txBody>
            <a:bodyPr rtlCol="0" anchor="ctr"/>
            <a:lstStyle/>
            <a:p>
              <a:pPr marL="0" marR="0" lvl="0" indent="0" algn="ctr" defTabSz="914400" eaLnBrk="1" fontAlgn="auto" latinLnBrk="0" hangingPunct="1">
                <a:lnSpc>
                  <a:spcPct val="92000"/>
                </a:lnSpc>
                <a:spcBef>
                  <a:spcPts val="0"/>
                </a:spcBef>
                <a:spcAft>
                  <a:spcPts val="10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57" name="Group 156"/>
          <p:cNvGrpSpPr/>
          <p:nvPr/>
        </p:nvGrpSpPr>
        <p:grpSpPr>
          <a:xfrm>
            <a:off x="4066001" y="4957224"/>
            <a:ext cx="685916" cy="627090"/>
            <a:chOff x="3981276" y="4838700"/>
            <a:chExt cx="685916" cy="627090"/>
          </a:xfrm>
        </p:grpSpPr>
        <p:sp>
          <p:nvSpPr>
            <p:cNvPr id="158" name="Oval 86"/>
            <p:cNvSpPr>
              <a:spLocks noChangeArrowheads="1"/>
            </p:cNvSpPr>
            <p:nvPr/>
          </p:nvSpPr>
          <p:spPr bwMode="auto">
            <a:xfrm>
              <a:off x="3998173" y="5257800"/>
              <a:ext cx="652122" cy="207990"/>
            </a:xfrm>
            <a:prstGeom prst="ellipse">
              <a:avLst/>
            </a:prstGeom>
            <a:gradFill rotWithShape="1">
              <a:gsLst>
                <a:gs pos="0">
                  <a:schemeClr val="tx1">
                    <a:alpha val="50000"/>
                  </a:schemeClr>
                </a:gs>
                <a:gs pos="100000">
                  <a:schemeClr val="bg1">
                    <a:alpha val="0"/>
                  </a:schemeClr>
                </a:gs>
              </a:gsLst>
              <a:path path="shape">
                <a:fillToRect l="50000" t="50000" r="50000" b="50000"/>
              </a:path>
            </a:gradFill>
            <a:ln w="9525" algn="ctr">
              <a:noFill/>
              <a:round/>
              <a:headEnd/>
              <a:tailEnd/>
            </a:ln>
          </p:spPr>
          <p:txBody>
            <a:bodyPr/>
            <a:lstStyle/>
            <a:p>
              <a:pPr defTabSz="914400" eaLnBrk="0" hangingPunct="0">
                <a:lnSpc>
                  <a:spcPct val="95000"/>
                </a:lnSpc>
                <a:spcAft>
                  <a:spcPts val="200"/>
                </a:spcAft>
              </a:pPr>
              <a:endParaRPr lang="en-US" sz="2400">
                <a:ea typeface="ＭＳ Ｐゴシック" pitchFamily="34" charset="-128"/>
              </a:endParaRPr>
            </a:p>
          </p:txBody>
        </p:sp>
        <p:pic>
          <p:nvPicPr>
            <p:cNvPr id="187" name="Picture 186" descr="ipad.png"/>
            <p:cNvPicPr>
              <a:picLocks noChangeAspect="1"/>
            </p:cNvPicPr>
            <p:nvPr/>
          </p:nvPicPr>
          <p:blipFill>
            <a:blip r:embed="rId13" cstate="screen">
              <a:lum bright="20000" contrast="10000"/>
            </a:blip>
            <a:stretch>
              <a:fillRect/>
            </a:stretch>
          </p:blipFill>
          <p:spPr>
            <a:xfrm>
              <a:off x="3981276" y="4838700"/>
              <a:ext cx="685916" cy="521177"/>
            </a:xfrm>
            <a:prstGeom prst="rect">
              <a:avLst/>
            </a:prstGeom>
          </p:spPr>
        </p:pic>
      </p:grpSp>
      <p:pic>
        <p:nvPicPr>
          <p:cNvPr id="188" name="Picture 18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109981" y="5013770"/>
            <a:ext cx="597045" cy="426460"/>
          </a:xfrm>
          <a:prstGeom prst="ellipse">
            <a:avLst/>
          </a:prstGeom>
          <a:ln>
            <a:noFill/>
          </a:ln>
          <a:effectLst>
            <a:softEdge rad="63500"/>
          </a:effectLst>
        </p:spPr>
      </p:pic>
    </p:spTree>
    <p:extLst>
      <p:ext uri="{BB962C8B-B14F-4D97-AF65-F5344CB8AC3E}">
        <p14:creationId xmlns:p14="http://schemas.microsoft.com/office/powerpoint/2010/main" val="62103160"/>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5995890" y="3656343"/>
            <a:ext cx="2697480" cy="1067288"/>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3245018" y="3656343"/>
            <a:ext cx="2697480" cy="1067288"/>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70990" y="3656343"/>
            <a:ext cx="2697480" cy="1067288"/>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itle 1"/>
          <p:cNvSpPr>
            <a:spLocks noGrp="1"/>
          </p:cNvSpPr>
          <p:nvPr>
            <p:ph type="title"/>
          </p:nvPr>
        </p:nvSpPr>
        <p:spPr/>
        <p:txBody>
          <a:bodyPr/>
          <a:lstStyle/>
          <a:p>
            <a:r>
              <a:rPr lang="en-US" sz="3000" dirty="0" err="1" smtClean="0"/>
              <a:t>ClearPass</a:t>
            </a:r>
            <a:r>
              <a:rPr lang="en-US" sz="3000" dirty="0" smtClean="0"/>
              <a:t>: Single Policy Management System</a:t>
            </a:r>
            <a:endParaRPr lang="en-US" sz="3000" dirty="0"/>
          </a:p>
        </p:txBody>
      </p:sp>
      <p:grpSp>
        <p:nvGrpSpPr>
          <p:cNvPr id="17" name="Group 16"/>
          <p:cNvGrpSpPr>
            <a:grpSpLocks noChangeAspect="1"/>
          </p:cNvGrpSpPr>
          <p:nvPr/>
        </p:nvGrpSpPr>
        <p:grpSpPr>
          <a:xfrm>
            <a:off x="458939" y="1811509"/>
            <a:ext cx="1127473" cy="457199"/>
            <a:chOff x="501270" y="1453904"/>
            <a:chExt cx="2307862" cy="935847"/>
          </a:xfrm>
        </p:grpSpPr>
        <p:grpSp>
          <p:nvGrpSpPr>
            <p:cNvPr id="15" name="Group 14"/>
            <p:cNvGrpSpPr/>
            <p:nvPr/>
          </p:nvGrpSpPr>
          <p:grpSpPr>
            <a:xfrm>
              <a:off x="501270" y="1453904"/>
              <a:ext cx="940110" cy="935847"/>
              <a:chOff x="5731187" y="4762790"/>
              <a:chExt cx="940110" cy="935847"/>
            </a:xfrm>
          </p:grpSpPr>
          <p:sp>
            <p:nvSpPr>
              <p:cNvPr id="7" name="Rounded Rectangle 6"/>
              <p:cNvSpPr>
                <a:spLocks noChangeAspect="1"/>
              </p:cNvSpPr>
              <p:nvPr/>
            </p:nvSpPr>
            <p:spPr>
              <a:xfrm>
                <a:off x="5731187" y="4762790"/>
                <a:ext cx="940110" cy="935847"/>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2" name="Picture 121"/>
              <p:cNvPicPr>
                <a:picLocks noChangeAspect="1"/>
              </p:cNvPicPr>
              <p:nvPr/>
            </p:nvPicPr>
            <p:blipFill>
              <a:blip r:embed="rId3">
                <a:alphaModFix amt="95000"/>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5830785" y="4807434"/>
                <a:ext cx="753941" cy="785488"/>
              </a:xfrm>
              <a:prstGeom prst="rect">
                <a:avLst/>
              </a:prstGeom>
              <a:effectLst>
                <a:innerShdw blurRad="9525" dist="12700" dir="13500000">
                  <a:srgbClr val="000000">
                    <a:alpha val="44000"/>
                  </a:srgbClr>
                </a:innerShdw>
              </a:effectLst>
            </p:spPr>
          </p:pic>
        </p:grpSp>
        <p:sp>
          <p:nvSpPr>
            <p:cNvPr id="145" name="TextBox 144"/>
            <p:cNvSpPr txBox="1"/>
            <p:nvPr/>
          </p:nvSpPr>
          <p:spPr>
            <a:xfrm>
              <a:off x="1426364" y="1767593"/>
              <a:ext cx="1382768" cy="307777"/>
            </a:xfrm>
            <a:prstGeom prst="rect">
              <a:avLst/>
            </a:prstGeom>
            <a:noFill/>
          </p:spPr>
          <p:txBody>
            <a:bodyPr wrap="square" rtlCol="0">
              <a:spAutoFit/>
            </a:bodyPr>
            <a:lstStyle/>
            <a:p>
              <a:r>
                <a:rPr lang="en-US" sz="1400" b="1" dirty="0" smtClean="0">
                  <a:solidFill>
                    <a:srgbClr val="FF6600"/>
                  </a:solidFill>
                  <a:latin typeface="Avenir Book"/>
                  <a:cs typeface="Avenir Book"/>
                </a:rPr>
                <a:t>WHO</a:t>
              </a:r>
            </a:p>
          </p:txBody>
        </p:sp>
      </p:grpSp>
      <p:grpSp>
        <p:nvGrpSpPr>
          <p:cNvPr id="18" name="Group 17"/>
          <p:cNvGrpSpPr>
            <a:grpSpLocks noChangeAspect="1"/>
          </p:cNvGrpSpPr>
          <p:nvPr/>
        </p:nvGrpSpPr>
        <p:grpSpPr>
          <a:xfrm>
            <a:off x="2268449" y="1811509"/>
            <a:ext cx="1414550" cy="457199"/>
            <a:chOff x="479965" y="2501270"/>
            <a:chExt cx="2895476" cy="935847"/>
          </a:xfrm>
        </p:grpSpPr>
        <p:grpSp>
          <p:nvGrpSpPr>
            <p:cNvPr id="14" name="Group 13"/>
            <p:cNvGrpSpPr/>
            <p:nvPr/>
          </p:nvGrpSpPr>
          <p:grpSpPr>
            <a:xfrm>
              <a:off x="479965" y="2501270"/>
              <a:ext cx="940109" cy="935847"/>
              <a:chOff x="279457" y="1332189"/>
              <a:chExt cx="940109" cy="935847"/>
            </a:xfrm>
          </p:grpSpPr>
          <p:sp>
            <p:nvSpPr>
              <p:cNvPr id="144" name="Rounded Rectangle 143"/>
              <p:cNvSpPr>
                <a:spLocks noChangeAspect="1"/>
              </p:cNvSpPr>
              <p:nvPr/>
            </p:nvSpPr>
            <p:spPr>
              <a:xfrm>
                <a:off x="279457" y="1332189"/>
                <a:ext cx="940109" cy="935847"/>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5" cstate="screen">
                <a:alphaModFix/>
                <a:duotone>
                  <a:schemeClr val="bg2">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brightnessContrast bright="67000"/>
                        </a14:imgEffect>
                      </a14:imgLayer>
                    </a14:imgProps>
                  </a:ext>
                  <a:ext uri="{28A0092B-C50C-407E-A947-70E740481C1C}">
                    <a14:useLocalDpi xmlns:a14="http://schemas.microsoft.com/office/drawing/2010/main"/>
                  </a:ext>
                </a:extLst>
              </a:blip>
              <a:stretch>
                <a:fillRect/>
              </a:stretch>
            </p:blipFill>
            <p:spPr>
              <a:xfrm>
                <a:off x="372543" y="1412031"/>
                <a:ext cx="753941" cy="785488"/>
              </a:xfrm>
              <a:prstGeom prst="rect">
                <a:avLst/>
              </a:prstGeom>
            </p:spPr>
          </p:pic>
        </p:grpSp>
        <p:sp>
          <p:nvSpPr>
            <p:cNvPr id="146" name="TextBox 145"/>
            <p:cNvSpPr txBox="1"/>
            <p:nvPr/>
          </p:nvSpPr>
          <p:spPr>
            <a:xfrm>
              <a:off x="1426362" y="2788992"/>
              <a:ext cx="1949079" cy="629993"/>
            </a:xfrm>
            <a:prstGeom prst="rect">
              <a:avLst/>
            </a:prstGeom>
            <a:noFill/>
          </p:spPr>
          <p:txBody>
            <a:bodyPr wrap="square" rtlCol="0">
              <a:spAutoFit/>
            </a:bodyPr>
            <a:lstStyle/>
            <a:p>
              <a:r>
                <a:rPr lang="en-US" sz="1400" b="1" dirty="0" smtClean="0">
                  <a:solidFill>
                    <a:srgbClr val="FF6600"/>
                  </a:solidFill>
                  <a:latin typeface="Avenir Book"/>
                  <a:cs typeface="Avenir Book"/>
                </a:rPr>
                <a:t>WHAT</a:t>
              </a:r>
            </a:p>
          </p:txBody>
        </p:sp>
      </p:grpSp>
      <p:grpSp>
        <p:nvGrpSpPr>
          <p:cNvPr id="19" name="Group 18"/>
          <p:cNvGrpSpPr>
            <a:grpSpLocks noChangeAspect="1"/>
          </p:cNvGrpSpPr>
          <p:nvPr/>
        </p:nvGrpSpPr>
        <p:grpSpPr>
          <a:xfrm>
            <a:off x="4092336" y="1811508"/>
            <a:ext cx="1467442" cy="459174"/>
            <a:chOff x="477947" y="3548636"/>
            <a:chExt cx="3003739" cy="939890"/>
          </a:xfrm>
        </p:grpSpPr>
        <p:grpSp>
          <p:nvGrpSpPr>
            <p:cNvPr id="13" name="Group 12"/>
            <p:cNvGrpSpPr/>
            <p:nvPr/>
          </p:nvGrpSpPr>
          <p:grpSpPr>
            <a:xfrm>
              <a:off x="477947" y="3548636"/>
              <a:ext cx="940110" cy="935847"/>
              <a:chOff x="2833916" y="1346904"/>
              <a:chExt cx="940110" cy="935847"/>
            </a:xfrm>
          </p:grpSpPr>
          <p:sp>
            <p:nvSpPr>
              <p:cNvPr id="143" name="Rounded Rectangle 142"/>
              <p:cNvSpPr>
                <a:spLocks noChangeAspect="1"/>
              </p:cNvSpPr>
              <p:nvPr/>
            </p:nvSpPr>
            <p:spPr>
              <a:xfrm>
                <a:off x="2833916" y="1346904"/>
                <a:ext cx="940110" cy="935847"/>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4" name="Picture 123"/>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927001" y="1438778"/>
                <a:ext cx="753941" cy="785488"/>
              </a:xfrm>
              <a:prstGeom prst="rect">
                <a:avLst/>
              </a:prstGeom>
            </p:spPr>
          </p:pic>
        </p:grpSp>
        <p:sp>
          <p:nvSpPr>
            <p:cNvPr id="147" name="TextBox 146"/>
            <p:cNvSpPr txBox="1"/>
            <p:nvPr/>
          </p:nvSpPr>
          <p:spPr>
            <a:xfrm>
              <a:off x="1426364" y="3858533"/>
              <a:ext cx="2055322" cy="629993"/>
            </a:xfrm>
            <a:prstGeom prst="rect">
              <a:avLst/>
            </a:prstGeom>
            <a:noFill/>
          </p:spPr>
          <p:txBody>
            <a:bodyPr wrap="square" rtlCol="0">
              <a:spAutoFit/>
            </a:bodyPr>
            <a:lstStyle/>
            <a:p>
              <a:r>
                <a:rPr lang="en-US" sz="1400" b="1" dirty="0" smtClean="0">
                  <a:solidFill>
                    <a:srgbClr val="FF6600"/>
                  </a:solidFill>
                  <a:latin typeface="Avenir Book"/>
                  <a:cs typeface="Avenir Book"/>
                </a:rPr>
                <a:t>WHEN</a:t>
              </a:r>
            </a:p>
          </p:txBody>
        </p:sp>
      </p:grpSp>
      <p:grpSp>
        <p:nvGrpSpPr>
          <p:cNvPr id="20" name="Group 19"/>
          <p:cNvGrpSpPr>
            <a:grpSpLocks noChangeAspect="1"/>
          </p:cNvGrpSpPr>
          <p:nvPr/>
        </p:nvGrpSpPr>
        <p:grpSpPr>
          <a:xfrm>
            <a:off x="5917581" y="1811509"/>
            <a:ext cx="1321419" cy="457199"/>
            <a:chOff x="416177" y="4596002"/>
            <a:chExt cx="2881891" cy="997100"/>
          </a:xfrm>
        </p:grpSpPr>
        <p:grpSp>
          <p:nvGrpSpPr>
            <p:cNvPr id="12" name="Group 11"/>
            <p:cNvGrpSpPr/>
            <p:nvPr/>
          </p:nvGrpSpPr>
          <p:grpSpPr>
            <a:xfrm>
              <a:off x="416177" y="4596002"/>
              <a:ext cx="998273" cy="997100"/>
              <a:chOff x="4894189" y="1344907"/>
              <a:chExt cx="998273" cy="997100"/>
            </a:xfrm>
          </p:grpSpPr>
          <p:sp>
            <p:nvSpPr>
              <p:cNvPr id="142" name="Rounded Rectangle 141"/>
              <p:cNvSpPr>
                <a:spLocks noChangeAspect="1"/>
              </p:cNvSpPr>
              <p:nvPr/>
            </p:nvSpPr>
            <p:spPr>
              <a:xfrm>
                <a:off x="4923270" y="1344907"/>
                <a:ext cx="940110" cy="935847"/>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8" cstate="screen">
                <a:duotone>
                  <a:schemeClr val="accent5">
                    <a:shade val="45000"/>
                    <a:satMod val="135000"/>
                  </a:schemeClr>
                  <a:prstClr val="white"/>
                </a:duotone>
                <a:extLst>
                  <a:ext uri="{BEBA8EAE-BF5A-486C-A8C5-ECC9F3942E4B}">
                    <a14:imgProps xmlns:a14="http://schemas.microsoft.com/office/drawing/2010/main">
                      <a14:imgLayer r:embed="rId9">
                        <a14:imgEffect>
                          <a14:saturation sat="0"/>
                        </a14:imgEffect>
                        <a14:imgEffect>
                          <a14:brightnessContrast bright="74000"/>
                        </a14:imgEffect>
                      </a14:imgLayer>
                    </a14:imgProps>
                  </a:ext>
                  <a:ext uri="{28A0092B-C50C-407E-A947-70E740481C1C}">
                    <a14:useLocalDpi xmlns:a14="http://schemas.microsoft.com/office/drawing/2010/main"/>
                  </a:ext>
                </a:extLst>
              </a:blip>
              <a:stretch>
                <a:fillRect/>
              </a:stretch>
            </p:blipFill>
            <p:spPr>
              <a:xfrm>
                <a:off x="4894189" y="1381966"/>
                <a:ext cx="998273" cy="960041"/>
              </a:xfrm>
              <a:prstGeom prst="rect">
                <a:avLst/>
              </a:prstGeom>
            </p:spPr>
          </p:pic>
        </p:grpSp>
        <p:sp>
          <p:nvSpPr>
            <p:cNvPr id="148" name="TextBox 147"/>
            <p:cNvSpPr txBox="1"/>
            <p:nvPr/>
          </p:nvSpPr>
          <p:spPr>
            <a:xfrm>
              <a:off x="1426364" y="4911358"/>
              <a:ext cx="1871704" cy="671227"/>
            </a:xfrm>
            <a:prstGeom prst="rect">
              <a:avLst/>
            </a:prstGeom>
            <a:noFill/>
          </p:spPr>
          <p:txBody>
            <a:bodyPr wrap="square" rtlCol="0">
              <a:spAutoFit/>
            </a:bodyPr>
            <a:lstStyle/>
            <a:p>
              <a:r>
                <a:rPr lang="en-US" sz="1400" b="1" dirty="0" smtClean="0">
                  <a:solidFill>
                    <a:srgbClr val="FF6600"/>
                  </a:solidFill>
                  <a:latin typeface="Avenir Book"/>
                  <a:cs typeface="Avenir Book"/>
                </a:rPr>
                <a:t>WHERE</a:t>
              </a:r>
            </a:p>
          </p:txBody>
        </p:sp>
      </p:grpSp>
      <p:grpSp>
        <p:nvGrpSpPr>
          <p:cNvPr id="21" name="Group 20"/>
          <p:cNvGrpSpPr>
            <a:grpSpLocks noChangeAspect="1"/>
          </p:cNvGrpSpPr>
          <p:nvPr/>
        </p:nvGrpSpPr>
        <p:grpSpPr>
          <a:xfrm>
            <a:off x="7685351" y="1811509"/>
            <a:ext cx="1149022" cy="457199"/>
            <a:chOff x="457200" y="5704623"/>
            <a:chExt cx="2351931" cy="935847"/>
          </a:xfrm>
        </p:grpSpPr>
        <p:grpSp>
          <p:nvGrpSpPr>
            <p:cNvPr id="16" name="Group 15"/>
            <p:cNvGrpSpPr/>
            <p:nvPr/>
          </p:nvGrpSpPr>
          <p:grpSpPr>
            <a:xfrm>
              <a:off x="457200" y="5704623"/>
              <a:ext cx="940110" cy="935847"/>
              <a:chOff x="457200" y="5771471"/>
              <a:chExt cx="940110" cy="935847"/>
            </a:xfrm>
          </p:grpSpPr>
          <p:sp>
            <p:nvSpPr>
              <p:cNvPr id="141" name="Rounded Rectangle 140"/>
              <p:cNvSpPr>
                <a:spLocks noChangeAspect="1"/>
              </p:cNvSpPr>
              <p:nvPr/>
            </p:nvSpPr>
            <p:spPr>
              <a:xfrm>
                <a:off x="457200" y="5771471"/>
                <a:ext cx="940110" cy="935847"/>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Quad Arrow 125"/>
              <p:cNvSpPr/>
              <p:nvPr/>
            </p:nvSpPr>
            <p:spPr bwMode="auto">
              <a:xfrm>
                <a:off x="592171" y="5893509"/>
                <a:ext cx="670169" cy="698211"/>
              </a:xfrm>
              <a:prstGeom prst="quadArrow">
                <a:avLst>
                  <a:gd name="adj1" fmla="val 14855"/>
                  <a:gd name="adj2" fmla="val 22500"/>
                  <a:gd name="adj3" fmla="val 23508"/>
                </a:avLst>
              </a:prstGeom>
              <a:noFill/>
              <a:ln>
                <a:solidFill>
                  <a:schemeClr val="bg1"/>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sp>
          <p:nvSpPr>
            <p:cNvPr id="149" name="TextBox 148"/>
            <p:cNvSpPr txBox="1"/>
            <p:nvPr/>
          </p:nvSpPr>
          <p:spPr>
            <a:xfrm>
              <a:off x="1426364" y="6014321"/>
              <a:ext cx="1382767" cy="307777"/>
            </a:xfrm>
            <a:prstGeom prst="rect">
              <a:avLst/>
            </a:prstGeom>
            <a:noFill/>
          </p:spPr>
          <p:txBody>
            <a:bodyPr wrap="square" rtlCol="0">
              <a:spAutoFit/>
            </a:bodyPr>
            <a:lstStyle/>
            <a:p>
              <a:r>
                <a:rPr lang="en-US" sz="1400" b="1" dirty="0" smtClean="0">
                  <a:solidFill>
                    <a:srgbClr val="FF6600"/>
                  </a:solidFill>
                  <a:latin typeface="Avenir Book"/>
                  <a:cs typeface="Avenir Book"/>
                </a:rPr>
                <a:t>HOW</a:t>
              </a:r>
            </a:p>
          </p:txBody>
        </p:sp>
      </p:grpSp>
      <p:sp>
        <p:nvSpPr>
          <p:cNvPr id="254" name="Rounded Rectangle 253"/>
          <p:cNvSpPr>
            <a:spLocks/>
          </p:cNvSpPr>
          <p:nvPr/>
        </p:nvSpPr>
        <p:spPr>
          <a:xfrm>
            <a:off x="198966" y="1752461"/>
            <a:ext cx="8839200" cy="37785"/>
          </a:xfrm>
          <a:prstGeom prst="roundRect">
            <a:avLst>
              <a:gd name="adj" fmla="val 0"/>
            </a:avLst>
          </a:prstGeom>
          <a:solidFill>
            <a:schemeClr val="accent1">
              <a:lumMod val="60000"/>
              <a:lumOff val="40000"/>
            </a:schemeClr>
          </a:soli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255" name="Rounded Rectangle 254"/>
          <p:cNvSpPr>
            <a:spLocks/>
          </p:cNvSpPr>
          <p:nvPr/>
        </p:nvSpPr>
        <p:spPr>
          <a:xfrm>
            <a:off x="198966" y="2309580"/>
            <a:ext cx="8839200" cy="45720"/>
          </a:xfrm>
          <a:prstGeom prst="roundRect">
            <a:avLst>
              <a:gd name="adj" fmla="val 0"/>
            </a:avLst>
          </a:prstGeom>
          <a:solidFill>
            <a:schemeClr val="accent1">
              <a:lumMod val="60000"/>
              <a:lumOff val="40000"/>
            </a:schemeClr>
          </a:soli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pic>
        <p:nvPicPr>
          <p:cNvPr id="2" name="Picture 1" descr="Screen Shot 2013-04-10 at 4.20.56 PM.png"/>
          <p:cNvPicPr>
            <a:picLocks noChangeAspect="1"/>
          </p:cNvPicPr>
          <p:nvPr/>
        </p:nvPicPr>
        <p:blipFill rotWithShape="1">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p:blipFill>
        <p:spPr>
          <a:xfrm>
            <a:off x="457200" y="2615817"/>
            <a:ext cx="8229600" cy="396907"/>
          </a:xfrm>
          <a:prstGeom prst="rect">
            <a:avLst/>
          </a:prstGeom>
        </p:spPr>
      </p:pic>
      <p:grpSp>
        <p:nvGrpSpPr>
          <p:cNvPr id="41" name="Group 40"/>
          <p:cNvGrpSpPr/>
          <p:nvPr/>
        </p:nvGrpSpPr>
        <p:grpSpPr>
          <a:xfrm>
            <a:off x="3077275" y="5808872"/>
            <a:ext cx="2847776" cy="913170"/>
            <a:chOff x="6141003" y="1122887"/>
            <a:chExt cx="2847776" cy="913170"/>
          </a:xfrm>
        </p:grpSpPr>
        <p:sp>
          <p:nvSpPr>
            <p:cNvPr id="42" name="Rounded Rectangle 50"/>
            <p:cNvSpPr>
              <a:spLocks noChangeArrowheads="1"/>
            </p:cNvSpPr>
            <p:nvPr/>
          </p:nvSpPr>
          <p:spPr bwMode="auto">
            <a:xfrm>
              <a:off x="6141003" y="1454618"/>
              <a:ext cx="2847776" cy="581439"/>
            </a:xfrm>
            <a:prstGeom prst="roundRect">
              <a:avLst>
                <a:gd name="adj" fmla="val 16667"/>
              </a:avLst>
            </a:prstGeom>
            <a:solidFill>
              <a:schemeClr val="bg1">
                <a:lumMod val="85000"/>
              </a:schemeClr>
            </a:solidFill>
            <a:ln w="28575" algn="ctr">
              <a:noFill/>
              <a:round/>
              <a:headEnd/>
              <a:tailEnd/>
            </a:ln>
          </p:spPr>
          <p:txBody>
            <a:bodyPr anchor="b"/>
            <a:lstStyle/>
            <a:p>
              <a:pPr algn="ctr" defTabSz="914400" eaLnBrk="0" hangingPunct="0"/>
              <a:r>
                <a:rPr lang="en-US" sz="1400" b="1" dirty="0">
                  <a:solidFill>
                    <a:srgbClr val="404040"/>
                  </a:solidFill>
                  <a:latin typeface="Avenir Book"/>
                  <a:ea typeface="ＭＳ Ｐゴシック" pitchFamily="34" charset="-128"/>
                  <a:cs typeface="Avenir Book"/>
                </a:rPr>
                <a:t>H</a:t>
              </a:r>
              <a:r>
                <a:rPr lang="en-US" sz="1400" b="1" dirty="0" smtClean="0">
                  <a:solidFill>
                    <a:srgbClr val="404040"/>
                  </a:solidFill>
                  <a:latin typeface="Avenir Book"/>
                  <a:ea typeface="ＭＳ Ｐゴシック" pitchFamily="34" charset="-128"/>
                  <a:cs typeface="Avenir Book"/>
                </a:rPr>
                <a:t>ardware or Virtual Appliance</a:t>
              </a:r>
              <a:endParaRPr lang="en-US" sz="1100" dirty="0">
                <a:solidFill>
                  <a:srgbClr val="404040"/>
                </a:solidFill>
                <a:latin typeface="Avenir Book"/>
                <a:ea typeface="ＭＳ Ｐゴシック" pitchFamily="34" charset="-128"/>
                <a:cs typeface="Avenir Book"/>
              </a:endParaRPr>
            </a:p>
          </p:txBody>
        </p:sp>
        <p:grpSp>
          <p:nvGrpSpPr>
            <p:cNvPr id="43" name="Group 42"/>
            <p:cNvGrpSpPr>
              <a:grpSpLocks noChangeAspect="1"/>
            </p:cNvGrpSpPr>
            <p:nvPr/>
          </p:nvGrpSpPr>
          <p:grpSpPr>
            <a:xfrm>
              <a:off x="7500590" y="1122887"/>
              <a:ext cx="854466" cy="620577"/>
              <a:chOff x="3625044" y="1007014"/>
              <a:chExt cx="794559" cy="571500"/>
            </a:xfrm>
          </p:grpSpPr>
          <p:pic>
            <p:nvPicPr>
              <p:cNvPr id="44" name="Picture 2" descr="http://images-1.findicons.com/files/icons/701/devcom_network/128/server_vista.png"/>
              <p:cNvPicPr>
                <a:picLocks noChangeAspect="1" noChangeArrowheads="1"/>
              </p:cNvPicPr>
              <p:nvPr/>
            </p:nvPicPr>
            <p:blipFill rotWithShape="1">
              <a:blip r:embed="rId12" cstate="screen">
                <a:duotone>
                  <a:schemeClr val="accent1">
                    <a:shade val="45000"/>
                    <a:satMod val="135000"/>
                  </a:schemeClr>
                  <a:prstClr val="white"/>
                </a:duotone>
                <a:extLst/>
              </a:blip>
              <a:srcRect/>
              <a:stretch/>
            </p:blipFill>
            <p:spPr bwMode="auto">
              <a:xfrm>
                <a:off x="4023510" y="1007014"/>
                <a:ext cx="396093" cy="571500"/>
              </a:xfrm>
              <a:prstGeom prst="rect">
                <a:avLst/>
              </a:prstGeom>
              <a:noFill/>
              <a:effectLst/>
              <a:extLst/>
            </p:spPr>
          </p:pic>
          <p:pic>
            <p:nvPicPr>
              <p:cNvPr id="45" name="Picture 44"/>
              <p:cNvPicPr>
                <a:picLocks noChangeAspect="1"/>
              </p:cNvPicPr>
              <p:nvPr/>
            </p:nvPicPr>
            <p:blipFill rotWithShape="1">
              <a:blip r:embed="rId13" cstate="screen">
                <a:duotone>
                  <a:schemeClr val="accent1">
                    <a:shade val="45000"/>
                    <a:satMod val="135000"/>
                  </a:schemeClr>
                  <a:prstClr val="white"/>
                </a:duotone>
                <a:extLst>
                  <a:ext uri="{28A0092B-C50C-407E-A947-70E740481C1C}">
                    <a14:useLocalDpi xmlns:a14="http://schemas.microsoft.com/office/drawing/2010/main"/>
                  </a:ext>
                </a:extLst>
              </a:blip>
              <a:srcRect t="38107"/>
              <a:stretch/>
            </p:blipFill>
            <p:spPr bwMode="auto">
              <a:xfrm>
                <a:off x="3625044" y="1105101"/>
                <a:ext cx="563376" cy="348730"/>
              </a:xfrm>
              <a:prstGeom prst="rect">
                <a:avLst/>
              </a:prstGeom>
              <a:noFill/>
              <a:ln>
                <a:noFill/>
              </a:ln>
              <a:effectLst/>
            </p:spPr>
          </p:pic>
        </p:grpSp>
      </p:grpSp>
      <p:sp>
        <p:nvSpPr>
          <p:cNvPr id="47" name="Rounded Rectangle 50"/>
          <p:cNvSpPr>
            <a:spLocks noChangeArrowheads="1"/>
          </p:cNvSpPr>
          <p:nvPr/>
        </p:nvSpPr>
        <p:spPr bwMode="auto">
          <a:xfrm>
            <a:off x="459395" y="4756580"/>
            <a:ext cx="2720670" cy="730086"/>
          </a:xfrm>
          <a:prstGeom prst="roundRect">
            <a:avLst>
              <a:gd name="adj" fmla="val 16667"/>
            </a:avLst>
          </a:prstGeom>
          <a:noFill/>
          <a:ln w="28575" algn="ctr">
            <a:solidFill>
              <a:srgbClr val="FF6600"/>
            </a:solidFill>
            <a:round/>
            <a:headEnd/>
            <a:tailEnd/>
          </a:ln>
        </p:spPr>
        <p:txBody>
          <a:bodyPr anchor="ctr"/>
          <a:lstStyle/>
          <a:p>
            <a:pPr algn="ctr" defTabSz="914400" eaLnBrk="0" hangingPunct="0"/>
            <a:r>
              <a:rPr lang="en-US" sz="1600" b="1" dirty="0" smtClean="0">
                <a:solidFill>
                  <a:srgbClr val="404040"/>
                </a:solidFill>
                <a:latin typeface="Avenir Book"/>
                <a:ea typeface="ＭＳ Ｐゴシック" pitchFamily="34" charset="-128"/>
                <a:cs typeface="Avenir Book"/>
              </a:rPr>
              <a:t>On Any Network</a:t>
            </a:r>
            <a:endParaRPr lang="en-US" sz="1200" dirty="0">
              <a:solidFill>
                <a:srgbClr val="404040"/>
              </a:solidFill>
              <a:latin typeface="Avenir Book"/>
              <a:ea typeface="ＭＳ Ｐゴシック" pitchFamily="34" charset="-128"/>
              <a:cs typeface="Avenir Book"/>
            </a:endParaRPr>
          </a:p>
        </p:txBody>
      </p:sp>
      <p:sp>
        <p:nvSpPr>
          <p:cNvPr id="51" name="Rounded Rectangle 50"/>
          <p:cNvSpPr>
            <a:spLocks noChangeArrowheads="1"/>
          </p:cNvSpPr>
          <p:nvPr/>
        </p:nvSpPr>
        <p:spPr bwMode="auto">
          <a:xfrm>
            <a:off x="3251750" y="4763073"/>
            <a:ext cx="2684016" cy="723593"/>
          </a:xfrm>
          <a:prstGeom prst="roundRect">
            <a:avLst>
              <a:gd name="adj" fmla="val 16667"/>
            </a:avLst>
          </a:prstGeom>
          <a:noFill/>
          <a:ln w="28575" algn="ctr">
            <a:solidFill>
              <a:srgbClr val="FF6600"/>
            </a:solidFill>
            <a:round/>
            <a:headEnd/>
            <a:tailEnd/>
          </a:ln>
        </p:spPr>
        <p:txBody>
          <a:bodyPr anchor="ctr"/>
          <a:lstStyle/>
          <a:p>
            <a:pPr algn="ctr" defTabSz="914400" eaLnBrk="0" hangingPunct="0"/>
            <a:r>
              <a:rPr lang="en-US" sz="1600" b="1" dirty="0" smtClean="0">
                <a:solidFill>
                  <a:srgbClr val="404040"/>
                </a:solidFill>
                <a:latin typeface="Avenir Book"/>
                <a:ea typeface="ＭＳ Ｐゴシック" pitchFamily="34" charset="-128"/>
                <a:cs typeface="Avenir Book"/>
              </a:rPr>
              <a:t>Faster Device Deployments </a:t>
            </a:r>
            <a:endParaRPr lang="en-US" sz="1200" dirty="0">
              <a:solidFill>
                <a:srgbClr val="404040"/>
              </a:solidFill>
              <a:latin typeface="Avenir Book"/>
              <a:ea typeface="ＭＳ Ｐゴシック" pitchFamily="34" charset="-128"/>
              <a:cs typeface="Avenir Book"/>
            </a:endParaRPr>
          </a:p>
        </p:txBody>
      </p:sp>
      <p:sp>
        <p:nvSpPr>
          <p:cNvPr id="52" name="Rounded Rectangle 51"/>
          <p:cNvSpPr>
            <a:spLocks noChangeArrowheads="1"/>
          </p:cNvSpPr>
          <p:nvPr/>
        </p:nvSpPr>
        <p:spPr bwMode="auto">
          <a:xfrm>
            <a:off x="5995529" y="4761305"/>
            <a:ext cx="2698202" cy="725361"/>
          </a:xfrm>
          <a:prstGeom prst="roundRect">
            <a:avLst>
              <a:gd name="adj" fmla="val 16667"/>
            </a:avLst>
          </a:prstGeom>
          <a:noFill/>
          <a:ln w="28575" algn="ctr">
            <a:solidFill>
              <a:srgbClr val="FF6600"/>
            </a:solidFill>
            <a:round/>
            <a:headEnd/>
            <a:tailEnd/>
          </a:ln>
        </p:spPr>
        <p:txBody>
          <a:bodyPr anchor="ctr"/>
          <a:lstStyle/>
          <a:p>
            <a:pPr algn="ctr" defTabSz="914400" eaLnBrk="0" hangingPunct="0"/>
            <a:r>
              <a:rPr lang="en-US" sz="1600" b="1" dirty="0" smtClean="0">
                <a:solidFill>
                  <a:srgbClr val="404040"/>
                </a:solidFill>
                <a:latin typeface="Avenir Book"/>
                <a:ea typeface="ＭＳ Ｐゴシック" pitchFamily="34" charset="-128"/>
                <a:cs typeface="Avenir Book"/>
              </a:rPr>
              <a:t>Massive App </a:t>
            </a:r>
          </a:p>
          <a:p>
            <a:pPr algn="ctr" defTabSz="914400" eaLnBrk="0" hangingPunct="0"/>
            <a:r>
              <a:rPr lang="en-US" sz="1600" b="1" dirty="0" smtClean="0">
                <a:solidFill>
                  <a:srgbClr val="404040"/>
                </a:solidFill>
                <a:latin typeface="Avenir Book"/>
                <a:ea typeface="ＭＳ Ｐゴシック" pitchFamily="34" charset="-128"/>
                <a:cs typeface="Avenir Book"/>
              </a:rPr>
              <a:t>Ecosystem</a:t>
            </a:r>
            <a:endParaRPr lang="en-US" sz="1200" dirty="0">
              <a:solidFill>
                <a:srgbClr val="404040"/>
              </a:solidFill>
              <a:latin typeface="Avenir Book"/>
              <a:ea typeface="ＭＳ Ｐゴシック" pitchFamily="34" charset="-128"/>
              <a:cs typeface="Avenir Book"/>
            </a:endParaRPr>
          </a:p>
        </p:txBody>
      </p:sp>
      <p:sp>
        <p:nvSpPr>
          <p:cNvPr id="3" name="Round Same Side Corner Rectangle 2"/>
          <p:cNvSpPr/>
          <p:nvPr/>
        </p:nvSpPr>
        <p:spPr>
          <a:xfrm>
            <a:off x="473116" y="3085901"/>
            <a:ext cx="2693229" cy="545806"/>
          </a:xfrm>
          <a:prstGeom prst="round2SameRect">
            <a:avLst/>
          </a:prstGeom>
          <a:gradFill>
            <a:gsLst>
              <a:gs pos="0">
                <a:schemeClr val="dk1">
                  <a:tint val="100000"/>
                  <a:shade val="100000"/>
                  <a:satMod val="130000"/>
                </a:schemeClr>
              </a:gs>
              <a:gs pos="100000">
                <a:schemeClr val="tx1">
                  <a:lumMod val="65000"/>
                  <a:lumOff val="3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r>
              <a:rPr lang="en-US" sz="1400" b="1" dirty="0" smtClean="0">
                <a:latin typeface="Avenir Book"/>
                <a:cs typeface="Avenir Book"/>
              </a:rPr>
              <a:t>NETWORK ACCESS</a:t>
            </a:r>
          </a:p>
          <a:p>
            <a:pPr algn="ctr"/>
            <a:r>
              <a:rPr lang="en-US" sz="1400" b="1" dirty="0" smtClean="0">
                <a:latin typeface="Avenir Book"/>
                <a:cs typeface="Avenir Book"/>
              </a:rPr>
              <a:t>MANAGEMENT</a:t>
            </a:r>
            <a:endParaRPr lang="en-US" sz="1400" b="1" dirty="0">
              <a:latin typeface="Avenir Book"/>
              <a:cs typeface="Avenir Book"/>
            </a:endParaRPr>
          </a:p>
        </p:txBody>
      </p:sp>
      <p:sp>
        <p:nvSpPr>
          <p:cNvPr id="46" name="Round Same Side Corner Rectangle 45"/>
          <p:cNvSpPr/>
          <p:nvPr/>
        </p:nvSpPr>
        <p:spPr>
          <a:xfrm>
            <a:off x="5998016" y="3080858"/>
            <a:ext cx="2693229" cy="545806"/>
          </a:xfrm>
          <a:prstGeom prst="round2SameRect">
            <a:avLst/>
          </a:prstGeom>
          <a:gradFill>
            <a:gsLst>
              <a:gs pos="0">
                <a:schemeClr val="dk1">
                  <a:tint val="100000"/>
                  <a:shade val="100000"/>
                  <a:satMod val="130000"/>
                </a:schemeClr>
              </a:gs>
              <a:gs pos="100000">
                <a:schemeClr val="tx1">
                  <a:lumMod val="65000"/>
                  <a:lumOff val="3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r>
              <a:rPr lang="en-US" sz="1400" b="1" dirty="0">
                <a:latin typeface="Avenir Book"/>
                <a:cs typeface="Avenir Book"/>
              </a:rPr>
              <a:t>MOBILE APP</a:t>
            </a:r>
          </a:p>
          <a:p>
            <a:pPr algn="ctr"/>
            <a:r>
              <a:rPr lang="en-US" sz="1400" b="1" dirty="0">
                <a:latin typeface="Avenir Book"/>
                <a:cs typeface="Avenir Book"/>
              </a:rPr>
              <a:t>MANAGEMENT</a:t>
            </a:r>
          </a:p>
        </p:txBody>
      </p:sp>
      <p:sp>
        <p:nvSpPr>
          <p:cNvPr id="48" name="Round Same Side Corner Rectangle 47"/>
          <p:cNvSpPr/>
          <p:nvPr/>
        </p:nvSpPr>
        <p:spPr>
          <a:xfrm>
            <a:off x="3247144" y="3086310"/>
            <a:ext cx="2693229" cy="545806"/>
          </a:xfrm>
          <a:prstGeom prst="round2SameRect">
            <a:avLst/>
          </a:prstGeom>
          <a:gradFill>
            <a:gsLst>
              <a:gs pos="0">
                <a:schemeClr val="dk1">
                  <a:tint val="100000"/>
                  <a:shade val="100000"/>
                  <a:satMod val="130000"/>
                </a:schemeClr>
              </a:gs>
              <a:gs pos="100000">
                <a:schemeClr val="tx1">
                  <a:lumMod val="65000"/>
                  <a:lumOff val="3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r>
              <a:rPr lang="en-US" sz="1400" b="1" dirty="0">
                <a:latin typeface="Avenir Book"/>
                <a:cs typeface="Avenir Book"/>
              </a:rPr>
              <a:t>DEVICE ONBOARDING</a:t>
            </a:r>
          </a:p>
          <a:p>
            <a:pPr algn="ctr"/>
            <a:r>
              <a:rPr lang="en-US" sz="1400" b="1" dirty="0">
                <a:latin typeface="Avenir Book"/>
                <a:cs typeface="Avenir Book"/>
              </a:rPr>
              <a:t>AND </a:t>
            </a:r>
            <a:r>
              <a:rPr lang="en-US" sz="1400" b="1" dirty="0" smtClean="0">
                <a:latin typeface="Avenir Book"/>
                <a:cs typeface="Avenir Book"/>
              </a:rPr>
              <a:t>MANAGEMENT</a:t>
            </a:r>
            <a:endParaRPr lang="en-US" sz="1400" b="1" dirty="0">
              <a:latin typeface="Avenir Book"/>
              <a:cs typeface="Avenir Book"/>
            </a:endParaRPr>
          </a:p>
        </p:txBody>
      </p:sp>
      <p:pic>
        <p:nvPicPr>
          <p:cNvPr id="4" name="Picture 3" descr="Android_Text.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347151" y="3866557"/>
            <a:ext cx="590033" cy="640080"/>
          </a:xfrm>
          <a:prstGeom prst="rect">
            <a:avLst/>
          </a:prstGeom>
        </p:spPr>
      </p:pic>
      <p:pic>
        <p:nvPicPr>
          <p:cNvPr id="8" name="Picture 7" descr="MobileApps.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120771" y="3786402"/>
            <a:ext cx="2438481" cy="819939"/>
          </a:xfrm>
          <a:prstGeom prst="rect">
            <a:avLst/>
          </a:prstGeom>
        </p:spPr>
      </p:pic>
      <p:pic>
        <p:nvPicPr>
          <p:cNvPr id="9" name="Picture 8" descr="VPN_Text.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351028" y="3884020"/>
            <a:ext cx="565078" cy="685800"/>
          </a:xfrm>
          <a:prstGeom prst="rect">
            <a:avLst/>
          </a:prstGeom>
        </p:spPr>
      </p:pic>
      <p:pic>
        <p:nvPicPr>
          <p:cNvPr id="10" name="Picture 9" descr="Windows_Text.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174958" y="3873971"/>
            <a:ext cx="637489" cy="640080"/>
          </a:xfrm>
          <a:prstGeom prst="rect">
            <a:avLst/>
          </a:prstGeom>
        </p:spPr>
      </p:pic>
      <p:pic>
        <p:nvPicPr>
          <p:cNvPr id="11" name="Picture 10" descr="Wired_Text.pn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636959" y="3870510"/>
            <a:ext cx="409651" cy="640080"/>
          </a:xfrm>
          <a:prstGeom prst="rect">
            <a:avLst/>
          </a:prstGeom>
        </p:spPr>
      </p:pic>
      <p:pic>
        <p:nvPicPr>
          <p:cNvPr id="22" name="Picture 21" descr="Wireless_Text.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35047" y="3870510"/>
            <a:ext cx="647854" cy="640080"/>
          </a:xfrm>
          <a:prstGeom prst="rect">
            <a:avLst/>
          </a:prstGeom>
        </p:spPr>
      </p:pic>
      <p:pic>
        <p:nvPicPr>
          <p:cNvPr id="24" name="Picture 23" descr="Mac_Text.png"/>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308458" y="3850451"/>
            <a:ext cx="888925" cy="658368"/>
          </a:xfrm>
          <a:prstGeom prst="rect">
            <a:avLst/>
          </a:prstGeom>
        </p:spPr>
      </p:pic>
    </p:spTree>
    <p:extLst>
      <p:ext uri="{BB962C8B-B14F-4D97-AF65-F5344CB8AC3E}">
        <p14:creationId xmlns:p14="http://schemas.microsoft.com/office/powerpoint/2010/main" val="4124876257"/>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Aruba and EDU</a:t>
            </a:r>
            <a:endParaRPr lang="en-US" dirty="0"/>
          </a:p>
        </p:txBody>
      </p:sp>
    </p:spTree>
    <p:extLst>
      <p:ext uri="{BB962C8B-B14F-4D97-AF65-F5344CB8AC3E}">
        <p14:creationId xmlns:p14="http://schemas.microsoft.com/office/powerpoint/2010/main" val="159305763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3900" y="3"/>
            <a:ext cx="8420100" cy="761998"/>
          </a:xfrm>
        </p:spPr>
        <p:txBody>
          <a:bodyPr/>
          <a:lstStyle/>
          <a:p>
            <a:r>
              <a:rPr lang="en-US" dirty="0" smtClean="0"/>
              <a:t>Beyond </a:t>
            </a:r>
            <a:r>
              <a:rPr lang="en-US" dirty="0"/>
              <a:t>The Text </a:t>
            </a:r>
            <a:r>
              <a:rPr lang="en-US" dirty="0" smtClean="0"/>
              <a:t>Book and Blackboard</a:t>
            </a:r>
            <a:endParaRPr lang="en-US" b="0" dirty="0"/>
          </a:p>
        </p:txBody>
      </p:sp>
      <p:pic>
        <p:nvPicPr>
          <p:cNvPr id="3" name="Picture 2"/>
          <p:cNvPicPr>
            <a:picLocks noChangeAspect="1"/>
          </p:cNvPicPr>
          <p:nvPr/>
        </p:nvPicPr>
        <p:blipFill>
          <a:blip r:embed="rId3"/>
          <a:stretch>
            <a:fillRect/>
          </a:stretch>
        </p:blipFill>
        <p:spPr>
          <a:xfrm>
            <a:off x="4111062" y="928519"/>
            <a:ext cx="4882728" cy="5489123"/>
          </a:xfrm>
          <a:prstGeom prst="rect">
            <a:avLst/>
          </a:prstGeom>
        </p:spPr>
      </p:pic>
      <p:sp>
        <p:nvSpPr>
          <p:cNvPr id="22" name="Rectangle 21"/>
          <p:cNvSpPr/>
          <p:nvPr/>
        </p:nvSpPr>
        <p:spPr>
          <a:xfrm>
            <a:off x="1038597" y="2078403"/>
            <a:ext cx="3072465" cy="1200328"/>
          </a:xfrm>
          <a:prstGeom prst="rect">
            <a:avLst/>
          </a:prstGeom>
        </p:spPr>
        <p:txBody>
          <a:bodyPr wrap="square">
            <a:spAutoFit/>
          </a:bodyPr>
          <a:lstStyle/>
          <a:p>
            <a:pPr algn="ctr" defTabSz="914362" eaLnBrk="0" hangingPunct="0">
              <a:spcBef>
                <a:spcPts val="0"/>
              </a:spcBef>
              <a:spcAft>
                <a:spcPts val="450"/>
              </a:spcAft>
              <a:buClr>
                <a:schemeClr val="accent1">
                  <a:lumMod val="75000"/>
                </a:schemeClr>
              </a:buClr>
            </a:pPr>
            <a:r>
              <a:rPr lang="en-US" b="1" kern="0" dirty="0" smtClean="0">
                <a:solidFill>
                  <a:schemeClr val="tx1">
                    <a:lumMod val="75000"/>
                    <a:lumOff val="25000"/>
                  </a:schemeClr>
                </a:solidFill>
                <a:latin typeface="Arial" pitchFamily="34" charset="0"/>
                <a:cs typeface="Arial" pitchFamily="34" charset="0"/>
              </a:rPr>
              <a:t>70% of students used </a:t>
            </a:r>
            <a:r>
              <a:rPr lang="en-US" b="1" kern="0" dirty="0">
                <a:solidFill>
                  <a:schemeClr val="tx1">
                    <a:lumMod val="75000"/>
                    <a:lumOff val="25000"/>
                  </a:schemeClr>
                </a:solidFill>
                <a:latin typeface="Arial" pitchFamily="34" charset="0"/>
                <a:cs typeface="Arial" pitchFamily="34" charset="0"/>
              </a:rPr>
              <a:t>e</a:t>
            </a:r>
            <a:r>
              <a:rPr lang="en-US" b="1" kern="0" dirty="0" smtClean="0">
                <a:solidFill>
                  <a:schemeClr val="tx1">
                    <a:lumMod val="75000"/>
                    <a:lumOff val="25000"/>
                  </a:schemeClr>
                </a:solidFill>
                <a:latin typeface="Arial" pitchFamily="34" charset="0"/>
                <a:cs typeface="Arial" pitchFamily="34" charset="0"/>
              </a:rPr>
              <a:t>-books and e-textbooks in 2012</a:t>
            </a:r>
            <a:endParaRPr lang="en-US" sz="1800" kern="0" dirty="0">
              <a:solidFill>
                <a:schemeClr val="tx1">
                  <a:lumMod val="75000"/>
                  <a:lumOff val="25000"/>
                </a:schemeClr>
              </a:solidFill>
              <a:latin typeface="Arial" pitchFamily="34" charset="0"/>
              <a:cs typeface="Arial" pitchFamily="34" charset="0"/>
            </a:endParaRPr>
          </a:p>
        </p:txBody>
      </p:sp>
      <p:sp>
        <p:nvSpPr>
          <p:cNvPr id="24" name="Rectangle 23"/>
          <p:cNvSpPr/>
          <p:nvPr/>
        </p:nvSpPr>
        <p:spPr>
          <a:xfrm>
            <a:off x="123190" y="5847151"/>
            <a:ext cx="997313" cy="276999"/>
          </a:xfrm>
          <a:prstGeom prst="rect">
            <a:avLst/>
          </a:prstGeom>
        </p:spPr>
        <p:txBody>
          <a:bodyPr wrap="none">
            <a:spAutoFit/>
          </a:bodyPr>
          <a:lstStyle/>
          <a:p>
            <a:pPr defTabSz="914362" eaLnBrk="0" hangingPunct="0">
              <a:spcBef>
                <a:spcPts val="0"/>
              </a:spcBef>
              <a:spcAft>
                <a:spcPts val="450"/>
              </a:spcAft>
              <a:buClr>
                <a:schemeClr val="accent1">
                  <a:lumMod val="75000"/>
                </a:schemeClr>
              </a:buClr>
            </a:pPr>
            <a:r>
              <a:rPr lang="en-US" sz="1200" kern="0" dirty="0" smtClean="0">
                <a:solidFill>
                  <a:schemeClr val="tx1">
                    <a:lumMod val="75000"/>
                    <a:lumOff val="25000"/>
                  </a:schemeClr>
                </a:solidFill>
                <a:latin typeface="Arial" pitchFamily="34" charset="0"/>
                <a:cs typeface="Arial" pitchFamily="34" charset="0"/>
              </a:rPr>
              <a:t>ECAR 2012</a:t>
            </a:r>
            <a:endParaRPr lang="en-US" sz="1200" kern="0" dirty="0">
              <a:solidFill>
                <a:schemeClr val="tx1">
                  <a:lumMod val="75000"/>
                  <a:lumOff val="25000"/>
                </a:schemeClr>
              </a:solidFill>
              <a:latin typeface="Arial" pitchFamily="34" charset="0"/>
              <a:cs typeface="Arial" pitchFamily="34" charset="0"/>
            </a:endParaRPr>
          </a:p>
        </p:txBody>
      </p:sp>
      <p:grpSp>
        <p:nvGrpSpPr>
          <p:cNvPr id="6" name="Group 5"/>
          <p:cNvGrpSpPr/>
          <p:nvPr/>
        </p:nvGrpSpPr>
        <p:grpSpPr>
          <a:xfrm>
            <a:off x="1285638" y="3574304"/>
            <a:ext cx="2737874" cy="1994832"/>
            <a:chOff x="880807" y="3480647"/>
            <a:chExt cx="2111525" cy="1268453"/>
          </a:xfrm>
        </p:grpSpPr>
        <p:pic>
          <p:nvPicPr>
            <p:cNvPr id="7" name="Picture 4" descr="http://jacksapps.files.wordpress.com/2012/01/040349-ibooks.jpg?w=300&amp;h=9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4598" y="3480647"/>
              <a:ext cx="1956173" cy="617863"/>
            </a:xfrm>
            <a:prstGeom prst="round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80807" y="4117653"/>
              <a:ext cx="925644" cy="631447"/>
            </a:xfrm>
            <a:prstGeom prst="rect">
              <a:avLst/>
            </a:prstGeom>
          </p:spPr>
        </p:pic>
        <p:pic>
          <p:nvPicPr>
            <p:cNvPr id="9" name="Picture 8"/>
            <p:cNvPicPr>
              <a:picLocks noChangeAspect="1"/>
            </p:cNvPicPr>
            <p:nvPr/>
          </p:nvPicPr>
          <p:blipFill>
            <a:blip r:embed="rId6"/>
            <a:stretch>
              <a:fillRect/>
            </a:stretch>
          </p:blipFill>
          <p:spPr>
            <a:xfrm>
              <a:off x="1806782" y="4142230"/>
              <a:ext cx="1185550" cy="430089"/>
            </a:xfrm>
            <a:prstGeom prst="rect">
              <a:avLst/>
            </a:prstGeom>
          </p:spPr>
        </p:pic>
      </p:grpSp>
    </p:spTree>
    <p:extLst>
      <p:ext uri="{BB962C8B-B14F-4D97-AF65-F5344CB8AC3E}">
        <p14:creationId xmlns:p14="http://schemas.microsoft.com/office/powerpoint/2010/main" val="5730221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Eduroam</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69249" y="1043003"/>
            <a:ext cx="4005503" cy="1459200"/>
          </a:xfrm>
          <a:prstGeom prst="rect">
            <a:avLst/>
          </a:prstGeom>
        </p:spPr>
      </p:pic>
      <p:pic>
        <p:nvPicPr>
          <p:cNvPr id="3" name="Picture 2" descr="Screen Shot 2013-05-22 at 8.50.1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536" y="2689927"/>
            <a:ext cx="5896929" cy="3625436"/>
          </a:xfrm>
          <a:prstGeom prst="rect">
            <a:avLst/>
          </a:prstGeom>
        </p:spPr>
      </p:pic>
    </p:spTree>
    <p:extLst>
      <p:ext uri="{BB962C8B-B14F-4D97-AF65-F5344CB8AC3E}">
        <p14:creationId xmlns:p14="http://schemas.microsoft.com/office/powerpoint/2010/main" val="1219976413"/>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Aruba’s Community of SMEs</a:t>
            </a:r>
            <a:endParaRPr lang="en-US" dirty="0"/>
          </a:p>
        </p:txBody>
      </p:sp>
      <p:grpSp>
        <p:nvGrpSpPr>
          <p:cNvPr id="3" name="Group 2"/>
          <p:cNvGrpSpPr/>
          <p:nvPr/>
        </p:nvGrpSpPr>
        <p:grpSpPr>
          <a:xfrm>
            <a:off x="715494" y="1286921"/>
            <a:ext cx="7715203" cy="4672164"/>
            <a:chOff x="941388" y="1025525"/>
            <a:chExt cx="7253287" cy="5232400"/>
          </a:xfrm>
        </p:grpSpPr>
        <p:sp>
          <p:nvSpPr>
            <p:cNvPr id="4" name="Donut 3"/>
            <p:cNvSpPr/>
            <p:nvPr/>
          </p:nvSpPr>
          <p:spPr bwMode="auto">
            <a:xfrm>
              <a:off x="2898007" y="2089829"/>
              <a:ext cx="3399603" cy="3117909"/>
            </a:xfrm>
            <a:prstGeom prst="donut">
              <a:avLst>
                <a:gd name="adj" fmla="val 7011"/>
              </a:avLst>
            </a:prstGeom>
            <a:gradFill flip="none" rotWithShape="1">
              <a:gsLst>
                <a:gs pos="39000">
                  <a:schemeClr val="accent1"/>
                </a:gs>
                <a:gs pos="91000">
                  <a:schemeClr val="accent1">
                    <a:lumMod val="40000"/>
                    <a:lumOff val="60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defTabSz="914400" eaLnBrk="0" hangingPunct="0">
                <a:defRPr/>
              </a:pPr>
              <a:endParaRPr lang="en-US" sz="2400">
                <a:ea typeface="ＭＳ Ｐゴシック" pitchFamily="34" charset="-128"/>
                <a:cs typeface="+mn-cs"/>
              </a:endParaRPr>
            </a:p>
          </p:txBody>
        </p:sp>
        <p:grpSp>
          <p:nvGrpSpPr>
            <p:cNvPr id="5" name="Group 64"/>
            <p:cNvGrpSpPr>
              <a:grpSpLocks/>
            </p:cNvGrpSpPr>
            <p:nvPr/>
          </p:nvGrpSpPr>
          <p:grpSpPr bwMode="auto">
            <a:xfrm>
              <a:off x="941388" y="2554288"/>
              <a:ext cx="2193925" cy="2195512"/>
              <a:chOff x="808162" y="3052691"/>
              <a:chExt cx="2194560" cy="2194560"/>
            </a:xfrm>
          </p:grpSpPr>
          <p:sp>
            <p:nvSpPr>
              <p:cNvPr id="38" name="Rounded Rectangle 46"/>
              <p:cNvSpPr>
                <a:spLocks noChangeArrowheads="1"/>
              </p:cNvSpPr>
              <p:nvPr/>
            </p:nvSpPr>
            <p:spPr bwMode="auto">
              <a:xfrm>
                <a:off x="808162" y="3052691"/>
                <a:ext cx="2194560" cy="2194560"/>
              </a:xfrm>
              <a:prstGeom prst="roundRect">
                <a:avLst>
                  <a:gd name="adj" fmla="val 16667"/>
                </a:avLst>
              </a:prstGeom>
              <a:solidFill>
                <a:schemeClr val="bg1"/>
              </a:solidFill>
              <a:ln w="28575" algn="ctr">
                <a:solidFill>
                  <a:srgbClr val="FF6600"/>
                </a:solidFill>
                <a:round/>
                <a:headEnd/>
                <a:tailEnd/>
              </a:ln>
            </p:spPr>
            <p:txBody>
              <a:bodyPr anchor="ctr"/>
              <a:lstStyle/>
              <a:p>
                <a:pPr algn="ctr" defTabSz="914400" eaLnBrk="0" hangingPunct="0"/>
                <a:endParaRPr lang="en-US" sz="1000" b="1" dirty="0">
                  <a:ea typeface="ＭＳ Ｐゴシック" pitchFamily="34" charset="-128"/>
                </a:endParaRPr>
              </a:p>
              <a:p>
                <a:pPr algn="ctr" defTabSz="914400" eaLnBrk="0" hangingPunct="0"/>
                <a:r>
                  <a:rPr lang="en-US" sz="1400" b="1" dirty="0">
                    <a:ea typeface="ＭＳ Ｐゴシック" pitchFamily="34" charset="-128"/>
                  </a:rPr>
                  <a:t>Airheads Social</a:t>
                </a:r>
              </a:p>
              <a:p>
                <a:pPr algn="ctr" defTabSz="914400" eaLnBrk="0" hangingPunct="0"/>
                <a:r>
                  <a:rPr lang="en-US" sz="1100" dirty="0">
                    <a:ea typeface="ＭＳ Ｐゴシック" pitchFamily="34" charset="-128"/>
                  </a:rPr>
                  <a:t>Home of the Mobility Experts</a:t>
                </a: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p:txBody>
          </p:sp>
          <p:grpSp>
            <p:nvGrpSpPr>
              <p:cNvPr id="39" name="Group 14"/>
              <p:cNvGrpSpPr>
                <a:grpSpLocks noChangeAspect="1"/>
              </p:cNvGrpSpPr>
              <p:nvPr/>
            </p:nvGrpSpPr>
            <p:grpSpPr bwMode="auto">
              <a:xfrm>
                <a:off x="1121879" y="3694305"/>
                <a:ext cx="1562815" cy="1441976"/>
                <a:chOff x="724506" y="1247105"/>
                <a:chExt cx="3008732" cy="2776092"/>
              </a:xfrm>
            </p:grpSpPr>
            <p:sp>
              <p:nvSpPr>
                <p:cNvPr id="40" name="Isosceles Triangle 15"/>
                <p:cNvSpPr>
                  <a:spLocks noChangeArrowheads="1"/>
                </p:cNvSpPr>
                <p:nvPr/>
              </p:nvSpPr>
              <p:spPr bwMode="auto">
                <a:xfrm flipV="1">
                  <a:off x="1141663" y="2123633"/>
                  <a:ext cx="2197700" cy="1005183"/>
                </a:xfrm>
                <a:prstGeom prst="triangle">
                  <a:avLst>
                    <a:gd name="adj" fmla="val 49074"/>
                  </a:avLst>
                </a:prstGeom>
                <a:gradFill rotWithShape="1">
                  <a:gsLst>
                    <a:gs pos="0">
                      <a:srgbClr val="F66400">
                        <a:alpha val="42999"/>
                      </a:srgbClr>
                    </a:gs>
                    <a:gs pos="67000">
                      <a:srgbClr val="F66400">
                        <a:alpha val="42999"/>
                      </a:srgbClr>
                    </a:gs>
                    <a:gs pos="100000">
                      <a:srgbClr val="FFFFFF">
                        <a:alpha val="42999"/>
                      </a:srgbClr>
                    </a:gs>
                  </a:gsLst>
                  <a:lin ang="5400000"/>
                </a:gradFill>
                <a:ln w="9525" algn="ctr">
                  <a:noFill/>
                  <a:round/>
                  <a:headEnd/>
                  <a:tailEnd/>
                </a:ln>
              </p:spPr>
              <p:txBody>
                <a:bodyPr/>
                <a:lstStyle/>
                <a:p>
                  <a:pPr defTabSz="912813" eaLnBrk="0" hangingPunct="0"/>
                  <a:endParaRPr lang="en-US" sz="2800">
                    <a:ea typeface="ＭＳ Ｐゴシック" pitchFamily="34" charset="-128"/>
                  </a:endParaRPr>
                </a:p>
              </p:txBody>
            </p:sp>
            <p:pic>
              <p:nvPicPr>
                <p:cNvPr id="41" name="Picture 40"/>
                <p:cNvPicPr>
                  <a:picLocks noChangeAspect="1"/>
                </p:cNvPicPr>
                <p:nvPr/>
              </p:nvPicPr>
              <p:blipFill rotWithShape="1">
                <a:blip r:embed="rId2" cstate="screen">
                  <a:extLst/>
                </a:blip>
                <a:srcRect/>
                <a:stretch/>
              </p:blipFill>
              <p:spPr>
                <a:xfrm>
                  <a:off x="1526975" y="1247105"/>
                  <a:ext cx="1437498" cy="939134"/>
                </a:xfrm>
                <a:prstGeom prst="rect">
                  <a:avLst/>
                </a:prstGeom>
                <a:ln>
                  <a:noFill/>
                </a:ln>
                <a:effectLst>
                  <a:softEdge rad="25400"/>
                </a:effectLst>
              </p:spPr>
            </p:pic>
            <p:pic>
              <p:nvPicPr>
                <p:cNvPr id="42" name="Picture 18"/>
                <p:cNvPicPr>
                  <a:picLocks noChangeAspect="1"/>
                </p:cNvPicPr>
                <p:nvPr/>
              </p:nvPicPr>
              <p:blipFill>
                <a:blip r:embed="rId3"/>
                <a:srcRect/>
                <a:stretch>
                  <a:fillRect/>
                </a:stretch>
              </p:blipFill>
              <p:spPr bwMode="auto">
                <a:xfrm>
                  <a:off x="1473835" y="2427628"/>
                  <a:ext cx="1536673" cy="1595569"/>
                </a:xfrm>
                <a:prstGeom prst="rect">
                  <a:avLst/>
                </a:prstGeom>
                <a:noFill/>
                <a:ln w="9525">
                  <a:noFill/>
                  <a:miter lim="800000"/>
                  <a:headEnd/>
                  <a:tailEnd/>
                </a:ln>
              </p:spPr>
            </p:pic>
            <p:pic>
              <p:nvPicPr>
                <p:cNvPr id="43" name="Picture 19"/>
                <p:cNvPicPr>
                  <a:picLocks noChangeAspect="1"/>
                </p:cNvPicPr>
                <p:nvPr/>
              </p:nvPicPr>
              <p:blipFill>
                <a:blip r:embed="rId4"/>
                <a:srcRect/>
                <a:stretch>
                  <a:fillRect/>
                </a:stretch>
              </p:blipFill>
              <p:spPr bwMode="auto">
                <a:xfrm>
                  <a:off x="2882441" y="1320091"/>
                  <a:ext cx="850797" cy="850796"/>
                </a:xfrm>
                <a:prstGeom prst="rect">
                  <a:avLst/>
                </a:prstGeom>
                <a:noFill/>
                <a:ln w="9525">
                  <a:noFill/>
                  <a:miter lim="800000"/>
                  <a:headEnd/>
                  <a:tailEnd/>
                </a:ln>
              </p:spPr>
            </p:pic>
            <p:pic>
              <p:nvPicPr>
                <p:cNvPr id="44" name="Picture 16"/>
                <p:cNvPicPr>
                  <a:picLocks noChangeAspect="1"/>
                </p:cNvPicPr>
                <p:nvPr/>
              </p:nvPicPr>
              <p:blipFill>
                <a:blip r:embed="rId5"/>
                <a:srcRect/>
                <a:stretch>
                  <a:fillRect/>
                </a:stretch>
              </p:blipFill>
              <p:spPr bwMode="auto">
                <a:xfrm>
                  <a:off x="724506" y="1355548"/>
                  <a:ext cx="858633" cy="804148"/>
                </a:xfrm>
                <a:prstGeom prst="rect">
                  <a:avLst/>
                </a:prstGeom>
                <a:noFill/>
                <a:ln w="9525">
                  <a:noFill/>
                  <a:miter lim="800000"/>
                  <a:headEnd/>
                  <a:tailEnd/>
                </a:ln>
              </p:spPr>
            </p:pic>
          </p:grpSp>
        </p:grpSp>
        <p:grpSp>
          <p:nvGrpSpPr>
            <p:cNvPr id="6" name="Group 3"/>
            <p:cNvGrpSpPr>
              <a:grpSpLocks/>
            </p:cNvGrpSpPr>
            <p:nvPr/>
          </p:nvGrpSpPr>
          <p:grpSpPr bwMode="auto">
            <a:xfrm>
              <a:off x="3495675" y="4429125"/>
              <a:ext cx="2195513" cy="1828800"/>
              <a:chOff x="3479044" y="4411154"/>
              <a:chExt cx="2194560" cy="1828800"/>
            </a:xfrm>
          </p:grpSpPr>
          <p:sp>
            <p:nvSpPr>
              <p:cNvPr id="26" name="Rounded Rectangle 50"/>
              <p:cNvSpPr>
                <a:spLocks noChangeArrowheads="1"/>
              </p:cNvSpPr>
              <p:nvPr/>
            </p:nvSpPr>
            <p:spPr bwMode="auto">
              <a:xfrm>
                <a:off x="3479044" y="4411154"/>
                <a:ext cx="2194560" cy="1828800"/>
              </a:xfrm>
              <a:prstGeom prst="roundRect">
                <a:avLst>
                  <a:gd name="adj" fmla="val 16667"/>
                </a:avLst>
              </a:prstGeom>
              <a:solidFill>
                <a:schemeClr val="bg1"/>
              </a:solidFill>
              <a:ln w="28575" algn="ctr">
                <a:solidFill>
                  <a:srgbClr val="FF6600"/>
                </a:solidFill>
                <a:round/>
                <a:headEnd/>
                <a:tailEnd/>
              </a:ln>
            </p:spPr>
            <p:txBody>
              <a:bodyPr anchor="ctr"/>
              <a:lstStyle/>
              <a:p>
                <a:pPr algn="ctr" defTabSz="914400" eaLnBrk="0" hangingPunct="0"/>
                <a:r>
                  <a:rPr lang="en-US" sz="1400" b="1" dirty="0">
                    <a:ea typeface="ＭＳ Ｐゴシック" pitchFamily="34" charset="-128"/>
                  </a:rPr>
                  <a:t/>
                </a:r>
                <a:br>
                  <a:rPr lang="en-US" sz="1400" b="1" dirty="0">
                    <a:ea typeface="ＭＳ Ｐゴシック" pitchFamily="34" charset="-128"/>
                  </a:rPr>
                </a:br>
                <a:endParaRPr lang="en-US" sz="1050" b="1" dirty="0" smtClean="0">
                  <a:ea typeface="ＭＳ Ｐゴシック" pitchFamily="34" charset="-128"/>
                </a:endParaRPr>
              </a:p>
              <a:p>
                <a:pPr algn="ctr" defTabSz="914400" eaLnBrk="0" hangingPunct="0"/>
                <a:r>
                  <a:rPr lang="en-US" sz="1400" b="1" dirty="0" smtClean="0">
                    <a:ea typeface="ＭＳ Ｐゴシック" pitchFamily="34" charset="-128"/>
                  </a:rPr>
                  <a:t>Airheads Conference</a:t>
                </a:r>
                <a:endParaRPr lang="en-US" sz="1400" b="1" dirty="0">
                  <a:ea typeface="ＭＳ Ｐゴシック" pitchFamily="34" charset="-128"/>
                </a:endParaRPr>
              </a:p>
              <a:p>
                <a:pPr algn="ctr" defTabSz="914400" eaLnBrk="0" hangingPunct="0"/>
                <a:r>
                  <a:rPr lang="en-US" sz="1100" dirty="0" smtClean="0">
                    <a:ea typeface="ＭＳ Ｐゴシック" pitchFamily="34" charset="-128"/>
                  </a:rPr>
                  <a:t>A week on all </a:t>
                </a:r>
                <a:r>
                  <a:rPr lang="en-US" sz="1100" dirty="0">
                    <a:ea typeface="ＭＳ Ｐゴシック" pitchFamily="34" charset="-128"/>
                  </a:rPr>
                  <a:t>t</a:t>
                </a:r>
                <a:r>
                  <a:rPr lang="en-US" sz="1100" dirty="0" smtClean="0">
                    <a:ea typeface="ＭＳ Ｐゴシック" pitchFamily="34" charset="-128"/>
                  </a:rPr>
                  <a:t>hings </a:t>
                </a:r>
                <a:r>
                  <a:rPr lang="en-US" sz="1100" dirty="0">
                    <a:ea typeface="ＭＳ Ｐゴシック" pitchFamily="34" charset="-128"/>
                  </a:rPr>
                  <a:t>m</a:t>
                </a:r>
                <a:r>
                  <a:rPr lang="en-US" sz="1100" dirty="0" smtClean="0">
                    <a:ea typeface="ＭＳ Ｐゴシック" pitchFamily="34" charset="-128"/>
                  </a:rPr>
                  <a:t>obility</a:t>
                </a:r>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p:txBody>
          </p:sp>
          <p:grpSp>
            <p:nvGrpSpPr>
              <p:cNvPr id="27" name="Group 89"/>
              <p:cNvGrpSpPr>
                <a:grpSpLocks/>
              </p:cNvGrpSpPr>
              <p:nvPr/>
            </p:nvGrpSpPr>
            <p:grpSpPr bwMode="auto">
              <a:xfrm>
                <a:off x="3766672" y="4884302"/>
                <a:ext cx="1647349" cy="1216639"/>
                <a:chOff x="3766672" y="4875419"/>
                <a:chExt cx="1647349" cy="1092307"/>
              </a:xfrm>
            </p:grpSpPr>
            <p:grpSp>
              <p:nvGrpSpPr>
                <p:cNvPr id="28" name="Group 83"/>
                <p:cNvGrpSpPr>
                  <a:grpSpLocks/>
                </p:cNvGrpSpPr>
                <p:nvPr/>
              </p:nvGrpSpPr>
              <p:grpSpPr bwMode="auto">
                <a:xfrm>
                  <a:off x="3854311" y="4875419"/>
                  <a:ext cx="1481690" cy="825891"/>
                  <a:chOff x="3756624" y="4906052"/>
                  <a:chExt cx="1694830" cy="884494"/>
                </a:xfrm>
              </p:grpSpPr>
              <p:pic>
                <p:nvPicPr>
                  <p:cNvPr id="30" name="Picture 29" descr="Ventjes.jpg"/>
                  <p:cNvPicPr>
                    <a:picLocks noChangeAspect="1"/>
                  </p:cNvPicPr>
                  <p:nvPr/>
                </p:nvPicPr>
                <p:blipFill rotWithShape="1">
                  <a:blip r:embed="rId6" cstate="screen">
                    <a:extLst/>
                  </a:blip>
                  <a:srcRect/>
                  <a:stretch/>
                </p:blipFill>
                <p:spPr>
                  <a:xfrm>
                    <a:off x="3756624" y="4906052"/>
                    <a:ext cx="1694830" cy="884494"/>
                  </a:xfrm>
                  <a:prstGeom prst="rect">
                    <a:avLst/>
                  </a:prstGeom>
                  <a:ln>
                    <a:noFill/>
                  </a:ln>
                  <a:effectLst>
                    <a:softEdge rad="112500"/>
                  </a:effectLst>
                </p:spPr>
              </p:pic>
              <p:pic>
                <p:nvPicPr>
                  <p:cNvPr id="31" name="Picture 75" descr="orange wifi.jpeg"/>
                  <p:cNvPicPr>
                    <a:picLocks noChangeAspect="1"/>
                  </p:cNvPicPr>
                  <p:nvPr/>
                </p:nvPicPr>
                <p:blipFill>
                  <a:blip r:embed="rId7" cstate="print">
                    <a:extLst>
                      <a:ext uri="{28A0092B-C50C-407E-A947-70E740481C1C}">
                        <a14:useLocalDpi xmlns:a14="http://schemas.microsoft.com/office/drawing/2010/main"/>
                      </a:ext>
                    </a:extLst>
                  </a:blip>
                  <a:srcRect r="12035" b="15012"/>
                  <a:stretch>
                    <a:fillRect/>
                  </a:stretch>
                </p:blipFill>
                <p:spPr bwMode="auto">
                  <a:xfrm>
                    <a:off x="4081550" y="5044150"/>
                    <a:ext cx="199045" cy="141322"/>
                  </a:xfrm>
                  <a:prstGeom prst="rect">
                    <a:avLst/>
                  </a:prstGeom>
                  <a:noFill/>
                  <a:ln w="9525">
                    <a:noFill/>
                    <a:miter lim="800000"/>
                    <a:headEnd/>
                    <a:tailEnd/>
                  </a:ln>
                </p:spPr>
              </p:pic>
              <p:pic>
                <p:nvPicPr>
                  <p:cNvPr id="32" name="Picture 76" descr="orange wifi.jpeg"/>
                  <p:cNvPicPr>
                    <a:picLocks noChangeAspect="1"/>
                  </p:cNvPicPr>
                  <p:nvPr/>
                </p:nvPicPr>
                <p:blipFill>
                  <a:blip r:embed="rId8" cstate="print">
                    <a:extLst>
                      <a:ext uri="{28A0092B-C50C-407E-A947-70E740481C1C}">
                        <a14:useLocalDpi xmlns:a14="http://schemas.microsoft.com/office/drawing/2010/main"/>
                      </a:ext>
                    </a:extLst>
                  </a:blip>
                  <a:srcRect r="12035" b="15012"/>
                  <a:stretch>
                    <a:fillRect/>
                  </a:stretch>
                </p:blipFill>
                <p:spPr bwMode="auto">
                  <a:xfrm flipH="1">
                    <a:off x="4888614" y="5025592"/>
                    <a:ext cx="217904" cy="154712"/>
                  </a:xfrm>
                  <a:prstGeom prst="rect">
                    <a:avLst/>
                  </a:prstGeom>
                  <a:noFill/>
                  <a:ln w="9525">
                    <a:noFill/>
                    <a:miter lim="800000"/>
                    <a:headEnd/>
                    <a:tailEnd/>
                  </a:ln>
                </p:spPr>
              </p:pic>
              <p:pic>
                <p:nvPicPr>
                  <p:cNvPr id="33" name="Picture 77" descr="orange wifi.jpeg"/>
                  <p:cNvPicPr>
                    <a:picLocks noChangeAspect="1"/>
                  </p:cNvPicPr>
                  <p:nvPr/>
                </p:nvPicPr>
                <p:blipFill>
                  <a:blip r:embed="rId9" cstate="print">
                    <a:extLst>
                      <a:ext uri="{28A0092B-C50C-407E-A947-70E740481C1C}">
                        <a14:useLocalDpi xmlns:a14="http://schemas.microsoft.com/office/drawing/2010/main"/>
                      </a:ext>
                    </a:extLst>
                  </a:blip>
                  <a:srcRect r="12035" b="15012"/>
                  <a:stretch>
                    <a:fillRect/>
                  </a:stretch>
                </p:blipFill>
                <p:spPr bwMode="auto">
                  <a:xfrm>
                    <a:off x="4412962" y="5186238"/>
                    <a:ext cx="144365" cy="102499"/>
                  </a:xfrm>
                  <a:prstGeom prst="rect">
                    <a:avLst/>
                  </a:prstGeom>
                  <a:noFill/>
                  <a:ln w="9525">
                    <a:noFill/>
                    <a:miter lim="800000"/>
                    <a:headEnd/>
                    <a:tailEnd/>
                  </a:ln>
                </p:spPr>
              </p:pic>
              <p:pic>
                <p:nvPicPr>
                  <p:cNvPr id="34" name="Picture 78" descr="orange wifi.jpeg"/>
                  <p:cNvPicPr>
                    <a:picLocks noChangeAspect="1"/>
                  </p:cNvPicPr>
                  <p:nvPr/>
                </p:nvPicPr>
                <p:blipFill>
                  <a:blip r:embed="rId10" cstate="print">
                    <a:extLst>
                      <a:ext uri="{28A0092B-C50C-407E-A947-70E740481C1C}">
                        <a14:useLocalDpi xmlns:a14="http://schemas.microsoft.com/office/drawing/2010/main"/>
                      </a:ext>
                    </a:extLst>
                  </a:blip>
                  <a:srcRect r="12035" b="15012"/>
                  <a:stretch>
                    <a:fillRect/>
                  </a:stretch>
                </p:blipFill>
                <p:spPr bwMode="auto">
                  <a:xfrm>
                    <a:off x="3872075" y="5162458"/>
                    <a:ext cx="187922" cy="133425"/>
                  </a:xfrm>
                  <a:prstGeom prst="rect">
                    <a:avLst/>
                  </a:prstGeom>
                  <a:noFill/>
                  <a:ln w="9525">
                    <a:noFill/>
                    <a:miter lim="800000"/>
                    <a:headEnd/>
                    <a:tailEnd/>
                  </a:ln>
                </p:spPr>
              </p:pic>
              <p:pic>
                <p:nvPicPr>
                  <p:cNvPr id="35" name="Picture 79" descr="orange wifi.jpeg"/>
                  <p:cNvPicPr>
                    <a:picLocks noChangeAspect="1"/>
                  </p:cNvPicPr>
                  <p:nvPr/>
                </p:nvPicPr>
                <p:blipFill>
                  <a:blip r:embed="rId11" cstate="print">
                    <a:extLst>
                      <a:ext uri="{28A0092B-C50C-407E-A947-70E740481C1C}">
                        <a14:useLocalDpi xmlns:a14="http://schemas.microsoft.com/office/drawing/2010/main"/>
                      </a:ext>
                    </a:extLst>
                  </a:blip>
                  <a:srcRect r="12035" b="15012"/>
                  <a:stretch>
                    <a:fillRect/>
                  </a:stretch>
                </p:blipFill>
                <p:spPr bwMode="auto">
                  <a:xfrm>
                    <a:off x="4643795" y="5215742"/>
                    <a:ext cx="171078" cy="121465"/>
                  </a:xfrm>
                  <a:prstGeom prst="rect">
                    <a:avLst/>
                  </a:prstGeom>
                  <a:noFill/>
                  <a:ln w="9525">
                    <a:noFill/>
                    <a:miter lim="800000"/>
                    <a:headEnd/>
                    <a:tailEnd/>
                  </a:ln>
                </p:spPr>
              </p:pic>
              <p:pic>
                <p:nvPicPr>
                  <p:cNvPr id="36" name="Picture 80" descr="orange wifi.jpeg"/>
                  <p:cNvPicPr>
                    <a:picLocks noChangeAspect="1"/>
                  </p:cNvPicPr>
                  <p:nvPr/>
                </p:nvPicPr>
                <p:blipFill>
                  <a:blip r:embed="rId12" cstate="print">
                    <a:extLst>
                      <a:ext uri="{28A0092B-C50C-407E-A947-70E740481C1C}">
                        <a14:useLocalDpi xmlns:a14="http://schemas.microsoft.com/office/drawing/2010/main"/>
                      </a:ext>
                    </a:extLst>
                  </a:blip>
                  <a:srcRect r="12035" b="15012"/>
                  <a:stretch>
                    <a:fillRect/>
                  </a:stretch>
                </p:blipFill>
                <p:spPr bwMode="auto">
                  <a:xfrm>
                    <a:off x="5221593" y="5264677"/>
                    <a:ext cx="154201" cy="109483"/>
                  </a:xfrm>
                  <a:prstGeom prst="rect">
                    <a:avLst/>
                  </a:prstGeom>
                  <a:noFill/>
                  <a:ln w="9525">
                    <a:noFill/>
                    <a:miter lim="800000"/>
                    <a:headEnd/>
                    <a:tailEnd/>
                  </a:ln>
                </p:spPr>
              </p:pic>
              <p:pic>
                <p:nvPicPr>
                  <p:cNvPr id="37" name="Picture 81" descr="orange wifi.jpeg"/>
                  <p:cNvPicPr>
                    <a:picLocks noChangeAspect="1"/>
                  </p:cNvPicPr>
                  <p:nvPr/>
                </p:nvPicPr>
                <p:blipFill>
                  <a:blip r:embed="rId13"/>
                  <a:srcRect/>
                  <a:stretch>
                    <a:fillRect/>
                  </a:stretch>
                </p:blipFill>
                <p:spPr bwMode="auto">
                  <a:xfrm flipH="1">
                    <a:off x="4933341" y="5221760"/>
                    <a:ext cx="175109" cy="124327"/>
                  </a:xfrm>
                  <a:prstGeom prst="rect">
                    <a:avLst/>
                  </a:prstGeom>
                  <a:noFill/>
                  <a:ln w="9525">
                    <a:noFill/>
                    <a:miter lim="800000"/>
                    <a:headEnd/>
                    <a:tailEnd/>
                  </a:ln>
                </p:spPr>
              </p:pic>
            </p:grpSp>
            <p:pic>
              <p:nvPicPr>
                <p:cNvPr id="29" name="Picture 28" descr="REG_HDR.jpg"/>
                <p:cNvPicPr>
                  <a:picLocks noChangeAspect="1"/>
                </p:cNvPicPr>
                <p:nvPr/>
              </p:nvPicPr>
              <p:blipFill>
                <a:blip r:embed="rId14" cstate="screen">
                  <a:duotone>
                    <a:schemeClr val="accent1">
                      <a:shade val="45000"/>
                      <a:satMod val="135000"/>
                    </a:schemeClr>
                    <a:prstClr val="white"/>
                  </a:duotone>
                  <a:extLst/>
                </a:blip>
                <a:stretch>
                  <a:fillRect/>
                </a:stretch>
              </p:blipFill>
              <p:spPr>
                <a:xfrm>
                  <a:off x="3766672" y="5707618"/>
                  <a:ext cx="1647349" cy="260108"/>
                </a:xfrm>
                <a:prstGeom prst="rect">
                  <a:avLst/>
                </a:prstGeom>
                <a:ln>
                  <a:noFill/>
                </a:ln>
                <a:effectLst>
                  <a:softEdge rad="25400"/>
                </a:effectLst>
              </p:spPr>
            </p:pic>
          </p:grpSp>
        </p:grpSp>
        <p:sp>
          <p:nvSpPr>
            <p:cNvPr id="7" name="Rounded Rectangle 44"/>
            <p:cNvSpPr>
              <a:spLocks noChangeArrowheads="1"/>
            </p:cNvSpPr>
            <p:nvPr/>
          </p:nvSpPr>
          <p:spPr bwMode="auto">
            <a:xfrm>
              <a:off x="3476625" y="1025525"/>
              <a:ext cx="2193925" cy="1828800"/>
            </a:xfrm>
            <a:prstGeom prst="roundRect">
              <a:avLst>
                <a:gd name="adj" fmla="val 16667"/>
              </a:avLst>
            </a:prstGeom>
            <a:solidFill>
              <a:schemeClr val="bg1"/>
            </a:solidFill>
            <a:ln w="28575" algn="ctr">
              <a:solidFill>
                <a:srgbClr val="FF6600"/>
              </a:solidFill>
              <a:round/>
              <a:headEnd/>
              <a:tailEnd/>
            </a:ln>
          </p:spPr>
          <p:txBody>
            <a:bodyPr anchor="ctr"/>
            <a:lstStyle/>
            <a:p>
              <a:pPr algn="ctr" defTabSz="914400" eaLnBrk="0" hangingPunct="0"/>
              <a:endParaRPr lang="en-US" sz="2800" b="1" dirty="0">
                <a:ea typeface="ＭＳ Ｐゴシック" pitchFamily="34" charset="-128"/>
              </a:endParaRPr>
            </a:p>
            <a:p>
              <a:pPr algn="ctr" defTabSz="914400" eaLnBrk="0" hangingPunct="0"/>
              <a:endParaRPr lang="en-US" sz="1000" b="1" dirty="0">
                <a:ea typeface="ＭＳ Ｐゴシック" pitchFamily="34" charset="-128"/>
              </a:endParaRPr>
            </a:p>
            <a:p>
              <a:pPr algn="ctr" defTabSz="914400" eaLnBrk="0" hangingPunct="0"/>
              <a:r>
                <a:rPr lang="en-US" sz="1400" b="1" dirty="0" smtClean="0">
                  <a:ea typeface="ＭＳ Ｐゴシック" pitchFamily="34" charset="-128"/>
                </a:rPr>
                <a:t>Certifications &amp; MVP</a:t>
              </a:r>
              <a:endParaRPr lang="en-US" sz="1400" b="1" dirty="0">
                <a:ea typeface="ＭＳ Ｐゴシック" pitchFamily="34" charset="-128"/>
              </a:endParaRPr>
            </a:p>
            <a:p>
              <a:pPr algn="ctr" defTabSz="914400" eaLnBrk="0" hangingPunct="0"/>
              <a:r>
                <a:rPr lang="en-US" sz="1100" dirty="0">
                  <a:ea typeface="ＭＳ Ｐゴシック" pitchFamily="34" charset="-128"/>
                </a:rPr>
                <a:t>Practical, Not Academic</a:t>
              </a: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p:txBody>
        </p:sp>
        <p:grpSp>
          <p:nvGrpSpPr>
            <p:cNvPr id="8" name="Group 53"/>
            <p:cNvGrpSpPr>
              <a:grpSpLocks/>
            </p:cNvGrpSpPr>
            <p:nvPr/>
          </p:nvGrpSpPr>
          <p:grpSpPr bwMode="auto">
            <a:xfrm>
              <a:off x="3586163" y="1655763"/>
              <a:ext cx="1976437" cy="1084262"/>
              <a:chOff x="526873" y="1761580"/>
              <a:chExt cx="3921431" cy="1949027"/>
            </a:xfrm>
          </p:grpSpPr>
          <p:grpSp>
            <p:nvGrpSpPr>
              <p:cNvPr id="16" name="Group 54"/>
              <p:cNvGrpSpPr>
                <a:grpSpLocks/>
              </p:cNvGrpSpPr>
              <p:nvPr/>
            </p:nvGrpSpPr>
            <p:grpSpPr bwMode="auto">
              <a:xfrm>
                <a:off x="534165" y="1761580"/>
                <a:ext cx="3914139" cy="688976"/>
                <a:chOff x="487130" y="1385317"/>
                <a:chExt cx="3914139" cy="688976"/>
              </a:xfrm>
            </p:grpSpPr>
            <p:sp>
              <p:nvSpPr>
                <p:cNvPr id="21" name="Rounded Rectangle 20"/>
                <p:cNvSpPr/>
                <p:nvPr/>
              </p:nvSpPr>
              <p:spPr bwMode="auto">
                <a:xfrm>
                  <a:off x="487130" y="1407542"/>
                  <a:ext cx="1005840" cy="666751"/>
                </a:xfrm>
                <a:prstGeom prst="roundRect">
                  <a:avLst/>
                </a:prstGeom>
                <a:solidFill>
                  <a:srgbClr val="FF6600"/>
                </a:solidFill>
                <a:ln>
                  <a:solidFill>
                    <a:srgbClr val="804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defTabSz="914400" eaLnBrk="0" hangingPunct="0">
                    <a:defRPr/>
                  </a:pPr>
                  <a:r>
                    <a:rPr lang="en-US" sz="800" dirty="0">
                      <a:solidFill>
                        <a:schemeClr val="bg1"/>
                      </a:solidFill>
                      <a:ea typeface="ＭＳ Ｐゴシック" pitchFamily="34" charset="-128"/>
                    </a:rPr>
                    <a:t>ACMA</a:t>
                  </a:r>
                </a:p>
              </p:txBody>
            </p:sp>
            <p:sp>
              <p:nvSpPr>
                <p:cNvPr id="22" name="Rounded Rectangle 21"/>
                <p:cNvSpPr/>
                <p:nvPr/>
              </p:nvSpPr>
              <p:spPr bwMode="auto">
                <a:xfrm>
                  <a:off x="1909529" y="1385317"/>
                  <a:ext cx="1005840" cy="666751"/>
                </a:xfrm>
                <a:prstGeom prst="roundRect">
                  <a:avLst/>
                </a:prstGeom>
                <a:solidFill>
                  <a:srgbClr val="FF6600"/>
                </a:solid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defTabSz="914400" eaLnBrk="0" hangingPunct="0">
                    <a:defRPr/>
                  </a:pPr>
                  <a:r>
                    <a:rPr lang="en-US" sz="800" dirty="0">
                      <a:solidFill>
                        <a:schemeClr val="bg1"/>
                      </a:solidFill>
                      <a:ea typeface="ＭＳ Ｐゴシック" pitchFamily="34" charset="-128"/>
                    </a:rPr>
                    <a:t>ACMP</a:t>
                  </a:r>
                </a:p>
              </p:txBody>
            </p:sp>
            <p:sp>
              <p:nvSpPr>
                <p:cNvPr id="23" name="Rounded Rectangle 22"/>
                <p:cNvSpPr/>
                <p:nvPr/>
              </p:nvSpPr>
              <p:spPr bwMode="auto">
                <a:xfrm>
                  <a:off x="3395429" y="1394842"/>
                  <a:ext cx="1005840" cy="666751"/>
                </a:xfrm>
                <a:prstGeom prst="roundRect">
                  <a:avLst/>
                </a:prstGeom>
                <a:solidFill>
                  <a:srgbClr val="FF6600"/>
                </a:solid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defTabSz="914400" eaLnBrk="0" hangingPunct="0">
                    <a:defRPr/>
                  </a:pPr>
                  <a:r>
                    <a:rPr lang="en-US" sz="800" dirty="0">
                      <a:solidFill>
                        <a:schemeClr val="bg1"/>
                      </a:solidFill>
                      <a:ea typeface="ＭＳ Ｐゴシック" pitchFamily="34" charset="-128"/>
                    </a:rPr>
                    <a:t>ACMX</a:t>
                  </a:r>
                </a:p>
                <a:p>
                  <a:pPr algn="ctr" defTabSz="914400" eaLnBrk="0" hangingPunct="0">
                    <a:defRPr/>
                  </a:pPr>
                  <a:r>
                    <a:rPr lang="en-US" sz="800" dirty="0">
                      <a:solidFill>
                        <a:schemeClr val="bg1"/>
                      </a:solidFill>
                      <a:ea typeface="ＭＳ Ｐゴシック" pitchFamily="34" charset="-128"/>
                    </a:rPr>
                    <a:t>ACDX</a:t>
                  </a:r>
                </a:p>
              </p:txBody>
            </p:sp>
            <p:sp>
              <p:nvSpPr>
                <p:cNvPr id="24" name="Pentagon 23"/>
                <p:cNvSpPr/>
                <p:nvPr/>
              </p:nvSpPr>
              <p:spPr bwMode="auto">
                <a:xfrm>
                  <a:off x="1519254" y="1630729"/>
                  <a:ext cx="365370" cy="236850"/>
                </a:xfrm>
                <a:prstGeom prst="homePlate">
                  <a:avLst/>
                </a:prstGeom>
                <a:gradFill flip="none" rotWithShape="1">
                  <a:gsLst>
                    <a:gs pos="0">
                      <a:schemeClr val="accent1">
                        <a:lumMod val="20000"/>
                        <a:lumOff val="80000"/>
                      </a:schemeClr>
                    </a:gs>
                    <a:gs pos="100000">
                      <a:srgbClr val="FF6600"/>
                    </a:gs>
                  </a:gsLst>
                  <a:lin ang="0" scaled="1"/>
                  <a:tileRect/>
                </a:gradFill>
                <a:ln w="9525" cap="flat" cmpd="sng" algn="ctr">
                  <a:noFill/>
                  <a:prstDash val="solid"/>
                  <a:round/>
                  <a:headEnd type="none" w="med" len="med"/>
                  <a:tailEnd type="none" w="med" len="med"/>
                </a:ln>
                <a:effectLst/>
              </p:spPr>
              <p:txBody>
                <a:bodyPr/>
                <a:lstStyle/>
                <a:p>
                  <a:pPr defTabSz="914400" eaLnBrk="0" hangingPunct="0">
                    <a:defRPr/>
                  </a:pPr>
                  <a:endParaRPr lang="en-US" sz="1000">
                    <a:ea typeface="ＭＳ Ｐゴシック" pitchFamily="34" charset="-128"/>
                    <a:cs typeface="+mn-cs"/>
                  </a:endParaRPr>
                </a:p>
              </p:txBody>
            </p:sp>
            <p:sp>
              <p:nvSpPr>
                <p:cNvPr id="25" name="Pentagon 24"/>
                <p:cNvSpPr/>
                <p:nvPr/>
              </p:nvSpPr>
              <p:spPr bwMode="auto">
                <a:xfrm>
                  <a:off x="2949238" y="1633582"/>
                  <a:ext cx="368519" cy="236852"/>
                </a:xfrm>
                <a:prstGeom prst="homePlate">
                  <a:avLst/>
                </a:prstGeom>
                <a:gradFill flip="none" rotWithShape="1">
                  <a:gsLst>
                    <a:gs pos="0">
                      <a:schemeClr val="accent1">
                        <a:lumMod val="20000"/>
                        <a:lumOff val="80000"/>
                      </a:schemeClr>
                    </a:gs>
                    <a:gs pos="100000">
                      <a:srgbClr val="FF6600"/>
                    </a:gs>
                  </a:gsLst>
                  <a:lin ang="0" scaled="1"/>
                  <a:tileRect/>
                </a:gradFill>
                <a:ln w="9525" cap="flat" cmpd="sng" algn="ctr">
                  <a:noFill/>
                  <a:prstDash val="solid"/>
                  <a:round/>
                  <a:headEnd type="none" w="med" len="med"/>
                  <a:tailEnd type="none" w="med" len="med"/>
                </a:ln>
                <a:effectLst/>
              </p:spPr>
              <p:txBody>
                <a:bodyPr/>
                <a:lstStyle/>
                <a:p>
                  <a:pPr defTabSz="914400" eaLnBrk="0" hangingPunct="0">
                    <a:defRPr/>
                  </a:pPr>
                  <a:endParaRPr lang="en-US" sz="1000">
                    <a:ea typeface="ＭＳ Ｐゴシック" pitchFamily="34" charset="-128"/>
                    <a:cs typeface="+mn-cs"/>
                  </a:endParaRPr>
                </a:p>
              </p:txBody>
            </p:sp>
          </p:grpSp>
          <p:grpSp>
            <p:nvGrpSpPr>
              <p:cNvPr id="17" name="Group 57"/>
              <p:cNvGrpSpPr>
                <a:grpSpLocks/>
              </p:cNvGrpSpPr>
              <p:nvPr/>
            </p:nvGrpSpPr>
            <p:grpSpPr bwMode="auto">
              <a:xfrm>
                <a:off x="526873" y="2572187"/>
                <a:ext cx="3917984" cy="1138420"/>
                <a:chOff x="526873" y="2572187"/>
                <a:chExt cx="3917984" cy="1138420"/>
              </a:xfrm>
            </p:grpSpPr>
            <p:sp>
              <p:nvSpPr>
                <p:cNvPr id="18" name="Rounded Rectangle 17"/>
                <p:cNvSpPr/>
                <p:nvPr/>
              </p:nvSpPr>
              <p:spPr bwMode="auto">
                <a:xfrm>
                  <a:off x="1928457" y="2572187"/>
                  <a:ext cx="2516400" cy="1101712"/>
                </a:xfrm>
                <a:prstGeom prst="roundRect">
                  <a:avLst/>
                </a:prstGeom>
                <a:solidFill>
                  <a:srgbClr val="FF6600"/>
                </a:solid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defTabSz="914400" eaLnBrk="0" hangingPunct="0">
                    <a:spcBef>
                      <a:spcPts val="0"/>
                    </a:spcBef>
                    <a:spcAft>
                      <a:spcPts val="100"/>
                    </a:spcAft>
                    <a:defRPr/>
                  </a:pPr>
                  <a:r>
                    <a:rPr lang="en-US" sz="800" dirty="0">
                      <a:solidFill>
                        <a:schemeClr val="bg1"/>
                      </a:solidFill>
                      <a:ea typeface="ＭＳ Ｐゴシック" pitchFamily="34" charset="-128"/>
                    </a:rPr>
                    <a:t>ACSP</a:t>
                  </a:r>
                </a:p>
                <a:p>
                  <a:pPr algn="ctr" defTabSz="914400" eaLnBrk="0" hangingPunct="0">
                    <a:spcBef>
                      <a:spcPts val="0"/>
                    </a:spcBef>
                    <a:spcAft>
                      <a:spcPts val="100"/>
                    </a:spcAft>
                    <a:defRPr/>
                  </a:pPr>
                  <a:r>
                    <a:rPr lang="en-US" sz="800" dirty="0">
                      <a:solidFill>
                        <a:schemeClr val="bg1"/>
                      </a:solidFill>
                      <a:ea typeface="ＭＳ Ｐゴシック" pitchFamily="34" charset="-128"/>
                    </a:rPr>
                    <a:t>AWMP</a:t>
                  </a:r>
                </a:p>
                <a:p>
                  <a:pPr algn="ctr" defTabSz="914400" eaLnBrk="0" hangingPunct="0">
                    <a:spcBef>
                      <a:spcPts val="0"/>
                    </a:spcBef>
                    <a:spcAft>
                      <a:spcPts val="100"/>
                    </a:spcAft>
                    <a:defRPr/>
                  </a:pPr>
                  <a:r>
                    <a:rPr lang="en-US" sz="800" dirty="0">
                      <a:solidFill>
                        <a:schemeClr val="bg1"/>
                      </a:solidFill>
                      <a:ea typeface="ＭＳ Ｐゴシック" pitchFamily="34" charset="-128"/>
                    </a:rPr>
                    <a:t>AIRWAVE</a:t>
                  </a:r>
                </a:p>
                <a:p>
                  <a:pPr algn="ctr" defTabSz="914400" eaLnBrk="0" hangingPunct="0">
                    <a:spcBef>
                      <a:spcPts val="0"/>
                    </a:spcBef>
                    <a:spcAft>
                      <a:spcPts val="100"/>
                    </a:spcAft>
                    <a:defRPr/>
                  </a:pPr>
                  <a:r>
                    <a:rPr lang="en-US" sz="800" dirty="0">
                      <a:solidFill>
                        <a:schemeClr val="bg1"/>
                      </a:solidFill>
                      <a:ea typeface="ＭＳ Ｐゴシック" pitchFamily="34" charset="-128"/>
                    </a:rPr>
                    <a:t>CLEARPASS</a:t>
                  </a:r>
                </a:p>
              </p:txBody>
            </p:sp>
            <p:sp>
              <p:nvSpPr>
                <p:cNvPr id="19" name="Rounded Rectangle 18"/>
                <p:cNvSpPr/>
                <p:nvPr/>
              </p:nvSpPr>
              <p:spPr bwMode="auto">
                <a:xfrm>
                  <a:off x="526873" y="2595949"/>
                  <a:ext cx="1005840" cy="1114658"/>
                </a:xfrm>
                <a:prstGeom prst="roundRect">
                  <a:avLst/>
                </a:prstGeom>
                <a:solidFill>
                  <a:srgbClr val="368C79"/>
                </a:solid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defTabSz="914400" eaLnBrk="0" hangingPunct="0">
                    <a:defRPr/>
                  </a:pPr>
                  <a:r>
                    <a:rPr lang="en-US" sz="800" dirty="0">
                      <a:solidFill>
                        <a:schemeClr val="bg1"/>
                      </a:solidFill>
                      <a:ea typeface="ＭＳ Ｐゴシック" pitchFamily="34" charset="-128"/>
                    </a:rPr>
                    <a:t>CCxx</a:t>
                  </a:r>
                </a:p>
                <a:p>
                  <a:pPr algn="ctr" defTabSz="914400" eaLnBrk="0" hangingPunct="0">
                    <a:defRPr/>
                  </a:pPr>
                  <a:r>
                    <a:rPr lang="en-US" sz="800" dirty="0">
                      <a:solidFill>
                        <a:schemeClr val="bg1"/>
                      </a:solidFill>
                      <a:ea typeface="ＭＳ Ｐゴシック" pitchFamily="34" charset="-128"/>
                    </a:rPr>
                    <a:t>MCxx</a:t>
                  </a:r>
                </a:p>
                <a:p>
                  <a:pPr algn="ctr" defTabSz="914400" eaLnBrk="0" hangingPunct="0">
                    <a:defRPr/>
                  </a:pPr>
                  <a:r>
                    <a:rPr lang="en-US" sz="800" dirty="0">
                      <a:solidFill>
                        <a:schemeClr val="bg1"/>
                      </a:solidFill>
                      <a:ea typeface="ＭＳ Ｐゴシック" pitchFamily="34" charset="-128"/>
                    </a:rPr>
                    <a:t>CWxx</a:t>
                  </a:r>
                </a:p>
              </p:txBody>
            </p:sp>
            <p:sp>
              <p:nvSpPr>
                <p:cNvPr id="20" name="Pentagon 19"/>
                <p:cNvSpPr/>
                <p:nvPr/>
              </p:nvSpPr>
              <p:spPr bwMode="auto">
                <a:xfrm>
                  <a:off x="1556838" y="3017177"/>
                  <a:ext cx="365370" cy="236850"/>
                </a:xfrm>
                <a:prstGeom prst="homePlate">
                  <a:avLst/>
                </a:prstGeom>
                <a:gradFill flip="none" rotWithShape="1">
                  <a:gsLst>
                    <a:gs pos="0">
                      <a:schemeClr val="accent1">
                        <a:lumMod val="20000"/>
                        <a:lumOff val="80000"/>
                      </a:schemeClr>
                    </a:gs>
                    <a:gs pos="100000">
                      <a:srgbClr val="FF6600"/>
                    </a:gs>
                  </a:gsLst>
                  <a:lin ang="0" scaled="1"/>
                  <a:tileRect/>
                </a:gradFill>
                <a:ln w="9525" cap="flat" cmpd="sng" algn="ctr">
                  <a:noFill/>
                  <a:prstDash val="solid"/>
                  <a:round/>
                  <a:headEnd type="none" w="med" len="med"/>
                  <a:tailEnd type="none" w="med" len="med"/>
                </a:ln>
                <a:effectLst/>
              </p:spPr>
              <p:txBody>
                <a:bodyPr/>
                <a:lstStyle/>
                <a:p>
                  <a:pPr defTabSz="914400" eaLnBrk="0" hangingPunct="0">
                    <a:defRPr/>
                  </a:pPr>
                  <a:endParaRPr lang="en-US" sz="1000">
                    <a:ea typeface="ＭＳ Ｐゴシック" pitchFamily="34" charset="-128"/>
                    <a:cs typeface="+mn-cs"/>
                  </a:endParaRPr>
                </a:p>
              </p:txBody>
            </p:sp>
          </p:grpSp>
        </p:grpSp>
        <p:grpSp>
          <p:nvGrpSpPr>
            <p:cNvPr id="9" name="Group 69"/>
            <p:cNvGrpSpPr>
              <a:grpSpLocks/>
            </p:cNvGrpSpPr>
            <p:nvPr/>
          </p:nvGrpSpPr>
          <p:grpSpPr bwMode="auto">
            <a:xfrm>
              <a:off x="5999163" y="2562225"/>
              <a:ext cx="2195512" cy="2193925"/>
              <a:chOff x="5999613" y="2562020"/>
              <a:chExt cx="2194560" cy="2194560"/>
            </a:xfrm>
          </p:grpSpPr>
          <p:grpSp>
            <p:nvGrpSpPr>
              <p:cNvPr id="10" name="Group 70"/>
              <p:cNvGrpSpPr>
                <a:grpSpLocks/>
              </p:cNvGrpSpPr>
              <p:nvPr/>
            </p:nvGrpSpPr>
            <p:grpSpPr bwMode="auto">
              <a:xfrm>
                <a:off x="5999613" y="2562020"/>
                <a:ext cx="2194560" cy="2194560"/>
                <a:chOff x="5937447" y="3059691"/>
                <a:chExt cx="2194560" cy="2194560"/>
              </a:xfrm>
            </p:grpSpPr>
            <p:sp>
              <p:nvSpPr>
                <p:cNvPr id="14" name="Rounded Rectangle 87"/>
                <p:cNvSpPr>
                  <a:spLocks noChangeArrowheads="1"/>
                </p:cNvSpPr>
                <p:nvPr/>
              </p:nvSpPr>
              <p:spPr bwMode="auto">
                <a:xfrm>
                  <a:off x="5937447" y="3059691"/>
                  <a:ext cx="2194560" cy="2194560"/>
                </a:xfrm>
                <a:prstGeom prst="roundRect">
                  <a:avLst>
                    <a:gd name="adj" fmla="val 16667"/>
                  </a:avLst>
                </a:prstGeom>
                <a:solidFill>
                  <a:schemeClr val="bg1"/>
                </a:solidFill>
                <a:ln w="28575" algn="ctr">
                  <a:solidFill>
                    <a:srgbClr val="FF6600"/>
                  </a:solidFill>
                  <a:round/>
                  <a:headEnd/>
                  <a:tailEnd/>
                </a:ln>
              </p:spPr>
              <p:txBody>
                <a:bodyPr anchor="ctr"/>
                <a:lstStyle/>
                <a:p>
                  <a:pPr algn="ctr" defTabSz="914400" eaLnBrk="0" hangingPunct="0"/>
                  <a:endParaRPr lang="en-US" sz="1000" b="1" dirty="0">
                    <a:ea typeface="ＭＳ Ｐゴシック" pitchFamily="34" charset="-128"/>
                  </a:endParaRPr>
                </a:p>
                <a:p>
                  <a:pPr algn="ctr" defTabSz="914400" eaLnBrk="0" hangingPunct="0"/>
                  <a:r>
                    <a:rPr lang="en-US" sz="1400" b="1" dirty="0" smtClean="0">
                      <a:ea typeface="ＭＳ Ｐゴシック" pitchFamily="34" charset="-128"/>
                    </a:rPr>
                    <a:t>Airheads Local</a:t>
                  </a:r>
                  <a:endParaRPr lang="en-US" sz="1400" b="1" dirty="0">
                    <a:ea typeface="ＭＳ Ｐゴシック" pitchFamily="34" charset="-128"/>
                  </a:endParaRPr>
                </a:p>
                <a:p>
                  <a:pPr algn="ctr" defTabSz="914400" eaLnBrk="0" hangingPunct="0"/>
                  <a:r>
                    <a:rPr lang="en-US" sz="1100" dirty="0" smtClean="0">
                      <a:ea typeface="ＭＳ Ｐゴシック" pitchFamily="34" charset="-128"/>
                    </a:rPr>
                    <a:t>Regional Training Days</a:t>
                  </a:r>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a:p>
                  <a:pPr algn="ctr" defTabSz="914400" eaLnBrk="0" hangingPunct="0"/>
                  <a:endParaRPr lang="en-US" sz="1100" dirty="0">
                    <a:ea typeface="ＭＳ Ｐゴシック" pitchFamily="34" charset="-128"/>
                  </a:endParaRPr>
                </a:p>
              </p:txBody>
            </p:sp>
            <p:pic>
              <p:nvPicPr>
                <p:cNvPr id="15" name="Picture 92"/>
                <p:cNvPicPr>
                  <a:picLocks noChangeAspect="1"/>
                </p:cNvPicPr>
                <p:nvPr/>
              </p:nvPicPr>
              <p:blipFill>
                <a:blip r:embed="rId15"/>
                <a:srcRect/>
                <a:stretch>
                  <a:fillRect/>
                </a:stretch>
              </p:blipFill>
              <p:spPr bwMode="auto">
                <a:xfrm>
                  <a:off x="6314708" y="4350494"/>
                  <a:ext cx="1426366" cy="788740"/>
                </a:xfrm>
                <a:prstGeom prst="rect">
                  <a:avLst/>
                </a:prstGeom>
                <a:noFill/>
                <a:ln w="9525">
                  <a:noFill/>
                  <a:miter lim="800000"/>
                  <a:headEnd/>
                  <a:tailEnd/>
                </a:ln>
              </p:spPr>
            </p:pic>
          </p:grpSp>
          <p:grpSp>
            <p:nvGrpSpPr>
              <p:cNvPr id="11" name="Group 71"/>
              <p:cNvGrpSpPr>
                <a:grpSpLocks/>
              </p:cNvGrpSpPr>
              <p:nvPr/>
            </p:nvGrpSpPr>
            <p:grpSpPr bwMode="auto">
              <a:xfrm>
                <a:off x="6856032" y="3055562"/>
                <a:ext cx="510923" cy="702853"/>
                <a:chOff x="6776574" y="2837507"/>
                <a:chExt cx="802424" cy="1051354"/>
              </a:xfrm>
            </p:grpSpPr>
            <p:sp>
              <p:nvSpPr>
                <p:cNvPr id="12" name="TextBox 73"/>
                <p:cNvSpPr txBox="1">
                  <a:spLocks noChangeArrowheads="1"/>
                </p:cNvSpPr>
                <p:nvPr/>
              </p:nvSpPr>
              <p:spPr bwMode="auto">
                <a:xfrm>
                  <a:off x="7335111" y="3735100"/>
                  <a:ext cx="242374" cy="107722"/>
                </a:xfrm>
                <a:prstGeom prst="rect">
                  <a:avLst/>
                </a:prstGeom>
                <a:noFill/>
                <a:ln w="9525">
                  <a:noFill/>
                  <a:miter lim="800000"/>
                  <a:headEnd/>
                  <a:tailEnd/>
                </a:ln>
              </p:spPr>
              <p:txBody>
                <a:bodyPr wrap="none">
                  <a:spAutoFit/>
                </a:bodyPr>
                <a:lstStyle/>
                <a:p>
                  <a:r>
                    <a:rPr lang="en-US" sz="100">
                      <a:latin typeface="Myriad Pro" pitchFamily="34" charset="0"/>
                    </a:rPr>
                    <a:t>since 2011</a:t>
                  </a:r>
                </a:p>
              </p:txBody>
            </p:sp>
            <p:pic>
              <p:nvPicPr>
                <p:cNvPr id="13" name="Picture 3"/>
                <p:cNvPicPr>
                  <a:picLocks noChangeAspect="1" noChangeArrowheads="1"/>
                </p:cNvPicPr>
                <p:nvPr/>
              </p:nvPicPr>
              <p:blipFill>
                <a:blip r:embed="rId16"/>
                <a:srcRect/>
                <a:stretch>
                  <a:fillRect/>
                </a:stretch>
              </p:blipFill>
              <p:spPr bwMode="auto">
                <a:xfrm>
                  <a:off x="6776574" y="2837507"/>
                  <a:ext cx="802424" cy="1051354"/>
                </a:xfrm>
                <a:prstGeom prst="rect">
                  <a:avLst/>
                </a:prstGeom>
                <a:noFill/>
                <a:ln w="9525">
                  <a:noFill/>
                  <a:miter lim="800000"/>
                  <a:headEnd/>
                  <a:tailEnd/>
                </a:ln>
              </p:spPr>
            </p:pic>
          </p:grpSp>
        </p:grpSp>
      </p:grpSp>
    </p:spTree>
    <p:extLst>
      <p:ext uri="{BB962C8B-B14F-4D97-AF65-F5344CB8AC3E}">
        <p14:creationId xmlns:p14="http://schemas.microsoft.com/office/powerpoint/2010/main" val="3208394653"/>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p:cNvSpPr>
            <a:spLocks noGrp="1"/>
          </p:cNvSpPr>
          <p:nvPr>
            <p:ph type="body" sz="quarter" idx="10"/>
          </p:nvPr>
        </p:nvSpPr>
        <p:spPr>
          <a:xfrm>
            <a:off x="1816100" y="4283075"/>
            <a:ext cx="5530850" cy="850900"/>
          </a:xfrm>
        </p:spPr>
        <p:txBody>
          <a:bodyPr/>
          <a:lstStyle/>
          <a:p>
            <a:pPr>
              <a:spcBef>
                <a:spcPct val="0"/>
              </a:spcBef>
            </a:pPr>
            <a:r>
              <a:rPr lang="en-US" smtClean="0">
                <a:latin typeface="Arial" charset="0"/>
                <a:cs typeface="Arial" charset="0"/>
              </a:rPr>
              <a:t>Thank You</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139350" y="2246622"/>
            <a:ext cx="2729160" cy="3030115"/>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47" name="Rectangle 46"/>
          <p:cNvSpPr/>
          <p:nvPr/>
        </p:nvSpPr>
        <p:spPr>
          <a:xfrm>
            <a:off x="6029811" y="2246622"/>
            <a:ext cx="2743758" cy="3030115"/>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38" name="Rectangle 37"/>
          <p:cNvSpPr/>
          <p:nvPr/>
        </p:nvSpPr>
        <p:spPr>
          <a:xfrm>
            <a:off x="242473" y="2254814"/>
            <a:ext cx="2720979" cy="3030115"/>
          </a:xfrm>
          <a:prstGeom prst="rect">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5" name="Title 4"/>
          <p:cNvSpPr>
            <a:spLocks noGrp="1"/>
          </p:cNvSpPr>
          <p:nvPr>
            <p:ph type="title"/>
          </p:nvPr>
        </p:nvSpPr>
        <p:spPr>
          <a:xfrm>
            <a:off x="723900" y="3"/>
            <a:ext cx="8420100" cy="761998"/>
          </a:xfrm>
        </p:spPr>
        <p:txBody>
          <a:bodyPr/>
          <a:lstStyle/>
          <a:p>
            <a:r>
              <a:rPr lang="en-US" dirty="0" smtClean="0"/>
              <a:t>The Campus Today</a:t>
            </a:r>
            <a:endParaRPr lang="en-US" b="0" dirty="0"/>
          </a:p>
        </p:txBody>
      </p:sp>
      <p:pic>
        <p:nvPicPr>
          <p:cNvPr id="18" name="Picture 2" descr="http://regmedia.co.uk/2012/01/19/apple_education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06303" y="2580759"/>
            <a:ext cx="2307215" cy="1302641"/>
          </a:xfrm>
          <a:prstGeom prst="roundRect">
            <a:avLst>
              <a:gd name="adj" fmla="val 8594"/>
            </a:avLst>
          </a:prstGeom>
          <a:solidFill>
            <a:srgbClr val="FFFFFF">
              <a:shade val="85000"/>
            </a:srgbClr>
          </a:solidFill>
          <a:ln>
            <a:noFill/>
          </a:ln>
          <a:effectLst/>
          <a:extLst/>
        </p:spPr>
      </p:pic>
      <p:pic>
        <p:nvPicPr>
          <p:cNvPr id="32" name="Picture 4" descr="http://jacksapps.files.wordpress.com/2012/01/040349-ibooks.jpg?w=300&amp;h=9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32780" y="2579446"/>
            <a:ext cx="1956173" cy="617863"/>
          </a:xfrm>
          <a:prstGeom prst="round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488989" y="3164354"/>
            <a:ext cx="925644" cy="631447"/>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14964" y="3241029"/>
            <a:ext cx="1185550" cy="430089"/>
          </a:xfrm>
          <a:prstGeom prst="rect">
            <a:avLst/>
          </a:prstGeom>
        </p:spPr>
      </p:pic>
      <p:pic>
        <p:nvPicPr>
          <p:cNvPr id="31" name="Picture 30"/>
          <p:cNvPicPr>
            <a:picLocks noChangeAspect="1"/>
          </p:cNvPicPr>
          <p:nvPr/>
        </p:nvPicPr>
        <p:blipFill>
          <a:blip r:embed="rId7"/>
          <a:stretch>
            <a:fillRect/>
          </a:stretch>
        </p:blipFill>
        <p:spPr>
          <a:xfrm>
            <a:off x="7220817" y="2593412"/>
            <a:ext cx="1246188" cy="1246188"/>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20695" y="2803053"/>
            <a:ext cx="832158" cy="832158"/>
          </a:xfrm>
          <a:prstGeom prst="rect">
            <a:avLst/>
          </a:prstGeom>
        </p:spPr>
      </p:pic>
      <p:sp>
        <p:nvSpPr>
          <p:cNvPr id="42" name="Round Same Side Corner Rectangle 41"/>
          <p:cNvSpPr/>
          <p:nvPr/>
        </p:nvSpPr>
        <p:spPr>
          <a:xfrm>
            <a:off x="237780" y="1626925"/>
            <a:ext cx="2740270" cy="645267"/>
          </a:xfrm>
          <a:prstGeom prst="round2SameRect">
            <a:avLst/>
          </a:prstGeom>
          <a:gradFill>
            <a:gsLst>
              <a:gs pos="0">
                <a:schemeClr val="dk1">
                  <a:tint val="100000"/>
                  <a:shade val="100000"/>
                  <a:satMod val="130000"/>
                </a:schemeClr>
              </a:gs>
              <a:gs pos="100000">
                <a:schemeClr val="tx1">
                  <a:lumMod val="65000"/>
                  <a:lumOff val="3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smtClean="0">
                <a:latin typeface="Avenir Book"/>
                <a:cs typeface="Avenir Book"/>
              </a:rPr>
              <a:t>e-Learning</a:t>
            </a:r>
            <a:endParaRPr lang="en-US" sz="2000" b="1" dirty="0">
              <a:latin typeface="Avenir Book"/>
              <a:cs typeface="Avenir Book"/>
            </a:endParaRPr>
          </a:p>
        </p:txBody>
      </p:sp>
      <p:sp>
        <p:nvSpPr>
          <p:cNvPr id="44" name="Round Same Side Corner Rectangle 43"/>
          <p:cNvSpPr/>
          <p:nvPr/>
        </p:nvSpPr>
        <p:spPr>
          <a:xfrm>
            <a:off x="3134657" y="1618733"/>
            <a:ext cx="2740270" cy="645267"/>
          </a:xfrm>
          <a:prstGeom prst="round2SameRect">
            <a:avLst/>
          </a:prstGeom>
          <a:gradFill>
            <a:gsLst>
              <a:gs pos="0">
                <a:schemeClr val="dk1">
                  <a:tint val="100000"/>
                  <a:shade val="100000"/>
                  <a:satMod val="130000"/>
                </a:schemeClr>
              </a:gs>
              <a:gs pos="100000">
                <a:schemeClr val="tx1">
                  <a:lumMod val="65000"/>
                  <a:lumOff val="3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smtClean="0">
                <a:latin typeface="Avenir Book"/>
                <a:cs typeface="Avenir Book"/>
              </a:rPr>
              <a:t>Multimedia Content</a:t>
            </a:r>
            <a:endParaRPr lang="en-US" sz="2000" b="1" dirty="0">
              <a:latin typeface="Avenir Book"/>
              <a:cs typeface="Avenir Book"/>
            </a:endParaRPr>
          </a:p>
        </p:txBody>
      </p:sp>
      <p:sp>
        <p:nvSpPr>
          <p:cNvPr id="48" name="Round Same Side Corner Rectangle 47"/>
          <p:cNvSpPr/>
          <p:nvPr/>
        </p:nvSpPr>
        <p:spPr>
          <a:xfrm>
            <a:off x="6025118" y="1618733"/>
            <a:ext cx="2740270" cy="645267"/>
          </a:xfrm>
          <a:prstGeom prst="round2SameRect">
            <a:avLst/>
          </a:prstGeom>
          <a:gradFill>
            <a:gsLst>
              <a:gs pos="0">
                <a:schemeClr val="dk1">
                  <a:tint val="100000"/>
                  <a:shade val="100000"/>
                  <a:satMod val="130000"/>
                </a:schemeClr>
              </a:gs>
              <a:gs pos="100000">
                <a:schemeClr val="tx1">
                  <a:lumMod val="65000"/>
                  <a:lumOff val="3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smtClean="0">
                <a:latin typeface="Avenir Book"/>
                <a:cs typeface="Avenir Book"/>
              </a:rPr>
              <a:t>Personal Network Services</a:t>
            </a:r>
            <a:endParaRPr lang="en-US" sz="2000" b="1" dirty="0">
              <a:latin typeface="Avenir Book"/>
              <a:cs typeface="Avenir Book"/>
            </a:endParaRPr>
          </a:p>
        </p:txBody>
      </p:sp>
      <p:sp>
        <p:nvSpPr>
          <p:cNvPr id="63" name="Rectangle 62"/>
          <p:cNvSpPr/>
          <p:nvPr/>
        </p:nvSpPr>
        <p:spPr bwMode="auto">
          <a:xfrm>
            <a:off x="651755" y="4188845"/>
            <a:ext cx="1786162" cy="176332"/>
          </a:xfrm>
          <a:prstGeom prst="rect">
            <a:avLst/>
          </a:prstGeom>
          <a:gradFill flip="none" rotWithShape="1">
            <a:gsLst>
              <a:gs pos="50000">
                <a:srgbClr val="000000">
                  <a:alpha val="39000"/>
                </a:srgbClr>
              </a:gs>
              <a:gs pos="100000">
                <a:srgbClr val="6A82AA">
                  <a:lumMod val="40000"/>
                  <a:lumOff val="6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chemeClr val="tx1">
                  <a:lumMod val="75000"/>
                  <a:lumOff val="25000"/>
                </a:schemeClr>
              </a:solidFill>
              <a:effectLst/>
              <a:uLnTx/>
              <a:uFillTx/>
              <a:latin typeface="Avenir Book"/>
              <a:ea typeface="ＭＳ Ｐゴシック" pitchFamily="34" charset="-128"/>
              <a:cs typeface="Avenir Book"/>
            </a:endParaRPr>
          </a:p>
        </p:txBody>
      </p:sp>
      <p:sp>
        <p:nvSpPr>
          <p:cNvPr id="68" name="Rectangle 67"/>
          <p:cNvSpPr/>
          <p:nvPr/>
        </p:nvSpPr>
        <p:spPr bwMode="auto">
          <a:xfrm>
            <a:off x="3709214" y="4195253"/>
            <a:ext cx="1786162" cy="176332"/>
          </a:xfrm>
          <a:prstGeom prst="rect">
            <a:avLst/>
          </a:prstGeom>
          <a:gradFill flip="none" rotWithShape="1">
            <a:gsLst>
              <a:gs pos="50000">
                <a:srgbClr val="000000">
                  <a:alpha val="39000"/>
                </a:srgbClr>
              </a:gs>
              <a:gs pos="100000">
                <a:srgbClr val="6A82AA">
                  <a:lumMod val="40000"/>
                  <a:lumOff val="6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chemeClr val="tx1">
                  <a:lumMod val="75000"/>
                  <a:lumOff val="25000"/>
                </a:schemeClr>
              </a:solidFill>
              <a:effectLst/>
              <a:uLnTx/>
              <a:uFillTx/>
              <a:latin typeface="Avenir Book"/>
              <a:ea typeface="ＭＳ Ｐゴシック" pitchFamily="34" charset="-128"/>
              <a:cs typeface="Avenir Book"/>
            </a:endParaRPr>
          </a:p>
        </p:txBody>
      </p:sp>
      <p:sp>
        <p:nvSpPr>
          <p:cNvPr id="69" name="Rectangle 68"/>
          <p:cNvSpPr/>
          <p:nvPr/>
        </p:nvSpPr>
        <p:spPr bwMode="auto">
          <a:xfrm>
            <a:off x="6562296" y="4187062"/>
            <a:ext cx="1786162" cy="176332"/>
          </a:xfrm>
          <a:prstGeom prst="rect">
            <a:avLst/>
          </a:prstGeom>
          <a:gradFill flip="none" rotWithShape="1">
            <a:gsLst>
              <a:gs pos="50000">
                <a:srgbClr val="000000">
                  <a:alpha val="39000"/>
                </a:srgbClr>
              </a:gs>
              <a:gs pos="100000">
                <a:srgbClr val="6A82AA">
                  <a:lumMod val="40000"/>
                  <a:lumOff val="6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chemeClr val="tx1">
                  <a:lumMod val="75000"/>
                  <a:lumOff val="25000"/>
                </a:schemeClr>
              </a:solidFill>
              <a:effectLst/>
              <a:uLnTx/>
              <a:uFillTx/>
              <a:latin typeface="Avenir Book"/>
              <a:ea typeface="ＭＳ Ｐゴシック" pitchFamily="34" charset="-128"/>
              <a:cs typeface="Avenir Book"/>
            </a:endParaRPr>
          </a:p>
        </p:txBody>
      </p:sp>
      <p:sp>
        <p:nvSpPr>
          <p:cNvPr id="70" name="Rectangle 69"/>
          <p:cNvSpPr/>
          <p:nvPr/>
        </p:nvSpPr>
        <p:spPr>
          <a:xfrm>
            <a:off x="652600" y="4483888"/>
            <a:ext cx="1858305" cy="646331"/>
          </a:xfrm>
          <a:prstGeom prst="rect">
            <a:avLst/>
          </a:prstGeom>
        </p:spPr>
        <p:txBody>
          <a:bodyPr wrap="square">
            <a:spAutoFit/>
          </a:bodyPr>
          <a:lstStyle/>
          <a:p>
            <a:pPr lvl="0" algn="ctr"/>
            <a:r>
              <a:rPr lang="en-US" sz="1800" b="1" dirty="0">
                <a:gradFill flip="none" rotWithShape="1">
                  <a:gsLst>
                    <a:gs pos="0">
                      <a:srgbClr val="6A82AA">
                        <a:lumMod val="75000"/>
                        <a:shade val="30000"/>
                        <a:satMod val="115000"/>
                      </a:srgbClr>
                    </a:gs>
                    <a:gs pos="100000">
                      <a:schemeClr val="accent4"/>
                    </a:gs>
                  </a:gsLst>
                  <a:lin ang="5400000" scaled="1"/>
                  <a:tileRect/>
                </a:gradFill>
              </a:rPr>
              <a:t>Uninterrupted </a:t>
            </a:r>
          </a:p>
          <a:p>
            <a:pPr algn="ctr"/>
            <a:r>
              <a:rPr lang="en-US" sz="1800" b="1" dirty="0">
                <a:gradFill flip="none" rotWithShape="1">
                  <a:gsLst>
                    <a:gs pos="0">
                      <a:srgbClr val="6A82AA">
                        <a:lumMod val="75000"/>
                        <a:shade val="30000"/>
                        <a:satMod val="115000"/>
                      </a:srgbClr>
                    </a:gs>
                    <a:gs pos="100000">
                      <a:schemeClr val="accent4"/>
                    </a:gs>
                  </a:gsLst>
                  <a:lin ang="5400000" scaled="1"/>
                  <a:tileRect/>
                </a:gradFill>
              </a:rPr>
              <a:t>Operations</a:t>
            </a:r>
            <a:endParaRPr lang="en-US" sz="1800" b="1" dirty="0" smtClean="0">
              <a:gradFill flip="none" rotWithShape="1">
                <a:gsLst>
                  <a:gs pos="0">
                    <a:srgbClr val="6A82AA">
                      <a:lumMod val="75000"/>
                      <a:shade val="30000"/>
                      <a:satMod val="115000"/>
                    </a:srgbClr>
                  </a:gs>
                  <a:gs pos="100000">
                    <a:schemeClr val="accent4"/>
                  </a:gs>
                </a:gsLst>
                <a:lin ang="5400000" scaled="1"/>
                <a:tileRect/>
              </a:gradFill>
              <a:effectLst>
                <a:reflection blurRad="6350" stA="55000" endA="300" endPos="45500" dir="5400000" sy="-100000" algn="bl" rotWithShape="0"/>
              </a:effectLst>
            </a:endParaRPr>
          </a:p>
        </p:txBody>
      </p:sp>
      <p:sp>
        <p:nvSpPr>
          <p:cNvPr id="71" name="Rectangle 70"/>
          <p:cNvSpPr/>
          <p:nvPr/>
        </p:nvSpPr>
        <p:spPr>
          <a:xfrm>
            <a:off x="3587580" y="4475698"/>
            <a:ext cx="1860720" cy="923330"/>
          </a:xfrm>
          <a:prstGeom prst="rect">
            <a:avLst/>
          </a:prstGeom>
        </p:spPr>
        <p:txBody>
          <a:bodyPr wrap="square">
            <a:spAutoFit/>
          </a:bodyPr>
          <a:lstStyle/>
          <a:p>
            <a:pPr lvl="0" algn="ctr"/>
            <a:r>
              <a:rPr lang="en-US" sz="1800" b="1" dirty="0" smtClean="0">
                <a:gradFill flip="none" rotWithShape="1">
                  <a:gsLst>
                    <a:gs pos="0">
                      <a:srgbClr val="6A82AA">
                        <a:lumMod val="75000"/>
                        <a:shade val="30000"/>
                        <a:satMod val="115000"/>
                      </a:srgbClr>
                    </a:gs>
                    <a:gs pos="100000">
                      <a:schemeClr val="accent4"/>
                    </a:gs>
                  </a:gsLst>
                  <a:lin ang="5400000" scaled="1"/>
                  <a:tileRect/>
                </a:gradFill>
              </a:rPr>
              <a:t>Network </a:t>
            </a:r>
            <a:r>
              <a:rPr lang="en-US" sz="1800" b="1" dirty="0">
                <a:gradFill flip="none" rotWithShape="1">
                  <a:gsLst>
                    <a:gs pos="0">
                      <a:srgbClr val="6A82AA">
                        <a:lumMod val="75000"/>
                        <a:shade val="30000"/>
                        <a:satMod val="115000"/>
                      </a:srgbClr>
                    </a:gs>
                    <a:gs pos="100000">
                      <a:schemeClr val="accent4"/>
                    </a:gs>
                  </a:gsLst>
                  <a:lin ang="5400000" scaled="1"/>
                  <a:tileRect/>
                </a:gradFill>
              </a:rPr>
              <a:t>Capacity</a:t>
            </a:r>
            <a:endParaRPr lang="en-US" sz="1800" b="1" dirty="0">
              <a:gradFill flip="none" rotWithShape="1">
                <a:gsLst>
                  <a:gs pos="0">
                    <a:srgbClr val="6A82AA">
                      <a:lumMod val="75000"/>
                      <a:shade val="30000"/>
                      <a:satMod val="115000"/>
                    </a:srgbClr>
                  </a:gs>
                  <a:gs pos="100000">
                    <a:schemeClr val="accent4"/>
                  </a:gs>
                </a:gsLst>
                <a:lin ang="5400000" scaled="1"/>
                <a:tileRect/>
              </a:gradFill>
              <a:effectLst>
                <a:reflection blurRad="6350" stA="55000" endA="300" endPos="45500" dir="5400000" sy="-100000" algn="bl" rotWithShape="0"/>
              </a:effectLst>
            </a:endParaRPr>
          </a:p>
          <a:p>
            <a:pPr lvl="0" algn="ctr"/>
            <a:r>
              <a:rPr lang="en-US" sz="1800" b="1" dirty="0" smtClean="0">
                <a:gradFill flip="none" rotWithShape="1">
                  <a:gsLst>
                    <a:gs pos="0">
                      <a:srgbClr val="6A82AA">
                        <a:lumMod val="75000"/>
                        <a:shade val="30000"/>
                        <a:satMod val="115000"/>
                      </a:srgbClr>
                    </a:gs>
                    <a:gs pos="100000">
                      <a:schemeClr val="accent4"/>
                    </a:gs>
                  </a:gsLst>
                  <a:lin ang="5400000" scaled="1"/>
                  <a:tileRect/>
                </a:gradFill>
              </a:rPr>
              <a:t> </a:t>
            </a:r>
            <a:endParaRPr lang="en-US" sz="1800" b="1" dirty="0" smtClean="0">
              <a:gradFill flip="none" rotWithShape="1">
                <a:gsLst>
                  <a:gs pos="0">
                    <a:srgbClr val="6A82AA">
                      <a:lumMod val="75000"/>
                      <a:shade val="30000"/>
                      <a:satMod val="115000"/>
                    </a:srgbClr>
                  </a:gs>
                  <a:gs pos="100000">
                    <a:schemeClr val="accent4"/>
                  </a:gs>
                </a:gsLst>
                <a:lin ang="5400000" scaled="1"/>
                <a:tileRect/>
              </a:gradFill>
              <a:effectLst>
                <a:reflection blurRad="6350" stA="55000" endA="300" endPos="45500" dir="5400000" sy="-100000" algn="bl" rotWithShape="0"/>
              </a:effectLst>
            </a:endParaRPr>
          </a:p>
        </p:txBody>
      </p:sp>
      <p:sp>
        <p:nvSpPr>
          <p:cNvPr id="72" name="Rectangle 71"/>
          <p:cNvSpPr/>
          <p:nvPr/>
        </p:nvSpPr>
        <p:spPr>
          <a:xfrm>
            <a:off x="6639548" y="4482105"/>
            <a:ext cx="1593882" cy="646331"/>
          </a:xfrm>
          <a:prstGeom prst="rect">
            <a:avLst/>
          </a:prstGeom>
        </p:spPr>
        <p:txBody>
          <a:bodyPr wrap="square">
            <a:spAutoFit/>
          </a:bodyPr>
          <a:lstStyle/>
          <a:p>
            <a:pPr lvl="0" algn="ctr"/>
            <a:r>
              <a:rPr lang="en-US" sz="1800" b="1" dirty="0" smtClean="0">
                <a:gradFill flip="none" rotWithShape="1">
                  <a:gsLst>
                    <a:gs pos="0">
                      <a:srgbClr val="6A82AA">
                        <a:lumMod val="75000"/>
                        <a:shade val="30000"/>
                        <a:satMod val="115000"/>
                      </a:srgbClr>
                    </a:gs>
                    <a:gs pos="100000">
                      <a:schemeClr val="accent4"/>
                    </a:gs>
                  </a:gsLst>
                  <a:lin ang="5400000" scaled="1"/>
                  <a:tileRect/>
                </a:gradFill>
              </a:rPr>
              <a:t>Filtered Access</a:t>
            </a:r>
            <a:endParaRPr lang="en-US" sz="1800" b="1" dirty="0" smtClean="0">
              <a:gradFill flip="none" rotWithShape="1">
                <a:gsLst>
                  <a:gs pos="0">
                    <a:srgbClr val="6A82AA">
                      <a:lumMod val="75000"/>
                      <a:shade val="30000"/>
                      <a:satMod val="115000"/>
                    </a:srgbClr>
                  </a:gs>
                  <a:gs pos="100000">
                    <a:schemeClr val="accent4"/>
                  </a:gs>
                </a:gsLst>
                <a:lin ang="5400000" scaled="1"/>
                <a:tileRect/>
              </a:gradFill>
              <a:effectLst>
                <a:reflection blurRad="6350" stA="55000" endA="300" endPos="45500" dir="5400000" sy="-100000" algn="bl" rotWithShape="0"/>
              </a:effectLst>
            </a:endParaRPr>
          </a:p>
        </p:txBody>
      </p:sp>
      <p:sp>
        <p:nvSpPr>
          <p:cNvPr id="3" name="AutoShape 2" descr="data:image/jpeg;base64,/9j/4AAQSkZJRgABAQAAAQABAAD/2wCEAAkGBxQHEhURExIVFhQWFBoYGBYXFhYaFhcbFxoWGhkYFRUfHCggGholHBYYITEkKCkrLi4uGCAzODMsNygtLjcBCgoKDg0OGxAQGiwkICUtLC8vLCwsKywsNCwsLCwsLCwsNSwsLCw0LCwsLCwsLCwsLSwsLDQsLCwsNCwsLCw0N//AABEIAIcBdQMBIgACEQEDEQH/xAAcAAEAAgMBAQEAAAAAAAAAAAAABgcEBQgBAgP/xABJEAABAwIDBAUJBAcGBQUAAAABAAIDBBEFBhIHITFBEyJRYXEUMjNzgZGhssMVcoKxIzVCUmKSwUNTg6Kz0TRjdOLwFyVEk+H/xAAaAQEAAwEBAQAAAAAAAAAAAAAAAQIDBAUG/8QAKhEBAQACAgEDAwIHAQAAAAAAAAECEQMxEgQhQRMiUTJhBRRCUpHB0SP/2gAMAwEAAhEDEQA/AIVivp5vXSfO5YqysV9PN66T53LFWjkEREBERAREQEREBERAREQEREBERAREQEREBERAREQEREBERAREQEREBERAREQEREBERAREQEREEsyBxn8I/qImQOM/hH9RFWtsOkdxX083rpPncsVZWK+nm9dJ87liqzEREQERZOG4fLisjYYWF8juDR8STwAHMncgxlsMJwOpxn/h4JJO9rep4GQ2aPaVbmUtlkGHgSVdp5f3P7FvdpPpPF27uU1q8SgwkBrnNZYbmAb7crMHAKmWcjTw1N5XSmaPZPXz73GCPudISf8AK0j4rMOx6qtuqIL/AOJ+elWBPnWNvmROd4kN/wB1jjO55wD/AOz/ALVjfVcc+VPqcM+VaV+y7EKQEtjjl9XIL+54aonX0EuGu0TRPjd2PaWk94vxHeF0HTZzhk3Pa9nfucPhv+C2r20+PxlrhHNGeLSA4e0HgfitMObHLqrSYZfprl9FamcdlXRB01CSRxNO43P+E88fuuPt4BVY9pYSCCCCQQQQQRuIIO8EHktdq3Gzt4iIiBERAREQEREBERAREQEREBERAREQEREBERAREQEREBERAREQEREEsyBxn8I/qImQOM/hH9RFWtsOkdxX083rpPncsVZWK+nm9dJ87liqzEREQZGHUMmJyshibqkkdpaO/vPIAXJPIAroXJmVIsqQ6RZ0rheWUixcRyH7rByHtO8lRfY1lsUsJrpB15btjv8Asxg7yO9xHuDe0rPz9mDeaSM7h6QjnfeGf1PsHasuXkmM2tcpx4+dfeYc4F5MdObN4GTmfudg7/dbioi6UuJJJJPEnifErE6Rb6nynVzsDxGBcXAc4Bx9nL22Xm5efJXn3Pk5b+Ws6ROkWKXFu47iOXYvOkWfiy8mX0i/SmrHUrg9ji1w5g/+XHcsDpE6RNaPJZWWs1DECIpbNk5Hg1/+zu7ny7Fp9pmRRjbTVU7bVLR1mj+2aOXrByPO1jyIhoksrOyXj32vGWPP6WPj/E3k7x5H/wDV3cHNb7Xt6Hp+f6n2Z9uc0U/2v5bGFVAqoxaKoJ1AcGyjef5h1vEOUAXa0s1dCIiIEREBERAREQEREBERAREQEREBERAREQEREBERAREQEREBERBLMgcZ/CP6iJkDjP4R/URVrbDpHcV9PN66T53LFWVivp5vXSfO5YqsxFk4bROxKaOBvnSyNYD2aiBf2Xv7FjKW7KqbynE4Oxge/wBzHAfFwRMm7peVbMzAaVzmgBkMVmt+6LMb7TYKlpagzOL3G7nEkntJNyferL2oVPQUYb/eTNafABz/AM2BVR0i4ef3unF6/l++Y/hLcg0QxCrGoXEbTJbtIIDfi6/sVsqoNnOICkrWtcbCVhjB7zZzfeW29oVvrTgmsXT6Cy8ft+VTZ+w/7Oqi4DqSjWPH9se/f+JRzpFvM+Zi+2J9DRaOEuaL8XOuA5x7B1bAd3fYRnpFz54zyunmc+eP1L49MrpE6RYvSJ0ip4svNldItjl3Ffsqojlv1Q6z/uO3O93HxAWk6ReF91MmrtOPL43cXLtAwn7aoJ4wLuDOkZ96PrADxsW+DiucAbrp7LdR5bSQPO8uhZfvOkA/G65pxCn8klliH9nK9n8ji3+i9LGvezssmU+XzSQGreyNpAL3tYCTYXcQBc8hcqT4xs7rcGhfUSCLRGLu0yEutcC4GkdqidyOBseRHEHtC6UhcM04cL8Kmmse4yMsfcSfcptRhjK5qJ071Nf/AEvr9GvTDbTqt0h1cL2tp4rQZUw44nWU9O4edM0PHczrSD+Vrl02lqcMPLtyc06hdSzBtnlbjMLKiIRaHglup5DrAkXI0nsWnzRh5wysqIAPMmcGgdjjqYB+FzVf9S8ZVw0kf/GpbDvcxlh73W96Woxx3vamMJ2e1mLsc+LoS1sj4yTIR1o3FrrdXeLjcVGayndRyPidbVG9zHW3jUxxabHmLgq89jf6tbc3PSyXPb1uKrKXKlXmGsq3QQlzBV1AL3ENZcTP3Bx84+F7JsuPtLEURb3Hsn1mAN1zwER8NbSHsBPDUQer7QOK0kUZmIa1pc5xsGtBLiTwAaN5PcpU1p8opbSbN8Rqm6vJwwHk+RgP8tyR7Vg41kutwRpklp3dGN5ewte0d7tJJaO8gBNp8a0cELqhwYxrnuPBrWlzjz3NG8r9qrDpqIAywSxgmwMkb2AnjYFwFypbsyy/Uz1dNWNhJp2yP1Sao7CzHtPV1auJA4KwNrWB1GO08LKeIyObPqcA5jbDQ8Xu5wHEhRtMwtm1Eos8YJUOnNKIXunabOjbZxHC9yCWgbxvvbfxUiZsxxF4v0LB3GVl/gSPipRJahyLY4zgVRgbg2ohfGTwJsWu+68EtPhe61x3IhIctZMqszMdJAGaGP0EvcW3dYOIG43sHD3rGzLlqfLL2MqA272lzSx2ppsbEXsN4uPeFemWaNmUMNYJiGCOLpJndjndZ/jYmw8AtVtfwf7SoTM0XfTu6QfcO6QeFrO/Aq792t4/t2ohE4LfYjkyuwyMyy0rmsBAJ1xO3ucGtAa15cSXOA3DmrMmhRS2l2b4jUsD/Jw2+8NfIxrv5b7vA2UdxTC5sIf0U8To38bOHEdrXDc4d4JCJssYiLe0+Ta6phFQymcYnM6QP1wgFtr6rF9+HddZGD5DrsXjEscFmOF2mRzWah2hp61u+1ihqo0i2mO5dqcAIFRC5l/NduLHdweCRfu49y1aIEREEsyBxn8I/qImQOM/hH9RFWtsOkdxX083rpPncsVZWK+nm9dJ87liqzEU22PODcSbfnDIB49U/kCoSt/kGuGHYjSyE2HS6D/igx/m8JU49rX2uNvTQnsnt72P/wBlViuraBReW0MtuLLSD8B63+XUqb6NcXL7ZPM/iPHfrb/MfkxxjIcCQQQQRxBG8EK7cm5hGYIA42ErLCRvfycB+67j7xyVL9Gs7BsSkwWVs0R3jcQeDmni13cfhuKrhyeNZ+k5rw57+L2lu0fKpY51ZC27TvmaOR/vAOw8/f2qvVfWAY5FjseuM7x57D5zD2EdnYeBUezFs+iryZKciJ53ltv0ZPgN7PZu7lplhv3xdXqfRfU/9OL5+P8Aipw0u3DeexeK3sk5P+wy6aYtdMdzdNy1jediQOsfy8StrjmVqbG7mSOz/wC8Z1X+08He0FROO62xx/hvJcPLer+FGotzmLBvsSd0GvXYAh1rbnC+8dq1zIDKQ1ou5xAA7SdwHvWVurpxZcVxur2uvJYtQ0/qgueMwO1VdSe2pmPvleukbtwOluT1IIN57o2f7NXMD5DKS53FxJPid5+K7sJ7Posp4444/s8V5bGMR8roTCTvglc0fdf1x8XOH4VRqsPYniPk9ZJATumiuPvRG4H8rn+5WvRhdZN3k3APJsdrXW6sN3t7jU2e234TIFv2ZgJxw0l+p5IBb/mg9J/plSuKjZDI+UDryBoce0Mvp+YrnyPMH/u/l1+qau9/+UXaP9JR2vft/wApvnDAPKceozbqzBr3d5prudf8LYx7Vs9tWI+S0TYQd88oB+7H1yf5gwe1TiahZNLHMR142va09gk06vkCpjbTiPlVayEHdBEL/fkOo/5RGkTlNS/unGxz9Wt9bJ8yjGadpk+F1UtPSxwtjikc0lzXEvcCdZ3OAA1au88b71J9jn6tb62T5lTGZP8AjKv/AKuf/VenyrlbMZp0Lg1YzNdCyR7BpniIeziBe7Xt7xcFU5s2xulyzLLLVB5lsGRlrNWnj0h47ibNHhftKtPZd+q6bwf/AKsihmyfK0GJ9NVzsbJomMcbHC7AQA4uLeBPWAF+FkTd3VYWZdpdTic+nDnvbE0DzYmvkceeoFrrDkAOxWZkyqqMRoo31kemZ2oODm6SW6iGlzP2SW2uPgOChubNprsDqJKWnpmWiOkueSBewJ0xttuF+1S7IGLzY7RsqZw0Pe59g1pa3S1xaLAkm27tKi9Jxv3dq7yVmKbDcQGGR6BTeVzt06esADKQA6/8IUz2oZjny1BFJAWhz5tB1N1C2h7twv2tCrbLf6/H/W1H11Mtum6kpzy8p+nKp+VcbfGszZHMMSiqat+k1E1SekIFrBrGaW25DeT+IrVZwxHG8NqZHwtcacOvGI4o5GlvLWA0yX7eHcotkbCcUjaKugtoeS03fHpfoJFnsceRvv3HfuO9b+h2vS0ziyqpWktJa4xOLSC02PUdcE3H7wQ37e/s9zNtCpMdo5KWaCZs5jG4sbpjmAuCLv1AB3dex71EdnGD/bVfC0i7Iz0z/CMgtHteWDwurkxzDabOdCJS3c+HpIpC20jLt1NIPEd44FRzYjhHk9K+rcOtO6zfuR3HxeX+4Jv2LjblNvvbZi3k1KylB6077uH8Edife4s9xW9yDiIzFhsfSdY6DDKDzLOob/ebZ34lj4xmLCJ5C2ofTvkjJYdcReWlpILQdB4G/BZmWsdw6d/k9E+EOdd+iOMsvYAE20gE2t37u5R8L/1b2oDHMOdg881O7jE9zb9oHmu9rSD7V0rj1ezCqeSokbqbE0vtuuS3e0C/PVa3fZVRtwwfoJoqto3St6N/32b2nxLSR/hqxs/0L8Rw+pjYCXmPUAOJ0Oa+wHMnTb2qarjNbVdBtbrGS63sidFffEGkHT2NkvfVbmd3cFYmfMLjzPhzpGgFzYunhdz3N1WB7HN3HxHYufB1uAuTuAG8kngAOZK6OgZ9hYU1su4wUQD/ABZFYj3iyVGFtl29yKA/DKQOsWmlZe/AjSL37lWeKbWqqSYup2xNgDuo1zCS5o4F5uCL8bC1r23qyckRdLhVKztpGC/iwBc7T07qJzopBpewlrgeRbuISGdsk06JoJ4c+4cHPZZkzCHN4mN7SQdJ7WuFwfArniqpzSPfG7zmPcx3i0lp+IV9bJqN9HhsWsEF7nyAHjpc46T7RY+1Ufj9QKuqqJG+a+eRzT2gvcQfckRn1KwERFZmlmQOM/hH9REyBxn8I/qIq1th0juK+nm9dJ87lirKxX083rpPncsVWYieBse0cR3hEQdK5SxhuZKOOY2JezTI3seOq8W7L3I7iFV+YMHODTviPm3uw9rD5p/oe8FSbYlQugo5JiTpmmOkcrRjQXDvLgQfuBfntBqvKqkRjhE234nbz8NPxXJ6mSY7U9XjMuOZXtC9CaFmdEnRLi8nmeL86GpkoHiSJ5Y8cx+RHAjuKnmD7QGuAbUsLT++wXb4lnEey6g/RJ0Stjy3HprxcmfH+mrkosXgrheOZju4OF/a07wsfFswQYU0l8gLuTGkF59nLxNgqjMN0ENlt/NXXTqvrctde5i9Y7FJnzuFi917dgAAA9gAC3+z3BfLZ+ncP0cO/wAX/sj2ed/L2rX4PgsmLyaGDd+04+a0dp7+wc1Z8bIctUxJIZFE0uc48T2k9rifzAHJOHG5XyqnpuC55+eXX+0T2yY2MPoxTNP6SoNu8RtILz7eq38R7FRy3GbcffmWpfUOuGnqxsP7DB5o8d5J7yeVlp13yOzLLdFs8s4n9jVcFRvtHIC63HQeq+3adJctYilVdeMbVKSSCVsJl6UxuEd4yBqLSG3N9wvZUlp3W7rL6RRJpOWVy7XZhO1SjZBEJjL0ojaJLRkjUGgOsb7xe6qPMOI/a9VPUf3krnC/HTezAe8NDR7Fr0SRNyt7Wjs8z3SZeo2wTGTWHvd1WEizjcb1XOM1DayonlbfTJPK9t9x0vkc4XHI2IWIiaRcrZpbWSNoVHglFDTymTWwO1aYyRve9wsfAhR7Z5nluWXyxytc6CV+u7RdzHcL6ebSAL8xp5qDImk+d9lxYvmTAcRcZ5GCWUgXtBMHOsLDUS1rXGwA3nkv3wravRhpa+J8LWu0xsawEdGA3TfTuab33DcAAqWRNJ+pW8ONCgxF1bB1mipfK0OBbdr3OJaew6XFt/arWZtRw6tZaUSNvxY+LXv/AA3BVGomkTKzpZODbR2YNV1NmOfRyy62BoDXxmzQS1hsLG3m7u3mVuavMGX8TeZ5WNMh3u1U813H+MNZpcfG6p1E0edWnnLabFUwOpaFrgHt0GVzdLWMIsRGzje27eBbldbOn2k0GE0ogp+lJih0RgxkAlrbN1G+65tc96plE0nzr1zi8kk3JNyTxJPElbHLeKHBaqCpF/0cgLrcS09V4HeWOctailRa+e88UGY6KSBpl6Tc+MmMgB7Tcb+QIu2/Y4qws14q7BKSWpa0OMYa7SdwI1NBF+VwTv5LmU71b+c9odFjFFPTxOkL3tAbeNwHnNO88uCrY1xz7tZWH51wVzvKXQshqOJJpSZA48SJGMcCe+91GNoe0MZgZ5NTtc2AkF73bnSWNwA39llxffvNhw518inSlztmnRuSH6MLpSOIpWH3MCiGH56wnGgyetpo2VAaLufT9LvH7j2scbDle1l7lzaJRYdQw0z3SdIynax1o3Eag2xsey6p6MaQB3KJF8s9a0tnOm1GOoidBRaiXgtdM5pYGtO49G09bVbmQLd6qgCyIrSM7lb2IiIhLMgcZ/CP6iJkDjP4R/URVrbDpHcV9PN66T53LFWVivp5vXSfO5YqsxF6xhlIa0Xc4gNA4kk2AHiSvFLtlmFfamIxki7IQZndl22DB463NP4ShJu6XjgmHjBKWKAbxFEBuFy4gdYgcyTc+1Q5mWKnE3ukeBHrcXHWd+833NFz77Kb4jicOFt1zSxxt7XuDfdc71CsY2s0lHcQNknd3DRHfve4Xt3hpXPnxTk1try8eGWvK9NrBkaJrTrke51uIs0DvA3/AJrSYllGajuWjpG9rfO9rOPuuovLtdrHSBzYoWxjjHZxJHfJfj3gDwKmOCbVqOuAEwfTv56gXx37pGjh3uDVXL02FnTK8PDlNdI3JTmI2cCD2EWPuK+eiVo0uL0uKD9HPBKP4Xsd8Lr9/JoG79EXjpasL6S/3M/5L8ZKsp6J9SbMY5x/hBP5KQ4Xkt89jMdDf3RYvP8AQfHwUmr8y0eFj9JVQst+zraXexg3n2BQvHtrsMALaSJ0rv333ZGO/T57vCzfFaYekk791sfTceP6rtOZH0+W4C5xbFEzeSeZ/Nzj7SVR+fs7vzS/Qy7KZhu1h855H7cn9G8vHhpMezBUZhf0lRIX281o3MZ9xnAePE8yVrF1zHTXLPftOhERWUEREBERAREQEREBERAREQEREBERAREQEREBERAREQEREBERAREQSzIHGfwj+oiZA4z+Ef1EVa2w6R3FfTzeuk+dyxVlYr6eb10nzuWKrMRbDCscnwcPEEpj6SweWgaiG3sA+12jrHhZa9EH3PK6ocXvc57jxc5xc4+LjvK+ERAREQeFodxC8LAeQX0iDwCy9REBERAREQEREBERAREQEREBERAREQEREBERAREQEREBERAREQEREBERAREQSzIHGfwj+oiZA4z+Ef1EVa2w6R3FfTzeuk+dyxURWYiIiAiIgIiICIiAiIgIiICIiAiIgIiICIiAiIgIiICIiAiIgIiICIiAiIgIiICIiAiIgIiICIiCWZA4z+Ef1ERFWtsOn//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2052" name="Picture 4" descr="http://st1.bgr.in/wp-content/uploads/2012/10/whatsapp-logo.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512" t="20045" r="12169" b="7859"/>
          <a:stretch/>
        </p:blipFill>
        <p:spPr bwMode="auto">
          <a:xfrm>
            <a:off x="3709214" y="3883400"/>
            <a:ext cx="1801734" cy="52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841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bwMode="auto">
          <a:xfrm>
            <a:off x="342900" y="5905500"/>
            <a:ext cx="8534400" cy="228600"/>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119" name="Rectangle 118"/>
          <p:cNvSpPr/>
          <p:nvPr/>
        </p:nvSpPr>
        <p:spPr bwMode="auto">
          <a:xfrm>
            <a:off x="304800" y="3073400"/>
            <a:ext cx="8534400" cy="228600"/>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ＭＳ Ｐゴシック" pitchFamily="34" charset="-128"/>
            </a:endParaRPr>
          </a:p>
        </p:txBody>
      </p:sp>
      <p:sp>
        <p:nvSpPr>
          <p:cNvPr id="73" name="Trapezoid 72"/>
          <p:cNvSpPr/>
          <p:nvPr/>
        </p:nvSpPr>
        <p:spPr>
          <a:xfrm flipV="1">
            <a:off x="266700" y="3149600"/>
            <a:ext cx="8636000" cy="1066800"/>
          </a:xfrm>
          <a:prstGeom prst="trapezoid">
            <a:avLst>
              <a:gd name="adj" fmla="val 706250"/>
            </a:avLst>
          </a:prstGeom>
          <a:gradFill flip="none" rotWithShape="1">
            <a:gsLst>
              <a:gs pos="0">
                <a:schemeClr val="bg1">
                  <a:alpha val="0"/>
                </a:schemeClr>
              </a:gs>
              <a:gs pos="50000">
                <a:schemeClr val="accent1">
                  <a:lumMod val="60000"/>
                  <a:lumOff val="40000"/>
                </a:schemeClr>
              </a:gs>
              <a:gs pos="100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AppRF™ Technology</a:t>
            </a:r>
            <a:endParaRPr lang="en-US" dirty="0"/>
          </a:p>
        </p:txBody>
      </p:sp>
      <p:sp>
        <p:nvSpPr>
          <p:cNvPr id="74" name="Rounded Rectangle 73"/>
          <p:cNvSpPr/>
          <p:nvPr/>
        </p:nvSpPr>
        <p:spPr>
          <a:xfrm>
            <a:off x="304800" y="4038600"/>
            <a:ext cx="8610600" cy="2019300"/>
          </a:xfrm>
          <a:prstGeom prst="roundRect">
            <a:avLst>
              <a:gd name="adj" fmla="val 5504"/>
            </a:avLst>
          </a:prstGeom>
          <a:gradFill flip="none" rotWithShape="1">
            <a:gsLst>
              <a:gs pos="0">
                <a:schemeClr val="accent4">
                  <a:lumMod val="60000"/>
                  <a:lumOff val="40000"/>
                </a:schemeClr>
              </a:gs>
              <a:gs pos="20000">
                <a:schemeClr val="bg1"/>
              </a:gs>
              <a:gs pos="70000">
                <a:schemeClr val="bg1"/>
              </a:gs>
              <a:gs pos="100000">
                <a:schemeClr val="accent4">
                  <a:lumMod val="20000"/>
                  <a:lumOff val="80000"/>
                </a:schemeClr>
              </a:gs>
            </a:gsLst>
            <a:lin ang="2700000" scaled="1"/>
            <a:tileRect/>
          </a:gradFill>
          <a:ln w="25400">
            <a:noFill/>
          </a:ln>
          <a:effectLst/>
          <a:scene3d>
            <a:camera prst="orthographicFront">
              <a:rot lat="0" lon="0" rev="0"/>
            </a:camera>
            <a:lightRig rig="soft" dir="t">
              <a:rot lat="0" lon="0" rev="0"/>
            </a:lightRig>
          </a:scene3d>
          <a:sp3d contourW="25400" prstMaterial="matte">
            <a:bevelT w="63500" h="63500" prst="artDeco"/>
            <a:contourClr>
              <a:schemeClr val="accent6">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2" name="TextBox 31"/>
          <p:cNvSpPr txBox="1"/>
          <p:nvPr/>
        </p:nvSpPr>
        <p:spPr>
          <a:xfrm>
            <a:off x="359546" y="4072235"/>
            <a:ext cx="1516786" cy="402674"/>
          </a:xfrm>
          <a:prstGeom prst="rect">
            <a:avLst/>
          </a:prstGeom>
          <a:noFill/>
        </p:spPr>
        <p:txBody>
          <a:bodyPr wrap="none" rtlCol="0">
            <a:spAutoFit/>
          </a:bodyPr>
          <a:lstStyle/>
          <a:p>
            <a:pPr defTabSz="914400">
              <a:lnSpc>
                <a:spcPct val="90000"/>
              </a:lnSpc>
              <a:spcBef>
                <a:spcPct val="20000"/>
              </a:spcBef>
              <a:buClr>
                <a:srgbClr val="EB8E03"/>
              </a:buClr>
            </a:pPr>
            <a:r>
              <a:rPr lang="en-US" sz="2200" b="1" kern="0" dirty="0" smtClean="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Adjust RF</a:t>
            </a:r>
            <a:endParaRPr lang="en-US" sz="220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endParaRPr>
          </a:p>
        </p:txBody>
      </p:sp>
      <p:sp>
        <p:nvSpPr>
          <p:cNvPr id="72" name="Rounded Rectangle 71"/>
          <p:cNvSpPr/>
          <p:nvPr/>
        </p:nvSpPr>
        <p:spPr>
          <a:xfrm>
            <a:off x="266700" y="1244600"/>
            <a:ext cx="8610600" cy="1943100"/>
          </a:xfrm>
          <a:prstGeom prst="roundRect">
            <a:avLst>
              <a:gd name="adj" fmla="val 5504"/>
            </a:avLst>
          </a:prstGeom>
          <a:gradFill flip="none" rotWithShape="1">
            <a:gsLst>
              <a:gs pos="0">
                <a:schemeClr val="accent4">
                  <a:lumMod val="60000"/>
                  <a:lumOff val="40000"/>
                </a:schemeClr>
              </a:gs>
              <a:gs pos="20000">
                <a:schemeClr val="bg1"/>
              </a:gs>
              <a:gs pos="70000">
                <a:schemeClr val="bg1"/>
              </a:gs>
              <a:gs pos="100000">
                <a:schemeClr val="accent4">
                  <a:lumMod val="20000"/>
                  <a:lumOff val="80000"/>
                </a:schemeClr>
              </a:gs>
            </a:gsLst>
            <a:lin ang="2700000" scaled="1"/>
            <a:tileRect/>
          </a:gradFill>
          <a:ln w="25400">
            <a:noFill/>
          </a:ln>
          <a:effectLst/>
          <a:scene3d>
            <a:camera prst="orthographicFront">
              <a:rot lat="0" lon="0" rev="0"/>
            </a:camera>
            <a:lightRig rig="soft" dir="t">
              <a:rot lat="0" lon="0" rev="0"/>
            </a:lightRig>
          </a:scene3d>
          <a:sp3d contourW="25400" prstMaterial="matte">
            <a:bevelT w="63500" h="63500" prst="artDeco"/>
            <a:contourClr>
              <a:schemeClr val="accent6">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2" name="TextBox 21"/>
          <p:cNvSpPr txBox="1"/>
          <p:nvPr/>
        </p:nvSpPr>
        <p:spPr>
          <a:xfrm>
            <a:off x="321446" y="1271276"/>
            <a:ext cx="2833891" cy="402674"/>
          </a:xfrm>
          <a:prstGeom prst="rect">
            <a:avLst/>
          </a:prstGeom>
        </p:spPr>
        <p:txBody>
          <a:bodyPr wrap="none" rtlCol="0">
            <a:spAutoFit/>
          </a:bodyPr>
          <a:lstStyle/>
          <a:p>
            <a:pPr defTabSz="914400">
              <a:lnSpc>
                <a:spcPct val="90000"/>
              </a:lnSpc>
              <a:spcBef>
                <a:spcPct val="20000"/>
              </a:spcBef>
              <a:buClr>
                <a:srgbClr val="EB8E03"/>
              </a:buClr>
            </a:pPr>
            <a:r>
              <a:rPr lang="en-US" sz="2200" b="1" kern="0" dirty="0">
                <a:gradFill flip="none" rotWithShape="1">
                  <a:gsLst>
                    <a:gs pos="0">
                      <a:prstClr val="black"/>
                    </a:gs>
                    <a:gs pos="100000">
                      <a:prstClr val="black">
                        <a:lumMod val="65000"/>
                        <a:lumOff val="35000"/>
                      </a:prstClr>
                    </a:gs>
                  </a:gsLst>
                  <a:lin ang="5400000" scaled="1"/>
                  <a:tileRect/>
                </a:gradFill>
                <a:latin typeface="Arial" pitchFamily="34" charset="0"/>
                <a:cs typeface="Arial" pitchFamily="34" charset="0"/>
              </a:rPr>
              <a:t>Identify the payload</a:t>
            </a:r>
          </a:p>
        </p:txBody>
      </p:sp>
      <p:grpSp>
        <p:nvGrpSpPr>
          <p:cNvPr id="20" name="Group 19"/>
          <p:cNvGrpSpPr/>
          <p:nvPr/>
        </p:nvGrpSpPr>
        <p:grpSpPr>
          <a:xfrm>
            <a:off x="818227" y="1854200"/>
            <a:ext cx="976987" cy="4064000"/>
            <a:chOff x="818227" y="1854200"/>
            <a:chExt cx="976987" cy="4064000"/>
          </a:xfrm>
        </p:grpSpPr>
        <p:grpSp>
          <p:nvGrpSpPr>
            <p:cNvPr id="9" name="Group 8"/>
            <p:cNvGrpSpPr/>
            <p:nvPr/>
          </p:nvGrpSpPr>
          <p:grpSpPr>
            <a:xfrm>
              <a:off x="818227" y="4533904"/>
              <a:ext cx="976987" cy="1384296"/>
              <a:chOff x="818227" y="4533904"/>
              <a:chExt cx="976987" cy="1384296"/>
            </a:xfrm>
          </p:grpSpPr>
          <p:grpSp>
            <p:nvGrpSpPr>
              <p:cNvPr id="96" name="Group 95"/>
              <p:cNvGrpSpPr/>
              <p:nvPr/>
            </p:nvGrpSpPr>
            <p:grpSpPr>
              <a:xfrm>
                <a:off x="914400" y="4533904"/>
                <a:ext cx="850896" cy="850896"/>
                <a:chOff x="7391400" y="4000500"/>
                <a:chExt cx="1752600" cy="1752600"/>
              </a:xfrm>
            </p:grpSpPr>
            <p:sp>
              <p:nvSpPr>
                <p:cNvPr id="97" name="Oval 96"/>
                <p:cNvSpPr/>
                <p:nvPr/>
              </p:nvSpPr>
              <p:spPr>
                <a:xfrm>
                  <a:off x="7391400" y="4000500"/>
                  <a:ext cx="1752600" cy="1752600"/>
                </a:xfrm>
                <a:prstGeom prst="ellipse">
                  <a:avLst/>
                </a:prstGeom>
                <a:gradFill flip="none" rotWithShape="1">
                  <a:gsLst>
                    <a:gs pos="0">
                      <a:schemeClr val="bg1">
                        <a:lumMod val="75000"/>
                      </a:schemeClr>
                    </a:gs>
                    <a:gs pos="70000">
                      <a:schemeClr val="bg1"/>
                    </a:gs>
                    <a:gs pos="80000">
                      <a:schemeClr val="bg1"/>
                    </a:gs>
                    <a:gs pos="100000">
                      <a:schemeClr val="bg1">
                        <a:lumMod val="75000"/>
                      </a:schemeClr>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98" name="Oval 97"/>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grpSp>
          <p:sp>
            <p:nvSpPr>
              <p:cNvPr id="29" name="Rectangle 28"/>
              <p:cNvSpPr/>
              <p:nvPr/>
            </p:nvSpPr>
            <p:spPr>
              <a:xfrm>
                <a:off x="818227" y="5421682"/>
                <a:ext cx="976987" cy="496518"/>
              </a:xfrm>
              <a:prstGeom prst="rect">
                <a:avLst/>
              </a:prstGeom>
            </p:spPr>
            <p:txBody>
              <a:bodyPr wrap="square" lIns="0" tIns="0" rIns="0" bIns="0" anchor="ctr" anchorCtr="0">
                <a:noAutofit/>
              </a:bodyPr>
              <a:lstStyle/>
              <a:p>
                <a:pPr algn="ctr"/>
                <a:r>
                  <a:rPr lang="en-US" sz="1800" b="1" dirty="0" smtClean="0">
                    <a:latin typeface="Arial"/>
                    <a:cs typeface="Arial"/>
                  </a:rPr>
                  <a:t>Increase</a:t>
                </a:r>
                <a:br>
                  <a:rPr lang="en-US" sz="1800" b="1" dirty="0" smtClean="0">
                    <a:latin typeface="Arial"/>
                    <a:cs typeface="Arial"/>
                  </a:rPr>
                </a:br>
                <a:r>
                  <a:rPr lang="en-US" sz="1800" b="1" dirty="0" smtClean="0">
                    <a:latin typeface="Arial"/>
                    <a:cs typeface="Arial"/>
                  </a:rPr>
                  <a:t>Priority</a:t>
                </a:r>
                <a:endParaRPr lang="en-US" sz="1800" b="1" dirty="0">
                  <a:latin typeface="Arial"/>
                  <a:cs typeface="Arial"/>
                </a:endParaRPr>
              </a:p>
            </p:txBody>
          </p:sp>
          <p:sp>
            <p:nvSpPr>
              <p:cNvPr id="24" name="Down Arrow 23"/>
              <p:cNvSpPr/>
              <p:nvPr/>
            </p:nvSpPr>
            <p:spPr>
              <a:xfrm flipV="1">
                <a:off x="1104900" y="4735060"/>
                <a:ext cx="410324" cy="448584"/>
              </a:xfrm>
              <a:prstGeom prst="downArrow">
                <a:avLst/>
              </a:prstGeom>
              <a:solidFill>
                <a:schemeClr val="accent1"/>
              </a:solidFill>
              <a:ln w="28575">
                <a:solidFill>
                  <a:srgbClr val="9966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a:cs typeface="Arial"/>
                </a:endParaRPr>
              </a:p>
            </p:txBody>
          </p:sp>
        </p:grpSp>
        <p:grpSp>
          <p:nvGrpSpPr>
            <p:cNvPr id="8" name="Group 7"/>
            <p:cNvGrpSpPr/>
            <p:nvPr/>
          </p:nvGrpSpPr>
          <p:grpSpPr>
            <a:xfrm>
              <a:off x="825500" y="1854200"/>
              <a:ext cx="850896" cy="1188423"/>
              <a:chOff x="825500" y="1854200"/>
              <a:chExt cx="850896" cy="1188423"/>
            </a:xfrm>
          </p:grpSpPr>
          <p:grpSp>
            <p:nvGrpSpPr>
              <p:cNvPr id="78" name="Group 77"/>
              <p:cNvGrpSpPr/>
              <p:nvPr/>
            </p:nvGrpSpPr>
            <p:grpSpPr>
              <a:xfrm>
                <a:off x="825500" y="1854200"/>
                <a:ext cx="850896" cy="850896"/>
                <a:chOff x="7391400" y="4000500"/>
                <a:chExt cx="1752600" cy="1752600"/>
              </a:xfrm>
            </p:grpSpPr>
            <p:sp>
              <p:nvSpPr>
                <p:cNvPr id="79" name="Oval 78"/>
                <p:cNvSpPr/>
                <p:nvPr/>
              </p:nvSpPr>
              <p:spPr>
                <a:xfrm>
                  <a:off x="7391400" y="4000500"/>
                  <a:ext cx="1752600" cy="1752600"/>
                </a:xfrm>
                <a:prstGeom prst="ellipse">
                  <a:avLst/>
                </a:prstGeom>
                <a:gradFill flip="none" rotWithShape="1">
                  <a:gsLst>
                    <a:gs pos="0">
                      <a:schemeClr val="bg1">
                        <a:lumMod val="75000"/>
                      </a:schemeClr>
                    </a:gs>
                    <a:gs pos="70000">
                      <a:schemeClr val="bg1"/>
                    </a:gs>
                    <a:gs pos="80000">
                      <a:schemeClr val="bg1"/>
                    </a:gs>
                    <a:gs pos="100000">
                      <a:schemeClr val="bg1">
                        <a:lumMod val="75000"/>
                      </a:schemeClr>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80" name="Oval 79"/>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grpSp>
          <p:pic>
            <p:nvPicPr>
              <p:cNvPr id="4" name="Picture 6"/>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p:blipFill>
            <p:spPr bwMode="auto">
              <a:xfrm>
                <a:off x="946148" y="1944106"/>
                <a:ext cx="609600" cy="67108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942060" y="2734846"/>
                <a:ext cx="594778" cy="307777"/>
              </a:xfrm>
              <a:prstGeom prst="rect">
                <a:avLst/>
              </a:prstGeom>
            </p:spPr>
            <p:txBody>
              <a:bodyPr wrap="square" lIns="0" tIns="0" rIns="0" bIns="0" anchor="ctr" anchorCtr="0">
                <a:noAutofit/>
              </a:bodyPr>
              <a:lstStyle/>
              <a:p>
                <a:pPr algn="ctr"/>
                <a:r>
                  <a:rPr lang="en-US" sz="1600" b="1" dirty="0" err="1" smtClean="0">
                    <a:latin typeface="Arial"/>
                    <a:cs typeface="Arial"/>
                  </a:rPr>
                  <a:t>Lync</a:t>
                </a:r>
                <a:endParaRPr lang="en-US" sz="1600" b="1" dirty="0">
                  <a:latin typeface="Arial"/>
                  <a:cs typeface="Arial"/>
                </a:endParaRPr>
              </a:p>
            </p:txBody>
          </p:sp>
        </p:grpSp>
      </p:grpSp>
      <p:grpSp>
        <p:nvGrpSpPr>
          <p:cNvPr id="17" name="Group 16"/>
          <p:cNvGrpSpPr/>
          <p:nvPr/>
        </p:nvGrpSpPr>
        <p:grpSpPr>
          <a:xfrm>
            <a:off x="4062536" y="1854200"/>
            <a:ext cx="1099327" cy="4068132"/>
            <a:chOff x="4062536" y="1854200"/>
            <a:chExt cx="1099327" cy="4068132"/>
          </a:xfrm>
        </p:grpSpPr>
        <p:grpSp>
          <p:nvGrpSpPr>
            <p:cNvPr id="105" name="Group 104"/>
            <p:cNvGrpSpPr/>
            <p:nvPr/>
          </p:nvGrpSpPr>
          <p:grpSpPr>
            <a:xfrm>
              <a:off x="4229100" y="4533904"/>
              <a:ext cx="850896" cy="850896"/>
              <a:chOff x="7391400" y="4000500"/>
              <a:chExt cx="1752600" cy="1752600"/>
            </a:xfrm>
          </p:grpSpPr>
          <p:sp>
            <p:nvSpPr>
              <p:cNvPr id="106" name="Oval 105"/>
              <p:cNvSpPr/>
              <p:nvPr/>
            </p:nvSpPr>
            <p:spPr>
              <a:xfrm>
                <a:off x="7391400" y="4000500"/>
                <a:ext cx="1752600" cy="1752600"/>
              </a:xfrm>
              <a:prstGeom prst="ellipse">
                <a:avLst/>
              </a:prstGeom>
              <a:gradFill flip="none" rotWithShape="1">
                <a:gsLst>
                  <a:gs pos="0">
                    <a:schemeClr val="bg1">
                      <a:lumMod val="75000"/>
                    </a:schemeClr>
                  </a:gs>
                  <a:gs pos="70000">
                    <a:schemeClr val="bg1"/>
                  </a:gs>
                  <a:gs pos="80000">
                    <a:schemeClr val="bg1"/>
                  </a:gs>
                  <a:gs pos="100000">
                    <a:schemeClr val="bg1">
                      <a:lumMod val="75000"/>
                    </a:schemeClr>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107" name="Oval 106"/>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grpSp>
        <p:sp>
          <p:nvSpPr>
            <p:cNvPr id="26" name="Multidocument 25"/>
            <p:cNvSpPr/>
            <p:nvPr/>
          </p:nvSpPr>
          <p:spPr>
            <a:xfrm>
              <a:off x="4381500" y="4743266"/>
              <a:ext cx="604000" cy="432172"/>
            </a:xfrm>
            <a:prstGeom prst="flowChartMultidocument">
              <a:avLst/>
            </a:prstGeom>
            <a:solidFill>
              <a:srgbClr val="F8981E"/>
            </a:solidFill>
            <a:ln>
              <a:solidFill>
                <a:srgbClr val="99663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b="1">
                <a:latin typeface="Arial"/>
                <a:cs typeface="Arial"/>
              </a:endParaRPr>
            </a:p>
          </p:txBody>
        </p:sp>
        <p:sp>
          <p:nvSpPr>
            <p:cNvPr id="35" name="Rectangle 34"/>
            <p:cNvSpPr/>
            <p:nvPr/>
          </p:nvSpPr>
          <p:spPr>
            <a:xfrm>
              <a:off x="4127500" y="5433893"/>
              <a:ext cx="1034363" cy="488439"/>
            </a:xfrm>
            <a:prstGeom prst="rect">
              <a:avLst/>
            </a:prstGeom>
          </p:spPr>
          <p:txBody>
            <a:bodyPr wrap="square" lIns="0" tIns="0" rIns="0" bIns="0" anchor="ctr" anchorCtr="0">
              <a:noAutofit/>
            </a:bodyPr>
            <a:lstStyle/>
            <a:p>
              <a:pPr algn="ctr"/>
              <a:r>
                <a:rPr lang="en-US" sz="1800" b="1" dirty="0" smtClean="0">
                  <a:latin typeface="Arial"/>
                  <a:cs typeface="Arial"/>
                </a:rPr>
                <a:t>Load Balance</a:t>
              </a:r>
              <a:endParaRPr lang="en-US" sz="1800" b="1" dirty="0">
                <a:latin typeface="Arial"/>
                <a:cs typeface="Arial"/>
              </a:endParaRPr>
            </a:p>
          </p:txBody>
        </p:sp>
        <p:grpSp>
          <p:nvGrpSpPr>
            <p:cNvPr id="87" name="Group 86"/>
            <p:cNvGrpSpPr/>
            <p:nvPr/>
          </p:nvGrpSpPr>
          <p:grpSpPr>
            <a:xfrm>
              <a:off x="4140200" y="1854200"/>
              <a:ext cx="850896" cy="850896"/>
              <a:chOff x="7391400" y="4000500"/>
              <a:chExt cx="1752600" cy="1752600"/>
            </a:xfrm>
          </p:grpSpPr>
          <p:sp>
            <p:nvSpPr>
              <p:cNvPr id="88" name="Oval 87"/>
              <p:cNvSpPr/>
              <p:nvPr/>
            </p:nvSpPr>
            <p:spPr>
              <a:xfrm>
                <a:off x="7391400" y="4000500"/>
                <a:ext cx="1752600" cy="1752600"/>
              </a:xfrm>
              <a:prstGeom prst="ellipse">
                <a:avLst/>
              </a:prstGeom>
              <a:gradFill flip="none" rotWithShape="1">
                <a:gsLst>
                  <a:gs pos="0">
                    <a:schemeClr val="bg1">
                      <a:lumMod val="75000"/>
                    </a:schemeClr>
                  </a:gs>
                  <a:gs pos="70000">
                    <a:schemeClr val="bg1"/>
                  </a:gs>
                  <a:gs pos="80000">
                    <a:schemeClr val="bg1"/>
                  </a:gs>
                  <a:gs pos="100000">
                    <a:schemeClr val="bg1">
                      <a:lumMod val="75000"/>
                    </a:schemeClr>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89" name="Oval 88"/>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grpSp>
        <p:pic>
          <p:nvPicPr>
            <p:cNvPr id="10" name="Picture 6"/>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8861" b="89873" l="0" r="10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bwMode="auto">
            <a:xfrm>
              <a:off x="4254500" y="1943099"/>
              <a:ext cx="638203" cy="63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4062536" y="2734846"/>
              <a:ext cx="1006943" cy="307777"/>
            </a:xfrm>
            <a:prstGeom prst="rect">
              <a:avLst/>
            </a:prstGeom>
          </p:spPr>
          <p:txBody>
            <a:bodyPr wrap="square" lIns="0" tIns="0" rIns="0" bIns="0" anchor="ctr" anchorCtr="0">
              <a:noAutofit/>
            </a:bodyPr>
            <a:lstStyle/>
            <a:p>
              <a:pPr algn="ctr"/>
              <a:r>
                <a:rPr lang="en-US" sz="1600" b="1" dirty="0" err="1" smtClean="0">
                  <a:latin typeface="Arial"/>
                  <a:cs typeface="Arial"/>
                </a:rPr>
                <a:t>FaceTime</a:t>
              </a:r>
              <a:endParaRPr lang="en-US" sz="1600" b="1" dirty="0">
                <a:latin typeface="Arial"/>
                <a:cs typeface="Arial"/>
              </a:endParaRPr>
            </a:p>
          </p:txBody>
        </p:sp>
      </p:grpSp>
      <p:grpSp>
        <p:nvGrpSpPr>
          <p:cNvPr id="18" name="Group 17"/>
          <p:cNvGrpSpPr/>
          <p:nvPr/>
        </p:nvGrpSpPr>
        <p:grpSpPr>
          <a:xfrm>
            <a:off x="5143500" y="1854200"/>
            <a:ext cx="1281516" cy="4088422"/>
            <a:chOff x="5143500" y="1854200"/>
            <a:chExt cx="1281516" cy="4088422"/>
          </a:xfrm>
        </p:grpSpPr>
        <p:grpSp>
          <p:nvGrpSpPr>
            <p:cNvPr id="108" name="Group 107"/>
            <p:cNvGrpSpPr/>
            <p:nvPr/>
          </p:nvGrpSpPr>
          <p:grpSpPr>
            <a:xfrm>
              <a:off x="5334000" y="4533904"/>
              <a:ext cx="850896" cy="850896"/>
              <a:chOff x="7391400" y="4000500"/>
              <a:chExt cx="1752600" cy="1752600"/>
            </a:xfrm>
          </p:grpSpPr>
          <p:sp>
            <p:nvSpPr>
              <p:cNvPr id="109" name="Oval 108"/>
              <p:cNvSpPr/>
              <p:nvPr/>
            </p:nvSpPr>
            <p:spPr>
              <a:xfrm>
                <a:off x="7391400" y="4000500"/>
                <a:ext cx="1752600" cy="1752600"/>
              </a:xfrm>
              <a:prstGeom prst="ellipse">
                <a:avLst/>
              </a:prstGeom>
              <a:gradFill flip="none" rotWithShape="1">
                <a:gsLst>
                  <a:gs pos="0">
                    <a:schemeClr val="bg1">
                      <a:lumMod val="75000"/>
                    </a:schemeClr>
                  </a:gs>
                  <a:gs pos="70000">
                    <a:schemeClr val="bg1"/>
                  </a:gs>
                  <a:gs pos="80000">
                    <a:schemeClr val="bg1"/>
                  </a:gs>
                  <a:gs pos="100000">
                    <a:schemeClr val="bg1">
                      <a:lumMod val="75000"/>
                    </a:schemeClr>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110" name="Oval 109"/>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grpSp>
        <p:sp>
          <p:nvSpPr>
            <p:cNvPr id="27" name="Double Bracket 26"/>
            <p:cNvSpPr/>
            <p:nvPr/>
          </p:nvSpPr>
          <p:spPr>
            <a:xfrm>
              <a:off x="5554998" y="4746001"/>
              <a:ext cx="426702" cy="426702"/>
            </a:xfrm>
            <a:prstGeom prst="bracketPair">
              <a:avLst>
                <a:gd name="adj" fmla="val 25641"/>
              </a:avLst>
            </a:prstGeom>
            <a:solidFill>
              <a:srgbClr val="F8981E"/>
            </a:solidFill>
            <a:ln>
              <a:solidFill>
                <a:srgbClr val="99663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b="1">
                <a:latin typeface="Arial"/>
                <a:cs typeface="Arial"/>
              </a:endParaRPr>
            </a:p>
          </p:txBody>
        </p:sp>
        <p:sp>
          <p:nvSpPr>
            <p:cNvPr id="37" name="Rectangle 36"/>
            <p:cNvSpPr/>
            <p:nvPr/>
          </p:nvSpPr>
          <p:spPr>
            <a:xfrm>
              <a:off x="5143500" y="5419402"/>
              <a:ext cx="1281516" cy="523220"/>
            </a:xfrm>
            <a:prstGeom prst="rect">
              <a:avLst/>
            </a:prstGeom>
          </p:spPr>
          <p:txBody>
            <a:bodyPr wrap="square" lIns="0" tIns="0" rIns="0" bIns="0" anchor="ctr" anchorCtr="0">
              <a:noAutofit/>
            </a:bodyPr>
            <a:lstStyle/>
            <a:p>
              <a:pPr algn="ctr"/>
              <a:r>
                <a:rPr lang="en-US" sz="1800" b="1" dirty="0" smtClean="0">
                  <a:latin typeface="Arial"/>
                  <a:cs typeface="Arial"/>
                </a:rPr>
                <a:t>Limit Bandwidth</a:t>
              </a:r>
              <a:endParaRPr lang="en-US" sz="1800" b="1" dirty="0">
                <a:latin typeface="Arial"/>
                <a:cs typeface="Arial"/>
              </a:endParaRPr>
            </a:p>
          </p:txBody>
        </p:sp>
        <p:grpSp>
          <p:nvGrpSpPr>
            <p:cNvPr id="90" name="Group 89"/>
            <p:cNvGrpSpPr/>
            <p:nvPr/>
          </p:nvGrpSpPr>
          <p:grpSpPr>
            <a:xfrm>
              <a:off x="5295900" y="1854200"/>
              <a:ext cx="850896" cy="850896"/>
              <a:chOff x="7391400" y="4000500"/>
              <a:chExt cx="1752600" cy="1752600"/>
            </a:xfrm>
          </p:grpSpPr>
          <p:sp>
            <p:nvSpPr>
              <p:cNvPr id="91" name="Oval 90"/>
              <p:cNvSpPr/>
              <p:nvPr/>
            </p:nvSpPr>
            <p:spPr>
              <a:xfrm>
                <a:off x="7391400" y="4000500"/>
                <a:ext cx="1752600" cy="1752600"/>
              </a:xfrm>
              <a:prstGeom prst="ellipse">
                <a:avLst/>
              </a:prstGeom>
              <a:gradFill flip="none" rotWithShape="1">
                <a:gsLst>
                  <a:gs pos="0">
                    <a:schemeClr val="bg1">
                      <a:lumMod val="75000"/>
                    </a:schemeClr>
                  </a:gs>
                  <a:gs pos="70000">
                    <a:schemeClr val="bg1"/>
                  </a:gs>
                  <a:gs pos="80000">
                    <a:schemeClr val="bg1"/>
                  </a:gs>
                  <a:gs pos="100000">
                    <a:schemeClr val="bg1">
                      <a:lumMod val="75000"/>
                    </a:schemeClr>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92" name="Oval 91"/>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grpSp>
        <p:pic>
          <p:nvPicPr>
            <p:cNvPr id="13" name="Picture 6"/>
            <p:cNvPicPr>
              <a:picLocks noChangeAspect="1" noChangeArrowheads="1"/>
            </p:cNvPicPr>
            <p:nvPr/>
          </p:nvPicPr>
          <p:blipFill>
            <a:blip r:embed="rId7" cstate="screen">
              <a:clrChange>
                <a:clrFrom>
                  <a:srgbClr val="FEFFFF"/>
                </a:clrFrom>
                <a:clrTo>
                  <a:srgbClr val="FEFFFF">
                    <a:alpha val="0"/>
                  </a:srgbClr>
                </a:clrTo>
              </a:clrChang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bwMode="auto">
            <a:xfrm>
              <a:off x="5359400" y="1943371"/>
              <a:ext cx="723629" cy="72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p:nvPr/>
          </p:nvSpPr>
          <p:spPr>
            <a:xfrm>
              <a:off x="5257800" y="2734846"/>
              <a:ext cx="914399" cy="325853"/>
            </a:xfrm>
            <a:prstGeom prst="rect">
              <a:avLst/>
            </a:prstGeom>
          </p:spPr>
          <p:txBody>
            <a:bodyPr wrap="square" lIns="0" tIns="0" rIns="0" bIns="0" anchor="ctr" anchorCtr="0">
              <a:noAutofit/>
            </a:bodyPr>
            <a:lstStyle/>
            <a:p>
              <a:pPr algn="ctr"/>
              <a:r>
                <a:rPr lang="en-US" sz="1600" b="1" dirty="0">
                  <a:latin typeface="Arial"/>
                  <a:cs typeface="Arial"/>
                </a:rPr>
                <a:t>Dropb</a:t>
              </a:r>
              <a:r>
                <a:rPr lang="en-US" sz="1600" b="1" dirty="0" smtClean="0">
                  <a:latin typeface="Arial"/>
                  <a:cs typeface="Arial"/>
                </a:rPr>
                <a:t>ox</a:t>
              </a:r>
              <a:endParaRPr lang="en-US" sz="1600" b="1" dirty="0">
                <a:latin typeface="Arial"/>
                <a:cs typeface="Arial"/>
              </a:endParaRPr>
            </a:p>
          </p:txBody>
        </p:sp>
      </p:grpSp>
      <p:grpSp>
        <p:nvGrpSpPr>
          <p:cNvPr id="31" name="Group 30"/>
          <p:cNvGrpSpPr/>
          <p:nvPr/>
        </p:nvGrpSpPr>
        <p:grpSpPr>
          <a:xfrm>
            <a:off x="1930400" y="1854200"/>
            <a:ext cx="961627" cy="4063999"/>
            <a:chOff x="1930400" y="1854200"/>
            <a:chExt cx="961627" cy="4063999"/>
          </a:xfrm>
        </p:grpSpPr>
        <p:grpSp>
          <p:nvGrpSpPr>
            <p:cNvPr id="11" name="Group 10"/>
            <p:cNvGrpSpPr/>
            <p:nvPr/>
          </p:nvGrpSpPr>
          <p:grpSpPr>
            <a:xfrm>
              <a:off x="1981200" y="4533904"/>
              <a:ext cx="910827" cy="1384295"/>
              <a:chOff x="1981200" y="4533904"/>
              <a:chExt cx="910827" cy="1384295"/>
            </a:xfrm>
          </p:grpSpPr>
          <p:grpSp>
            <p:nvGrpSpPr>
              <p:cNvPr id="99" name="Group 98"/>
              <p:cNvGrpSpPr/>
              <p:nvPr/>
            </p:nvGrpSpPr>
            <p:grpSpPr>
              <a:xfrm>
                <a:off x="2019300" y="4533904"/>
                <a:ext cx="850896" cy="850896"/>
                <a:chOff x="7391400" y="4000500"/>
                <a:chExt cx="1752600" cy="1752600"/>
              </a:xfrm>
            </p:grpSpPr>
            <p:sp>
              <p:nvSpPr>
                <p:cNvPr id="100" name="Oval 99"/>
                <p:cNvSpPr/>
                <p:nvPr/>
              </p:nvSpPr>
              <p:spPr>
                <a:xfrm>
                  <a:off x="7391400" y="4000500"/>
                  <a:ext cx="1752600" cy="1752600"/>
                </a:xfrm>
                <a:prstGeom prst="ellipse">
                  <a:avLst/>
                </a:prstGeom>
                <a:gradFill flip="none" rotWithShape="1">
                  <a:gsLst>
                    <a:gs pos="0">
                      <a:schemeClr val="bg1">
                        <a:lumMod val="75000"/>
                      </a:schemeClr>
                    </a:gs>
                    <a:gs pos="70000">
                      <a:schemeClr val="bg1"/>
                    </a:gs>
                    <a:gs pos="80000">
                      <a:schemeClr val="bg1"/>
                    </a:gs>
                    <a:gs pos="100000">
                      <a:schemeClr val="bg1">
                        <a:lumMod val="75000"/>
                      </a:schemeClr>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101" name="Oval 100"/>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grpSp>
          <p:sp>
            <p:nvSpPr>
              <p:cNvPr id="21" name="Down Arrow 20"/>
              <p:cNvSpPr/>
              <p:nvPr/>
            </p:nvSpPr>
            <p:spPr>
              <a:xfrm rot="16200000">
                <a:off x="2247900" y="4735060"/>
                <a:ext cx="410324" cy="448584"/>
              </a:xfrm>
              <a:prstGeom prst="downArrow">
                <a:avLst/>
              </a:prstGeom>
              <a:solidFill>
                <a:srgbClr val="F8981E"/>
              </a:solidFill>
              <a:ln w="28575">
                <a:solidFill>
                  <a:srgbClr val="9966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a:cs typeface="Arial"/>
                </a:endParaRPr>
              </a:p>
            </p:txBody>
          </p:sp>
          <p:sp>
            <p:nvSpPr>
              <p:cNvPr id="70" name="Rectangle 69"/>
              <p:cNvSpPr/>
              <p:nvPr/>
            </p:nvSpPr>
            <p:spPr>
              <a:xfrm>
                <a:off x="1981200" y="5433892"/>
                <a:ext cx="910827" cy="484307"/>
              </a:xfrm>
              <a:prstGeom prst="rect">
                <a:avLst/>
              </a:prstGeom>
            </p:spPr>
            <p:txBody>
              <a:bodyPr wrap="square" lIns="0" tIns="0" rIns="0" bIns="0" anchor="ctr" anchorCtr="0">
                <a:noAutofit/>
              </a:bodyPr>
              <a:lstStyle/>
              <a:p>
                <a:pPr algn="ctr"/>
                <a:r>
                  <a:rPr lang="en-US" sz="1800" b="1" dirty="0" smtClean="0">
                    <a:latin typeface="Arial"/>
                    <a:cs typeface="Arial"/>
                  </a:rPr>
                  <a:t>Adjust</a:t>
                </a:r>
                <a:br>
                  <a:rPr lang="en-US" sz="1800" b="1" dirty="0" smtClean="0">
                    <a:latin typeface="Arial"/>
                    <a:cs typeface="Arial"/>
                  </a:rPr>
                </a:br>
                <a:r>
                  <a:rPr lang="en-US" sz="1800" b="1" dirty="0" smtClean="0">
                    <a:latin typeface="Arial"/>
                    <a:cs typeface="Arial"/>
                  </a:rPr>
                  <a:t>Priority</a:t>
                </a:r>
                <a:endParaRPr lang="en-US" sz="1800" b="1" dirty="0">
                  <a:latin typeface="Arial"/>
                  <a:cs typeface="Arial"/>
                </a:endParaRPr>
              </a:p>
            </p:txBody>
          </p:sp>
        </p:grpSp>
        <p:grpSp>
          <p:nvGrpSpPr>
            <p:cNvPr id="12" name="Group 11"/>
            <p:cNvGrpSpPr/>
            <p:nvPr/>
          </p:nvGrpSpPr>
          <p:grpSpPr>
            <a:xfrm>
              <a:off x="1930400" y="1854200"/>
              <a:ext cx="850896" cy="1188423"/>
              <a:chOff x="1930400" y="1854200"/>
              <a:chExt cx="850896" cy="1188423"/>
            </a:xfrm>
          </p:grpSpPr>
          <p:grpSp>
            <p:nvGrpSpPr>
              <p:cNvPr id="81" name="Group 80"/>
              <p:cNvGrpSpPr/>
              <p:nvPr/>
            </p:nvGrpSpPr>
            <p:grpSpPr>
              <a:xfrm>
                <a:off x="1930400" y="1854200"/>
                <a:ext cx="850896" cy="850896"/>
                <a:chOff x="7391400" y="4000500"/>
                <a:chExt cx="1752600" cy="1752600"/>
              </a:xfrm>
            </p:grpSpPr>
            <p:sp>
              <p:nvSpPr>
                <p:cNvPr id="82" name="Oval 81"/>
                <p:cNvSpPr/>
                <p:nvPr/>
              </p:nvSpPr>
              <p:spPr>
                <a:xfrm>
                  <a:off x="7391400" y="4000500"/>
                  <a:ext cx="1752600" cy="1752600"/>
                </a:xfrm>
                <a:prstGeom prst="ellipse">
                  <a:avLst/>
                </a:prstGeom>
                <a:gradFill flip="none" rotWithShape="1">
                  <a:gsLst>
                    <a:gs pos="0">
                      <a:schemeClr val="bg1">
                        <a:lumMod val="75000"/>
                      </a:schemeClr>
                    </a:gs>
                    <a:gs pos="70000">
                      <a:schemeClr val="bg1"/>
                    </a:gs>
                    <a:gs pos="80000">
                      <a:schemeClr val="bg1"/>
                    </a:gs>
                    <a:gs pos="100000">
                      <a:schemeClr val="bg1">
                        <a:lumMod val="75000"/>
                      </a:schemeClr>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83" name="Oval 82"/>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grpSp>
          <p:sp>
            <p:nvSpPr>
              <p:cNvPr id="43" name="Rectangle 42"/>
              <p:cNvSpPr/>
              <p:nvPr/>
            </p:nvSpPr>
            <p:spPr>
              <a:xfrm>
                <a:off x="2006600" y="2734846"/>
                <a:ext cx="643125" cy="307777"/>
              </a:xfrm>
              <a:prstGeom prst="rect">
                <a:avLst/>
              </a:prstGeom>
            </p:spPr>
            <p:txBody>
              <a:bodyPr wrap="square" lIns="0" tIns="0" rIns="0" bIns="0" anchor="ctr" anchorCtr="0">
                <a:noAutofit/>
              </a:bodyPr>
              <a:lstStyle/>
              <a:p>
                <a:pPr algn="ctr"/>
                <a:r>
                  <a:rPr lang="en-US" sz="1600" b="1" dirty="0" smtClean="0">
                    <a:latin typeface="Arial"/>
                    <a:cs typeface="Arial"/>
                  </a:rPr>
                  <a:t>Skype</a:t>
                </a:r>
                <a:endParaRPr lang="en-US" sz="1600" b="1" dirty="0">
                  <a:latin typeface="Arial"/>
                  <a:cs typeface="Arial"/>
                </a:endParaRPr>
              </a:p>
            </p:txBody>
          </p:sp>
          <p:pic>
            <p:nvPicPr>
              <p:cNvPr id="132" name="Picture 13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064195" y="2006490"/>
                <a:ext cx="576075" cy="576075"/>
              </a:xfrm>
              <a:prstGeom prst="rect">
                <a:avLst/>
              </a:prstGeom>
            </p:spPr>
          </p:pic>
        </p:grpSp>
      </p:grpSp>
      <p:grpSp>
        <p:nvGrpSpPr>
          <p:cNvPr id="36" name="Group 35"/>
          <p:cNvGrpSpPr/>
          <p:nvPr/>
        </p:nvGrpSpPr>
        <p:grpSpPr>
          <a:xfrm>
            <a:off x="6300835" y="1854200"/>
            <a:ext cx="1281516" cy="4087933"/>
            <a:chOff x="6300835" y="1854200"/>
            <a:chExt cx="1281516" cy="4087933"/>
          </a:xfrm>
        </p:grpSpPr>
        <p:grpSp>
          <p:nvGrpSpPr>
            <p:cNvPr id="111" name="Group 110"/>
            <p:cNvGrpSpPr/>
            <p:nvPr/>
          </p:nvGrpSpPr>
          <p:grpSpPr>
            <a:xfrm>
              <a:off x="6502400" y="4521204"/>
              <a:ext cx="850896" cy="850896"/>
              <a:chOff x="7391400" y="4000500"/>
              <a:chExt cx="1752600" cy="1752600"/>
            </a:xfrm>
          </p:grpSpPr>
          <p:sp>
            <p:nvSpPr>
              <p:cNvPr id="112" name="Oval 111"/>
              <p:cNvSpPr/>
              <p:nvPr/>
            </p:nvSpPr>
            <p:spPr>
              <a:xfrm>
                <a:off x="7391400" y="4000500"/>
                <a:ext cx="1752600" cy="1752600"/>
              </a:xfrm>
              <a:prstGeom prst="ellipse">
                <a:avLst/>
              </a:prstGeom>
              <a:gradFill flip="none" rotWithShape="1">
                <a:gsLst>
                  <a:gs pos="0">
                    <a:schemeClr val="bg1">
                      <a:lumMod val="75000"/>
                    </a:schemeClr>
                  </a:gs>
                  <a:gs pos="70000">
                    <a:schemeClr val="bg1"/>
                  </a:gs>
                  <a:gs pos="80000">
                    <a:schemeClr val="bg1"/>
                  </a:gs>
                  <a:gs pos="100000">
                    <a:schemeClr val="bg1">
                      <a:lumMod val="75000"/>
                    </a:schemeClr>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113" name="Oval 112"/>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grpSp>
        <p:sp>
          <p:nvSpPr>
            <p:cNvPr id="130" name="Rectangle 129"/>
            <p:cNvSpPr/>
            <p:nvPr/>
          </p:nvSpPr>
          <p:spPr>
            <a:xfrm>
              <a:off x="6300835" y="5418913"/>
              <a:ext cx="1281516" cy="523220"/>
            </a:xfrm>
            <a:prstGeom prst="rect">
              <a:avLst/>
            </a:prstGeom>
          </p:spPr>
          <p:txBody>
            <a:bodyPr wrap="square" lIns="0" tIns="0" rIns="0" bIns="0" anchor="ctr" anchorCtr="0">
              <a:noAutofit/>
            </a:bodyPr>
            <a:lstStyle/>
            <a:p>
              <a:pPr algn="ctr"/>
              <a:r>
                <a:rPr lang="en-US" sz="1800" b="1" dirty="0" smtClean="0">
                  <a:latin typeface="Arial"/>
                  <a:cs typeface="Arial"/>
                </a:rPr>
                <a:t>Optimize</a:t>
              </a:r>
            </a:p>
            <a:p>
              <a:pPr algn="ctr"/>
              <a:r>
                <a:rPr lang="en-US" sz="1800" b="1" dirty="0">
                  <a:latin typeface="Arial"/>
                  <a:cs typeface="Arial"/>
                </a:rPr>
                <a:t>Video</a:t>
              </a:r>
            </a:p>
          </p:txBody>
        </p:sp>
        <p:grpSp>
          <p:nvGrpSpPr>
            <p:cNvPr id="93" name="Group 92"/>
            <p:cNvGrpSpPr/>
            <p:nvPr/>
          </p:nvGrpSpPr>
          <p:grpSpPr>
            <a:xfrm>
              <a:off x="6446492" y="1854200"/>
              <a:ext cx="850896" cy="850896"/>
              <a:chOff x="7511672" y="4000500"/>
              <a:chExt cx="1752600" cy="1752600"/>
            </a:xfrm>
          </p:grpSpPr>
          <p:sp>
            <p:nvSpPr>
              <p:cNvPr id="94" name="Oval 93"/>
              <p:cNvSpPr/>
              <p:nvPr/>
            </p:nvSpPr>
            <p:spPr>
              <a:xfrm>
                <a:off x="7511672" y="4000500"/>
                <a:ext cx="1752600" cy="1752600"/>
              </a:xfrm>
              <a:prstGeom prst="ellipse">
                <a:avLst/>
              </a:prstGeom>
              <a:gradFill flip="none" rotWithShape="1">
                <a:gsLst>
                  <a:gs pos="0">
                    <a:schemeClr val="bg1">
                      <a:lumMod val="75000"/>
                    </a:schemeClr>
                  </a:gs>
                  <a:gs pos="70000">
                    <a:schemeClr val="bg1"/>
                  </a:gs>
                  <a:gs pos="80000">
                    <a:schemeClr val="bg1"/>
                  </a:gs>
                  <a:gs pos="100000">
                    <a:schemeClr val="bg1">
                      <a:lumMod val="75000"/>
                    </a:schemeClr>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95" name="Oval 94"/>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grpSp>
        <p:pic>
          <p:nvPicPr>
            <p:cNvPr id="19" name="Picture 6"/>
            <p:cNvPicPr>
              <a:picLocks noChangeAspect="1" noChangeArrowheads="1"/>
            </p:cNvPicPr>
            <p:nvPr/>
          </p:nvPicPr>
          <p:blipFill>
            <a:blip r:embed="rId10" cstate="screen">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a:ext>
              </a:extLst>
            </a:blip>
            <a:stretch>
              <a:fillRect/>
            </a:stretch>
          </p:blipFill>
          <p:spPr bwMode="auto">
            <a:xfrm>
              <a:off x="6573492" y="1968500"/>
              <a:ext cx="609600" cy="6096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a:xfrm>
              <a:off x="6490265" y="2734846"/>
              <a:ext cx="740908" cy="307777"/>
            </a:xfrm>
            <a:prstGeom prst="rect">
              <a:avLst/>
            </a:prstGeom>
          </p:spPr>
          <p:txBody>
            <a:bodyPr wrap="square" lIns="0" tIns="0" rIns="0" bIns="0" anchor="ctr" anchorCtr="0">
              <a:noAutofit/>
            </a:bodyPr>
            <a:lstStyle/>
            <a:p>
              <a:pPr algn="ctr"/>
              <a:r>
                <a:rPr lang="en-US" sz="1100" b="1" dirty="0" err="1" smtClean="0">
                  <a:latin typeface="Arial"/>
                  <a:cs typeface="Arial"/>
                </a:rPr>
                <a:t>WhatsApp</a:t>
              </a:r>
              <a:endParaRPr lang="en-US" sz="1100" b="1" dirty="0">
                <a:latin typeface="Arial"/>
                <a:cs typeface="Arial"/>
              </a:endParaRPr>
            </a:p>
          </p:txBody>
        </p:sp>
        <p:sp>
          <p:nvSpPr>
            <p:cNvPr id="7" name="&quot;No&quot; Symbol 6"/>
            <p:cNvSpPr>
              <a:spLocks noChangeAspect="1"/>
            </p:cNvSpPr>
            <p:nvPr/>
          </p:nvSpPr>
          <p:spPr bwMode="auto">
            <a:xfrm>
              <a:off x="6667500" y="4673600"/>
              <a:ext cx="502918" cy="502918"/>
            </a:xfrm>
            <a:prstGeom prst="noSmoking">
              <a:avLst/>
            </a:prstGeom>
            <a:solidFill>
              <a:schemeClr val="accent1"/>
            </a:solid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ＭＳ Ｐゴシック" pitchFamily="34" charset="-128"/>
              </a:endParaRPr>
            </a:p>
          </p:txBody>
        </p:sp>
      </p:grpSp>
      <p:grpSp>
        <p:nvGrpSpPr>
          <p:cNvPr id="42" name="Group 41"/>
          <p:cNvGrpSpPr/>
          <p:nvPr/>
        </p:nvGrpSpPr>
        <p:grpSpPr>
          <a:xfrm>
            <a:off x="7380335" y="1854200"/>
            <a:ext cx="1281516" cy="4075233"/>
            <a:chOff x="7380335" y="1854200"/>
            <a:chExt cx="1281516" cy="4075233"/>
          </a:xfrm>
        </p:grpSpPr>
        <p:sp>
          <p:nvSpPr>
            <p:cNvPr id="116" name="Oval 115"/>
            <p:cNvSpPr/>
            <p:nvPr/>
          </p:nvSpPr>
          <p:spPr>
            <a:xfrm>
              <a:off x="7531100" y="1854200"/>
              <a:ext cx="850896" cy="850896"/>
            </a:xfrm>
            <a:prstGeom prst="ellipse">
              <a:avLst/>
            </a:prstGeom>
            <a:gradFill flip="none" rotWithShape="1">
              <a:gsLst>
                <a:gs pos="0">
                  <a:schemeClr val="bg1">
                    <a:lumMod val="75000"/>
                  </a:schemeClr>
                </a:gs>
                <a:gs pos="70000">
                  <a:schemeClr val="bg1"/>
                </a:gs>
                <a:gs pos="80000">
                  <a:schemeClr val="bg1"/>
                </a:gs>
                <a:gs pos="100000">
                  <a:schemeClr val="bg1">
                    <a:lumMod val="75000"/>
                  </a:schemeClr>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118" name="Rectangle 117"/>
            <p:cNvSpPr/>
            <p:nvPr/>
          </p:nvSpPr>
          <p:spPr>
            <a:xfrm>
              <a:off x="7574873" y="2734846"/>
              <a:ext cx="740908" cy="307777"/>
            </a:xfrm>
            <a:prstGeom prst="rect">
              <a:avLst/>
            </a:prstGeom>
          </p:spPr>
          <p:txBody>
            <a:bodyPr wrap="square" lIns="0" tIns="0" rIns="0" bIns="0" anchor="ctr" anchorCtr="0">
              <a:noAutofit/>
            </a:bodyPr>
            <a:lstStyle/>
            <a:p>
              <a:pPr algn="ctr"/>
              <a:r>
                <a:rPr lang="en-US" sz="1600" b="1" dirty="0" err="1" smtClean="0">
                  <a:solidFill>
                    <a:srgbClr val="000000"/>
                  </a:solidFill>
                  <a:latin typeface="Arial"/>
                  <a:cs typeface="Arial"/>
                </a:rPr>
                <a:t>AirPlay</a:t>
              </a:r>
              <a:endParaRPr lang="en-US" sz="1600" b="1" dirty="0">
                <a:solidFill>
                  <a:srgbClr val="000000"/>
                </a:solidFill>
                <a:latin typeface="Arial"/>
                <a:cs typeface="Arial"/>
              </a:endParaRPr>
            </a:p>
          </p:txBody>
        </p:sp>
        <p:pic>
          <p:nvPicPr>
            <p:cNvPr id="6" name="Picture 5"/>
            <p:cNvPicPr>
              <a:picLocks noChangeAspect="1"/>
            </p:cNvPicPr>
            <p:nvPr/>
          </p:nvPicPr>
          <p:blipFill>
            <a:blip r:embed="rId1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616286" y="1993900"/>
              <a:ext cx="674897" cy="546100"/>
            </a:xfrm>
            <a:prstGeom prst="rect">
              <a:avLst/>
            </a:prstGeom>
          </p:spPr>
        </p:pic>
        <p:grpSp>
          <p:nvGrpSpPr>
            <p:cNvPr id="121" name="Group 120"/>
            <p:cNvGrpSpPr/>
            <p:nvPr/>
          </p:nvGrpSpPr>
          <p:grpSpPr>
            <a:xfrm>
              <a:off x="7581900" y="4508504"/>
              <a:ext cx="850896" cy="850896"/>
              <a:chOff x="7391400" y="4000500"/>
              <a:chExt cx="1752600" cy="1752600"/>
            </a:xfrm>
          </p:grpSpPr>
          <p:sp>
            <p:nvSpPr>
              <p:cNvPr id="122" name="Oval 121"/>
              <p:cNvSpPr/>
              <p:nvPr/>
            </p:nvSpPr>
            <p:spPr>
              <a:xfrm>
                <a:off x="7391400" y="4000500"/>
                <a:ext cx="1752600" cy="1752600"/>
              </a:xfrm>
              <a:prstGeom prst="ellipse">
                <a:avLst/>
              </a:prstGeom>
              <a:gradFill flip="none" rotWithShape="1">
                <a:gsLst>
                  <a:gs pos="0">
                    <a:schemeClr val="bg1">
                      <a:lumMod val="75000"/>
                    </a:schemeClr>
                  </a:gs>
                  <a:gs pos="70000">
                    <a:schemeClr val="bg1"/>
                  </a:gs>
                  <a:gs pos="80000">
                    <a:schemeClr val="bg1"/>
                  </a:gs>
                  <a:gs pos="100000">
                    <a:schemeClr val="bg1">
                      <a:lumMod val="75000"/>
                    </a:schemeClr>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123" name="Oval 122"/>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grpSp>
        <p:sp>
          <p:nvSpPr>
            <p:cNvPr id="124" name="Rectangle 123"/>
            <p:cNvSpPr/>
            <p:nvPr/>
          </p:nvSpPr>
          <p:spPr>
            <a:xfrm>
              <a:off x="7380335" y="5406213"/>
              <a:ext cx="1281516" cy="523220"/>
            </a:xfrm>
            <a:prstGeom prst="rect">
              <a:avLst/>
            </a:prstGeom>
          </p:spPr>
          <p:txBody>
            <a:bodyPr wrap="square" lIns="0" tIns="0" rIns="0" bIns="0" anchor="ctr" anchorCtr="0">
              <a:noAutofit/>
            </a:bodyPr>
            <a:lstStyle/>
            <a:p>
              <a:pPr algn="ctr"/>
              <a:r>
                <a:rPr lang="en-US" sz="1800" b="1" dirty="0">
                  <a:latin typeface="Arial"/>
                  <a:cs typeface="Arial"/>
                </a:rPr>
                <a:t>Unicast</a:t>
              </a:r>
            </a:p>
            <a:p>
              <a:pPr algn="ctr"/>
              <a:r>
                <a:rPr lang="en-US" sz="1800" b="1" dirty="0">
                  <a:latin typeface="Arial"/>
                  <a:cs typeface="Arial"/>
                </a:rPr>
                <a:t>Bonjour</a:t>
              </a:r>
            </a:p>
          </p:txBody>
        </p:sp>
        <p:sp>
          <p:nvSpPr>
            <p:cNvPr id="126" name="Donut 125"/>
            <p:cNvSpPr>
              <a:spLocks noChangeAspect="1"/>
            </p:cNvSpPr>
            <p:nvPr/>
          </p:nvSpPr>
          <p:spPr>
            <a:xfrm>
              <a:off x="7772400" y="4690513"/>
              <a:ext cx="486878" cy="486878"/>
            </a:xfrm>
            <a:prstGeom prst="donut">
              <a:avLst/>
            </a:prstGeom>
            <a:solidFill>
              <a:schemeClr val="accent1"/>
            </a:solidFill>
            <a:ln w="38100">
              <a:solidFill>
                <a:srgbClr val="9966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solidFill>
                  <a:schemeClr val="tx1"/>
                </a:solidFill>
                <a:latin typeface="Arial"/>
                <a:cs typeface="Arial"/>
              </a:endParaRPr>
            </a:p>
          </p:txBody>
        </p:sp>
      </p:grpSp>
      <p:grpSp>
        <p:nvGrpSpPr>
          <p:cNvPr id="33" name="Group 32"/>
          <p:cNvGrpSpPr/>
          <p:nvPr/>
        </p:nvGrpSpPr>
        <p:grpSpPr>
          <a:xfrm>
            <a:off x="2894328" y="1854200"/>
            <a:ext cx="1160174" cy="4068133"/>
            <a:chOff x="2894328" y="1854200"/>
            <a:chExt cx="1160174" cy="4068133"/>
          </a:xfrm>
        </p:grpSpPr>
        <p:grpSp>
          <p:nvGrpSpPr>
            <p:cNvPr id="14" name="Group 13"/>
            <p:cNvGrpSpPr/>
            <p:nvPr/>
          </p:nvGrpSpPr>
          <p:grpSpPr>
            <a:xfrm>
              <a:off x="3004239" y="4533904"/>
              <a:ext cx="1050263" cy="1388429"/>
              <a:chOff x="3004239" y="4533904"/>
              <a:chExt cx="1050263" cy="1388429"/>
            </a:xfrm>
          </p:grpSpPr>
          <p:grpSp>
            <p:nvGrpSpPr>
              <p:cNvPr id="102" name="Group 101"/>
              <p:cNvGrpSpPr/>
              <p:nvPr/>
            </p:nvGrpSpPr>
            <p:grpSpPr>
              <a:xfrm>
                <a:off x="3124200" y="4533904"/>
                <a:ext cx="850896" cy="850896"/>
                <a:chOff x="7391400" y="4000500"/>
                <a:chExt cx="1752600" cy="1752600"/>
              </a:xfrm>
            </p:grpSpPr>
            <p:sp>
              <p:nvSpPr>
                <p:cNvPr id="103" name="Oval 102"/>
                <p:cNvSpPr/>
                <p:nvPr/>
              </p:nvSpPr>
              <p:spPr>
                <a:xfrm>
                  <a:off x="7391400" y="4000500"/>
                  <a:ext cx="1752600" cy="1752600"/>
                </a:xfrm>
                <a:prstGeom prst="ellipse">
                  <a:avLst/>
                </a:prstGeom>
                <a:gradFill flip="none" rotWithShape="1">
                  <a:gsLst>
                    <a:gs pos="0">
                      <a:schemeClr val="bg1">
                        <a:lumMod val="75000"/>
                      </a:schemeClr>
                    </a:gs>
                    <a:gs pos="70000">
                      <a:schemeClr val="bg1"/>
                    </a:gs>
                    <a:gs pos="80000">
                      <a:schemeClr val="bg1"/>
                    </a:gs>
                    <a:gs pos="100000">
                      <a:schemeClr val="bg1">
                        <a:lumMod val="75000"/>
                      </a:schemeClr>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104" name="Oval 103"/>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grpSp>
          <p:sp>
            <p:nvSpPr>
              <p:cNvPr id="25" name="Multiply 24"/>
              <p:cNvSpPr/>
              <p:nvPr/>
            </p:nvSpPr>
            <p:spPr>
              <a:xfrm>
                <a:off x="3238500" y="4636590"/>
                <a:ext cx="645524" cy="645524"/>
              </a:xfrm>
              <a:prstGeom prst="mathMultiply">
                <a:avLst/>
              </a:prstGeom>
              <a:solidFill>
                <a:schemeClr val="accent1"/>
              </a:solidFill>
              <a:ln>
                <a:solidFill>
                  <a:srgbClr val="99663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b="1">
                  <a:latin typeface="Arial"/>
                  <a:cs typeface="Arial"/>
                </a:endParaRPr>
              </a:p>
            </p:txBody>
          </p:sp>
          <p:sp>
            <p:nvSpPr>
              <p:cNvPr id="34" name="Rectangle 33"/>
              <p:cNvSpPr/>
              <p:nvPr/>
            </p:nvSpPr>
            <p:spPr>
              <a:xfrm>
                <a:off x="3004239" y="5446104"/>
                <a:ext cx="1050263" cy="476229"/>
              </a:xfrm>
              <a:prstGeom prst="rect">
                <a:avLst/>
              </a:prstGeom>
            </p:spPr>
            <p:txBody>
              <a:bodyPr wrap="square" lIns="0" tIns="0" rIns="0" bIns="0" anchor="ctr" anchorCtr="0">
                <a:noAutofit/>
              </a:bodyPr>
              <a:lstStyle/>
              <a:p>
                <a:pPr algn="ctr"/>
                <a:r>
                  <a:rPr lang="en-US" sz="1800" b="1" dirty="0" smtClean="0">
                    <a:latin typeface="Arial"/>
                    <a:cs typeface="Arial"/>
                  </a:rPr>
                  <a:t>Blacklist</a:t>
                </a:r>
              </a:p>
              <a:p>
                <a:pPr algn="ctr"/>
                <a:r>
                  <a:rPr lang="en-US" sz="1800" b="1" dirty="0">
                    <a:latin typeface="Arial"/>
                    <a:cs typeface="Arial"/>
                  </a:rPr>
                  <a:t>Device</a:t>
                </a:r>
              </a:p>
            </p:txBody>
          </p:sp>
        </p:grpSp>
        <p:grpSp>
          <p:nvGrpSpPr>
            <p:cNvPr id="15" name="Group 14"/>
            <p:cNvGrpSpPr/>
            <p:nvPr/>
          </p:nvGrpSpPr>
          <p:grpSpPr>
            <a:xfrm>
              <a:off x="2894328" y="1854200"/>
              <a:ext cx="1074686" cy="1188423"/>
              <a:chOff x="2894328" y="1854200"/>
              <a:chExt cx="1074686" cy="1188423"/>
            </a:xfrm>
          </p:grpSpPr>
          <p:grpSp>
            <p:nvGrpSpPr>
              <p:cNvPr id="84" name="Group 83"/>
              <p:cNvGrpSpPr/>
              <p:nvPr/>
            </p:nvGrpSpPr>
            <p:grpSpPr>
              <a:xfrm>
                <a:off x="3035300" y="1854200"/>
                <a:ext cx="850896" cy="850896"/>
                <a:chOff x="7391400" y="4000500"/>
                <a:chExt cx="1752600" cy="1752600"/>
              </a:xfrm>
            </p:grpSpPr>
            <p:sp>
              <p:nvSpPr>
                <p:cNvPr id="85" name="Oval 84"/>
                <p:cNvSpPr/>
                <p:nvPr/>
              </p:nvSpPr>
              <p:spPr>
                <a:xfrm>
                  <a:off x="7391400" y="4000500"/>
                  <a:ext cx="1752600" cy="1752600"/>
                </a:xfrm>
                <a:prstGeom prst="ellipse">
                  <a:avLst/>
                </a:prstGeom>
                <a:gradFill flip="none" rotWithShape="1">
                  <a:gsLst>
                    <a:gs pos="0">
                      <a:schemeClr val="bg1">
                        <a:lumMod val="75000"/>
                      </a:schemeClr>
                    </a:gs>
                    <a:gs pos="70000">
                      <a:schemeClr val="bg1"/>
                    </a:gs>
                    <a:gs pos="80000">
                      <a:schemeClr val="bg1"/>
                    </a:gs>
                    <a:gs pos="100000">
                      <a:schemeClr val="bg1">
                        <a:lumMod val="75000"/>
                      </a:schemeClr>
                    </a:gs>
                  </a:gsLst>
                  <a:lin ang="5400000" scaled="1"/>
                  <a:tileRect/>
                </a:gradFill>
                <a:ln w="25400">
                  <a:noFill/>
                </a:ln>
                <a:effectLst/>
                <a:scene3d>
                  <a:camera prst="orthographicFront">
                    <a:rot lat="0" lon="0" rev="0"/>
                  </a:camera>
                  <a:lightRig rig="soft" dir="t">
                    <a:rot lat="0" lon="0" rev="0"/>
                  </a:lightRig>
                </a:scene3d>
                <a:sp3d contourW="44450" prstMaterial="matte">
                  <a:bevelT w="63500" h="63500" prst="artDeco"/>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86" name="Oval 85"/>
                <p:cNvSpPr/>
                <p:nvPr/>
              </p:nvSpPr>
              <p:spPr>
                <a:xfrm>
                  <a:off x="7581900" y="4076700"/>
                  <a:ext cx="1371600" cy="1028700"/>
                </a:xfrm>
                <a:prstGeom prst="ellipse">
                  <a:avLst/>
                </a:prstGeom>
                <a:gradFill flip="none" rotWithShape="1">
                  <a:gsLst>
                    <a:gs pos="0">
                      <a:schemeClr val="bg1"/>
                    </a:gs>
                    <a:gs pos="50000">
                      <a:schemeClr val="tx1">
                        <a:alpha val="0"/>
                      </a:schemeClr>
                    </a:gs>
                  </a:gsLst>
                  <a:lin ang="540000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grpSp>
          <p:sp>
            <p:nvSpPr>
              <p:cNvPr id="38" name="Rectangle 37"/>
              <p:cNvSpPr/>
              <p:nvPr/>
            </p:nvSpPr>
            <p:spPr>
              <a:xfrm>
                <a:off x="2894328" y="2734846"/>
                <a:ext cx="1074686" cy="307777"/>
              </a:xfrm>
              <a:prstGeom prst="rect">
                <a:avLst/>
              </a:prstGeom>
            </p:spPr>
            <p:txBody>
              <a:bodyPr wrap="square" lIns="0" tIns="0" rIns="0" bIns="0" anchor="ctr" anchorCtr="0">
                <a:noAutofit/>
              </a:bodyPr>
              <a:lstStyle/>
              <a:p>
                <a:pPr algn="ctr"/>
                <a:r>
                  <a:rPr lang="en-US" sz="1600" b="1" dirty="0" err="1" smtClean="0">
                    <a:latin typeface="Arial"/>
                    <a:cs typeface="Arial"/>
                  </a:rPr>
                  <a:t>BitTorrent</a:t>
                </a:r>
                <a:endParaRPr lang="en-US" sz="1600" b="1" dirty="0">
                  <a:latin typeface="Arial"/>
                  <a:cs typeface="Arial"/>
                </a:endParaRPr>
              </a:p>
            </p:txBody>
          </p:sp>
          <p:pic>
            <p:nvPicPr>
              <p:cNvPr id="127" name="Picture 6"/>
              <p:cNvPicPr>
                <a:picLocks noChangeAspect="1" noChangeArrowheads="1"/>
              </p:cNvPicPr>
              <p:nvPr/>
            </p:nvPicPr>
            <p:blipFill>
              <a:blip r:embed="rId13" cstate="screen">
                <a:extLst>
                  <a:ext uri="{28A0092B-C50C-407E-A947-70E740481C1C}">
                    <a14:useLocalDpi xmlns:a14="http://schemas.microsoft.com/office/drawing/2010/main"/>
                  </a:ext>
                </a:extLst>
              </a:blip>
              <a:stretch>
                <a:fillRect/>
              </a:stretch>
            </p:blipFill>
            <p:spPr bwMode="auto">
              <a:xfrm>
                <a:off x="3149600" y="1943099"/>
                <a:ext cx="638203" cy="63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3074" name="Picture 2" descr="http://media.techiedistrict.com/2013/06/whatsapp-logo.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200" r="9289"/>
          <a:stretch/>
        </p:blipFill>
        <p:spPr bwMode="auto">
          <a:xfrm>
            <a:off x="6560869" y="2006490"/>
            <a:ext cx="704759" cy="54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97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up)">
                                      <p:cBhvr>
                                        <p:cTn id="7" dur="500"/>
                                        <p:tgtEl>
                                          <p:spTgt spid="7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par>
                                <p:cTn id="12" presetID="22" presetClass="entr" presetSubtype="1"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1000"/>
                                        <p:tgtEl>
                                          <p:spTgt spid="31"/>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1000"/>
                                        <p:tgtEl>
                                          <p:spTgt spid="33"/>
                                        </p:tgtEl>
                                      </p:cBhvr>
                                    </p:animEffect>
                                  </p:childTnLst>
                                </p:cTn>
                              </p:par>
                              <p:par>
                                <p:cTn id="19" presetID="22" presetClass="entr" presetSubtype="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1000"/>
                                        <p:tgtEl>
                                          <p:spTgt spid="17"/>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1000"/>
                                        <p:tgtEl>
                                          <p:spTgt spid="18"/>
                                        </p:tgtEl>
                                      </p:cBhvr>
                                    </p:animEffect>
                                  </p:childTnLst>
                                </p:cTn>
                              </p:par>
                              <p:par>
                                <p:cTn id="26" presetID="22" presetClass="entr" presetSubtype="1"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up)">
                                      <p:cBhvr>
                                        <p:cTn id="28" dur="1000"/>
                                        <p:tgtEl>
                                          <p:spTgt spid="36"/>
                                        </p:tgtEl>
                                      </p:cBhvr>
                                    </p:animEffect>
                                  </p:childTnLst>
                                </p:cTn>
                              </p:par>
                              <p:par>
                                <p:cTn id="29" presetID="22" presetClass="entr" presetSubtype="1"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WLAN should be App-aware</a:t>
            </a:r>
            <a:endParaRPr lang="en-US" dirty="0"/>
          </a:p>
        </p:txBody>
      </p:sp>
      <p:sp>
        <p:nvSpPr>
          <p:cNvPr id="20" name="Text Placeholder 19"/>
          <p:cNvSpPr>
            <a:spLocks noGrp="1"/>
          </p:cNvSpPr>
          <p:nvPr>
            <p:ph type="body" sz="quarter" idx="10"/>
          </p:nvPr>
        </p:nvSpPr>
        <p:spPr>
          <a:xfrm>
            <a:off x="3207846" y="1152275"/>
            <a:ext cx="5708659" cy="4702425"/>
          </a:xfrm>
        </p:spPr>
        <p:txBody>
          <a:bodyPr/>
          <a:lstStyle/>
          <a:p>
            <a:r>
              <a:rPr lang="en-US" dirty="0" smtClean="0"/>
              <a:t>Application awareness allows optimization of networking stack</a:t>
            </a:r>
          </a:p>
          <a:p>
            <a:pPr lvl="1"/>
            <a:r>
              <a:rPr lang="en-US" dirty="0" smtClean="0"/>
              <a:t>Use higher level information to add value at lower levels</a:t>
            </a:r>
          </a:p>
          <a:p>
            <a:r>
              <a:rPr lang="en-US" dirty="0" smtClean="0"/>
              <a:t>Layer 1 adjustments</a:t>
            </a:r>
          </a:p>
          <a:p>
            <a:pPr lvl="1"/>
            <a:r>
              <a:rPr lang="en-US" dirty="0" smtClean="0"/>
              <a:t>Pause radio scanning for critical apps</a:t>
            </a:r>
          </a:p>
          <a:p>
            <a:r>
              <a:rPr lang="en-US" dirty="0" smtClean="0"/>
              <a:t>Layer 2 adjustments</a:t>
            </a:r>
          </a:p>
          <a:p>
            <a:pPr lvl="1"/>
            <a:r>
              <a:rPr lang="en-US" dirty="0" smtClean="0"/>
              <a:t>Fine grain </a:t>
            </a:r>
            <a:r>
              <a:rPr lang="en-US" dirty="0" err="1" smtClean="0"/>
              <a:t>QoS</a:t>
            </a:r>
            <a:r>
              <a:rPr lang="en-US" dirty="0" smtClean="0"/>
              <a:t> marking by User and APP</a:t>
            </a:r>
          </a:p>
          <a:p>
            <a:r>
              <a:rPr lang="en-US" dirty="0" smtClean="0"/>
              <a:t>Common voice and video apps are well supported today</a:t>
            </a:r>
          </a:p>
          <a:p>
            <a:pPr lvl="1"/>
            <a:r>
              <a:rPr lang="en-US" dirty="0" smtClean="0"/>
              <a:t>SIP, H.323, </a:t>
            </a:r>
            <a:r>
              <a:rPr lang="en-US" dirty="0" err="1" smtClean="0"/>
              <a:t>Vocera</a:t>
            </a:r>
            <a:r>
              <a:rPr lang="en-US" dirty="0" smtClean="0"/>
              <a:t>, SCCP, </a:t>
            </a:r>
            <a:r>
              <a:rPr lang="en-US" dirty="0" err="1" smtClean="0"/>
              <a:t>etc</a:t>
            </a:r>
            <a:endParaRPr lang="en-US" dirty="0" smtClean="0"/>
          </a:p>
          <a:p>
            <a:r>
              <a:rPr lang="en-US" dirty="0" smtClean="0"/>
              <a:t>Many web apps can also be supported</a:t>
            </a:r>
            <a:endParaRPr lang="en-US" dirty="0"/>
          </a:p>
        </p:txBody>
      </p:sp>
      <p:sp>
        <p:nvSpPr>
          <p:cNvPr id="4" name="Rectangle 3"/>
          <p:cNvSpPr/>
          <p:nvPr/>
        </p:nvSpPr>
        <p:spPr bwMode="auto">
          <a:xfrm>
            <a:off x="1034367" y="5355460"/>
            <a:ext cx="1466444" cy="72017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34" charset="-128"/>
              </a:rPr>
              <a:t>Layer 1</a:t>
            </a:r>
          </a:p>
        </p:txBody>
      </p:sp>
      <p:sp>
        <p:nvSpPr>
          <p:cNvPr id="5" name="Rectangle 4"/>
          <p:cNvSpPr/>
          <p:nvPr/>
        </p:nvSpPr>
        <p:spPr bwMode="auto">
          <a:xfrm>
            <a:off x="1029648" y="4591278"/>
            <a:ext cx="1466444" cy="72017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34" charset="-128"/>
              </a:rPr>
              <a:t>Layer 2</a:t>
            </a:r>
          </a:p>
        </p:txBody>
      </p:sp>
      <p:sp>
        <p:nvSpPr>
          <p:cNvPr id="6" name="Rectangle 5"/>
          <p:cNvSpPr/>
          <p:nvPr/>
        </p:nvSpPr>
        <p:spPr bwMode="auto">
          <a:xfrm>
            <a:off x="1029648" y="3805635"/>
            <a:ext cx="1466444" cy="72017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34" charset="-128"/>
              </a:rPr>
              <a:t>Layer 3</a:t>
            </a:r>
          </a:p>
        </p:txBody>
      </p:sp>
      <p:sp>
        <p:nvSpPr>
          <p:cNvPr id="7" name="Rectangle 6"/>
          <p:cNvSpPr/>
          <p:nvPr/>
        </p:nvSpPr>
        <p:spPr bwMode="auto">
          <a:xfrm>
            <a:off x="1029648" y="3019994"/>
            <a:ext cx="1466444" cy="72017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34" charset="-128"/>
              </a:rPr>
              <a:t>Layer 4</a:t>
            </a:r>
          </a:p>
        </p:txBody>
      </p:sp>
      <p:sp>
        <p:nvSpPr>
          <p:cNvPr id="8" name="Rectangle 7"/>
          <p:cNvSpPr/>
          <p:nvPr/>
        </p:nvSpPr>
        <p:spPr bwMode="auto">
          <a:xfrm>
            <a:off x="1029648" y="2527149"/>
            <a:ext cx="1466444" cy="40118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34" charset="-128"/>
              </a:rPr>
              <a:t>Layer 5</a:t>
            </a:r>
          </a:p>
        </p:txBody>
      </p:sp>
      <p:sp>
        <p:nvSpPr>
          <p:cNvPr id="9" name="Rectangle 8"/>
          <p:cNvSpPr/>
          <p:nvPr/>
        </p:nvSpPr>
        <p:spPr bwMode="auto">
          <a:xfrm>
            <a:off x="1038022" y="2077224"/>
            <a:ext cx="1466444" cy="40118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34" charset="-128"/>
              </a:rPr>
              <a:t>Layer 6</a:t>
            </a:r>
          </a:p>
        </p:txBody>
      </p:sp>
      <p:sp>
        <p:nvSpPr>
          <p:cNvPr id="10" name="Rectangle 9"/>
          <p:cNvSpPr/>
          <p:nvPr/>
        </p:nvSpPr>
        <p:spPr bwMode="auto">
          <a:xfrm>
            <a:off x="1029648" y="1291581"/>
            <a:ext cx="1466444" cy="72017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34" charset="-128"/>
              </a:rPr>
              <a:t>Layer 7</a:t>
            </a:r>
          </a:p>
        </p:txBody>
      </p:sp>
      <p:cxnSp>
        <p:nvCxnSpPr>
          <p:cNvPr id="12" name="Elbow Connector 11"/>
          <p:cNvCxnSpPr>
            <a:stCxn id="7" idx="1"/>
            <a:endCxn id="4" idx="1"/>
          </p:cNvCxnSpPr>
          <p:nvPr/>
        </p:nvCxnSpPr>
        <p:spPr bwMode="auto">
          <a:xfrm rot="10800000" flipH="1" flipV="1">
            <a:off x="1029647" y="3380080"/>
            <a:ext cx="4719" cy="2335466"/>
          </a:xfrm>
          <a:prstGeom prst="bentConnector3">
            <a:avLst>
              <a:gd name="adj1" fmla="val -7618818"/>
            </a:avLst>
          </a:prstGeom>
          <a:solidFill>
            <a:schemeClr val="accent1"/>
          </a:solidFill>
          <a:ln w="57150" cap="flat" cmpd="sng" algn="ctr">
            <a:solidFill>
              <a:srgbClr val="F79823"/>
            </a:solidFill>
            <a:prstDash val="solid"/>
            <a:round/>
            <a:headEnd type="none" w="med" len="med"/>
            <a:tailEnd type="arrow"/>
          </a:ln>
          <a:effectLst/>
        </p:spPr>
      </p:cxnSp>
      <p:cxnSp>
        <p:nvCxnSpPr>
          <p:cNvPr id="15" name="Elbow Connector 14"/>
          <p:cNvCxnSpPr>
            <a:stCxn id="10" idx="3"/>
            <a:endCxn id="4" idx="3"/>
          </p:cNvCxnSpPr>
          <p:nvPr/>
        </p:nvCxnSpPr>
        <p:spPr bwMode="auto">
          <a:xfrm>
            <a:off x="2496092" y="1651667"/>
            <a:ext cx="4719" cy="4063879"/>
          </a:xfrm>
          <a:prstGeom prst="bentConnector3">
            <a:avLst>
              <a:gd name="adj1" fmla="val 8551218"/>
            </a:avLst>
          </a:prstGeom>
          <a:solidFill>
            <a:schemeClr val="accent1"/>
          </a:solidFill>
          <a:ln w="57150" cap="flat" cmpd="sng" algn="ctr">
            <a:solidFill>
              <a:srgbClr val="F79823"/>
            </a:solidFill>
            <a:prstDash val="solid"/>
            <a:round/>
            <a:headEnd type="none" w="med" len="med"/>
            <a:tailEnd type="arrow"/>
          </a:ln>
          <a:effectLst/>
        </p:spPr>
      </p:cxnSp>
    </p:spTree>
    <p:extLst>
      <p:ext uri="{BB962C8B-B14F-4D97-AF65-F5344CB8AC3E}">
        <p14:creationId xmlns:p14="http://schemas.microsoft.com/office/powerpoint/2010/main" val="410529180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Aruba </a:t>
            </a:r>
            <a:r>
              <a:rPr lang="en-US" sz="2800" dirty="0" err="1" smtClean="0"/>
              <a:t>AppRF Technology</a:t>
            </a:r>
            <a:endParaRPr lang="en-US" sz="2800" dirty="0"/>
          </a:p>
        </p:txBody>
      </p:sp>
      <p:sp>
        <p:nvSpPr>
          <p:cNvPr id="3" name="TextBox 2"/>
          <p:cNvSpPr txBox="1"/>
          <p:nvPr/>
        </p:nvSpPr>
        <p:spPr>
          <a:xfrm>
            <a:off x="6248400" y="1295400"/>
            <a:ext cx="2743200" cy="4648200"/>
          </a:xfrm>
          <a:prstGeom prst="rect">
            <a:avLst/>
          </a:prstGeom>
          <a:gradFill flip="none" rotWithShape="1">
            <a:gsLst>
              <a:gs pos="0">
                <a:srgbClr val="F9D07F"/>
              </a:gs>
              <a:gs pos="30000">
                <a:schemeClr val="bg1"/>
              </a:gs>
              <a:gs pos="50000">
                <a:schemeClr val="bg1"/>
              </a:gs>
              <a:gs pos="100000">
                <a:srgbClr val="FFF3CD"/>
              </a:gs>
            </a:gsLst>
            <a:lin ang="5400000" scaled="0"/>
            <a:tileRect/>
          </a:gradFill>
          <a:ln w="31750" cap="flat" cmpd="sng" algn="ctr">
            <a:solidFill>
              <a:schemeClr val="bg1">
                <a:lumMod val="95000"/>
              </a:schemeClr>
            </a:solidFill>
            <a:prstDash val="solid"/>
            <a:round/>
            <a:headEnd type="none" w="med" len="med"/>
            <a:tailEnd type="none" w="med" len="med"/>
          </a:ln>
          <a:effectLst>
            <a:outerShdw blurRad="38100" sx="101000" sy="101000" algn="ctr" rotWithShape="0">
              <a:prstClr val="black">
                <a:alpha val="20000"/>
              </a:prstClr>
            </a:outerShdw>
          </a:effectLst>
        </p:spPr>
        <p:txBody>
          <a:bodyPr vert="horz" wrap="square" lIns="91440" tIns="45720" rIns="91440" bIns="45720" numCol="1" rtlCol="0" anchor="t" anchorCtr="0" compatLnSpc="1">
            <a:prstTxWarp prst="textNoShape">
              <a:avLst/>
            </a:prstTxWarp>
          </a:bodyPr>
          <a:lstStyle>
            <a:defPPr>
              <a:defRPr lang="en-US"/>
            </a:defPPr>
            <a:lvl1pPr fontAlgn="base">
              <a:lnSpc>
                <a:spcPct val="120000"/>
              </a:lnSpc>
              <a:spcBef>
                <a:spcPts val="400"/>
              </a:spcBef>
              <a:spcAft>
                <a:spcPct val="0"/>
              </a:spcAft>
              <a:defRPr sz="1400">
                <a:solidFill>
                  <a:schemeClr val="accent1"/>
                </a:solidFill>
              </a:defRPr>
            </a:lvl1pPr>
          </a:lstStyle>
          <a:p>
            <a:r>
              <a:rPr lang="en-US" sz="1800" b="1" dirty="0">
                <a:solidFill>
                  <a:srgbClr val="CC7C1B"/>
                </a:solidFill>
                <a:ea typeface="Verdana" pitchFamily="34" charset="0"/>
                <a:cs typeface="Verdana" pitchFamily="34" charset="0"/>
              </a:rPr>
              <a:t>Application Insight</a:t>
            </a:r>
          </a:p>
          <a:p>
            <a:pPr marL="285750" indent="-285750">
              <a:buFont typeface="Arial"/>
              <a:buChar char="•"/>
            </a:pPr>
            <a:r>
              <a:rPr lang="en-US" dirty="0" smtClean="0">
                <a:solidFill>
                  <a:srgbClr val="595959"/>
                </a:solidFill>
              </a:rPr>
              <a:t>App </a:t>
            </a:r>
            <a:r>
              <a:rPr lang="en-US" dirty="0">
                <a:solidFill>
                  <a:srgbClr val="595959"/>
                </a:solidFill>
              </a:rPr>
              <a:t>usage dashboard</a:t>
            </a:r>
          </a:p>
          <a:p>
            <a:pPr marL="285750" indent="-285750">
              <a:buFont typeface="Arial"/>
              <a:buChar char="•"/>
            </a:pPr>
            <a:r>
              <a:rPr lang="en-US" dirty="0" smtClean="0">
                <a:solidFill>
                  <a:srgbClr val="595959"/>
                </a:solidFill>
              </a:rPr>
              <a:t>Identify URL traffic via DNS resolution</a:t>
            </a:r>
          </a:p>
          <a:p>
            <a:pPr marL="285750" indent="-285750">
              <a:buFont typeface="Arial"/>
              <a:buChar char="•"/>
            </a:pPr>
            <a:r>
              <a:rPr lang="en-US" dirty="0">
                <a:solidFill>
                  <a:srgbClr val="595959"/>
                </a:solidFill>
              </a:rPr>
              <a:t>Heuristics and </a:t>
            </a:r>
            <a:r>
              <a:rPr lang="en-US" dirty="0" smtClean="0">
                <a:solidFill>
                  <a:srgbClr val="595959"/>
                </a:solidFill>
              </a:rPr>
              <a:t>ALGs to fingerprint UC apps</a:t>
            </a:r>
          </a:p>
          <a:p>
            <a:pPr marL="285750" indent="-285750">
              <a:buFont typeface="Arial"/>
              <a:buChar char="•"/>
            </a:pPr>
            <a:r>
              <a:rPr lang="en-US" dirty="0" smtClean="0">
                <a:solidFill>
                  <a:srgbClr val="595959"/>
                </a:solidFill>
              </a:rPr>
              <a:t>Prioritize business traffic over personal</a:t>
            </a:r>
          </a:p>
          <a:p>
            <a:pPr marL="285750" indent="-285750">
              <a:buFont typeface="Arial"/>
              <a:buChar char="•"/>
            </a:pPr>
            <a:r>
              <a:rPr lang="en-US" dirty="0">
                <a:solidFill>
                  <a:srgbClr val="595959"/>
                </a:solidFill>
              </a:rPr>
              <a:t>Wired/wireless/</a:t>
            </a:r>
            <a:r>
              <a:rPr lang="en-US" dirty="0" smtClean="0">
                <a:solidFill>
                  <a:srgbClr val="595959"/>
                </a:solidFill>
              </a:rPr>
              <a:t>VPN</a:t>
            </a:r>
          </a:p>
          <a:p>
            <a:r>
              <a:rPr lang="en-US" sz="1800" b="1" dirty="0" smtClean="0">
                <a:solidFill>
                  <a:srgbClr val="CC7C1B"/>
                </a:solidFill>
                <a:ea typeface="Verdana" pitchFamily="34" charset="0"/>
                <a:cs typeface="Verdana" pitchFamily="34" charset="0"/>
              </a:rPr>
              <a:t>Results</a:t>
            </a:r>
            <a:endParaRPr lang="en-US" sz="1800" b="1" dirty="0">
              <a:solidFill>
                <a:srgbClr val="CC7C1B"/>
              </a:solidFill>
              <a:ea typeface="Verdana" pitchFamily="34" charset="0"/>
              <a:cs typeface="Verdana" pitchFamily="34" charset="0"/>
            </a:endParaRPr>
          </a:p>
          <a:p>
            <a:pPr marL="285750" indent="-285750">
              <a:buFont typeface="Arial"/>
              <a:buChar char="•"/>
            </a:pPr>
            <a:r>
              <a:rPr lang="en-US" dirty="0" smtClean="0">
                <a:solidFill>
                  <a:srgbClr val="595959"/>
                </a:solidFill>
              </a:rPr>
              <a:t>Identify </a:t>
            </a:r>
            <a:r>
              <a:rPr lang="en-US" dirty="0" err="1" smtClean="0">
                <a:solidFill>
                  <a:srgbClr val="595959"/>
                </a:solidFill>
              </a:rPr>
              <a:t>web services and UC </a:t>
            </a:r>
            <a:r>
              <a:rPr lang="en-US" dirty="0" smtClean="0">
                <a:solidFill>
                  <a:srgbClr val="595959"/>
                </a:solidFill>
              </a:rPr>
              <a:t>traffic, and prioritize</a:t>
            </a:r>
            <a:endParaRPr lang="en-US" dirty="0" smtClean="0"/>
          </a:p>
          <a:p>
            <a:pPr marL="285750" indent="-285750">
              <a:buFont typeface="Arial"/>
              <a:buChar char="•"/>
            </a:pPr>
            <a:r>
              <a:rPr lang="en-US" dirty="0" smtClean="0">
                <a:solidFill>
                  <a:srgbClr val="595959"/>
                </a:solidFill>
              </a:rPr>
              <a:t>75% </a:t>
            </a:r>
            <a:r>
              <a:rPr lang="en-US" dirty="0">
                <a:solidFill>
                  <a:srgbClr val="595959"/>
                </a:solidFill>
              </a:rPr>
              <a:t>better </a:t>
            </a:r>
            <a:r>
              <a:rPr lang="en-US" dirty="0" err="1">
                <a:solidFill>
                  <a:srgbClr val="595959"/>
                </a:solidFill>
              </a:rPr>
              <a:t>UC </a:t>
            </a:r>
            <a:r>
              <a:rPr lang="en-US" dirty="0">
                <a:solidFill>
                  <a:srgbClr val="595959"/>
                </a:solidFill>
              </a:rPr>
              <a:t>performance</a:t>
            </a:r>
          </a:p>
          <a:p>
            <a:pPr marL="285750" indent="-285750">
              <a:buFont typeface="Arial"/>
              <a:buChar char="•"/>
            </a:pPr>
            <a:r>
              <a:rPr lang="en-US" dirty="0">
                <a:solidFill>
                  <a:srgbClr val="595959"/>
                </a:solidFill>
              </a:rPr>
              <a:t>30% more video on iPads </a:t>
            </a:r>
          </a:p>
          <a:p>
            <a:pPr marL="285750" indent="-285750">
              <a:buFont typeface="Arial"/>
              <a:buChar char="•"/>
            </a:pPr>
            <a:r>
              <a:rPr lang="en-US" dirty="0" smtClean="0">
                <a:solidFill>
                  <a:srgbClr val="595959"/>
                </a:solidFill>
              </a:rPr>
              <a:t>11x faster mobile apps</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59979" y="1398433"/>
            <a:ext cx="5082781" cy="3409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045779" y="2370959"/>
            <a:ext cx="4897821" cy="34964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91000" y="2819400"/>
            <a:ext cx="990600" cy="1004121"/>
          </a:xfrm>
          <a:prstGeom prst="rect">
            <a:avLst/>
          </a:prstGeom>
          <a:solidFill>
            <a:schemeClr val="accent4">
              <a:lumMod val="20000"/>
              <a:lumOff val="80000"/>
            </a:schemeClr>
          </a:solidFill>
        </p:spPr>
        <p:txBody>
          <a:bodyPr wrap="square" rtlCol="0">
            <a:spAutoFit/>
          </a:bodyPr>
          <a:lstStyle/>
          <a:p>
            <a:pPr>
              <a:lnSpc>
                <a:spcPct val="110000"/>
              </a:lnSpc>
            </a:pPr>
            <a:r>
              <a:rPr lang="en-US" sz="900" dirty="0" smtClean="0"/>
              <a:t>WebEx</a:t>
            </a:r>
          </a:p>
          <a:p>
            <a:pPr>
              <a:lnSpc>
                <a:spcPct val="110000"/>
              </a:lnSpc>
            </a:pPr>
            <a:r>
              <a:rPr lang="en-US" sz="900" dirty="0" err="1" smtClean="0"/>
              <a:t>Sharepoint</a:t>
            </a:r>
            <a:endParaRPr lang="en-US" sz="900" dirty="0" smtClean="0"/>
          </a:p>
          <a:p>
            <a:pPr>
              <a:lnSpc>
                <a:spcPct val="110000"/>
              </a:lnSpc>
            </a:pPr>
            <a:r>
              <a:rPr lang="en-US" sz="900" dirty="0" smtClean="0"/>
              <a:t>Supply Chain</a:t>
            </a:r>
          </a:p>
          <a:p>
            <a:pPr>
              <a:lnSpc>
                <a:spcPct val="110000"/>
              </a:lnSpc>
            </a:pPr>
            <a:r>
              <a:rPr lang="en-US" sz="900" dirty="0" smtClean="0"/>
              <a:t>Exchange</a:t>
            </a:r>
          </a:p>
          <a:p>
            <a:pPr>
              <a:lnSpc>
                <a:spcPct val="110000"/>
              </a:lnSpc>
            </a:pPr>
            <a:r>
              <a:rPr lang="en-US" sz="900" dirty="0" smtClean="0"/>
              <a:t>Oracle</a:t>
            </a:r>
          </a:p>
          <a:p>
            <a:pPr>
              <a:lnSpc>
                <a:spcPct val="110000"/>
              </a:lnSpc>
            </a:pPr>
            <a:r>
              <a:rPr lang="en-US" sz="900" dirty="0" smtClean="0"/>
              <a:t>Google</a:t>
            </a:r>
          </a:p>
        </p:txBody>
      </p:sp>
    </p:spTree>
    <p:extLst>
      <p:ext uri="{BB962C8B-B14F-4D97-AF65-F5344CB8AC3E}">
        <p14:creationId xmlns:p14="http://schemas.microsoft.com/office/powerpoint/2010/main" val="120122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38705"/>
            <a:ext cx="8420100" cy="876300"/>
          </a:xfrm>
          <a:prstGeom prst="rect">
            <a:avLst/>
          </a:prstGeom>
        </p:spPr>
        <p:txBody>
          <a:bodyPr/>
          <a:lstStyle>
            <a:lvl1pPr algn="l" rtl="0" eaLnBrk="1" fontAlgn="base" hangingPunct="1">
              <a:lnSpc>
                <a:spcPct val="90000"/>
              </a:lnSpc>
              <a:spcBef>
                <a:spcPct val="0"/>
              </a:spcBef>
              <a:spcAft>
                <a:spcPts val="300"/>
              </a:spcAft>
              <a:defRPr sz="2800" b="1">
                <a:solidFill>
                  <a:schemeClr val="bg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a:lstStyle>
          <a:p>
            <a:r>
              <a:rPr lang="en-US" dirty="0" smtClean="0"/>
              <a:t>AOS 6.4 - Late 2013 - AppRF 2.0</a:t>
            </a:r>
            <a:endParaRPr lang="en-US" dirty="0"/>
          </a:p>
        </p:txBody>
      </p:sp>
      <p:sp>
        <p:nvSpPr>
          <p:cNvPr id="3" name="Text Placeholder 2"/>
          <p:cNvSpPr txBox="1">
            <a:spLocks/>
          </p:cNvSpPr>
          <p:nvPr/>
        </p:nvSpPr>
        <p:spPr>
          <a:xfrm>
            <a:off x="3284726" y="1105178"/>
            <a:ext cx="5859274" cy="5334000"/>
          </a:xfrm>
          <a:prstGeom prst="rect">
            <a:avLst/>
          </a:prstGeom>
        </p:spPr>
        <p:txBody>
          <a:bodyPr/>
          <a:lst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a:lstStyle>
          <a:p>
            <a:pPr>
              <a:buFont typeface="Arial"/>
              <a:buChar char="•"/>
            </a:pPr>
            <a:r>
              <a:rPr lang="en-US" b="0" dirty="0" smtClean="0"/>
              <a:t>Incorporates Protocol-Aware Deep Packet Inspection technology</a:t>
            </a:r>
          </a:p>
          <a:p>
            <a:pPr lvl="1"/>
            <a:r>
              <a:rPr lang="en-US" dirty="0" smtClean="0"/>
              <a:t>Uses advanced techniques for application ID</a:t>
            </a:r>
          </a:p>
          <a:p>
            <a:pPr lvl="1"/>
            <a:r>
              <a:rPr lang="en-US" dirty="0" smtClean="0"/>
              <a:t>Over 1300 Applications</a:t>
            </a:r>
          </a:p>
          <a:p>
            <a:pPr>
              <a:buFont typeface="Arial"/>
              <a:buChar char="•"/>
            </a:pPr>
            <a:r>
              <a:rPr lang="en-US" b="0" dirty="0" smtClean="0"/>
              <a:t>Operates at user role level to provide </a:t>
            </a:r>
            <a:r>
              <a:rPr lang="en-US" b="0" i="1" dirty="0" smtClean="0"/>
              <a:t>automated</a:t>
            </a:r>
            <a:r>
              <a:rPr lang="en-US" b="0" dirty="0" smtClean="0"/>
              <a:t> application control</a:t>
            </a:r>
          </a:p>
          <a:p>
            <a:pPr lvl="1"/>
            <a:r>
              <a:rPr lang="en-US" dirty="0" smtClean="0"/>
              <a:t>Block application or categories of apps</a:t>
            </a:r>
          </a:p>
          <a:p>
            <a:pPr lvl="1"/>
            <a:r>
              <a:rPr lang="en-US" dirty="0" err="1" smtClean="0"/>
              <a:t>QoS</a:t>
            </a:r>
            <a:r>
              <a:rPr lang="en-US" dirty="0" smtClean="0"/>
              <a:t> application at L2 or L3</a:t>
            </a:r>
          </a:p>
          <a:p>
            <a:pPr lvl="1"/>
            <a:r>
              <a:rPr lang="en-US" dirty="0" smtClean="0"/>
              <a:t>Bandwidth contracts for applications</a:t>
            </a:r>
          </a:p>
          <a:p>
            <a:pPr>
              <a:buFont typeface="Arial"/>
              <a:buChar char="•"/>
            </a:pPr>
            <a:r>
              <a:rPr lang="en-US" b="0" dirty="0" smtClean="0"/>
              <a:t>New Category Dashboard element</a:t>
            </a:r>
          </a:p>
          <a:p>
            <a:pPr lvl="1">
              <a:buFont typeface="Arial"/>
              <a:buChar char="•"/>
            </a:pPr>
            <a:r>
              <a:rPr lang="en-US" dirty="0" smtClean="0"/>
              <a:t>Shows apps by category such as Peer-to-Peer, Streaming video</a:t>
            </a:r>
          </a:p>
          <a:p>
            <a:pPr>
              <a:buFont typeface="Arial"/>
              <a:buChar char="•"/>
            </a:pPr>
            <a:r>
              <a:rPr lang="en-US" b="0" dirty="0" smtClean="0"/>
              <a:t>Graphically based application blocking work flow</a:t>
            </a:r>
          </a:p>
        </p:txBody>
      </p:sp>
      <p:pic>
        <p:nvPicPr>
          <p:cNvPr id="4" name="Picture 14" descr="C:\Users\thoeber\Desktop\tonys-backup\thoeber\Documents\A A A AW New\new-dashboard\pef-appgroups-summary.tif">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78" r="60015" b="-132"/>
          <a:stretch/>
        </p:blipFill>
        <p:spPr bwMode="auto">
          <a:xfrm>
            <a:off x="159166" y="1257950"/>
            <a:ext cx="3039624" cy="502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67827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Protocol-Aware DPI?</a:t>
            </a:r>
            <a:endParaRPr lang="en-US" dirty="0"/>
          </a:p>
        </p:txBody>
      </p:sp>
      <p:sp>
        <p:nvSpPr>
          <p:cNvPr id="4" name="Text Placeholder 3"/>
          <p:cNvSpPr>
            <a:spLocks noGrp="1"/>
          </p:cNvSpPr>
          <p:nvPr>
            <p:ph type="body" sz="quarter" idx="10"/>
          </p:nvPr>
        </p:nvSpPr>
        <p:spPr>
          <a:xfrm>
            <a:off x="808038" y="1008241"/>
            <a:ext cx="7543800" cy="4846459"/>
          </a:xfrm>
        </p:spPr>
        <p:txBody>
          <a:bodyPr/>
          <a:lstStyle/>
          <a:p>
            <a:r>
              <a:rPr lang="en-US" dirty="0" smtClean="0"/>
              <a:t>Uses protocol </a:t>
            </a:r>
            <a:r>
              <a:rPr lang="en-US" dirty="0"/>
              <a:t>grammar </a:t>
            </a:r>
            <a:r>
              <a:rPr lang="en-US" dirty="0" smtClean="0"/>
              <a:t>analysis</a:t>
            </a:r>
            <a:endParaRPr lang="en-US" dirty="0"/>
          </a:p>
          <a:p>
            <a:pPr lvl="1"/>
            <a:r>
              <a:rPr lang="en-US" dirty="0"/>
              <a:t>N</a:t>
            </a:r>
            <a:r>
              <a:rPr lang="en-US" dirty="0" smtClean="0"/>
              <a:t>ot just ports, signatures, or heuristics</a:t>
            </a:r>
          </a:p>
          <a:p>
            <a:pPr lvl="1"/>
            <a:r>
              <a:rPr lang="en-US" dirty="0" smtClean="0"/>
              <a:t>Much more accurate, identifies more applications</a:t>
            </a:r>
          </a:p>
          <a:p>
            <a:r>
              <a:rPr lang="en-US" dirty="0" smtClean="0"/>
              <a:t>Detects encrypted applications</a:t>
            </a:r>
            <a:endParaRPr lang="en-US" dirty="0"/>
          </a:p>
          <a:p>
            <a:r>
              <a:rPr lang="en-US" dirty="0" smtClean="0"/>
              <a:t>Decodes </a:t>
            </a:r>
            <a:r>
              <a:rPr lang="en-US" dirty="0"/>
              <a:t>traffic inside tunneling protocols</a:t>
            </a:r>
          </a:p>
          <a:p>
            <a:r>
              <a:rPr lang="en-US" dirty="0" smtClean="0"/>
              <a:t>Understands hundreds of protocols and applications and thousands of types of metadata</a:t>
            </a:r>
          </a:p>
          <a:p>
            <a:r>
              <a:rPr lang="en-US" dirty="0" smtClean="0"/>
              <a:t>Distinguish </a:t>
            </a:r>
            <a:r>
              <a:rPr lang="en-US" dirty="0"/>
              <a:t>actions launched within an </a:t>
            </a:r>
            <a:r>
              <a:rPr lang="en-US" dirty="0" smtClean="0"/>
              <a:t>app</a:t>
            </a:r>
          </a:p>
          <a:p>
            <a:pPr lvl="1"/>
            <a:r>
              <a:rPr lang="en-US" dirty="0" smtClean="0"/>
              <a:t>such </a:t>
            </a:r>
            <a:r>
              <a:rPr lang="en-US" dirty="0"/>
              <a:t>as login, browse, chat, file transfer, etc</a:t>
            </a:r>
            <a:r>
              <a:rPr lang="en-US" dirty="0" smtClean="0"/>
              <a:t>.</a:t>
            </a:r>
            <a:endParaRPr lang="en-US" dirty="0"/>
          </a:p>
          <a:p>
            <a:r>
              <a:rPr lang="en-US" dirty="0" smtClean="0"/>
              <a:t>Extracts metadata from app flows</a:t>
            </a:r>
          </a:p>
          <a:p>
            <a:pPr lvl="1"/>
            <a:r>
              <a:rPr lang="en-US" dirty="0" smtClean="0"/>
              <a:t>such </a:t>
            </a:r>
            <a:r>
              <a:rPr lang="en-US" dirty="0"/>
              <a:t>as message senders and receivers, and names of files shared or attached in an application</a:t>
            </a:r>
            <a:r>
              <a:rPr lang="en-US" dirty="0" smtClean="0"/>
              <a:t>.</a:t>
            </a:r>
            <a:endParaRPr lang="en-US" dirty="0"/>
          </a:p>
        </p:txBody>
      </p:sp>
    </p:spTree>
    <p:extLst>
      <p:ext uri="{BB962C8B-B14F-4D97-AF65-F5344CB8AC3E}">
        <p14:creationId xmlns:p14="http://schemas.microsoft.com/office/powerpoint/2010/main" val="3948326876"/>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DSMENUDOCLEVELBTNSTATES" val="&lt;btnStates&gt;&lt;btn tag=&quot;1001&quot; state=&quot;UP&quot;/&gt;&lt;/btnStates&gt;&#10;"/>
</p:tagLst>
</file>

<file path=ppt/theme/theme1.xml><?xml version="1.0" encoding="utf-8"?>
<a:theme xmlns:a="http://schemas.openxmlformats.org/drawingml/2006/main" name="Aruba-2011-Template-Mktg">
  <a:themeElements>
    <a:clrScheme name="Aruba">
      <a:dk1>
        <a:srgbClr val="000000"/>
      </a:dk1>
      <a:lt1>
        <a:srgbClr val="FFFFFF"/>
      </a:lt1>
      <a:dk2>
        <a:srgbClr val="000000"/>
      </a:dk2>
      <a:lt2>
        <a:srgbClr val="808080"/>
      </a:lt2>
      <a:accent1>
        <a:srgbClr val="F79823"/>
      </a:accent1>
      <a:accent2>
        <a:srgbClr val="8E988D"/>
      </a:accent2>
      <a:accent3>
        <a:srgbClr val="B9971A"/>
      </a:accent3>
      <a:accent4>
        <a:srgbClr val="6A82AA"/>
      </a:accent4>
      <a:accent5>
        <a:srgbClr val="807C63"/>
      </a:accent5>
      <a:accent6>
        <a:srgbClr val="B6AF12"/>
      </a:accent6>
      <a:hlink>
        <a:srgbClr val="404040"/>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Aruba-2011-Template-Mktg.potx</Template>
  <TotalTime>5966</TotalTime>
  <Words>2810</Words>
  <Application>Microsoft Office PowerPoint</Application>
  <PresentationFormat>On-screen Show (4:3)</PresentationFormat>
  <Paragraphs>450</Paragraphs>
  <Slides>32</Slides>
  <Notes>17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Aruba-2011-Template-Mktg</vt:lpstr>
      <vt:lpstr>Aplicaciones Móviles  en la red Wi-Fi:  Nuevas herramientas de visibilidad en un medio invisible  cvazquez@arubanetworks.com</vt:lpstr>
      <vt:lpstr>The Wireless Generation</vt:lpstr>
      <vt:lpstr>Beyond The Text Book and Blackboard</vt:lpstr>
      <vt:lpstr>The Campus Today</vt:lpstr>
      <vt:lpstr>AppRF™ Technology</vt:lpstr>
      <vt:lpstr>Why WLAN should be App-aware</vt:lpstr>
      <vt:lpstr>Aruba AppRF Technology</vt:lpstr>
      <vt:lpstr>PowerPoint Presentation</vt:lpstr>
      <vt:lpstr>What is Protocol-Aware DPI?</vt:lpstr>
      <vt:lpstr>PowerPoint Presentation</vt:lpstr>
      <vt:lpstr>WiFi and Call Health View</vt:lpstr>
      <vt:lpstr>More Apps – More Traffic</vt:lpstr>
      <vt:lpstr>Increasing Network Requirements</vt:lpstr>
      <vt:lpstr>2014 is the Year of the AC Client</vt:lpstr>
      <vt:lpstr>Purpose-built Aruba 220 Series</vt:lpstr>
      <vt:lpstr>TCP Throughput with 802.11ac</vt:lpstr>
      <vt:lpstr>Aruba ClientMatch™</vt:lpstr>
      <vt:lpstr>Controller Portfolio</vt:lpstr>
      <vt:lpstr>Apps defined by the Network: SDN</vt:lpstr>
      <vt:lpstr>New Apps across Wired &amp; Wireless</vt:lpstr>
      <vt:lpstr>Example: Context-based AirPlay (L2)</vt:lpstr>
      <vt:lpstr>Example: Alcatel OpenTouch (L4-7)</vt:lpstr>
      <vt:lpstr>Next Generation Design: Hybrid Flow Based Architecture</vt:lpstr>
      <vt:lpstr>Real life Example: Arista HQ</vt:lpstr>
      <vt:lpstr>Control Apps on Devices</vt:lpstr>
      <vt:lpstr>Application Control Separates Corporate and Personal Data</vt:lpstr>
      <vt:lpstr>Control Apps Based on Context</vt:lpstr>
      <vt:lpstr>ClearPass: Single Policy Management System</vt:lpstr>
      <vt:lpstr>Aruba and EDU</vt:lpstr>
      <vt:lpstr>Eduroam</vt:lpstr>
      <vt:lpstr>Aruba’s Community of SMEs</vt:lpstr>
      <vt:lpstr>PowerPoint Presentation</vt:lpstr>
    </vt:vector>
  </TitlesOfParts>
  <Company>Aruba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Aruba Networks Power Point Presentation Template</dc:title>
  <dc:creator>Zena Baloca</dc:creator>
  <cp:lastModifiedBy>pchelp</cp:lastModifiedBy>
  <cp:revision>175</cp:revision>
  <cp:lastPrinted>2013-03-18T18:07:42Z</cp:lastPrinted>
  <dcterms:created xsi:type="dcterms:W3CDTF">2011-01-14T19:02:29Z</dcterms:created>
  <dcterms:modified xsi:type="dcterms:W3CDTF">2013-10-18T15:01:02Z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B_TRACKING_NAME">
    <vt:lpwstr>\\leh\wam\groups\mp\mpbcf\TECHNOLOGY\Companies\Aruba Networks\2007_ipo\Roadshow\Presentation\Aruba IPO Roadshow Feb 13_vcurrent-part1.ppt - hebuch - 2/13/2007 1:16:31 PM</vt:lpwstr>
  </property>
  <property fmtid="{D5CDD505-2E9C-101B-9397-08002B2CF9AE}" pid="3" name="Related Marketing Initiatives">
    <vt:lpwstr/>
  </property>
  <property fmtid="{D5CDD505-2E9C-101B-9397-08002B2CF9AE}" pid="4" name="display_urn:schemas-microsoft-com:office:office#Content_x0020_Owner">
    <vt:lpwstr>Jon Green</vt:lpwstr>
  </property>
  <property fmtid="{D5CDD505-2E9C-101B-9397-08002B2CF9AE}" pid="5" name="Sort Priority">
    <vt:lpwstr>500.000000000000</vt:lpwstr>
  </property>
  <property fmtid="{D5CDD505-2E9C-101B-9397-08002B2CF9AE}" pid="6" name="ContentTypeId">
    <vt:lpwstr>0x010100396287414049F84ABBBF666FA028127200A930049E344B154396F7D196BD0AA9EB</vt:lpwstr>
  </property>
  <property fmtid="{D5CDD505-2E9C-101B-9397-08002B2CF9AE}" pid="7" name="ContentType">
    <vt:lpwstr>Marketing Document (Other)</vt:lpwstr>
  </property>
  <property fmtid="{D5CDD505-2E9C-101B-9397-08002B2CF9AE}" pid="8" name="Related Products">
    <vt:lpwstr/>
  </property>
  <property fmtid="{D5CDD505-2E9C-101B-9397-08002B2CF9AE}" pid="9" name="Content Owner">
    <vt:lpwstr>22</vt:lpwstr>
  </property>
  <property fmtid="{D5CDD505-2E9C-101B-9397-08002B2CF9AE}" pid="10" name="Related Industries">
    <vt:lpwstr/>
  </property>
  <property fmtid="{D5CDD505-2E9C-101B-9397-08002B2CF9AE}" pid="11" name="Related Applications">
    <vt:lpwstr>26;#Corporate Information</vt:lpwstr>
  </property>
  <property fmtid="{D5CDD505-2E9C-101B-9397-08002B2CF9AE}" pid="12" name="Related Competitors">
    <vt:lpwstr/>
  </property>
  <property fmtid="{D5CDD505-2E9C-101B-9397-08002B2CF9AE}" pid="13" name="Related Marketing Tools">
    <vt:lpwstr>2;#Template</vt:lpwstr>
  </property>
</Properties>
</file>