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336" r:id="rId2"/>
    <p:sldId id="382" r:id="rId3"/>
    <p:sldId id="414" r:id="rId4"/>
    <p:sldId id="436" r:id="rId5"/>
    <p:sldId id="396" r:id="rId6"/>
    <p:sldId id="415" r:id="rId7"/>
    <p:sldId id="416" r:id="rId8"/>
    <p:sldId id="417" r:id="rId9"/>
    <p:sldId id="418" r:id="rId10"/>
    <p:sldId id="419" r:id="rId11"/>
    <p:sldId id="420" r:id="rId12"/>
    <p:sldId id="424" r:id="rId13"/>
    <p:sldId id="421" r:id="rId14"/>
    <p:sldId id="422" r:id="rId15"/>
    <p:sldId id="426" r:id="rId16"/>
    <p:sldId id="437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03" r:id="rId27"/>
    <p:sldId id="408" r:id="rId28"/>
    <p:sldId id="404" r:id="rId29"/>
    <p:sldId id="406" r:id="rId30"/>
    <p:sldId id="405" r:id="rId31"/>
    <p:sldId id="399" r:id="rId32"/>
  </p:sldIdLst>
  <p:sldSz cx="10972800" cy="6172200"/>
  <p:notesSz cx="6858000" cy="9144000"/>
  <p:defaultTextStyle>
    <a:defPPr>
      <a:defRPr lang="en-US"/>
    </a:defPPr>
    <a:lvl1pPr marL="0" algn="l" defTabSz="8229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76" algn="l" defTabSz="8229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52" algn="l" defTabSz="8229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27" algn="l" defTabSz="8229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04" algn="l" defTabSz="8229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379" algn="l" defTabSz="8229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56" algn="l" defTabSz="8229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31" algn="l" defTabSz="8229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07" algn="l" defTabSz="8229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67">
          <p15:clr>
            <a:srgbClr val="A4A3A4"/>
          </p15:clr>
        </p15:guide>
        <p15:guide id="2" orient="horz" pos="2088" userDrawn="1">
          <p15:clr>
            <a:srgbClr val="A4A3A4"/>
          </p15:clr>
        </p15:guide>
        <p15:guide id="3" orient="horz" pos="2256" userDrawn="1">
          <p15:clr>
            <a:srgbClr val="A4A3A4"/>
          </p15:clr>
        </p15:guide>
        <p15:guide id="4" orient="horz" pos="115">
          <p15:clr>
            <a:srgbClr val="A4A3A4"/>
          </p15:clr>
        </p15:guide>
        <p15:guide id="5" orient="horz" pos="218">
          <p15:clr>
            <a:srgbClr val="A4A3A4"/>
          </p15:clr>
        </p15:guide>
        <p15:guide id="6" orient="horz" pos="3662">
          <p15:clr>
            <a:srgbClr val="A4A3A4"/>
          </p15:clr>
        </p15:guide>
        <p15:guide id="7" orient="horz" pos="1253">
          <p15:clr>
            <a:srgbClr val="A4A3A4"/>
          </p15:clr>
        </p15:guide>
        <p15:guide id="8" orient="horz">
          <p15:clr>
            <a:srgbClr val="A4A3A4"/>
          </p15:clr>
        </p15:guide>
        <p15:guide id="9" orient="horz" pos="3545">
          <p15:clr>
            <a:srgbClr val="A4A3A4"/>
          </p15:clr>
        </p15:guide>
        <p15:guide id="10" orient="horz" pos="1135">
          <p15:clr>
            <a:srgbClr val="A4A3A4"/>
          </p15:clr>
        </p15:guide>
        <p15:guide id="11" orient="horz" pos="1024">
          <p15:clr>
            <a:srgbClr val="A4A3A4"/>
          </p15:clr>
        </p15:guide>
        <p15:guide id="12" orient="horz" pos="906">
          <p15:clr>
            <a:srgbClr val="A4A3A4"/>
          </p15:clr>
        </p15:guide>
        <p15:guide id="13" orient="horz" pos="788">
          <p15:clr>
            <a:srgbClr val="A4A3A4"/>
          </p15:clr>
        </p15:guide>
        <p15:guide id="14" pos="3511">
          <p15:clr>
            <a:srgbClr val="A4A3A4"/>
          </p15:clr>
        </p15:guide>
        <p15:guide id="15" pos="117">
          <p15:clr>
            <a:srgbClr val="A4A3A4"/>
          </p15:clr>
        </p15:guide>
        <p15:guide id="16" pos="3400">
          <p15:clr>
            <a:srgbClr val="A4A3A4"/>
          </p15:clr>
        </p15:guide>
        <p15:guide id="17" pos="6794">
          <p15:clr>
            <a:srgbClr val="A4A3A4"/>
          </p15:clr>
        </p15:guide>
        <p15:guide id="18" pos="232">
          <p15:clr>
            <a:srgbClr val="A4A3A4"/>
          </p15:clr>
        </p15:guide>
        <p15:guide id="19" pos="351">
          <p15:clr>
            <a:srgbClr val="A4A3A4"/>
          </p15:clr>
        </p15:guide>
        <p15:guide id="20" pos="6684">
          <p15:clr>
            <a:srgbClr val="A4A3A4"/>
          </p15:clr>
        </p15:guide>
        <p15:guide id="21" pos="6569">
          <p15:clr>
            <a:srgbClr val="A4A3A4"/>
          </p15:clr>
        </p15:guide>
        <p15:guide id="22" pos="463">
          <p15:clr>
            <a:srgbClr val="A4A3A4"/>
          </p15:clr>
        </p15:guide>
        <p15:guide id="23" pos="577">
          <p15:clr>
            <a:srgbClr val="A4A3A4"/>
          </p15:clr>
        </p15:guide>
        <p15:guide id="24" pos="64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FFFFF"/>
    <a:srgbClr val="FF9539"/>
    <a:srgbClr val="A8B9C8"/>
    <a:srgbClr val="000000"/>
    <a:srgbClr val="789BAF"/>
    <a:srgbClr val="486782"/>
    <a:srgbClr val="37BEEB"/>
    <a:srgbClr val="A0B9C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8167" autoAdjust="0"/>
  </p:normalViewPr>
  <p:slideViewPr>
    <p:cSldViewPr snapToGrid="0" showGuides="1">
      <p:cViewPr>
        <p:scale>
          <a:sx n="100" d="100"/>
          <a:sy n="100" d="100"/>
        </p:scale>
        <p:origin x="-1632" y="-1096"/>
      </p:cViewPr>
      <p:guideLst>
        <p:guide orient="horz" pos="3767"/>
        <p:guide orient="horz" pos="2088"/>
        <p:guide orient="horz" pos="2256"/>
        <p:guide orient="horz" pos="115"/>
        <p:guide orient="horz" pos="218"/>
        <p:guide orient="horz" pos="3662"/>
        <p:guide orient="horz" pos="1253"/>
        <p:guide orient="horz"/>
        <p:guide orient="horz" pos="3545"/>
        <p:guide orient="horz" pos="1135"/>
        <p:guide orient="horz" pos="1024"/>
        <p:guide orient="horz" pos="906"/>
        <p:guide orient="horz" pos="788"/>
        <p:guide pos="3511"/>
        <p:guide pos="117"/>
        <p:guide pos="3400"/>
        <p:guide pos="6794"/>
        <p:guide pos="232"/>
        <p:guide pos="351"/>
        <p:guide pos="6684"/>
        <p:guide pos="6569"/>
        <p:guide pos="463"/>
        <p:guide pos="577"/>
        <p:guide pos="6453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5B0A1-B3F6-4510-B4E4-737D0E83B5B9}" type="datetimeFigureOut">
              <a:rPr lang="en-US" smtClean="0"/>
              <a:pPr/>
              <a:t>08/10/13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5833-42E9-489E-A1FC-8F8C42FC7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4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2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1476" algn="l" defTabSz="822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2952" algn="l" defTabSz="822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4427" algn="l" defTabSz="822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5904" algn="l" defTabSz="822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7379" algn="l" defTabSz="822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8856" algn="l" defTabSz="822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80331" algn="l" defTabSz="822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91807" algn="l" defTabSz="8229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8D1A6-7AAF-40C0-8021-7ABBE5F460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73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4BBDA4-9CDF-49BA-B02B-C8CA241D8D5D}" type="slidenum">
              <a:rPr lang="en-US" sz="1200">
                <a:latin typeface="Calibri" pitchFamily="34" charset="0"/>
              </a:rPr>
              <a:pPr algn="r"/>
              <a:t>31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8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5E808-A225-4B8C-86C5-AEA54DABDF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9DA48E-9E01-47CC-B582-5F433373B9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http://mashable.com/2011/05/22/psn-costs-infographic/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5E808-A225-4B8C-86C5-AEA54DABDFB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5E808-A225-4B8C-86C5-AEA54DABDF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in April 2013.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first global attacker intelligence service.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Attackers who attack a website protected by </a:t>
            </a:r>
            <a:r>
              <a:rPr lang="en-US" baseline="0" dirty="0" err="1" smtClean="0"/>
              <a:t>Junos</a:t>
            </a:r>
            <a:r>
              <a:rPr lang="en-US" baseline="0" dirty="0" smtClean="0"/>
              <a:t> Web App Secure are detected using deception.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Their fingerprint is captured and shared up to a cloud service – </a:t>
            </a:r>
            <a:r>
              <a:rPr lang="en-US" baseline="0" dirty="0" err="1" smtClean="0"/>
              <a:t>Junos</a:t>
            </a:r>
            <a:r>
              <a:rPr lang="en-US" baseline="0" dirty="0" smtClean="0"/>
              <a:t> Spotlight Secure.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fingerprint is made up of over 200 attributes of the attackers device, including IP address, </a:t>
            </a:r>
            <a:r>
              <a:rPr lang="en-US" baseline="0" dirty="0" err="1" smtClean="0"/>
              <a:t>plugins</a:t>
            </a:r>
            <a:r>
              <a:rPr lang="en-US" baseline="0" dirty="0" smtClean="0"/>
              <a:t>, fonts and languages.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fingerprint is now available for any website protected by </a:t>
            </a:r>
            <a:r>
              <a:rPr lang="en-US" baseline="0" dirty="0" err="1" smtClean="0"/>
              <a:t>Junos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WebApp</a:t>
            </a:r>
            <a:r>
              <a:rPr lang="en-US" baseline="0" dirty="0" smtClean="0"/>
              <a:t> Secure. A subscription to </a:t>
            </a:r>
            <a:r>
              <a:rPr lang="en-US" baseline="0" dirty="0" err="1" smtClean="0"/>
              <a:t>Junos</a:t>
            </a:r>
            <a:r>
              <a:rPr lang="en-US" baseline="0" dirty="0" smtClean="0"/>
              <a:t> Spotlight Secure gives you protection from attackers who haven’t been to your site yet.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5E808-A225-4B8C-86C5-AEA54DABDFB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5E808-A225-4B8C-86C5-AEA54DABDF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Event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Executive Intro Slide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526515" y="1156875"/>
            <a:ext cx="4886325" cy="2190749"/>
          </a:xfrm>
          <a:prstGeom prst="rect">
            <a:avLst/>
          </a:prstGeom>
        </p:spPr>
        <p:txBody>
          <a:bodyPr lIns="0" tIns="91440" rIns="0" bIns="91440"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4400" b="1" kern="1200" cap="all" baseline="0" dirty="0" smtClean="0">
                <a:solidFill>
                  <a:schemeClr val="tx1"/>
                </a:solidFill>
                <a:latin typeface="Antenna Black" pitchFamily="50" charset="0"/>
                <a:ea typeface="+mn-ea"/>
                <a:cs typeface="Aparajita" pitchFamily="34" charset="0"/>
              </a:defRPr>
            </a:lvl1pPr>
          </a:lstStyle>
          <a:p>
            <a:pPr lvl="0"/>
            <a:r>
              <a:rPr lang="en-US" dirty="0" smtClean="0"/>
              <a:t>Event 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26516" y="3541457"/>
            <a:ext cx="4886324" cy="4333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>
                <a:solidFill>
                  <a:schemeClr val="accent5"/>
                </a:solidFill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2400">
                <a:solidFill>
                  <a:schemeClr val="accent4"/>
                </a:solidFill>
              </a:defRPr>
            </a:lvl3pPr>
            <a:lvl4pPr>
              <a:defRPr sz="2400">
                <a:solidFill>
                  <a:schemeClr val="accent4"/>
                </a:solidFill>
              </a:defRPr>
            </a:lvl4pPr>
            <a:lvl5pPr>
              <a:defRPr sz="2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Event Subtitle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black">
          <a:xfrm>
            <a:off x="349250" y="130948"/>
            <a:ext cx="1569186" cy="122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0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Right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Section Divider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525964" y="1166814"/>
            <a:ext cx="6189662" cy="2190749"/>
          </a:xfrm>
          <a:prstGeom prst="rect">
            <a:avLst/>
          </a:prstGeom>
        </p:spPr>
        <p:txBody>
          <a:bodyPr lIns="0" tIns="91440" rIns="0" bIns="91440"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4800" b="1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Aparajita" pitchFamily="34" charset="0"/>
              </a:defRPr>
            </a:lvl1pPr>
          </a:lstStyle>
          <a:p>
            <a:pPr lvl="0"/>
            <a:r>
              <a:rPr lang="en-US" smtClean="0"/>
              <a:t>Section title</a:t>
            </a:r>
            <a:endParaRPr lang="en-US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25964" y="3541456"/>
            <a:ext cx="6189662" cy="4333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en-US" sz="28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2400">
                <a:solidFill>
                  <a:schemeClr val="accent4"/>
                </a:solidFill>
              </a:defRPr>
            </a:lvl3pPr>
            <a:lvl4pPr>
              <a:defRPr sz="2400">
                <a:solidFill>
                  <a:schemeClr val="accent4"/>
                </a:solidFill>
              </a:defRPr>
            </a:lvl4pPr>
            <a:lvl5pPr>
              <a:defRPr sz="2400">
                <a:solidFill>
                  <a:schemeClr val="accent4"/>
                </a:solidFill>
              </a:defRPr>
            </a:lvl5pPr>
          </a:lstStyle>
          <a:p>
            <a:pPr marL="0" lv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Section Subtitle Goes Here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525963" y="4882259"/>
            <a:ext cx="6189663" cy="351227"/>
          </a:xfrm>
          <a:prstGeom prst="rect">
            <a:avLst/>
          </a:prstGeom>
        </p:spPr>
        <p:txBody>
          <a:bodyPr lIns="0" tIns="91440" rIns="0" bIns="91440"/>
          <a:lstStyle>
            <a:lvl1pPr marL="308607" indent="-308607">
              <a:spcBef>
                <a:spcPts val="0"/>
              </a:spcBef>
              <a:buNone/>
              <a:defRPr lang="en-US" sz="14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mtClean="0"/>
              <a:t>presenter title goes here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25963" y="4453694"/>
            <a:ext cx="6189663" cy="410136"/>
          </a:xfrm>
          <a:prstGeom prst="rect">
            <a:avLst/>
          </a:prstGeom>
        </p:spPr>
        <p:txBody>
          <a:bodyPr lIns="0" tIns="91440" rIns="0" bIns="91440"/>
          <a:lstStyle>
            <a:lvl1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0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Presenter Name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Section Divider_W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Section Divider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915988" y="1166814"/>
            <a:ext cx="6189662" cy="2190749"/>
          </a:xfrm>
          <a:prstGeom prst="rect">
            <a:avLst/>
          </a:prstGeom>
        </p:spPr>
        <p:txBody>
          <a:bodyPr lIns="0" tIns="91440" rIns="0" bIns="91440"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4800" b="1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Aparajita" pitchFamily="34" charset="0"/>
              </a:defRPr>
            </a:lvl1pPr>
          </a:lstStyle>
          <a:p>
            <a:pPr lvl="0"/>
            <a:r>
              <a:rPr lang="en-US" smtClean="0"/>
              <a:t>Section title</a:t>
            </a:r>
            <a:endParaRPr lang="en-US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15988" y="3541456"/>
            <a:ext cx="6189662" cy="4333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en-US" sz="28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2400">
                <a:solidFill>
                  <a:schemeClr val="accent4"/>
                </a:solidFill>
              </a:defRPr>
            </a:lvl3pPr>
            <a:lvl4pPr>
              <a:defRPr sz="2400">
                <a:solidFill>
                  <a:schemeClr val="accent4"/>
                </a:solidFill>
              </a:defRPr>
            </a:lvl4pPr>
            <a:lvl5pPr>
              <a:defRPr sz="2400">
                <a:solidFill>
                  <a:schemeClr val="accent4"/>
                </a:solidFill>
              </a:defRPr>
            </a:lvl5pPr>
          </a:lstStyle>
          <a:p>
            <a:pPr marL="0" lv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Section Subtitle Goes Here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15988" y="3939344"/>
            <a:ext cx="6189663" cy="410136"/>
          </a:xfrm>
          <a:prstGeom prst="rect">
            <a:avLst/>
          </a:prstGeom>
        </p:spPr>
        <p:txBody>
          <a:bodyPr lIns="0" tIns="274320" rIns="0" bIns="91440"/>
          <a:lstStyle>
            <a:lvl1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000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Section Description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Thank-You Slide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2085739" y="2158586"/>
            <a:ext cx="6801323" cy="189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2085739" y="2158586"/>
            <a:ext cx="6801323" cy="189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5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Welcome Slide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825" y="2655363"/>
            <a:ext cx="4883150" cy="676275"/>
          </a:xfrm>
          <a:prstGeom prst="rect">
            <a:avLst/>
          </a:prstGeom>
          <a:noFill/>
          <a:ln>
            <a:noFill/>
          </a:ln>
          <a:effectLst>
            <a:outerShdw blurRad="190500" dist="25400" dir="2700000" algn="ctr" rotWithShape="0">
              <a:schemeClr val="bg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210341" y="2599574"/>
            <a:ext cx="4457146" cy="78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77" tIns="146277" rIns="146277" bIns="146277" rtlCol="0" anchor="ctr">
            <a:spAutoFit/>
          </a:bodyPr>
          <a:lstStyle/>
          <a:p>
            <a:pPr algn="ctr" defTabSz="1462930"/>
            <a:r>
              <a:rPr lang="en-US" sz="3200" dirty="0">
                <a:solidFill>
                  <a:schemeClr val="bg2"/>
                </a:solidFill>
                <a:effectLst>
                  <a:outerShdw blurRad="190500" algn="ctr" rotWithShape="0">
                    <a:schemeClr val="bg2">
                      <a:alpha val="25000"/>
                    </a:schemeClr>
                  </a:outerShdw>
                </a:effectLst>
                <a:latin typeface="Antenna Black" pitchFamily="50" charset="0"/>
              </a:rPr>
              <a:t>BIENVENUE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67961" y="2599574"/>
            <a:ext cx="7341907" cy="78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77" tIns="146277" rIns="146277" bIns="146277" rtlCol="0" anchor="ctr">
            <a:spAutoFit/>
          </a:bodyPr>
          <a:lstStyle/>
          <a:p>
            <a:pPr algn="ctr" defTabSz="1462930"/>
            <a:r>
              <a:rPr lang="en-US" sz="3200" dirty="0" err="1" smtClean="0">
                <a:solidFill>
                  <a:schemeClr val="bg2"/>
                </a:solidFill>
                <a:effectLst>
                  <a:outerShdw blurRad="190500" algn="ctr" rotWithShape="0">
                    <a:schemeClr val="bg2">
                      <a:alpha val="25000"/>
                    </a:schemeClr>
                  </a:outerShdw>
                </a:effectLst>
                <a:latin typeface="Arial Black" pitchFamily="34" charset="0"/>
              </a:rPr>
              <a:t>ДОБРО</a:t>
            </a:r>
            <a:r>
              <a:rPr lang="en-US" sz="3200" dirty="0" smtClean="0">
                <a:solidFill>
                  <a:schemeClr val="bg2"/>
                </a:solidFill>
                <a:effectLst>
                  <a:outerShdw blurRad="190500" algn="ctr" rotWithShape="0">
                    <a:schemeClr val="bg2">
                      <a:alpha val="25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effectLst>
                  <a:outerShdw blurRad="190500" algn="ctr" rotWithShape="0">
                    <a:schemeClr val="bg2">
                      <a:alpha val="25000"/>
                    </a:schemeClr>
                  </a:outerShdw>
                </a:effectLst>
                <a:latin typeface="Arial Black" pitchFamily="34" charset="0"/>
              </a:rPr>
              <a:t>ПОЖАЛОВАТЬ</a:t>
            </a:r>
            <a:endParaRPr lang="en-US" sz="3200" dirty="0">
              <a:solidFill>
                <a:schemeClr val="bg2"/>
              </a:solidFill>
              <a:effectLst>
                <a:outerShdw blurRad="190500" algn="ctr" rotWithShape="0">
                  <a:schemeClr val="bg2">
                    <a:alpha val="25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210341" y="2599574"/>
            <a:ext cx="4457146" cy="78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77" tIns="146277" rIns="146277" bIns="146277" rtlCol="0" anchor="ctr">
            <a:spAutoFit/>
          </a:bodyPr>
          <a:lstStyle/>
          <a:p>
            <a:pPr algn="ctr" defTabSz="1462930"/>
            <a:r>
              <a:rPr lang="en-US" sz="3200" dirty="0" err="1" smtClean="0">
                <a:solidFill>
                  <a:schemeClr val="bg2"/>
                </a:solidFill>
                <a:effectLst>
                  <a:outerShdw blurRad="190500" algn="ctr" rotWithShape="0">
                    <a:schemeClr val="bg2">
                      <a:alpha val="25000"/>
                    </a:schemeClr>
                  </a:outerShdw>
                </a:effectLst>
                <a:latin typeface="Antenna Black" pitchFamily="50" charset="0"/>
              </a:rPr>
              <a:t>BENVENUTO</a:t>
            </a:r>
            <a:endParaRPr lang="en-US" sz="3200" dirty="0">
              <a:solidFill>
                <a:schemeClr val="bg2"/>
              </a:solidFill>
              <a:effectLst>
                <a:outerShdw blurRad="190500" algn="ctr" rotWithShape="0">
                  <a:schemeClr val="bg2">
                    <a:alpha val="25000"/>
                  </a:schemeClr>
                </a:outerShdw>
              </a:effectLst>
              <a:latin typeface="Antenna Black" pitchFamily="50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036406" y="2599574"/>
            <a:ext cx="4805016" cy="78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77" tIns="146277" rIns="146277" bIns="146277" rtlCol="0" anchor="ctr">
            <a:spAutoFit/>
          </a:bodyPr>
          <a:lstStyle/>
          <a:p>
            <a:pPr algn="ctr" defTabSz="1462930"/>
            <a:r>
              <a:rPr lang="en-US" sz="3200" dirty="0">
                <a:solidFill>
                  <a:schemeClr val="bg2"/>
                </a:solidFill>
                <a:effectLst>
                  <a:outerShdw blurRad="190500" algn="ctr" rotWithShape="0">
                    <a:schemeClr val="bg2">
                      <a:alpha val="25000"/>
                    </a:schemeClr>
                  </a:outerShdw>
                </a:effectLst>
                <a:latin typeface="Antenna Black" pitchFamily="50" charset="0"/>
              </a:rPr>
              <a:t>KARIBU</a:t>
            </a:r>
          </a:p>
        </p:txBody>
      </p:sp>
      <p:pic>
        <p:nvPicPr>
          <p:cNvPr id="12" name="Picture 2" descr="\\psf\Host\Volumes\EP File Share\Touch\Project Juniper Regional Sales Summit\Development\T2625\Welcomes_PNGs\Arabic Welcom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816" y="2674371"/>
            <a:ext cx="2316196" cy="63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psf\Host\Volumes\EP File Share\Touch\Project Juniper Regional Sales Summit\Development\T2625\Welcomes_PNGs\Urdu and Farsi Welcome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386" y="2677382"/>
            <a:ext cx="2559056" cy="6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825" y="2655363"/>
            <a:ext cx="4883150" cy="676275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9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438400" y="-567639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Q&amp;A Slide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5348" y="2256869"/>
            <a:ext cx="2922104" cy="16584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93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Begin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301264" y="2699820"/>
            <a:ext cx="2370272" cy="64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Begin/End Slide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5738" y="1714500"/>
            <a:ext cx="10599737" cy="2743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anchor="ctr"/>
          <a:lstStyle>
            <a:lvl1pPr mar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6600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INTERMISSION TEXT</a:t>
            </a:r>
            <a:endParaRPr lang="en-US" dirty="0" smtClean="0"/>
          </a:p>
        </p:txBody>
      </p:sp>
      <p:sp>
        <p:nvSpPr>
          <p:cNvPr id="4" name="Rectangle 3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Intermission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9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Video C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Video Cue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510" y="1444625"/>
            <a:ext cx="5068193" cy="200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5737" y="3729038"/>
            <a:ext cx="10599737" cy="1219106"/>
          </a:xfrm>
          <a:prstGeom prst="rect">
            <a:avLst/>
          </a:prstGeom>
        </p:spPr>
        <p:txBody>
          <a:bodyPr anchor="ctr"/>
          <a:lstStyle>
            <a:lvl1pPr mar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8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Enter Video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1082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85738" y="182563"/>
            <a:ext cx="10599737" cy="5797550"/>
          </a:xfrm>
          <a:prstGeom prst="rect">
            <a:avLst/>
          </a:prstGeom>
          <a:solidFill>
            <a:srgbClr val="A0B9C8">
              <a:alpha val="5098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0" rtlCol="0" anchor="ctr" anchorCtr="0"/>
          <a:lstStyle/>
          <a:p>
            <a:pPr algn="ctr">
              <a:spcAft>
                <a:spcPts val="600"/>
              </a:spcAft>
            </a:pPr>
            <a:r>
              <a:rPr lang="en-US" sz="4800" dirty="0" smtClean="0">
                <a:solidFill>
                  <a:schemeClr val="tx1"/>
                </a:solidFill>
              </a:rPr>
              <a:t>PLACEHOLDER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5738" y="3349488"/>
            <a:ext cx="10599737" cy="1219106"/>
          </a:xfrm>
          <a:prstGeom prst="rect">
            <a:avLst/>
          </a:prstGeom>
        </p:spPr>
        <p:txBody>
          <a:bodyPr anchor="ctr"/>
          <a:lstStyle>
            <a:lvl1pPr mar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800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Enter Placeholder Information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Placeholder Slide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Blank Slide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2428461" y="-567648"/>
            <a:ext cx="2239617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Reference Slide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425148" y="0"/>
            <a:ext cx="2236304" cy="1783522"/>
          </a:xfrm>
          <a:prstGeom prst="rect">
            <a:avLst/>
          </a:prstGeom>
          <a:solidFill>
            <a:schemeClr val="accent4">
              <a:alpha val="85098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REFERENCE </a:t>
            </a:r>
            <a:br>
              <a:rPr lang="en-US" sz="1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SLIDE: Delete </a:t>
            </a:r>
            <a:br>
              <a:rPr lang="en-US" sz="1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all finished documents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4490" y="341630"/>
            <a:ext cx="10063798" cy="5387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822952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4000" b="1" kern="1200" cap="all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Slide title: 40pt, </a:t>
            </a:r>
            <a:br>
              <a:rPr lang="en-US" smtClean="0"/>
            </a:br>
            <a:r>
              <a:rPr lang="en-US" smtClean="0"/>
              <a:t>1-2+ Lines, cap-case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4491" y="1210365"/>
            <a:ext cx="10063797" cy="281205"/>
          </a:xfrm>
          <a:prstGeom prst="rect">
            <a:avLst/>
          </a:prstGeom>
        </p:spPr>
        <p:txBody>
          <a:bodyPr lIns="0" tIns="118872" anchor="t"/>
          <a:lstStyle>
            <a:lvl1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Subtitle: 24pt Arial, Title Case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7633" y="1989138"/>
            <a:ext cx="9890655" cy="38227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</a:defRPr>
            </a:lvl1pPr>
            <a:lvl2pPr marL="339725" indent="-204788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800"/>
            </a:lvl2pPr>
            <a:lvl3pPr marL="339725" indent="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Font typeface="Wingdings" pitchFamily="2" charset="2"/>
              <a:buNone/>
              <a:defRPr sz="1600">
                <a:solidFill>
                  <a:schemeClr val="accent5"/>
                </a:solidFill>
              </a:defRPr>
            </a:lvl3pPr>
            <a:lvl4pPr marL="685800" indent="-171450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Wingdings" pitchFamily="2" charset="2"/>
              <a:buChar char="§"/>
              <a:defRPr sz="1600"/>
            </a:lvl4pPr>
            <a:lvl5pPr marL="857250" indent="-171450">
              <a:spcBef>
                <a:spcPts val="0"/>
              </a:spcBef>
              <a:spcAft>
                <a:spcPts val="100"/>
              </a:spcAft>
              <a:buClr>
                <a:schemeClr val="accent4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594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Executive Int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Executive Intro Slide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 Placeholder 2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25964" y="1166814"/>
            <a:ext cx="6189662" cy="2190749"/>
          </a:xfrm>
          <a:prstGeom prst="rect">
            <a:avLst/>
          </a:prstGeom>
        </p:spPr>
        <p:txBody>
          <a:bodyPr lIns="0" tIns="91440" rIns="0" bIns="91440"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4800" b="1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Aparajita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2" name="Text Placeholder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525964" y="3541456"/>
            <a:ext cx="6189662" cy="4333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en-US" sz="28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2400">
                <a:solidFill>
                  <a:schemeClr val="accent4"/>
                </a:solidFill>
              </a:defRPr>
            </a:lvl3pPr>
            <a:lvl4pPr>
              <a:defRPr sz="2400">
                <a:solidFill>
                  <a:schemeClr val="accent4"/>
                </a:solidFill>
              </a:defRPr>
            </a:lvl4pPr>
            <a:lvl5pPr>
              <a:defRPr sz="2400">
                <a:solidFill>
                  <a:schemeClr val="accent4"/>
                </a:solidFill>
              </a:defRPr>
            </a:lvl5pPr>
          </a:lstStyle>
          <a:p>
            <a:pPr marL="0" lv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Presentation Subtitle Goes Here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525963" y="4882259"/>
            <a:ext cx="6189663" cy="351227"/>
          </a:xfrm>
          <a:prstGeom prst="rect">
            <a:avLst/>
          </a:prstGeom>
        </p:spPr>
        <p:txBody>
          <a:bodyPr lIns="0" tIns="91440" rIns="0" bIns="91440"/>
          <a:lstStyle>
            <a:lvl1pPr marL="308607" indent="-308607">
              <a:spcBef>
                <a:spcPts val="0"/>
              </a:spcBef>
              <a:buNone/>
              <a:defRPr lang="en-US" sz="14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mtClean="0"/>
              <a:t>presenter title goes here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25963" y="4453694"/>
            <a:ext cx="6189663" cy="410136"/>
          </a:xfrm>
          <a:prstGeom prst="rect">
            <a:avLst/>
          </a:prstGeom>
        </p:spPr>
        <p:txBody>
          <a:bodyPr lIns="0" tIns="91440" rIns="0" bIns="91440"/>
          <a:lstStyle>
            <a:lvl1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0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Presenter Name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SPEAK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438400" y="-567639"/>
            <a:ext cx="2260315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Speaker Notes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44475" y="5619022"/>
            <a:ext cx="286187" cy="293166"/>
          </a:xfrm>
          <a:prstGeom prst="rect">
            <a:avLst/>
          </a:prstGeom>
          <a:solidFill>
            <a:srgbClr val="A0B9C8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0099" y="5568561"/>
            <a:ext cx="3928532" cy="351227"/>
          </a:xfrm>
          <a:prstGeom prst="rect">
            <a:avLst/>
          </a:prstGeom>
        </p:spPr>
        <p:txBody>
          <a:bodyPr lIns="0" tIns="91440" rIns="0" bIns="91440"/>
          <a:lstStyle>
            <a:lvl1pPr marL="308607" indent="-308607">
              <a:spcBef>
                <a:spcPts val="0"/>
              </a:spcBef>
              <a:buNone/>
              <a:defRPr lang="en-US" sz="1400" b="0" kern="1200" cap="none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mtClean="0"/>
              <a:t>Enter Text Here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4490" y="341630"/>
            <a:ext cx="10063798" cy="5387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822952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3200" b="1" kern="1200" cap="all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Slide title: 40pt, cap-case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7633" y="1257301"/>
            <a:ext cx="9890655" cy="4133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</a:defRPr>
            </a:lvl1pPr>
            <a:lvl2pPr marL="339725" indent="-204788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800"/>
            </a:lvl2pPr>
            <a:lvl3pPr marL="339725" indent="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Font typeface="Wingdings" pitchFamily="2" charset="2"/>
              <a:buNone/>
              <a:defRPr sz="1600">
                <a:solidFill>
                  <a:schemeClr val="accent5"/>
                </a:solidFill>
              </a:defRPr>
            </a:lvl3pPr>
            <a:lvl4pPr marL="685800" indent="-171450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Wingdings" pitchFamily="2" charset="2"/>
              <a:buChar char="§"/>
              <a:defRPr sz="1600"/>
            </a:lvl4pPr>
            <a:lvl5pPr marL="857250" indent="-171450">
              <a:spcBef>
                <a:spcPts val="0"/>
              </a:spcBef>
              <a:spcAft>
                <a:spcPts val="100"/>
              </a:spcAft>
              <a:buClr>
                <a:schemeClr val="accent4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755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JDV1_FAM7_16x9_Executive Int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 userDrawn="1"/>
        </p:nvGrpSpPr>
        <p:grpSpPr bwMode="auto">
          <a:xfrm>
            <a:off x="4" y="3"/>
            <a:ext cx="7704138" cy="6184900"/>
            <a:chOff x="-1" y="0"/>
            <a:chExt cx="7703821" cy="6184533"/>
          </a:xfrm>
        </p:grpSpPr>
        <p:pic>
          <p:nvPicPr>
            <p:cNvPr id="7" name="Picture 8" descr="\\psf\Host\Volumes\EP File Share\ Juniper\Monthly Juniper Tasks\April 2012\Janine Projects\Image Request\Architecture\iStock_000002558914Small.jpg"/>
            <p:cNvPicPr>
              <a:picLocks noChangeAspect="1" noChangeArrowheads="1"/>
            </p:cNvPicPr>
            <p:nvPr/>
          </p:nvPicPr>
          <p:blipFill>
            <a:blip r:embed="rId2" cstate="print"/>
            <a:srcRect l="29791" b="15971"/>
            <a:stretch>
              <a:fillRect/>
            </a:stretch>
          </p:blipFill>
          <p:spPr bwMode="auto">
            <a:xfrm>
              <a:off x="0" y="0"/>
              <a:ext cx="7703820" cy="617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white">
            <a:xfrm>
              <a:off x="-1" y="10"/>
              <a:ext cx="5381626" cy="618452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0"/>
                  </a:schemeClr>
                </a:gs>
                <a:gs pos="100000">
                  <a:schemeClr val="accent5">
                    <a:alpha val="7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7" rIns="91437" bIns="45717" anchor="ctr"/>
            <a:lstStyle/>
            <a:p>
              <a:pPr algn="ctr" defTabSz="8228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black">
            <a:xfrm>
              <a:off x="452508" y="130948"/>
              <a:ext cx="1569186" cy="1222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 userDrawn="1"/>
        </p:nvSpPr>
        <p:spPr>
          <a:xfrm>
            <a:off x="7658100" y="0"/>
            <a:ext cx="3314700" cy="617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22919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2438400" y="-568325"/>
            <a:ext cx="2260600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22919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Executive Intro Slide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2438400" y="-100011"/>
            <a:ext cx="2260600" cy="26035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822919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Illustration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467349" y="4453698"/>
            <a:ext cx="5248277" cy="410136"/>
          </a:xfrm>
          <a:prstGeom prst="rect">
            <a:avLst/>
          </a:prstGeom>
        </p:spPr>
        <p:txBody>
          <a:bodyPr lIns="0" tIns="91436" rIns="0" bIns="91436"/>
          <a:lstStyle>
            <a:lvl1pPr marL="0" marR="0" indent="0" algn="l" defTabSz="822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822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822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822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822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467356" y="4794710"/>
            <a:ext cx="5248279" cy="351227"/>
          </a:xfrm>
          <a:prstGeom prst="rect">
            <a:avLst/>
          </a:prstGeom>
        </p:spPr>
        <p:txBody>
          <a:bodyPr lIns="0" tIns="91436" rIns="0" bIns="91436"/>
          <a:lstStyle>
            <a:lvl1pPr marL="308594" indent="-308594">
              <a:spcBef>
                <a:spcPts val="0"/>
              </a:spcBef>
              <a:buNone/>
              <a:defRPr lang="en-US" sz="1400" b="1" kern="1200" cap="all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467349" y="1166816"/>
            <a:ext cx="5248277" cy="2190749"/>
          </a:xfrm>
          <a:prstGeom prst="rect">
            <a:avLst/>
          </a:prstGeom>
        </p:spPr>
        <p:txBody>
          <a:bodyPr lIns="0" tIns="91436" rIns="0" bIns="91436"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4800" b="1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Aparajit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467349" y="3541468"/>
            <a:ext cx="5248277" cy="433387"/>
          </a:xfrm>
          <a:prstGeom prst="rect">
            <a:avLst/>
          </a:prstGeom>
        </p:spPr>
        <p:txBody>
          <a:bodyPr lIns="0" tIns="45718" rIns="91436" bIns="45718"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2400">
                <a:solidFill>
                  <a:schemeClr val="accent4"/>
                </a:solidFill>
              </a:defRPr>
            </a:lvl3pPr>
            <a:lvl4pPr>
              <a:defRPr sz="2400">
                <a:solidFill>
                  <a:schemeClr val="accent4"/>
                </a:solidFill>
              </a:defRPr>
            </a:lvl4pPr>
            <a:lvl5pPr>
              <a:defRPr sz="2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00835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-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97280" y="4523423"/>
            <a:ext cx="8801100" cy="825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278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86" y="230429"/>
            <a:ext cx="9864547" cy="6665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26"/>
              </a:spcAft>
              <a:defRPr lang="en-US" sz="2400" b="1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31309" y="1028700"/>
            <a:ext cx="9875520" cy="4423410"/>
          </a:xfrm>
          <a:prstGeom prst="rect">
            <a:avLst/>
          </a:prstGeom>
        </p:spPr>
        <p:txBody>
          <a:bodyPr/>
          <a:lstStyle>
            <a:lvl1pPr marL="112713" indent="-112713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69913" indent="-225425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54075" indent="-223838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47763" indent="-233363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84313" indent="-225425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1420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rg-ven-gradient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34853"/>
            <a:ext cx="10972800" cy="1637348"/>
          </a:xfrm>
          <a:prstGeom prst="rect">
            <a:avLst/>
          </a:prstGeom>
        </p:spPr>
      </p:pic>
      <p:sp>
        <p:nvSpPr>
          <p:cNvPr id="4" name="Rectangle 44"/>
          <p:cNvSpPr>
            <a:spLocks noChangeArrowheads="1"/>
          </p:cNvSpPr>
          <p:nvPr/>
        </p:nvSpPr>
        <p:spPr bwMode="invGray">
          <a:xfrm>
            <a:off x="0" y="2962989"/>
            <a:ext cx="92333" cy="246221"/>
          </a:xfrm>
          <a:prstGeom prst="rect">
            <a:avLst/>
          </a:prstGeom>
          <a:gradFill rotWithShape="1">
            <a:gsLst>
              <a:gs pos="0">
                <a:srgbClr val="BABCBE">
                  <a:alpha val="14999"/>
                </a:srgbClr>
              </a:gs>
              <a:gs pos="100000">
                <a:srgbClr val="565758">
                  <a:alpha val="14999"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tIns="0" rIns="0" bIns="0"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04510" y="1708785"/>
            <a:ext cx="4554107" cy="3822523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</p:pic>
    </p:spTree>
    <p:extLst>
      <p:ext uri="{BB962C8B-B14F-4D97-AF65-F5344CB8AC3E}">
        <p14:creationId xmlns:p14="http://schemas.microsoft.com/office/powerpoint/2010/main" val="155846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86" y="230429"/>
            <a:ext cx="9864547" cy="6665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 lang="en-US" sz="2400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3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Left_Executive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Executive Intro Slide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915988" y="1166814"/>
            <a:ext cx="6189662" cy="2190749"/>
          </a:xfrm>
          <a:prstGeom prst="rect">
            <a:avLst/>
          </a:prstGeom>
        </p:spPr>
        <p:txBody>
          <a:bodyPr lIns="0" tIns="91440" rIns="0" bIns="91440"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4800" b="1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Aparajita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15988" y="3541456"/>
            <a:ext cx="6189662" cy="4333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en-US" sz="28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>
              <a:defRPr sz="2400">
                <a:solidFill>
                  <a:schemeClr val="accent4"/>
                </a:solidFill>
              </a:defRPr>
            </a:lvl2pPr>
            <a:lvl3pPr>
              <a:defRPr sz="2400">
                <a:solidFill>
                  <a:schemeClr val="accent4"/>
                </a:solidFill>
              </a:defRPr>
            </a:lvl3pPr>
            <a:lvl4pPr>
              <a:defRPr sz="2400">
                <a:solidFill>
                  <a:schemeClr val="accent4"/>
                </a:solidFill>
              </a:defRPr>
            </a:lvl4pPr>
            <a:lvl5pPr>
              <a:defRPr sz="2400">
                <a:solidFill>
                  <a:schemeClr val="accent4"/>
                </a:solidFill>
              </a:defRPr>
            </a:lvl5pPr>
          </a:lstStyle>
          <a:p>
            <a:pPr marL="0" lv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Presentation Subtitle Goes Here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5987" y="4882259"/>
            <a:ext cx="6189663" cy="351227"/>
          </a:xfrm>
          <a:prstGeom prst="rect">
            <a:avLst/>
          </a:prstGeom>
        </p:spPr>
        <p:txBody>
          <a:bodyPr lIns="0" tIns="91440" rIns="0" bIns="91440"/>
          <a:lstStyle>
            <a:lvl1pPr marL="308607" indent="-308607">
              <a:spcBef>
                <a:spcPts val="0"/>
              </a:spcBef>
              <a:buNone/>
              <a:defRPr lang="en-US" sz="14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mtClean="0"/>
              <a:t>presenter title goes here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915987" y="4453694"/>
            <a:ext cx="6189663" cy="410136"/>
          </a:xfrm>
          <a:prstGeom prst="rect">
            <a:avLst/>
          </a:prstGeom>
        </p:spPr>
        <p:txBody>
          <a:bodyPr lIns="0" tIns="91440" rIns="0" bIns="91440"/>
          <a:lstStyle>
            <a:lvl1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20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82292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Presenter Name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Blank Slide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Title and Content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2438400" y="-100484"/>
            <a:ext cx="2260315" cy="26125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z="1200" smtClean="0">
                <a:solidFill>
                  <a:schemeClr val="bg1"/>
                </a:solidFill>
              </a:rPr>
              <a:t>1-Line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4490" y="341630"/>
            <a:ext cx="10063798" cy="5387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822952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4000" b="1" kern="1200" cap="all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40pt, 1-2+ Lines, cap-case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4491" y="730224"/>
            <a:ext cx="10063797" cy="281205"/>
          </a:xfrm>
          <a:prstGeom prst="rect">
            <a:avLst/>
          </a:prstGeom>
        </p:spPr>
        <p:txBody>
          <a:bodyPr lIns="0" tIns="118872" anchor="t" anchorCtr="0"/>
          <a:lstStyle>
            <a:lvl1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Subtitle: 24pt Arial, Title Case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7633" y="1989139"/>
            <a:ext cx="9890655" cy="382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</a:defRPr>
            </a:lvl1pPr>
            <a:lvl2pPr marL="339725" indent="-204788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800"/>
            </a:lvl2pPr>
            <a:lvl3pPr marL="339725" indent="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Font typeface="Wingdings" pitchFamily="2" charset="2"/>
              <a:buNone/>
              <a:defRPr sz="1600">
                <a:solidFill>
                  <a:schemeClr val="accent5"/>
                </a:solidFill>
              </a:defRPr>
            </a:lvl3pPr>
            <a:lvl4pPr marL="685800" indent="-171450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Wingdings" pitchFamily="2" charset="2"/>
              <a:buChar char="§"/>
              <a:defRPr sz="1600"/>
            </a:lvl4pPr>
            <a:lvl5pPr marL="857250" indent="-171450">
              <a:spcBef>
                <a:spcPts val="0"/>
              </a:spcBef>
              <a:spcAft>
                <a:spcPts val="100"/>
              </a:spcAft>
              <a:buClr>
                <a:schemeClr val="accent4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43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2 Lines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Blank Slide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Title and Content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2438400" y="-100484"/>
            <a:ext cx="2260315" cy="26125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z="1200" smtClean="0">
                <a:solidFill>
                  <a:schemeClr val="bg1"/>
                </a:solidFill>
              </a:rPr>
              <a:t>2-Line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4490" y="341630"/>
            <a:ext cx="10063798" cy="5387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822952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4000" b="1" kern="1200" cap="all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Slide title: 40pt, </a:t>
            </a:r>
            <a:br>
              <a:rPr lang="en-US" smtClean="0"/>
            </a:br>
            <a:r>
              <a:rPr lang="en-US" smtClean="0"/>
              <a:t>1-2+ Lines, cap-case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4491" y="1210365"/>
            <a:ext cx="10063797" cy="281205"/>
          </a:xfrm>
          <a:prstGeom prst="rect">
            <a:avLst/>
          </a:prstGeom>
        </p:spPr>
        <p:txBody>
          <a:bodyPr lIns="0" tIns="118872" anchor="t"/>
          <a:lstStyle>
            <a:lvl1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Subtitle: 24pt Arial, Title Case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7633" y="1989139"/>
            <a:ext cx="9890655" cy="382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</a:defRPr>
            </a:lvl1pPr>
            <a:lvl2pPr marL="339725" indent="-204788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800"/>
            </a:lvl2pPr>
            <a:lvl3pPr marL="339725" indent="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Font typeface="Wingdings" pitchFamily="2" charset="2"/>
              <a:buNone/>
              <a:defRPr sz="1600">
                <a:solidFill>
                  <a:schemeClr val="accent5"/>
                </a:solidFill>
              </a:defRPr>
            </a:lvl3pPr>
            <a:lvl4pPr marL="685800" indent="-171450"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Wingdings" pitchFamily="2" charset="2"/>
              <a:buChar char="§"/>
              <a:defRPr sz="1600"/>
            </a:lvl4pPr>
            <a:lvl5pPr marL="857250" indent="-171450">
              <a:spcBef>
                <a:spcPts val="0"/>
              </a:spcBef>
              <a:spcAft>
                <a:spcPts val="100"/>
              </a:spcAft>
              <a:buClr>
                <a:schemeClr val="accent4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495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Title and Bullets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4512" y="1438275"/>
            <a:ext cx="10161587" cy="4373563"/>
          </a:xfrm>
          <a:prstGeom prst="rect">
            <a:avLst/>
          </a:prstGeom>
        </p:spPr>
        <p:txBody>
          <a:bodyPr/>
          <a:lstStyle>
            <a:lvl1pPr marL="288925" indent="-288925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 marL="576263" indent="-261938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2pPr>
            <a:lvl3pPr marL="804863" indent="-236538" defTabSz="914400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685800" indent="-171450"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Font typeface="Wingdings" pitchFamily="2" charset="2"/>
              <a:buChar char="§"/>
              <a:defRPr sz="1600"/>
            </a:lvl4pPr>
            <a:lvl5pPr marL="857250" indent="-171450">
              <a:spcBef>
                <a:spcPts val="0"/>
              </a:spcBef>
              <a:spcAft>
                <a:spcPts val="100"/>
              </a:spcAft>
              <a:buClr>
                <a:schemeClr val="accent4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4490" y="341630"/>
            <a:ext cx="10063798" cy="5387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822952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4000" b="1" kern="1200" cap="all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40pt, 1-2+ Lines, cap-case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64491" y="730224"/>
            <a:ext cx="10063797" cy="281205"/>
          </a:xfrm>
          <a:prstGeom prst="rect">
            <a:avLst/>
          </a:prstGeom>
        </p:spPr>
        <p:txBody>
          <a:bodyPr lIns="0" tIns="118872" anchor="t" anchorCtr="0"/>
          <a:lstStyle>
            <a:lvl1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822952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Subtitle: 24pt Arial, Title Case</a:t>
            </a:r>
          </a:p>
        </p:txBody>
      </p:sp>
    </p:spTree>
    <p:extLst>
      <p:ext uri="{BB962C8B-B14F-4D97-AF65-F5344CB8AC3E}">
        <p14:creationId xmlns:p14="http://schemas.microsoft.com/office/powerpoint/2010/main" val="37910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Blank Slide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Big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Big Concept Slide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35461" y="3433876"/>
            <a:ext cx="4827824" cy="538402"/>
          </a:xfrm>
          <a:prstGeom prst="rect">
            <a:avLst/>
          </a:prstGeom>
        </p:spPr>
        <p:txBody>
          <a:bodyPr lIns="0" rIns="0" anchor="b"/>
          <a:lstStyle>
            <a:lvl1pPr marL="0" indent="0" algn="l" defTabSz="822928" rtl="0" eaLnBrk="1" latinLnBrk="0" hangingPunct="1">
              <a:buNone/>
              <a:defRPr lang="en-US" sz="2800" b="0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822928" rtl="0" eaLnBrk="1" latinLnBrk="0" hangingPunct="1">
              <a:defRPr lang="en-US" sz="28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algn="l" defTabSz="822928" rtl="0" eaLnBrk="1" latinLnBrk="0" hangingPunct="1">
              <a:defRPr lang="en-US" sz="28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algn="l" defTabSz="822928" rtl="0" eaLnBrk="1" latinLnBrk="0" hangingPunct="1">
              <a:defRPr lang="en-US" sz="28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algn="l" defTabSz="822928" rtl="0" eaLnBrk="1" latinLnBrk="0" hangingPunct="1">
              <a:defRPr lang="en-US"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BIG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979962"/>
            <a:ext cx="10963284" cy="998251"/>
          </a:xfrm>
          <a:prstGeom prst="rect">
            <a:avLst/>
          </a:prstGeom>
        </p:spPr>
        <p:txBody>
          <a:bodyPr lIns="0" rIns="457200" anchor="b"/>
          <a:lstStyle>
            <a:lvl1pPr marL="0" indent="0" algn="r">
              <a:buNone/>
              <a:defRPr sz="7200" b="1" cap="all" baseline="0"/>
            </a:lvl1pPr>
          </a:lstStyle>
          <a:p>
            <a:pPr lvl="0"/>
            <a:r>
              <a:rPr lang="en-US" smtClean="0"/>
              <a:t>COncept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DV6_16x9_Left_Big 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lvl="0" algn="ctr"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Big Concept Slide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6576" y="3433876"/>
            <a:ext cx="9891712" cy="538402"/>
          </a:xfrm>
          <a:prstGeom prst="rect">
            <a:avLst/>
          </a:prstGeom>
        </p:spPr>
        <p:txBody>
          <a:bodyPr lIns="0" rIns="0" anchor="b"/>
          <a:lstStyle>
            <a:lvl1pPr marL="0" indent="0" algn="l" defTabSz="822928" rtl="0" eaLnBrk="1" latinLnBrk="0" hangingPunct="1">
              <a:buNone/>
              <a:defRPr lang="en-US" sz="2800" b="0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822928" rtl="0" eaLnBrk="1" latinLnBrk="0" hangingPunct="1">
              <a:defRPr lang="en-US" sz="28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algn="l" defTabSz="822928" rtl="0" eaLnBrk="1" latinLnBrk="0" hangingPunct="1">
              <a:defRPr lang="en-US" sz="28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algn="l" defTabSz="822928" rtl="0" eaLnBrk="1" latinLnBrk="0" hangingPunct="1">
              <a:defRPr lang="en-US" sz="28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algn="l" defTabSz="822928" rtl="0" eaLnBrk="1" latinLnBrk="0" hangingPunct="1">
              <a:defRPr lang="en-US"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BIG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6" y="3979962"/>
            <a:ext cx="9891712" cy="998251"/>
          </a:xfrm>
          <a:prstGeom prst="rect">
            <a:avLst/>
          </a:prstGeom>
        </p:spPr>
        <p:txBody>
          <a:bodyPr lIns="0" rIns="457200" anchor="b"/>
          <a:lstStyle>
            <a:lvl1pPr marL="0" indent="0" algn="l">
              <a:buNone/>
              <a:defRPr sz="7200" b="1" cap="all" baseline="0"/>
            </a:lvl1pPr>
          </a:lstStyle>
          <a:p>
            <a:pPr lvl="0"/>
            <a:r>
              <a:rPr lang="en-US" smtClean="0"/>
              <a:t>CONCEPT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2438400" y="-567648"/>
            <a:ext cx="2260315" cy="457200"/>
          </a:xfrm>
          <a:prstGeom prst="rect">
            <a:avLst/>
          </a:prstGeom>
          <a:solidFill>
            <a:srgbClr val="A0B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Slide</a:t>
            </a:r>
            <a:r>
              <a:rPr lang="en-US" baseline="0" dirty="0" smtClean="0">
                <a:solidFill>
                  <a:schemeClr val="tx1"/>
                </a:solidFill>
              </a:rPr>
              <a:t> Type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\\psf\Host\Volumes\EP File Share\ Juniper\Major Tasks\Template Redesign Project\Development\Template Development\Artwork\Background\Background_05142012\Juniper-Dark-Background_Noise-3.png"/>
          <p:cNvPicPr>
            <a:picLocks noChangeAspect="1" noChangeArrowheads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"/>
          <a:stretch/>
        </p:blipFill>
        <p:spPr bwMode="invGray">
          <a:xfrm>
            <a:off x="0" y="0"/>
            <a:ext cx="10972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-567648"/>
            <a:ext cx="8229600" cy="457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40" tIns="0" rIns="0" bIns="0" rtlCol="0" anchor="ctr" anchorCtr="0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A8B9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Juniper </a:t>
            </a: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A8B9C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Networks Large Venue Template / 16x9 / V6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A8B9C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33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3" r:id="rId3"/>
    <p:sldLayoutId id="2147483749" r:id="rId4"/>
    <p:sldLayoutId id="2147483777" r:id="rId5"/>
    <p:sldLayoutId id="2147483757" r:id="rId6"/>
    <p:sldLayoutId id="2147483748" r:id="rId7"/>
    <p:sldLayoutId id="2147483747" r:id="rId8"/>
    <p:sldLayoutId id="2147483775" r:id="rId9"/>
    <p:sldLayoutId id="2147483758" r:id="rId10"/>
    <p:sldLayoutId id="2147483774" r:id="rId11"/>
    <p:sldLayoutId id="2147483761" r:id="rId12"/>
    <p:sldLayoutId id="2147483762" r:id="rId13"/>
    <p:sldLayoutId id="2147483763" r:id="rId14"/>
    <p:sldLayoutId id="2147483764" r:id="rId15"/>
    <p:sldLayoutId id="2147483772" r:id="rId16"/>
    <p:sldLayoutId id="2147483766" r:id="rId17"/>
    <p:sldLayoutId id="2147483767" r:id="rId18"/>
    <p:sldLayoutId id="2147483768" r:id="rId19"/>
    <p:sldLayoutId id="2147483769" r:id="rId20"/>
    <p:sldLayoutId id="2147483779" r:id="rId21"/>
    <p:sldLayoutId id="2147483780" r:id="rId22"/>
    <p:sldLayoutId id="2147483781" r:id="rId23"/>
    <p:sldLayoutId id="2147483782" r:id="rId24"/>
    <p:sldLayoutId id="2147483783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822952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07" indent="-308607" algn="l" defTabSz="82295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49" indent="-257172" algn="l" defTabSz="8229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90" indent="-205738" algn="l" defTabSz="8229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66" indent="-205738" algn="l" defTabSz="8229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41" indent="-205738" algn="l" defTabSz="8229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18" indent="-205738" algn="l" defTabSz="8229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593" indent="-205738" algn="l" defTabSz="8229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069" indent="-205738" algn="l" defTabSz="8229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45" indent="-205738" algn="l" defTabSz="8229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6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52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27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04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79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56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1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07" algn="l" defTabSz="822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49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20" Type="http://schemas.openxmlformats.org/officeDocument/2006/relationships/image" Target="../media/image34.png"/><Relationship Id="rId10" Type="http://schemas.openxmlformats.org/officeDocument/2006/relationships/tags" Target="../tags/tag9.xml"/><Relationship Id="rId11" Type="http://schemas.openxmlformats.org/officeDocument/2006/relationships/tags" Target="../tags/tag10.xml"/><Relationship Id="rId12" Type="http://schemas.openxmlformats.org/officeDocument/2006/relationships/tags" Target="../tags/tag11.xml"/><Relationship Id="rId13" Type="http://schemas.openxmlformats.org/officeDocument/2006/relationships/slideLayout" Target="../slideLayouts/slideLayout25.x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29.emf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jpe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_jun-slide03.jpg"/>
          <p:cNvPicPr>
            <a:picLocks noChangeAspect="1"/>
          </p:cNvPicPr>
          <p:nvPr/>
        </p:nvPicPr>
        <p:blipFill rotWithShape="1">
          <a:blip r:embed="rId2" cstate="print"/>
          <a:srcRect l="1476" t="2975" r="6110" b="4566"/>
          <a:stretch/>
        </p:blipFill>
        <p:spPr>
          <a:xfrm>
            <a:off x="0" y="12699"/>
            <a:ext cx="10972800" cy="61722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25964" y="887414"/>
            <a:ext cx="6189662" cy="2190749"/>
          </a:xfrm>
        </p:spPr>
        <p:txBody>
          <a:bodyPr/>
          <a:lstStyle/>
          <a:p>
            <a:r>
              <a:rPr lang="en-US" dirty="0" smtClean="0"/>
              <a:t>Juniper networks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25964" y="2995356"/>
            <a:ext cx="6189662" cy="433387"/>
          </a:xfrm>
        </p:spPr>
        <p:txBody>
          <a:bodyPr/>
          <a:lstStyle/>
          <a:p>
            <a:r>
              <a:rPr lang="en-US" sz="2400" b="1" dirty="0"/>
              <a:t>Nueva Estrategia de </a:t>
            </a:r>
            <a:r>
              <a:rPr lang="en-US" sz="2400" b="1" dirty="0" err="1"/>
              <a:t>Seguridad</a:t>
            </a:r>
            <a:r>
              <a:rPr lang="en-US" sz="2400" b="1" dirty="0"/>
              <a:t> </a:t>
            </a:r>
            <a:r>
              <a:rPr lang="en-US" sz="2400" b="1" dirty="0" err="1" smtClean="0"/>
              <a:t>frente</a:t>
            </a:r>
            <a:r>
              <a:rPr lang="en-US" sz="2400" b="1" dirty="0" smtClean="0"/>
              <a:t> </a:t>
            </a:r>
            <a:r>
              <a:rPr lang="en-US" sz="2400" b="1" dirty="0"/>
              <a:t>a los </a:t>
            </a:r>
            <a:r>
              <a:rPr lang="en-US" sz="2400" b="1" dirty="0" err="1"/>
              <a:t>C</a:t>
            </a:r>
            <a:r>
              <a:rPr lang="en-US" sz="2400" b="1" dirty="0" err="1" smtClean="0"/>
              <a:t>iberataques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25963" y="3691694"/>
            <a:ext cx="6189663" cy="410136"/>
          </a:xfrm>
        </p:spPr>
        <p:txBody>
          <a:bodyPr/>
          <a:lstStyle/>
          <a:p>
            <a:r>
              <a:rPr lang="en-US" sz="1600" dirty="0" smtClean="0"/>
              <a:t>José Fidel Tomás – </a:t>
            </a:r>
            <a:r>
              <a:rPr lang="en-US" sz="1600" dirty="0" err="1" smtClean="0"/>
              <a:t>fidel.tomas@juniper.net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27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1"/>
          <p:cNvSpPr>
            <a:spLocks noChangeShapeType="1"/>
          </p:cNvSpPr>
          <p:nvPr/>
        </p:nvSpPr>
        <p:spPr bwMode="auto">
          <a:xfrm flipH="1">
            <a:off x="1367993" y="2946586"/>
            <a:ext cx="0" cy="662438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700387" y="1414463"/>
            <a:ext cx="3762102" cy="3763328"/>
          </a:xfrm>
          <a:prstGeom prst="roundRect">
            <a:avLst>
              <a:gd name="adj" fmla="val 5730"/>
            </a:avLst>
          </a:prstGeom>
          <a:gradFill>
            <a:gsLst>
              <a:gs pos="0">
                <a:srgbClr val="5D87A1"/>
              </a:gs>
              <a:gs pos="100000">
                <a:srgbClr val="3F5B6D"/>
              </a:gs>
            </a:gsLst>
            <a:lin ang="5400000" scaled="0"/>
          </a:gradFill>
          <a:ln w="28575"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indent="925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67811" algn="l"/>
              </a:tabLst>
              <a:defRPr/>
            </a:pPr>
            <a:endParaRPr lang="en-US" sz="20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5" name="Round Same Side Corner Rectangle 34"/>
          <p:cNvSpPr/>
          <p:nvPr/>
        </p:nvSpPr>
        <p:spPr>
          <a:xfrm>
            <a:off x="2766061" y="1465898"/>
            <a:ext cx="3646170" cy="394335"/>
          </a:xfrm>
          <a:prstGeom prst="round2SameRect">
            <a:avLst>
              <a:gd name="adj1" fmla="val 29710"/>
              <a:gd name="adj2" fmla="val 0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7978140" y="3388140"/>
            <a:ext cx="1943100" cy="44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5D87A1"/>
                </a:solidFill>
                <a:latin typeface="Arial" pitchFamily="34" charset="0"/>
                <a:cs typeface="Arial" pitchFamily="34" charset="0"/>
              </a:rPr>
              <a:t>App </a:t>
            </a:r>
            <a:r>
              <a:rPr lang="en-US" sz="1400" dirty="0" smtClean="0">
                <a:solidFill>
                  <a:srgbClr val="5D87A1"/>
                </a:solidFill>
                <a:latin typeface="Arial" pitchFamily="34" charset="0"/>
                <a:cs typeface="Arial" pitchFamily="34" charset="0"/>
              </a:rPr>
              <a:t>Server</a:t>
            </a:r>
            <a:endParaRPr lang="en-US" sz="1400" dirty="0">
              <a:solidFill>
                <a:srgbClr val="5D87A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-100913" y="3388140"/>
            <a:ext cx="1965960" cy="44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5D87A1"/>
                </a:solidFill>
              </a:rPr>
              <a:t>Client</a:t>
            </a:r>
            <a:endParaRPr lang="en-US" sz="1400" dirty="0">
              <a:solidFill>
                <a:srgbClr val="5D87A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41363" y="4122559"/>
            <a:ext cx="1894026" cy="217846"/>
          </a:xfrm>
          <a:prstGeom prst="rect">
            <a:avLst/>
          </a:prstGeom>
          <a:noFill/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Server Configuration</a:t>
            </a:r>
            <a:endParaRPr lang="en-U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696421" y="2446056"/>
            <a:ext cx="1395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5D87A1"/>
                </a:solidFill>
              </a:rPr>
              <a:t>Network Perimeter</a:t>
            </a: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9381906" y="3388140"/>
            <a:ext cx="1666416" cy="44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5D87A1"/>
                </a:solidFill>
                <a:latin typeface="Arial" pitchFamily="34" charset="0"/>
                <a:cs typeface="Arial" pitchFamily="34" charset="0"/>
              </a:rPr>
              <a:t>Database</a:t>
            </a:r>
            <a:endParaRPr lang="en-US" sz="1400" dirty="0">
              <a:solidFill>
                <a:srgbClr val="5D87A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084025" y="3388140"/>
            <a:ext cx="1666416" cy="44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5D87A1"/>
                </a:solidFill>
              </a:rPr>
              <a:t>Firewall</a:t>
            </a:r>
            <a:endParaRPr lang="en-US" sz="1400" dirty="0">
              <a:solidFill>
                <a:srgbClr val="5D87A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41363" y="2057647"/>
            <a:ext cx="2259098" cy="199616"/>
          </a:xfrm>
          <a:prstGeom prst="rect">
            <a:avLst/>
          </a:prstGeom>
          <a:noFill/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Query String Parameters</a:t>
            </a:r>
            <a:endParaRPr lang="en-U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0597" y="1491514"/>
            <a:ext cx="3680864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cs typeface="Calibri"/>
              </a:rPr>
              <a:t>Tar 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Traps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42015" y="3285717"/>
            <a:ext cx="1341120" cy="290036"/>
          </a:xfrm>
          <a:prstGeom prst="ellipse">
            <a:avLst/>
          </a:prstGeom>
          <a:noFill/>
          <a:ln>
            <a:solidFill>
              <a:srgbClr val="F69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3823" y="2292734"/>
            <a:ext cx="350901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l="4273"/>
          <a:stretch>
            <a:fillRect/>
          </a:stretch>
        </p:blipFill>
        <p:spPr bwMode="auto">
          <a:xfrm>
            <a:off x="2770742" y="3096712"/>
            <a:ext cx="3663532" cy="60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3629"/>
          <a:stretch>
            <a:fillRect/>
          </a:stretch>
        </p:blipFill>
        <p:spPr bwMode="auto">
          <a:xfrm>
            <a:off x="2766917" y="4352387"/>
            <a:ext cx="3641578" cy="59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2741363" y="2874075"/>
            <a:ext cx="1894026" cy="217846"/>
          </a:xfrm>
          <a:prstGeom prst="rect">
            <a:avLst/>
          </a:prstGeom>
          <a:noFill/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Hidden Input Fields</a:t>
            </a:r>
            <a:endParaRPr lang="en-U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06785" y="2322128"/>
            <a:ext cx="821598" cy="1436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027332" y="3209544"/>
            <a:ext cx="3313859" cy="1438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779805" y="4366852"/>
            <a:ext cx="3619286" cy="57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Detection by Deception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 descr="C:\Users\Kurt\Desktop\Dog &amp; Pony Show\Juniper\Juniper Template NEW\Juniper Icon Library PNGs\Monit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1" y="2994691"/>
            <a:ext cx="675240" cy="473464"/>
          </a:xfrm>
          <a:prstGeom prst="rect">
            <a:avLst/>
          </a:prstGeom>
          <a:noFill/>
        </p:spPr>
      </p:pic>
      <p:pic>
        <p:nvPicPr>
          <p:cNvPr id="39" name="Picture 2" descr="C:\Users\Kurt\Desktop\Dog &amp; Pony Show\Juniper\Juniper Template NEW\Juniper Icon Library PNGs\Database 1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95790" y="2963037"/>
            <a:ext cx="626184" cy="505118"/>
          </a:xfrm>
          <a:prstGeom prst="rect">
            <a:avLst/>
          </a:prstGeom>
          <a:noFill/>
        </p:spPr>
      </p:pic>
      <p:pic>
        <p:nvPicPr>
          <p:cNvPr id="43" name="Picture 3" descr="C:\Users\Kurt\Desktop\Dog &amp; Pony Show\Juniper\Juniper Template NEW\Juniper Icon Library PNGs\App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5915" y="2867568"/>
            <a:ext cx="1071802" cy="600587"/>
          </a:xfrm>
          <a:prstGeom prst="rect">
            <a:avLst/>
          </a:prstGeom>
          <a:noFill/>
        </p:spPr>
      </p:pic>
      <p:pic>
        <p:nvPicPr>
          <p:cNvPr id="3076" name="Picture 4" descr="C:\Users\Kurt\Desktop\Dog &amp; Pony Show\Juniper\Juniper Template NEW\Juniper Icon Library PNGs\Firewal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0794" y="3008316"/>
            <a:ext cx="775060" cy="459839"/>
          </a:xfrm>
          <a:prstGeom prst="rect">
            <a:avLst/>
          </a:prstGeom>
          <a:noFill/>
        </p:spPr>
      </p:pic>
      <p:sp>
        <p:nvSpPr>
          <p:cNvPr id="57" name="Left-Right Arrow 56"/>
          <p:cNvSpPr/>
          <p:nvPr/>
        </p:nvSpPr>
        <p:spPr>
          <a:xfrm>
            <a:off x="1203960" y="3180398"/>
            <a:ext cx="373380" cy="154305"/>
          </a:xfrm>
          <a:prstGeom prst="leftRightArrow">
            <a:avLst/>
          </a:prstGeom>
          <a:solidFill>
            <a:srgbClr val="5D8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Left-Right Arrow 57"/>
          <p:cNvSpPr/>
          <p:nvPr/>
        </p:nvSpPr>
        <p:spPr>
          <a:xfrm>
            <a:off x="2312670" y="3180398"/>
            <a:ext cx="373380" cy="154305"/>
          </a:xfrm>
          <a:prstGeom prst="leftRightArrow">
            <a:avLst/>
          </a:prstGeom>
          <a:solidFill>
            <a:srgbClr val="5D8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Left-Right Arrow 58"/>
          <p:cNvSpPr/>
          <p:nvPr/>
        </p:nvSpPr>
        <p:spPr>
          <a:xfrm>
            <a:off x="6539124" y="3180398"/>
            <a:ext cx="373380" cy="154305"/>
          </a:xfrm>
          <a:prstGeom prst="leftRightArrow">
            <a:avLst/>
          </a:prstGeom>
          <a:solidFill>
            <a:srgbClr val="5D8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Left-Right Arrow 65"/>
          <p:cNvSpPr/>
          <p:nvPr/>
        </p:nvSpPr>
        <p:spPr>
          <a:xfrm>
            <a:off x="7950190" y="3180398"/>
            <a:ext cx="373380" cy="154305"/>
          </a:xfrm>
          <a:prstGeom prst="leftRightArrow">
            <a:avLst/>
          </a:prstGeom>
          <a:solidFill>
            <a:srgbClr val="5D8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Left-Right Arrow 66"/>
          <p:cNvSpPr/>
          <p:nvPr/>
        </p:nvSpPr>
        <p:spPr>
          <a:xfrm>
            <a:off x="9480062" y="3180398"/>
            <a:ext cx="373380" cy="154305"/>
          </a:xfrm>
          <a:prstGeom prst="leftRightArrow">
            <a:avLst/>
          </a:prstGeom>
          <a:solidFill>
            <a:srgbClr val="5D8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6655630" y="2734628"/>
            <a:ext cx="1505390" cy="754430"/>
            <a:chOff x="5679708" y="4076700"/>
            <a:chExt cx="1360854" cy="909326"/>
          </a:xfrm>
        </p:grpSpPr>
        <p:pic>
          <p:nvPicPr>
            <p:cNvPr id="36" name="Picture 2" descr="C:\Users\Kurt\Desktop\Juniper Icon Library\JUNOS LOGO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79708" y="4076700"/>
              <a:ext cx="1360854" cy="909326"/>
            </a:xfrm>
            <a:prstGeom prst="rect">
              <a:avLst/>
            </a:prstGeom>
            <a:noFill/>
          </p:spPr>
        </p:pic>
        <p:pic>
          <p:nvPicPr>
            <p:cNvPr id="37" name="Picture 3" descr="C:\Users\Kurt\Desktop\Picture3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977426" y="4805461"/>
              <a:ext cx="960437" cy="18056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445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Elbow Connector 21"/>
          <p:cNvCxnSpPr/>
          <p:nvPr/>
        </p:nvCxnSpPr>
        <p:spPr>
          <a:xfrm rot="16200000" flipH="1">
            <a:off x="6300019" y="892249"/>
            <a:ext cx="924998" cy="2567480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50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3756244" y="915953"/>
            <a:ext cx="924998" cy="2520072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50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660736" y="2672778"/>
            <a:ext cx="4771044" cy="2729557"/>
          </a:xfrm>
          <a:prstGeom prst="roundRect">
            <a:avLst>
              <a:gd name="adj" fmla="val 4937"/>
            </a:avLst>
          </a:prstGeom>
          <a:gradFill>
            <a:gsLst>
              <a:gs pos="5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91440" rIns="0" bIns="0" numCol="1" anchor="t" anchorCtr="0" compatLnSpc="1">
            <a:prstTxWarp prst="textNoShape">
              <a:avLst/>
            </a:prstTxWarp>
          </a:bodyPr>
          <a:lstStyle/>
          <a:p>
            <a:pPr indent="-177800"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177800" algn="l"/>
              </a:tabLst>
              <a:defRPr/>
            </a:pPr>
            <a:r>
              <a:rPr lang="en-US" b="1" dirty="0" smtClean="0">
                <a:solidFill>
                  <a:srgbClr val="5D87A1"/>
                </a:solidFill>
                <a:ea typeface="ＭＳ Ｐゴシック" pitchFamily="34" charset="-128"/>
              </a:rPr>
              <a:t>Track Software and Script Attacks</a:t>
            </a:r>
            <a:br>
              <a:rPr lang="en-US" b="1" dirty="0" smtClean="0">
                <a:solidFill>
                  <a:srgbClr val="5D87A1"/>
                </a:solidFill>
                <a:ea typeface="ＭＳ Ｐゴシック" pitchFamily="34" charset="-128"/>
              </a:rPr>
            </a:br>
            <a:r>
              <a:rPr lang="en-US" sz="1600" dirty="0" smtClean="0">
                <a:solidFill>
                  <a:srgbClr val="5D87A1"/>
                </a:solidFill>
                <a:ea typeface="ＭＳ Ｐゴシック" pitchFamily="34" charset="-128"/>
              </a:rPr>
              <a:t>Fingerprinting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sz="1200" dirty="0" smtClean="0">
                <a:ea typeface="ＭＳ Ｐゴシック" pitchFamily="34" charset="-128"/>
              </a:rPr>
              <a:t>HTTP communications.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4835" y="2672778"/>
            <a:ext cx="4747741" cy="2729557"/>
          </a:xfrm>
          <a:prstGeom prst="roundRect">
            <a:avLst>
              <a:gd name="adj" fmla="val 4602"/>
            </a:avLst>
          </a:prstGeom>
          <a:gradFill>
            <a:gsLst>
              <a:gs pos="5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91440" rIns="0" bIns="0" numCol="1" anchor="t" anchorCtr="0" compatLnSpc="1">
            <a:prstTxWarp prst="textNoShape">
              <a:avLst/>
            </a:prstTxWarp>
          </a:bodyPr>
          <a:lstStyle/>
          <a:p>
            <a:pPr lvl="0" indent="-177800"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177800" algn="l"/>
              </a:tabLst>
              <a:defRPr/>
            </a:pPr>
            <a:r>
              <a:rPr lang="en-US" b="1" dirty="0" smtClean="0">
                <a:solidFill>
                  <a:srgbClr val="5D87A1"/>
                </a:solidFill>
                <a:ea typeface="ＭＳ Ｐゴシック" pitchFamily="34" charset="-128"/>
              </a:rPr>
              <a:t>Track Browser Attacks</a:t>
            </a:r>
          </a:p>
          <a:p>
            <a:pPr lvl="0" indent="-177800"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177800" algn="l"/>
              </a:tabLst>
              <a:defRPr/>
            </a:pPr>
            <a:r>
              <a:rPr lang="en-US" sz="1600" dirty="0" smtClean="0">
                <a:solidFill>
                  <a:srgbClr val="5D87A1"/>
                </a:solidFill>
                <a:ea typeface="ＭＳ Ｐゴシック" pitchFamily="34" charset="-128"/>
              </a:rPr>
              <a:t>Persistent Token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Capacity to persist in all browsers including </a:t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various privacy control features.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38175" y="1433849"/>
            <a:ext cx="5281206" cy="424448"/>
          </a:xfrm>
          <a:prstGeom prst="roundRect">
            <a:avLst>
              <a:gd name="adj" fmla="val 24859"/>
            </a:avLst>
          </a:prstGeom>
          <a:gradFill>
            <a:gsLst>
              <a:gs pos="5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-177800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177800" algn="l"/>
              </a:tabLst>
              <a:defRPr/>
            </a:pPr>
            <a:r>
              <a:rPr lang="en-US" b="1" dirty="0" smtClean="0">
                <a:solidFill>
                  <a:srgbClr val="5D87A1"/>
                </a:solidFill>
                <a:ea typeface="ＭＳ Ｐゴシック" pitchFamily="34" charset="-128"/>
              </a:rPr>
              <a:t>Track IP Address </a:t>
            </a:r>
          </a:p>
        </p:txBody>
      </p:sp>
      <p:pic>
        <p:nvPicPr>
          <p:cNvPr id="13" name="Picture 2" descr="C:\Users\Kurt\Desktop\Dog &amp; Pony Show\Juniper\Juniper Template NEW\Juniper Icon Library PNGs\Moni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951" y="1143031"/>
            <a:ext cx="778334" cy="545752"/>
          </a:xfrm>
          <a:prstGeom prst="rect">
            <a:avLst/>
          </a:prstGeom>
          <a:noFill/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Track Attackers Beyond the IP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2" descr="C:\Users\Kurt\Desktop\det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140" y="3564656"/>
            <a:ext cx="2422236" cy="1806737"/>
          </a:xfrm>
          <a:prstGeom prst="rect">
            <a:avLst/>
          </a:prstGeom>
          <a:noFill/>
        </p:spPr>
      </p:pic>
      <p:pic>
        <p:nvPicPr>
          <p:cNvPr id="18" name="Picture 5" descr="C:\Users\Kurt\Desktop\tr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3090" y="3670347"/>
            <a:ext cx="2191229" cy="1634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37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Junos</a:t>
            </a:r>
            <a:r>
              <a:rPr lang="en-US" dirty="0" smtClean="0"/>
              <a:t> Spotlight Secure</a:t>
            </a:r>
            <a:endParaRPr lang="en-US" dirty="0"/>
          </a:p>
        </p:txBody>
      </p:sp>
      <p:pic>
        <p:nvPicPr>
          <p:cNvPr id="4" name="Picture 2" descr="World_MER_E_jn_view_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61" y="920416"/>
            <a:ext cx="10682532" cy="458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1"/>
          <p:cNvSpPr>
            <a:spLocks noChangeArrowheads="1"/>
          </p:cNvSpPr>
          <p:nvPr/>
        </p:nvSpPr>
        <p:spPr bwMode="auto">
          <a:xfrm>
            <a:off x="880698" y="3303217"/>
            <a:ext cx="1493470" cy="2880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 dirty="0" smtClean="0">
                <a:solidFill>
                  <a:srgbClr val="468BB1"/>
                </a:solidFill>
              </a:rPr>
              <a:t>Attacker from San Francisco</a:t>
            </a:r>
            <a:endParaRPr lang="en-US" dirty="0">
              <a:solidFill>
                <a:srgbClr val="468BB1"/>
              </a:solidFill>
            </a:endParaRPr>
          </a:p>
        </p:txBody>
      </p:sp>
      <p:pic>
        <p:nvPicPr>
          <p:cNvPr id="6" name="Picture 37" descr="Hacker Mal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2640" y="2758545"/>
            <a:ext cx="489586" cy="51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090694" y="3151071"/>
            <a:ext cx="183380" cy="11911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7" descr="Junosphere_Cloud_l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7116" y="541422"/>
            <a:ext cx="4356736" cy="145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32338" y="1082835"/>
            <a:ext cx="3753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Junos</a:t>
            </a:r>
            <a:r>
              <a:rPr lang="en-US" sz="1400" b="1" dirty="0" smtClean="0">
                <a:solidFill>
                  <a:schemeClr val="bg1"/>
                </a:solidFill>
              </a:rPr>
              <a:t> Spotlight Secure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Global Attacker Intelligence Service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4612190" y="2584590"/>
            <a:ext cx="938101" cy="470131"/>
            <a:chOff x="5679708" y="4076700"/>
            <a:chExt cx="1360854" cy="909326"/>
          </a:xfrm>
        </p:grpSpPr>
        <p:pic>
          <p:nvPicPr>
            <p:cNvPr id="14" name="Picture 2" descr="C:\Users\Kurt\Desktop\Juniper Icon Library\JUNOS 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79708" y="4076700"/>
              <a:ext cx="1360854" cy="909326"/>
            </a:xfrm>
            <a:prstGeom prst="rect">
              <a:avLst/>
            </a:prstGeom>
            <a:noFill/>
          </p:spPr>
        </p:pic>
        <p:pic>
          <p:nvPicPr>
            <p:cNvPr id="15" name="Picture 3" descr="C:\Users\Kurt\Desktop\Picture3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77426" y="4805461"/>
              <a:ext cx="960437" cy="180565"/>
            </a:xfrm>
            <a:prstGeom prst="rect">
              <a:avLst/>
            </a:prstGeom>
            <a:noFill/>
          </p:spPr>
        </p:pic>
      </p:grpSp>
      <p:sp>
        <p:nvSpPr>
          <p:cNvPr id="16" name="Arc 15"/>
          <p:cNvSpPr/>
          <p:nvPr/>
        </p:nvSpPr>
        <p:spPr>
          <a:xfrm rot="21097331">
            <a:off x="2208422" y="2354934"/>
            <a:ext cx="3328621" cy="1380042"/>
          </a:xfrm>
          <a:prstGeom prst="arc">
            <a:avLst>
              <a:gd name="adj1" fmla="val 10824547"/>
              <a:gd name="adj2" fmla="val 20793699"/>
            </a:avLst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17723" y="3063944"/>
            <a:ext cx="2127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solidFill>
                  <a:srgbClr val="468BB1"/>
                </a:solidFill>
              </a:rPr>
              <a:t>Junos</a:t>
            </a:r>
            <a:r>
              <a:rPr lang="en-US" sz="1000" b="1" dirty="0" smtClean="0">
                <a:solidFill>
                  <a:srgbClr val="468BB1"/>
                </a:solidFill>
              </a:rPr>
              <a:t> </a:t>
            </a:r>
            <a:r>
              <a:rPr lang="en-US" sz="1000" b="1" dirty="0" err="1" smtClean="0">
                <a:solidFill>
                  <a:srgbClr val="468BB1"/>
                </a:solidFill>
              </a:rPr>
              <a:t>WebApp</a:t>
            </a:r>
            <a:r>
              <a:rPr lang="en-US" sz="1000" b="1" dirty="0" smtClean="0">
                <a:solidFill>
                  <a:srgbClr val="468BB1"/>
                </a:solidFill>
              </a:rPr>
              <a:t> Secure protected site in UK</a:t>
            </a:r>
            <a:endParaRPr lang="en-US" sz="1000" b="1" dirty="0">
              <a:solidFill>
                <a:srgbClr val="468BB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2093" y="2591880"/>
            <a:ext cx="183380" cy="11911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7"/>
          </p:cNvCxnSpPr>
          <p:nvPr/>
        </p:nvCxnSpPr>
        <p:spPr>
          <a:xfrm flipV="1">
            <a:off x="5488617" y="1810512"/>
            <a:ext cx="960013" cy="798811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04318" y="2099603"/>
            <a:ext cx="137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468BB1"/>
                </a:solidFill>
              </a:rPr>
              <a:t>Attacker fingerprint uploaded</a:t>
            </a:r>
            <a:endParaRPr lang="en-US" sz="1000" b="1" dirty="0">
              <a:solidFill>
                <a:srgbClr val="468BB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238042" y="1975104"/>
            <a:ext cx="1012873" cy="25068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19378" y="2515309"/>
            <a:ext cx="2233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Attacker fingerprint available for all sites protected by </a:t>
            </a:r>
            <a:r>
              <a:rPr lang="en-US" sz="1000" b="1" dirty="0" err="1" smtClean="0">
                <a:solidFill>
                  <a:schemeClr val="accent5">
                    <a:lumMod val="75000"/>
                  </a:schemeClr>
                </a:solidFill>
              </a:rPr>
              <a:t>Junos</a:t>
            </a: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75000"/>
                  </a:schemeClr>
                </a:solidFill>
              </a:rPr>
              <a:t>WebApp</a:t>
            </a: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</a:rPr>
              <a:t> Secure</a:t>
            </a:r>
            <a:endParaRPr lang="en-U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5104" y="4956048"/>
            <a:ext cx="753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Detect Anywhere, Stop Everywhere</a:t>
            </a:r>
            <a:endParaRPr lang="en-US" sz="28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954462" y="1787611"/>
            <a:ext cx="1142528" cy="5755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521589" y="1938612"/>
            <a:ext cx="578789" cy="4698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751427" y="2000775"/>
            <a:ext cx="20134" cy="1321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49202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Fingerprint of An Attacker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16" y="1282491"/>
            <a:ext cx="3517189" cy="3733781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922582" y="1146344"/>
            <a:ext cx="16556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Browser version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63062" y="2388852"/>
            <a:ext cx="697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Fonts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14669" y="3718644"/>
            <a:ext cx="236223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Browser add-ons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626" y="2407751"/>
            <a:ext cx="1077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Timezone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751382" y="4947047"/>
            <a:ext cx="1173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IP Address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011686" y="1533698"/>
            <a:ext cx="66502" cy="6608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812351" y="2549861"/>
            <a:ext cx="950712" cy="931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524604" y="3316778"/>
            <a:ext cx="964274" cy="33666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47658" y="2780607"/>
            <a:ext cx="698269" cy="5611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166431" y="4225584"/>
            <a:ext cx="1009037" cy="6623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82339" y="1704878"/>
            <a:ext cx="2848708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attributes used to create the fingerprint.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806925" y="1229142"/>
            <a:ext cx="21945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D87A1"/>
                </a:solidFill>
              </a:rPr>
              <a:t>200+</a:t>
            </a:r>
            <a:endParaRPr lang="en-US" sz="3200" dirty="0">
              <a:solidFill>
                <a:srgbClr val="5D87A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01298" y="4333973"/>
            <a:ext cx="55362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D87A1"/>
                </a:solidFill>
              </a:rPr>
              <a:t>False Positives</a:t>
            </a:r>
            <a:endParaRPr lang="en-US" sz="3200" dirty="0">
              <a:solidFill>
                <a:srgbClr val="5D87A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633563" y="1221955"/>
            <a:ext cx="16625" cy="4114800"/>
          </a:xfrm>
          <a:prstGeom prst="line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448841" y="3226107"/>
            <a:ext cx="2848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availability of fingerprints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398336" y="2750371"/>
            <a:ext cx="29522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5D87A1"/>
                </a:solidFill>
              </a:rPr>
              <a:t>~ Real Time</a:t>
            </a:r>
            <a:endParaRPr lang="en-US" sz="3200" dirty="0">
              <a:solidFill>
                <a:srgbClr val="5D87A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82096" y="4834653"/>
            <a:ext cx="2848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nearly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b="4806"/>
          <a:stretch>
            <a:fillRect/>
          </a:stretch>
        </p:blipFill>
        <p:spPr bwMode="auto">
          <a:xfrm>
            <a:off x="2631476" y="971871"/>
            <a:ext cx="7816626" cy="507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692526" y="2040058"/>
            <a:ext cx="1210672" cy="1436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87040" y="4172988"/>
            <a:ext cx="1722536" cy="18620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97841" y="1234849"/>
            <a:ext cx="1869439" cy="603158"/>
          </a:xfrm>
          <a:prstGeom prst="roundRect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0">
                <a:schemeClr val="accent6"/>
              </a:gs>
            </a:gsLst>
            <a:lin ang="5400000" scaled="0"/>
          </a:gradFill>
          <a:ln w="28575"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indent="-1778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177800" algn="l"/>
              </a:tabLst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Attacker local name </a:t>
            </a:r>
            <a:b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(on machine)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56020" y="1420954"/>
            <a:ext cx="1426026" cy="2309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Smart Profile of Attacker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9953" y="4802435"/>
            <a:ext cx="1869439" cy="603158"/>
          </a:xfrm>
          <a:prstGeom prst="roundRect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0">
                <a:schemeClr val="accent6"/>
              </a:gs>
            </a:gsLst>
            <a:lin ang="5400000" scaled="0"/>
          </a:gradFill>
          <a:ln w="28575"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lvl="0" algn="ctr"/>
            <a:r>
              <a:rPr lang="en-US" sz="1400" dirty="0" smtClean="0">
                <a:solidFill>
                  <a:srgbClr val="FFFFFF"/>
                </a:solidFill>
                <a:cs typeface="Calibri" pitchFamily="34" charset="0"/>
              </a:rPr>
              <a:t>Incident history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7361" y="1956777"/>
            <a:ext cx="1869439" cy="603158"/>
          </a:xfrm>
          <a:prstGeom prst="roundRect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0">
                <a:schemeClr val="accent6"/>
              </a:gs>
            </a:gsLst>
            <a:lin ang="5400000" scaled="0"/>
          </a:gradFill>
          <a:ln w="28575"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indent="-1778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177800" algn="l"/>
              </a:tabLst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Attacker </a:t>
            </a:r>
            <a:b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threat level</a:t>
            </a:r>
          </a:p>
        </p:txBody>
      </p:sp>
      <p:cxnSp>
        <p:nvCxnSpPr>
          <p:cNvPr id="17" name="Straight Connector 16"/>
          <p:cNvCxnSpPr>
            <a:stCxn id="22" idx="3"/>
            <a:endCxn id="23" idx="1"/>
          </p:cNvCxnSpPr>
          <p:nvPr/>
        </p:nvCxnSpPr>
        <p:spPr>
          <a:xfrm>
            <a:off x="2367280" y="1536428"/>
            <a:ext cx="3887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1"/>
          </p:cNvCxnSpPr>
          <p:nvPr/>
        </p:nvCxnSpPr>
        <p:spPr>
          <a:xfrm>
            <a:off x="2364106" y="2107928"/>
            <a:ext cx="1328420" cy="39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5" idx="3"/>
            <a:endCxn id="16" idx="1"/>
          </p:cNvCxnSpPr>
          <p:nvPr/>
        </p:nvCxnSpPr>
        <p:spPr>
          <a:xfrm>
            <a:off x="2389393" y="5104014"/>
            <a:ext cx="59764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44710" y="1738135"/>
            <a:ext cx="1426026" cy="2309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584191" y="1166269"/>
            <a:ext cx="1869439" cy="603158"/>
          </a:xfrm>
          <a:prstGeom prst="roundRect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0">
                <a:schemeClr val="accent6"/>
              </a:gs>
            </a:gsLst>
            <a:lin ang="5400000" scaled="0"/>
          </a:gradFill>
          <a:ln w="28575"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indent="-1778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177800" algn="l"/>
              </a:tabLst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Attacker global name </a:t>
            </a:r>
          </a:p>
          <a:p>
            <a:pPr indent="-17780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177800" algn="l"/>
              </a:tabLst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(in Spotlight)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173346" y="1581627"/>
            <a:ext cx="381635" cy="2591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6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42925" y="1539424"/>
          <a:ext cx="9995536" cy="3216404"/>
        </p:xfrm>
        <a:graphic>
          <a:graphicData uri="http://schemas.openxmlformats.org/drawingml/2006/table">
            <a:tbl>
              <a:tblPr firstRow="1" bandRow="1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tableStyleId>{D113A9D2-9D6B-4929-AA2D-F23B5EE8CBE7}</a:tableStyleId>
              </a:tblPr>
              <a:tblGrid>
                <a:gridCol w="3411856"/>
                <a:gridCol w="1316736"/>
                <a:gridCol w="1316736"/>
                <a:gridCol w="1316736"/>
                <a:gridCol w="1316736"/>
                <a:gridCol w="1316736"/>
              </a:tblGrid>
              <a:tr h="747524">
                <a:tc>
                  <a:txBody>
                    <a:bodyPr/>
                    <a:lstStyle/>
                    <a:p>
                      <a:endParaRPr lang="en-US" sz="1300" dirty="0" smtClean="0">
                        <a:latin typeface="+mn-lt"/>
                        <a:cs typeface="Calibri" pitchFamily="34" charset="0"/>
                      </a:endParaRPr>
                    </a:p>
                    <a:p>
                      <a:r>
                        <a:rPr lang="en-US" sz="1300" dirty="0" err="1" smtClean="0">
                          <a:latin typeface="+mn-lt"/>
                          <a:cs typeface="Calibri" pitchFamily="34" charset="0"/>
                        </a:rPr>
                        <a:t>Junos</a:t>
                      </a:r>
                      <a:r>
                        <a:rPr lang="en-US" sz="1300" dirty="0" smtClean="0"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en-US" sz="1300" dirty="0" err="1" smtClean="0">
                          <a:latin typeface="+mn-lt"/>
                          <a:cs typeface="Calibri" pitchFamily="34" charset="0"/>
                        </a:rPr>
                        <a:t>WebApp</a:t>
                      </a:r>
                      <a:r>
                        <a:rPr lang="en-US" sz="1300" dirty="0" smtClean="0">
                          <a:latin typeface="+mn-lt"/>
                          <a:cs typeface="Calibri" pitchFamily="34" charset="0"/>
                        </a:rPr>
                        <a:t> Secure Responses</a:t>
                      </a:r>
                      <a:endParaRPr lang="en-US" sz="1300" dirty="0"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82296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Human Hacker</a:t>
                      </a:r>
                      <a:endParaRPr lang="en-US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8229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C1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Botnet</a:t>
                      </a:r>
                      <a:endParaRPr lang="en-US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8229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Targeted</a:t>
                      </a:r>
                      <a:r>
                        <a:rPr lang="en-US" sz="1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sz="1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Scan</a:t>
                      </a:r>
                      <a:endParaRPr lang="en-US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8229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6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IP</a:t>
                      </a:r>
                      <a:r>
                        <a:rPr lang="en-US" sz="1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 Scan</a:t>
                      </a:r>
                      <a:endParaRPr lang="en-US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8229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Scripts </a:t>
                      </a:r>
                    </a:p>
                    <a:p>
                      <a:pPr algn="ctr"/>
                      <a:r>
                        <a:rPr lang="en-US" sz="1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&amp;</a:t>
                      </a:r>
                      <a:r>
                        <a:rPr lang="en-US" sz="1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Calibri" pitchFamily="34" charset="0"/>
                        </a:rPr>
                        <a:t>Tools Exploits</a:t>
                      </a:r>
                      <a:endParaRPr lang="en-US" sz="13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8229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alibri" pitchFamily="34" charset="0"/>
                        </a:rPr>
                        <a:t>Warn attacker</a:t>
                      </a:r>
                      <a:endParaRPr lang="en-US" sz="1400" dirty="0"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2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6901E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DF217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A3E4B8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alibri" pitchFamily="34" charset="0"/>
                        </a:rPr>
                        <a:t>Block user</a:t>
                      </a:r>
                      <a:endParaRPr lang="en-US" sz="1400" dirty="0"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2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6901E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rgbClr val="F6901E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3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3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4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alibri" pitchFamily="34" charset="0"/>
                        </a:rPr>
                        <a:t>Force CAPTCHA</a:t>
                      </a:r>
                      <a:endParaRPr lang="en-US" sz="1400" dirty="0"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2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6901E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rgbClr val="F6901E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3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3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4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alibri" pitchFamily="34" charset="0"/>
                        </a:rPr>
                        <a:t>Slow connection</a:t>
                      </a:r>
                      <a:endParaRPr lang="en-US" sz="1400" dirty="0"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2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6901E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rgbClr val="F6901E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3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3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4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alibri" pitchFamily="34" charset="0"/>
                        </a:rPr>
                        <a:t>Simulate broken application</a:t>
                      </a:r>
                      <a:endParaRPr lang="en-US" sz="1400" dirty="0"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2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6901E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rgbClr val="F6901E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3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3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4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4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Calibri" pitchFamily="34" charset="0"/>
                        </a:rPr>
                        <a:t>Force log-out</a:t>
                      </a:r>
                      <a:endParaRPr lang="en-US" sz="1400" dirty="0"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2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2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6901E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rgbClr val="F6901E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DF217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A3E4B8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Calibri" pitchFamily="34" charset="0"/>
                          <a:sym typeface="Wingdings"/>
                        </a:rPr>
                        <a:t></a:t>
                      </a:r>
                      <a:endParaRPr lang="en-US" sz="1400" dirty="0" smtClean="0">
                        <a:solidFill>
                          <a:schemeClr val="accent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44929" y="4785449"/>
            <a:ext cx="74352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cs typeface="Calibri" pitchFamily="34" charset="0"/>
              </a:rPr>
              <a:t>All responses are available for any type of threat. Highlighted responses are most appropriate for each type of threat.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Respond and Deceive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80902" y="179303"/>
            <a:ext cx="1304384" cy="653695"/>
            <a:chOff x="5679708" y="4076700"/>
            <a:chExt cx="1360854" cy="909326"/>
          </a:xfrm>
        </p:grpSpPr>
        <p:pic>
          <p:nvPicPr>
            <p:cNvPr id="9" name="Picture 2" descr="C:\Users\Kurt\Desktop\Juniper Icon Library\JUNOS 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9708" y="4076700"/>
              <a:ext cx="1360854" cy="909326"/>
            </a:xfrm>
            <a:prstGeom prst="rect">
              <a:avLst/>
            </a:prstGeom>
            <a:noFill/>
          </p:spPr>
        </p:pic>
        <p:pic>
          <p:nvPicPr>
            <p:cNvPr id="10" name="Picture 3" descr="C:\Users\Kurt\Desktop\Picture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7426" y="4805461"/>
              <a:ext cx="960437" cy="18056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791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4593577" y="2153560"/>
            <a:ext cx="869345" cy="2744988"/>
          </a:xfrm>
          <a:custGeom>
            <a:avLst/>
            <a:gdLst>
              <a:gd name="connsiteX0" fmla="*/ 0 w 724454"/>
              <a:gd name="connsiteY0" fmla="*/ 0 h 3049987"/>
              <a:gd name="connsiteX1" fmla="*/ 724454 w 724454"/>
              <a:gd name="connsiteY1" fmla="*/ 1466856 h 3049987"/>
              <a:gd name="connsiteX2" fmla="*/ 8944 w 724454"/>
              <a:gd name="connsiteY2" fmla="*/ 3049987 h 3049987"/>
              <a:gd name="connsiteX3" fmla="*/ 0 w 724454"/>
              <a:gd name="connsiteY3" fmla="*/ 0 h 304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454" h="3049987">
                <a:moveTo>
                  <a:pt x="0" y="0"/>
                </a:moveTo>
                <a:lnTo>
                  <a:pt x="724454" y="1466856"/>
                </a:lnTo>
                <a:lnTo>
                  <a:pt x="8944" y="3049987"/>
                </a:lnTo>
                <a:cubicBezTo>
                  <a:pt x="5963" y="2033325"/>
                  <a:pt x="2981" y="1016662"/>
                  <a:pt x="0" y="0"/>
                </a:cubicBezTo>
                <a:close/>
              </a:path>
            </a:pathLst>
          </a:custGeom>
          <a:solidFill>
            <a:srgbClr val="FF8000">
              <a:alpha val="5000"/>
            </a:srgbClr>
          </a:solidFill>
          <a:ln w="9525" cmpd="sng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flipH="1">
            <a:off x="5549209" y="2153560"/>
            <a:ext cx="869345" cy="2744988"/>
          </a:xfrm>
          <a:custGeom>
            <a:avLst/>
            <a:gdLst>
              <a:gd name="connsiteX0" fmla="*/ 0 w 724454"/>
              <a:gd name="connsiteY0" fmla="*/ 0 h 3049987"/>
              <a:gd name="connsiteX1" fmla="*/ 724454 w 724454"/>
              <a:gd name="connsiteY1" fmla="*/ 1466856 h 3049987"/>
              <a:gd name="connsiteX2" fmla="*/ 8944 w 724454"/>
              <a:gd name="connsiteY2" fmla="*/ 3049987 h 3049987"/>
              <a:gd name="connsiteX3" fmla="*/ 0 w 724454"/>
              <a:gd name="connsiteY3" fmla="*/ 0 h 304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454" h="3049987">
                <a:moveTo>
                  <a:pt x="0" y="0"/>
                </a:moveTo>
                <a:lnTo>
                  <a:pt x="724454" y="1466856"/>
                </a:lnTo>
                <a:lnTo>
                  <a:pt x="8944" y="3049987"/>
                </a:lnTo>
                <a:cubicBezTo>
                  <a:pt x="5963" y="2033325"/>
                  <a:pt x="2981" y="1016662"/>
                  <a:pt x="0" y="0"/>
                </a:cubicBezTo>
                <a:close/>
              </a:path>
            </a:pathLst>
          </a:custGeom>
          <a:solidFill>
            <a:srgbClr val="FF8000">
              <a:alpha val="5000"/>
            </a:srgbClr>
          </a:solidFill>
          <a:ln w="9525" cmpd="sng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393031" y="2140508"/>
            <a:ext cx="4315766" cy="2756257"/>
          </a:xfrm>
          <a:prstGeom prst="rect">
            <a:avLst/>
          </a:prstGeom>
          <a:solidFill>
            <a:srgbClr val="FF8000">
              <a:alpha val="20000"/>
            </a:srgbClr>
          </a:solidFill>
          <a:ln w="19050" cmpd="sng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9118" y="2140508"/>
            <a:ext cx="4315766" cy="2756257"/>
          </a:xfrm>
          <a:prstGeom prst="rect">
            <a:avLst/>
          </a:prstGeom>
          <a:solidFill>
            <a:srgbClr val="FF8000">
              <a:alpha val="20000"/>
            </a:srgbClr>
          </a:solidFill>
          <a:ln w="19050" cmpd="sng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602075" y="2865005"/>
            <a:ext cx="1483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 smtClean="0">
                <a:solidFill>
                  <a:srgbClr val="F6901E"/>
                </a:solidFill>
                <a:latin typeface="Calibri" pitchFamily="34" charset="0"/>
                <a:ea typeface="+mj-ea"/>
                <a:cs typeface="Calibri" pitchFamily="34" charset="0"/>
              </a:rPr>
              <a:t>Critical Data</a:t>
            </a:r>
          </a:p>
        </p:txBody>
      </p:sp>
      <p:pic>
        <p:nvPicPr>
          <p:cNvPr id="11" name="Picture 10" descr="Screen Shot 2013-04-08 at 11.50.1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02" y="2492097"/>
            <a:ext cx="2891422" cy="1713623"/>
          </a:xfrm>
          <a:prstGeom prst="rect">
            <a:avLst/>
          </a:prstGeom>
          <a:ln>
            <a:solidFill>
              <a:srgbClr val="0067AC"/>
            </a:solidFill>
          </a:ln>
        </p:spPr>
      </p:pic>
      <p:pic>
        <p:nvPicPr>
          <p:cNvPr id="8" name="Picture 7" descr="Screen Shot 2013-04-08 at 10.52.09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9" y="2482373"/>
            <a:ext cx="2976178" cy="2123279"/>
          </a:xfrm>
          <a:prstGeom prst="rect">
            <a:avLst/>
          </a:prstGeom>
          <a:ln>
            <a:solidFill>
              <a:srgbClr val="0067AC"/>
            </a:solidFill>
          </a:ln>
        </p:spPr>
      </p:pic>
      <p:grpSp>
        <p:nvGrpSpPr>
          <p:cNvPr id="3" name="Group 83"/>
          <p:cNvGrpSpPr/>
          <p:nvPr/>
        </p:nvGrpSpPr>
        <p:grpSpPr>
          <a:xfrm>
            <a:off x="4816294" y="3087397"/>
            <a:ext cx="1351200" cy="1067190"/>
            <a:chOff x="3977968" y="3317221"/>
            <a:chExt cx="1126000" cy="1185767"/>
          </a:xfrm>
        </p:grpSpPr>
        <p:sp>
          <p:nvSpPr>
            <p:cNvPr id="16" name="Rectangle 252"/>
            <p:cNvSpPr/>
            <p:nvPr/>
          </p:nvSpPr>
          <p:spPr>
            <a:xfrm>
              <a:off x="3977968" y="3620037"/>
              <a:ext cx="1126000" cy="882951"/>
            </a:xfrm>
            <a:custGeom>
              <a:avLst/>
              <a:gdLst>
                <a:gd name="connsiteX0" fmla="*/ 0 w 1269076"/>
                <a:gd name="connsiteY0" fmla="*/ 0 h 925488"/>
                <a:gd name="connsiteX1" fmla="*/ 1269076 w 1269076"/>
                <a:gd name="connsiteY1" fmla="*/ 0 h 925488"/>
                <a:gd name="connsiteX2" fmla="*/ 1269076 w 1269076"/>
                <a:gd name="connsiteY2" fmla="*/ 925488 h 925488"/>
                <a:gd name="connsiteX3" fmla="*/ 0 w 1269076"/>
                <a:gd name="connsiteY3" fmla="*/ 925488 h 925488"/>
                <a:gd name="connsiteX4" fmla="*/ 0 w 1269076"/>
                <a:gd name="connsiteY4" fmla="*/ 0 h 925488"/>
                <a:gd name="connsiteX0" fmla="*/ 742604 w 1269076"/>
                <a:gd name="connsiteY0" fmla="*/ 0 h 1064033"/>
                <a:gd name="connsiteX1" fmla="*/ 1269076 w 1269076"/>
                <a:gd name="connsiteY1" fmla="*/ 138545 h 1064033"/>
                <a:gd name="connsiteX2" fmla="*/ 1269076 w 1269076"/>
                <a:gd name="connsiteY2" fmla="*/ 1064033 h 1064033"/>
                <a:gd name="connsiteX3" fmla="*/ 0 w 1269076"/>
                <a:gd name="connsiteY3" fmla="*/ 1064033 h 1064033"/>
                <a:gd name="connsiteX4" fmla="*/ 742604 w 1269076"/>
                <a:gd name="connsiteY4" fmla="*/ 0 h 1064033"/>
                <a:gd name="connsiteX0" fmla="*/ 814647 w 1341119"/>
                <a:gd name="connsiteY0" fmla="*/ 0 h 1064033"/>
                <a:gd name="connsiteX1" fmla="*/ 1341119 w 1341119"/>
                <a:gd name="connsiteY1" fmla="*/ 138545 h 1064033"/>
                <a:gd name="connsiteX2" fmla="*/ 1341119 w 1341119"/>
                <a:gd name="connsiteY2" fmla="*/ 1064033 h 1064033"/>
                <a:gd name="connsiteX3" fmla="*/ 0 w 1341119"/>
                <a:gd name="connsiteY3" fmla="*/ 592978 h 1064033"/>
                <a:gd name="connsiteX4" fmla="*/ 814647 w 1341119"/>
                <a:gd name="connsiteY4" fmla="*/ 0 h 1064033"/>
                <a:gd name="connsiteX0" fmla="*/ 814647 w 1341119"/>
                <a:gd name="connsiteY0" fmla="*/ 0 h 1058492"/>
                <a:gd name="connsiteX1" fmla="*/ 1341119 w 1341119"/>
                <a:gd name="connsiteY1" fmla="*/ 138545 h 1058492"/>
                <a:gd name="connsiteX2" fmla="*/ 737061 w 1341119"/>
                <a:gd name="connsiteY2" fmla="*/ 1058492 h 1058492"/>
                <a:gd name="connsiteX3" fmla="*/ 0 w 1341119"/>
                <a:gd name="connsiteY3" fmla="*/ 592978 h 1058492"/>
                <a:gd name="connsiteX4" fmla="*/ 814647 w 1341119"/>
                <a:gd name="connsiteY4" fmla="*/ 0 h 1058492"/>
                <a:gd name="connsiteX0" fmla="*/ 814647 w 1468581"/>
                <a:gd name="connsiteY0" fmla="*/ 0 h 1058492"/>
                <a:gd name="connsiteX1" fmla="*/ 1468581 w 1468581"/>
                <a:gd name="connsiteY1" fmla="*/ 437803 h 1058492"/>
                <a:gd name="connsiteX2" fmla="*/ 737061 w 1468581"/>
                <a:gd name="connsiteY2" fmla="*/ 1058492 h 1058492"/>
                <a:gd name="connsiteX3" fmla="*/ 0 w 1468581"/>
                <a:gd name="connsiteY3" fmla="*/ 592978 h 1058492"/>
                <a:gd name="connsiteX4" fmla="*/ 814647 w 1468581"/>
                <a:gd name="connsiteY4" fmla="*/ 0 h 1058492"/>
                <a:gd name="connsiteX0" fmla="*/ 836814 w 1468581"/>
                <a:gd name="connsiteY0" fmla="*/ 0 h 1119452"/>
                <a:gd name="connsiteX1" fmla="*/ 1468581 w 1468581"/>
                <a:gd name="connsiteY1" fmla="*/ 498763 h 1119452"/>
                <a:gd name="connsiteX2" fmla="*/ 737061 w 1468581"/>
                <a:gd name="connsiteY2" fmla="*/ 1119452 h 1119452"/>
                <a:gd name="connsiteX3" fmla="*/ 0 w 1468581"/>
                <a:gd name="connsiteY3" fmla="*/ 653938 h 1119452"/>
                <a:gd name="connsiteX4" fmla="*/ 836814 w 1468581"/>
                <a:gd name="connsiteY4" fmla="*/ 0 h 1119452"/>
                <a:gd name="connsiteX0" fmla="*/ 770312 w 1402079"/>
                <a:gd name="connsiteY0" fmla="*/ 0 h 1119452"/>
                <a:gd name="connsiteX1" fmla="*/ 1402079 w 1402079"/>
                <a:gd name="connsiteY1" fmla="*/ 498763 h 1119452"/>
                <a:gd name="connsiteX2" fmla="*/ 670559 w 1402079"/>
                <a:gd name="connsiteY2" fmla="*/ 1119452 h 1119452"/>
                <a:gd name="connsiteX3" fmla="*/ 0 w 1402079"/>
                <a:gd name="connsiteY3" fmla="*/ 598520 h 1119452"/>
                <a:gd name="connsiteX4" fmla="*/ 770312 w 1402079"/>
                <a:gd name="connsiteY4" fmla="*/ 0 h 1119452"/>
                <a:gd name="connsiteX0" fmla="*/ 770312 w 1402079"/>
                <a:gd name="connsiteY0" fmla="*/ 0 h 1124994"/>
                <a:gd name="connsiteX1" fmla="*/ 1402079 w 1402079"/>
                <a:gd name="connsiteY1" fmla="*/ 498763 h 1124994"/>
                <a:gd name="connsiteX2" fmla="*/ 631766 w 1402079"/>
                <a:gd name="connsiteY2" fmla="*/ 1124994 h 1124994"/>
                <a:gd name="connsiteX3" fmla="*/ 0 w 1402079"/>
                <a:gd name="connsiteY3" fmla="*/ 598520 h 1124994"/>
                <a:gd name="connsiteX4" fmla="*/ 770312 w 1402079"/>
                <a:gd name="connsiteY4" fmla="*/ 0 h 1124994"/>
                <a:gd name="connsiteX0" fmla="*/ 770312 w 1402079"/>
                <a:gd name="connsiteY0" fmla="*/ 0 h 1025241"/>
                <a:gd name="connsiteX1" fmla="*/ 1402079 w 1402079"/>
                <a:gd name="connsiteY1" fmla="*/ 498763 h 1025241"/>
                <a:gd name="connsiteX2" fmla="*/ 543097 w 1402079"/>
                <a:gd name="connsiteY2" fmla="*/ 1025241 h 1025241"/>
                <a:gd name="connsiteX3" fmla="*/ 0 w 1402079"/>
                <a:gd name="connsiteY3" fmla="*/ 598520 h 1025241"/>
                <a:gd name="connsiteX4" fmla="*/ 770312 w 1402079"/>
                <a:gd name="connsiteY4" fmla="*/ 0 h 1025241"/>
                <a:gd name="connsiteX0" fmla="*/ 770312 w 1318952"/>
                <a:gd name="connsiteY0" fmla="*/ 0 h 1025241"/>
                <a:gd name="connsiteX1" fmla="*/ 1318952 w 1318952"/>
                <a:gd name="connsiteY1" fmla="*/ 432262 h 1025241"/>
                <a:gd name="connsiteX2" fmla="*/ 543097 w 1318952"/>
                <a:gd name="connsiteY2" fmla="*/ 1025241 h 1025241"/>
                <a:gd name="connsiteX3" fmla="*/ 0 w 1318952"/>
                <a:gd name="connsiteY3" fmla="*/ 598520 h 1025241"/>
                <a:gd name="connsiteX4" fmla="*/ 770312 w 1318952"/>
                <a:gd name="connsiteY4" fmla="*/ 0 h 1025241"/>
                <a:gd name="connsiteX0" fmla="*/ 687185 w 1235825"/>
                <a:gd name="connsiteY0" fmla="*/ 0 h 1025241"/>
                <a:gd name="connsiteX1" fmla="*/ 1235825 w 1235825"/>
                <a:gd name="connsiteY1" fmla="*/ 432262 h 1025241"/>
                <a:gd name="connsiteX2" fmla="*/ 459970 w 1235825"/>
                <a:gd name="connsiteY2" fmla="*/ 1025241 h 1025241"/>
                <a:gd name="connsiteX3" fmla="*/ 0 w 1235825"/>
                <a:gd name="connsiteY3" fmla="*/ 637313 h 1025241"/>
                <a:gd name="connsiteX4" fmla="*/ 687185 w 1235825"/>
                <a:gd name="connsiteY4" fmla="*/ 0 h 1025241"/>
                <a:gd name="connsiteX0" fmla="*/ 781396 w 1235825"/>
                <a:gd name="connsiteY0" fmla="*/ 0 h 931030"/>
                <a:gd name="connsiteX1" fmla="*/ 1235825 w 1235825"/>
                <a:gd name="connsiteY1" fmla="*/ 338051 h 931030"/>
                <a:gd name="connsiteX2" fmla="*/ 459970 w 1235825"/>
                <a:gd name="connsiteY2" fmla="*/ 931030 h 931030"/>
                <a:gd name="connsiteX3" fmla="*/ 0 w 1235825"/>
                <a:gd name="connsiteY3" fmla="*/ 543102 h 931030"/>
                <a:gd name="connsiteX4" fmla="*/ 781396 w 1235825"/>
                <a:gd name="connsiteY4" fmla="*/ 0 h 931030"/>
                <a:gd name="connsiteX0" fmla="*/ 703811 w 1158240"/>
                <a:gd name="connsiteY0" fmla="*/ 0 h 931030"/>
                <a:gd name="connsiteX1" fmla="*/ 1158240 w 1158240"/>
                <a:gd name="connsiteY1" fmla="*/ 338051 h 931030"/>
                <a:gd name="connsiteX2" fmla="*/ 382385 w 1158240"/>
                <a:gd name="connsiteY2" fmla="*/ 931030 h 931030"/>
                <a:gd name="connsiteX3" fmla="*/ 0 w 1158240"/>
                <a:gd name="connsiteY3" fmla="*/ 482142 h 931030"/>
                <a:gd name="connsiteX4" fmla="*/ 703811 w 1158240"/>
                <a:gd name="connsiteY4" fmla="*/ 0 h 931030"/>
                <a:gd name="connsiteX0" fmla="*/ 703811 w 1158240"/>
                <a:gd name="connsiteY0" fmla="*/ 0 h 864528"/>
                <a:gd name="connsiteX1" fmla="*/ 1158240 w 1158240"/>
                <a:gd name="connsiteY1" fmla="*/ 338051 h 864528"/>
                <a:gd name="connsiteX2" fmla="*/ 454428 w 1158240"/>
                <a:gd name="connsiteY2" fmla="*/ 864528 h 864528"/>
                <a:gd name="connsiteX3" fmla="*/ 0 w 1158240"/>
                <a:gd name="connsiteY3" fmla="*/ 482142 h 864528"/>
                <a:gd name="connsiteX4" fmla="*/ 703811 w 1158240"/>
                <a:gd name="connsiteY4" fmla="*/ 0 h 864528"/>
                <a:gd name="connsiteX0" fmla="*/ 703811 w 1158240"/>
                <a:gd name="connsiteY0" fmla="*/ 0 h 875612"/>
                <a:gd name="connsiteX1" fmla="*/ 1158240 w 1158240"/>
                <a:gd name="connsiteY1" fmla="*/ 338051 h 875612"/>
                <a:gd name="connsiteX2" fmla="*/ 476595 w 1158240"/>
                <a:gd name="connsiteY2" fmla="*/ 875612 h 875612"/>
                <a:gd name="connsiteX3" fmla="*/ 0 w 1158240"/>
                <a:gd name="connsiteY3" fmla="*/ 482142 h 875612"/>
                <a:gd name="connsiteX4" fmla="*/ 703811 w 1158240"/>
                <a:gd name="connsiteY4" fmla="*/ 0 h 875612"/>
                <a:gd name="connsiteX0" fmla="*/ 681644 w 1136073"/>
                <a:gd name="connsiteY0" fmla="*/ 0 h 875612"/>
                <a:gd name="connsiteX1" fmla="*/ 1136073 w 1136073"/>
                <a:gd name="connsiteY1" fmla="*/ 338051 h 875612"/>
                <a:gd name="connsiteX2" fmla="*/ 454428 w 1136073"/>
                <a:gd name="connsiteY2" fmla="*/ 875612 h 875612"/>
                <a:gd name="connsiteX3" fmla="*/ 0 w 1136073"/>
                <a:gd name="connsiteY3" fmla="*/ 498768 h 875612"/>
                <a:gd name="connsiteX4" fmla="*/ 681644 w 1136073"/>
                <a:gd name="connsiteY4" fmla="*/ 0 h 875612"/>
                <a:gd name="connsiteX0" fmla="*/ 662594 w 1117023"/>
                <a:gd name="connsiteY0" fmla="*/ 0 h 875612"/>
                <a:gd name="connsiteX1" fmla="*/ 1117023 w 1117023"/>
                <a:gd name="connsiteY1" fmla="*/ 338051 h 875612"/>
                <a:gd name="connsiteX2" fmla="*/ 435378 w 1117023"/>
                <a:gd name="connsiteY2" fmla="*/ 875612 h 875612"/>
                <a:gd name="connsiteX3" fmla="*/ 0 w 1117023"/>
                <a:gd name="connsiteY3" fmla="*/ 484480 h 875612"/>
                <a:gd name="connsiteX4" fmla="*/ 662594 w 1117023"/>
                <a:gd name="connsiteY4" fmla="*/ 0 h 875612"/>
                <a:gd name="connsiteX0" fmla="*/ 662594 w 1117023"/>
                <a:gd name="connsiteY0" fmla="*/ 0 h 863705"/>
                <a:gd name="connsiteX1" fmla="*/ 1117023 w 1117023"/>
                <a:gd name="connsiteY1" fmla="*/ 338051 h 863705"/>
                <a:gd name="connsiteX2" fmla="*/ 461572 w 1117023"/>
                <a:gd name="connsiteY2" fmla="*/ 863705 h 863705"/>
                <a:gd name="connsiteX3" fmla="*/ 0 w 1117023"/>
                <a:gd name="connsiteY3" fmla="*/ 484480 h 863705"/>
                <a:gd name="connsiteX4" fmla="*/ 662594 w 1117023"/>
                <a:gd name="connsiteY4" fmla="*/ 0 h 863705"/>
                <a:gd name="connsiteX0" fmla="*/ 624494 w 1117023"/>
                <a:gd name="connsiteY0" fmla="*/ 0 h 873230"/>
                <a:gd name="connsiteX1" fmla="*/ 1117023 w 1117023"/>
                <a:gd name="connsiteY1" fmla="*/ 347576 h 873230"/>
                <a:gd name="connsiteX2" fmla="*/ 461572 w 1117023"/>
                <a:gd name="connsiteY2" fmla="*/ 873230 h 873230"/>
                <a:gd name="connsiteX3" fmla="*/ 0 w 1117023"/>
                <a:gd name="connsiteY3" fmla="*/ 494005 h 873230"/>
                <a:gd name="connsiteX4" fmla="*/ 624494 w 1117023"/>
                <a:gd name="connsiteY4" fmla="*/ 0 h 87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23" h="873230">
                  <a:moveTo>
                    <a:pt x="624494" y="0"/>
                  </a:moveTo>
                  <a:lnTo>
                    <a:pt x="1117023" y="347576"/>
                  </a:lnTo>
                  <a:lnTo>
                    <a:pt x="461572" y="873230"/>
                  </a:lnTo>
                  <a:lnTo>
                    <a:pt x="0" y="494005"/>
                  </a:lnTo>
                  <a:lnTo>
                    <a:pt x="624494" y="0"/>
                  </a:lnTo>
                  <a:close/>
                </a:path>
              </a:pathLst>
            </a:custGeom>
            <a:gradFill flip="none" rotWithShape="1">
              <a:gsLst>
                <a:gs pos="11000">
                  <a:schemeClr val="accent5"/>
                </a:gs>
                <a:gs pos="72000">
                  <a:schemeClr val="accent5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29"/>
            <p:cNvGrpSpPr>
              <a:grpSpLocks noChangeAspect="1"/>
            </p:cNvGrpSpPr>
            <p:nvPr/>
          </p:nvGrpSpPr>
          <p:grpSpPr bwMode="auto">
            <a:xfrm>
              <a:off x="4588321" y="3317221"/>
              <a:ext cx="365274" cy="753577"/>
              <a:chOff x="2564" y="1676"/>
              <a:chExt cx="571" cy="1178"/>
            </a:xfrm>
          </p:grpSpPr>
          <p:sp>
            <p:nvSpPr>
              <p:cNvPr id="71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29"/>
            <p:cNvGrpSpPr>
              <a:grpSpLocks noChangeAspect="1"/>
            </p:cNvGrpSpPr>
            <p:nvPr/>
          </p:nvGrpSpPr>
          <p:grpSpPr bwMode="auto">
            <a:xfrm>
              <a:off x="4360779" y="3494207"/>
              <a:ext cx="365274" cy="753577"/>
              <a:chOff x="2564" y="1676"/>
              <a:chExt cx="571" cy="1178"/>
            </a:xfrm>
          </p:grpSpPr>
          <p:sp>
            <p:nvSpPr>
              <p:cNvPr id="62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29"/>
            <p:cNvGrpSpPr>
              <a:grpSpLocks noChangeAspect="1"/>
            </p:cNvGrpSpPr>
            <p:nvPr/>
          </p:nvGrpSpPr>
          <p:grpSpPr bwMode="auto">
            <a:xfrm>
              <a:off x="4133237" y="3671193"/>
              <a:ext cx="365274" cy="753577"/>
              <a:chOff x="2564" y="1676"/>
              <a:chExt cx="571" cy="1178"/>
            </a:xfrm>
          </p:grpSpPr>
          <p:sp>
            <p:nvSpPr>
              <p:cNvPr id="53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6439594" y="4915981"/>
            <a:ext cx="4271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54% of large orgs hacked via</a:t>
            </a:r>
            <a:b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insecure Web apps</a:t>
            </a:r>
            <a:endParaRPr lang="en-US" sz="1400" baseline="5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50537" y="4923091"/>
            <a:ext cx="3272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DDoS-related downtime has doubled in 2013</a:t>
            </a:r>
            <a:endParaRPr lang="en-US" sz="1400" baseline="5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Screen Shot 2013-04-08 at 10.57.04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5" y="3198110"/>
            <a:ext cx="3646787" cy="1199268"/>
          </a:xfrm>
          <a:prstGeom prst="rect">
            <a:avLst/>
          </a:prstGeom>
          <a:ln>
            <a:solidFill>
              <a:srgbClr val="0067AC"/>
            </a:solidFill>
          </a:ln>
        </p:spPr>
      </p:pic>
      <p:pic>
        <p:nvPicPr>
          <p:cNvPr id="10" name="Picture 9" descr="Screen Shot 2013-04-08 at 11.32.36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1" y="3999639"/>
            <a:ext cx="3244892" cy="662101"/>
          </a:xfrm>
          <a:prstGeom prst="rect">
            <a:avLst/>
          </a:prstGeom>
          <a:ln>
            <a:solidFill>
              <a:srgbClr val="0067AC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01135" y="1807608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8000"/>
                </a:solidFill>
              </a:rPr>
              <a:t>DDoS Threatens Availability</a:t>
            </a:r>
            <a:endParaRPr lang="en-US" sz="1800" b="1" dirty="0">
              <a:solidFill>
                <a:srgbClr val="FF8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40670" y="1807608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8000"/>
                </a:solidFill>
              </a:rPr>
              <a:t>Hacking Targets Valuable Data</a:t>
            </a:r>
            <a:endParaRPr lang="en-US" sz="1800" b="1" dirty="0">
              <a:solidFill>
                <a:srgbClr val="FF8000"/>
              </a:solidFill>
            </a:endParaRPr>
          </a:p>
        </p:txBody>
      </p:sp>
      <p:pic>
        <p:nvPicPr>
          <p:cNvPr id="12" name="Picture 11" descr="Screen Shot 2013-04-08 at 12.07.52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95" y="3227205"/>
            <a:ext cx="3653069" cy="1032048"/>
          </a:xfrm>
          <a:prstGeom prst="rect">
            <a:avLst/>
          </a:prstGeom>
          <a:ln>
            <a:solidFill>
              <a:srgbClr val="0067AC"/>
            </a:solidFill>
          </a:ln>
        </p:spPr>
      </p:pic>
      <p:pic>
        <p:nvPicPr>
          <p:cNvPr id="24" name="Picture 23" descr="Screen Shot 2013-04-08 at 1.23.49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86" y="3687230"/>
            <a:ext cx="3560484" cy="8812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Datacenter security has unique challenges</a:t>
            </a:r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364491" y="984224"/>
            <a:ext cx="10063798" cy="281205"/>
          </a:xfrm>
        </p:spPr>
        <p:txBody>
          <a:bodyPr/>
          <a:lstStyle/>
          <a:p>
            <a:r>
              <a:rPr lang="en-US" dirty="0" err="1" smtClean="0"/>
              <a:t>NextGen</a:t>
            </a:r>
            <a:r>
              <a:rPr lang="en-US" dirty="0" smtClean="0"/>
              <a:t> Firewall Has Little </a:t>
            </a:r>
            <a:r>
              <a:rPr lang="en-US" dirty="0" err="1" smtClean="0"/>
              <a:t>Relvance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 descr="shutterstock_89769766 [Converted].png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960" t="5537" r="26313" b="10864"/>
          <a:stretch/>
        </p:blipFill>
        <p:spPr>
          <a:xfrm>
            <a:off x="0" y="1"/>
            <a:ext cx="10972800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1"/>
            <a:ext cx="10972800" cy="6172199"/>
          </a:xfrm>
          <a:prstGeom prst="rect">
            <a:avLst/>
          </a:prstGeom>
          <a:gradFill>
            <a:gsLst>
              <a:gs pos="100000">
                <a:srgbClr val="F2F2F2"/>
              </a:gs>
              <a:gs pos="0">
                <a:schemeClr val="bg1">
                  <a:alpha val="2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502" y="3338474"/>
            <a:ext cx="6559829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>
                <a:srgbClr val="333333"/>
              </a:buClr>
              <a:buSzPct val="25000"/>
            </a:pPr>
            <a:r>
              <a:rPr lang="en-US" sz="4000" b="1" cap="all" dirty="0">
                <a:solidFill>
                  <a:srgbClr val="333333"/>
                </a:solidFill>
                <a:latin typeface="Arial"/>
                <a:cs typeface="Aparajita" pitchFamily="34" charset="0"/>
              </a:rPr>
              <a:t>The most advanced heuristic </a:t>
            </a:r>
            <a:r>
              <a:rPr lang="en-US" sz="4000" b="1" cap="all" dirty="0" err="1" smtClean="0">
                <a:solidFill>
                  <a:srgbClr val="333333"/>
                </a:solidFill>
                <a:latin typeface="Arial"/>
                <a:cs typeface="Aparajita" pitchFamily="34" charset="0"/>
              </a:rPr>
              <a:t>DD</a:t>
            </a:r>
            <a:r>
              <a:rPr lang="en-US" sz="4000" b="1" dirty="0" err="1" smtClean="0">
                <a:solidFill>
                  <a:srgbClr val="333333"/>
                </a:solidFill>
                <a:latin typeface="Arial"/>
                <a:cs typeface="Aparajita" pitchFamily="34" charset="0"/>
              </a:rPr>
              <a:t>o</a:t>
            </a:r>
            <a:r>
              <a:rPr lang="en-US" sz="4000" b="1" cap="all" dirty="0" err="1" smtClean="0">
                <a:solidFill>
                  <a:srgbClr val="333333"/>
                </a:solidFill>
                <a:latin typeface="Arial"/>
                <a:cs typeface="Aparajita" pitchFamily="34" charset="0"/>
              </a:rPr>
              <a:t>S</a:t>
            </a:r>
            <a:r>
              <a:rPr lang="en-US" sz="4000" b="1" cap="all" dirty="0" smtClean="0">
                <a:solidFill>
                  <a:srgbClr val="333333"/>
                </a:solidFill>
                <a:latin typeface="Arial"/>
                <a:cs typeface="Aparajita" pitchFamily="34" charset="0"/>
              </a:rPr>
              <a:t> </a:t>
            </a:r>
            <a:r>
              <a:rPr lang="en-US" sz="4000" b="1" cap="all" dirty="0">
                <a:solidFill>
                  <a:srgbClr val="333333"/>
                </a:solidFill>
                <a:latin typeface="Arial"/>
                <a:cs typeface="Aparajita" pitchFamily="34" charset="0"/>
              </a:rPr>
              <a:t>technology</a:t>
            </a:r>
          </a:p>
          <a:p>
            <a:endParaRPr lang="en-US" sz="1400" dirty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64490" y="341630"/>
            <a:ext cx="10063798" cy="538722"/>
          </a:xfrm>
          <a:prstGeom prst="rect">
            <a:avLst/>
          </a:prstGeom>
        </p:spPr>
        <p:txBody>
          <a:bodyPr/>
          <a:lstStyle>
            <a:lvl1pPr marL="308607" indent="-308607" algn="l" defTabSz="8229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649" indent="-257172" algn="l" defTabSz="8229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90" indent="-205738" algn="l" defTabSz="8229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66" indent="-205738" algn="l" defTabSz="82295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41" indent="-205738" algn="l" defTabSz="82295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18" indent="-205738" algn="l" defTabSz="8229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593" indent="-205738" algn="l" defTabSz="8229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069" indent="-205738" algn="l" defTabSz="8229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45" indent="-205738" algn="l" defTabSz="8229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JUNOS </a:t>
            </a:r>
            <a:r>
              <a:rPr lang="en-US" sz="32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DDoS</a:t>
            </a:r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SECURE</a:t>
            </a:r>
            <a:endParaRPr lang="en-US" sz="3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JUNOS DD</a:t>
            </a:r>
            <a:r>
              <a:rPr lang="en-GB" cap="none" dirty="0"/>
              <a:t>o</a:t>
            </a:r>
            <a:r>
              <a:rPr lang="en-GB" dirty="0"/>
              <a:t>S </a:t>
            </a:r>
            <a:r>
              <a:rPr lang="en-GB" dirty="0" smtClean="0"/>
              <a:t>SECURE - </a:t>
            </a:r>
            <a:r>
              <a:rPr lang="en-US" dirty="0" smtClean="0"/>
              <a:t>Our </a:t>
            </a:r>
            <a:r>
              <a:rPr lang="en-US" dirty="0"/>
              <a:t>credentials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 anchor="ctr"/>
          <a:lstStyle/>
          <a:p>
            <a:pPr>
              <a:buClr>
                <a:srgbClr val="FF9539"/>
              </a:buClr>
              <a:buFont typeface="Wingdings" pitchFamily="2" charset="2"/>
              <a:buChar char="§"/>
            </a:pPr>
            <a:endParaRPr lang="en-US" sz="1800" dirty="0" smtClean="0"/>
          </a:p>
          <a:p>
            <a:pPr marL="452438" indent="-276225">
              <a:buClr>
                <a:srgbClr val="FF9539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Established in 2000 - Since day1 </a:t>
            </a:r>
            <a:r>
              <a:rPr lang="en-US" sz="2400" dirty="0" err="1" smtClean="0"/>
              <a:t>DDoS</a:t>
            </a:r>
            <a:r>
              <a:rPr lang="en-US" sz="2400" dirty="0" smtClean="0"/>
              <a:t> detection &amp; mitigation has been our exclusive focus.</a:t>
            </a:r>
          </a:p>
          <a:p>
            <a:pPr marL="452438" indent="-276225">
              <a:buClr>
                <a:srgbClr val="FF9539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We sold the worlds very first DDoS solution in July 2000</a:t>
            </a:r>
          </a:p>
          <a:p>
            <a:pPr marL="452438" indent="-276225">
              <a:buClr>
                <a:srgbClr val="FF9539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The technology is the most advanced in the market.</a:t>
            </a:r>
          </a:p>
          <a:p>
            <a:pPr marL="452438" indent="-276225">
              <a:buClr>
                <a:srgbClr val="FF9539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It is low touch, high tech. The heuristic design means it learns from and dynamically responds to each and every packet.</a:t>
            </a:r>
          </a:p>
          <a:p>
            <a:pPr marL="452438" indent="-276225">
              <a:buClr>
                <a:srgbClr val="FF9539"/>
              </a:buClr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Its proven in some of the worlds most demanding customer environments and  today our technology is trusted to protect in excess of $60 billion of turnover.</a:t>
            </a:r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Clr>
                <a:srgbClr val="FFC000"/>
              </a:buClr>
              <a:buFont typeface="Wingdings" pitchFamily="2" charset="2"/>
              <a:buChar char="§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5875176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>
                <a:solidFill>
                  <a:schemeClr val="tx1"/>
                </a:solidFill>
              </a:rPr>
              <a:t>JUNOS DDoS SECURE </a:t>
            </a:r>
            <a:r>
              <a:rPr lang="en-US" kern="0" dirty="0" smtClean="0">
                <a:solidFill>
                  <a:schemeClr val="tx1"/>
                </a:solidFill>
              </a:rPr>
              <a:t>Variants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550546" y="1398747"/>
            <a:ext cx="9875520" cy="4114800"/>
          </a:xfrm>
          <a:prstGeom prst="rect">
            <a:avLst/>
          </a:prstGeom>
        </p:spPr>
        <p:txBody>
          <a:bodyPr lIns="91430" tIns="45715" rIns="91430" bIns="45715"/>
          <a:lstStyle>
            <a:lvl1pPr marL="112701" indent="-112701" algn="l" rtl="0" fontAlgn="base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25000"/>
              <a:buFont typeface="Arial" charset="0"/>
              <a:buChar char=" "/>
              <a:defRPr lang="en-US"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11118" indent="-166669" algn="l" rtl="0" fontAlgn="base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lang="en-US"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98424" indent="-168256" algn="l" rtl="0" fontAlgn="base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96000"/>
              <a:buFont typeface="Wingdings" pitchFamily="2" charset="2"/>
              <a:buChar char="§"/>
              <a:tabLst/>
              <a:defRPr lang="en-US"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47635" indent="-233337" algn="l" rtl="0" fontAlgn="base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Font typeface="Arial" charset="0"/>
              <a:buChar char="–"/>
              <a:defRPr lang="en-US"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431766" indent="-173019" algn="l" rtl="0" fontAlgn="base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Font typeface="Arial" charset="0"/>
              <a:buChar char="-"/>
              <a:defRPr lang="en-US"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/>
              <a:t>VMware Instance good for 1Gb throughput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1U appliance capable of between 1Gb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&amp; 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0Gb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10U blade appliance capable of 20 to 40Gb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1U appliances have a choice of Fail-safe Card</a:t>
            </a:r>
          </a:p>
          <a:p>
            <a:pPr marL="463550" marR="0" lvl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Fiber (1G SX/LX 10G SR/LR)</a:t>
            </a:r>
          </a:p>
          <a:p>
            <a:pPr marL="463550" marR="0" lvl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Copper (10M/100M/1G)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All can be used Stand Alone or as Active – Standby Pair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Or Active – Active (Asymmetric Routing)</a:t>
            </a:r>
          </a:p>
          <a:p>
            <a:pPr marL="112701" marR="0" lvl="0" indent="-112701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25000"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2-3-7: Juniper’s business strategy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147049" y="2382103"/>
            <a:ext cx="2625888" cy="3594314"/>
          </a:xfrm>
          <a:prstGeom prst="rect">
            <a:avLst/>
          </a:prstGeom>
          <a:gradFill flip="none" rotWithShape="1">
            <a:gsLst>
              <a:gs pos="52000">
                <a:schemeClr val="accent2">
                  <a:alpha val="23000"/>
                </a:schemeClr>
              </a:gs>
              <a:gs pos="99583">
                <a:schemeClr val="accent2">
                  <a:alpha val="0"/>
                </a:schemeClr>
              </a:gs>
              <a:gs pos="2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0" rIns="0" bIns="0" rtlCol="0" anchor="ctr" anchorCtr="0"/>
          <a:lstStyle/>
          <a:p>
            <a:pPr algn="ctr"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360077" y="2382103"/>
            <a:ext cx="2625888" cy="3624315"/>
          </a:xfrm>
          <a:prstGeom prst="rect">
            <a:avLst/>
          </a:prstGeom>
          <a:gradFill flip="none" rotWithShape="1">
            <a:gsLst>
              <a:gs pos="52000">
                <a:schemeClr val="accent1">
                  <a:alpha val="15000"/>
                </a:schemeClr>
              </a:gs>
              <a:gs pos="99583">
                <a:schemeClr val="accent2">
                  <a:alpha val="0"/>
                </a:schemeClr>
              </a:gs>
              <a:gs pos="2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0" rIns="0" bIns="0" rtlCol="0" anchor="ctr" anchorCtr="0"/>
          <a:lstStyle/>
          <a:p>
            <a:pPr algn="ctr"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018838" y="3307121"/>
            <a:ext cx="4030845" cy="122055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>
            <a:off x="1360076" y="1742842"/>
            <a:ext cx="2627730" cy="633876"/>
          </a:xfrm>
          <a:prstGeom prst="roundRect">
            <a:avLst>
              <a:gd name="adj" fmla="val 553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Service Provider</a:t>
            </a:r>
          </a:p>
        </p:txBody>
      </p:sp>
      <p:pic>
        <p:nvPicPr>
          <p:cNvPr id="1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156" y="1811342"/>
            <a:ext cx="476385" cy="476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roup 140"/>
          <p:cNvGrpSpPr/>
          <p:nvPr/>
        </p:nvGrpSpPr>
        <p:grpSpPr>
          <a:xfrm>
            <a:off x="3091799" y="4238109"/>
            <a:ext cx="556806" cy="556806"/>
            <a:chOff x="1130375" y="3602652"/>
            <a:chExt cx="777240" cy="777240"/>
          </a:xfrm>
        </p:grpSpPr>
        <p:grpSp>
          <p:nvGrpSpPr>
            <p:cNvPr id="147" name="Group 141"/>
            <p:cNvGrpSpPr/>
            <p:nvPr/>
          </p:nvGrpSpPr>
          <p:grpSpPr>
            <a:xfrm>
              <a:off x="1130375" y="3602652"/>
              <a:ext cx="777240" cy="777240"/>
              <a:chOff x="875040" y="2627036"/>
              <a:chExt cx="768096" cy="768096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875040" y="2627036"/>
                <a:ext cx="768096" cy="768096"/>
              </a:xfrm>
              <a:prstGeom prst="ellipse">
                <a:avLst/>
              </a:prstGeom>
              <a:gradFill>
                <a:gsLst>
                  <a:gs pos="100000">
                    <a:schemeClr val="accent5"/>
                  </a:gs>
                  <a:gs pos="0">
                    <a:schemeClr val="accent4"/>
                  </a:gs>
                </a:gsLst>
                <a:lin ang="18900000" scaled="0"/>
              </a:gradFill>
              <a:ln>
                <a:noFill/>
              </a:ln>
              <a:effectLst>
                <a:outerShdw blurRad="1905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22960"/>
                <a:endParaRPr lang="en-US" sz="32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925332" y="2677328"/>
                <a:ext cx="667512" cy="6675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22960"/>
                <a:endParaRPr lang="en-US" sz="32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003056" y="2755052"/>
                <a:ext cx="512064" cy="51206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22960"/>
                <a:endParaRPr lang="en-US" sz="32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14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701" y="3862408"/>
              <a:ext cx="391970" cy="262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6" name="TextBox 145"/>
          <p:cNvSpPr txBox="1"/>
          <p:nvPr/>
        </p:nvSpPr>
        <p:spPr>
          <a:xfrm>
            <a:off x="2883537" y="4822217"/>
            <a:ext cx="973331" cy="4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Access &amp; Aggregation</a:t>
            </a:r>
            <a:endParaRPr lang="en-US" sz="1000" dirty="0"/>
          </a:p>
        </p:txBody>
      </p:sp>
      <p:grpSp>
        <p:nvGrpSpPr>
          <p:cNvPr id="153" name="Group 134"/>
          <p:cNvGrpSpPr/>
          <p:nvPr/>
        </p:nvGrpSpPr>
        <p:grpSpPr>
          <a:xfrm>
            <a:off x="3089737" y="3063174"/>
            <a:ext cx="556806" cy="556806"/>
            <a:chOff x="875040" y="2627036"/>
            <a:chExt cx="768096" cy="768096"/>
          </a:xfrm>
        </p:grpSpPr>
        <p:sp>
          <p:nvSpPr>
            <p:cNvPr id="155" name="Oval 154"/>
            <p:cNvSpPr/>
            <p:nvPr/>
          </p:nvSpPr>
          <p:spPr>
            <a:xfrm>
              <a:off x="875040" y="2627036"/>
              <a:ext cx="768096" cy="768096"/>
            </a:xfrm>
            <a:prstGeom prst="ellipse">
              <a:avLst/>
            </a:prstGeom>
            <a:gradFill>
              <a:gsLst>
                <a:gs pos="100000">
                  <a:schemeClr val="accent5"/>
                </a:gs>
                <a:gs pos="0">
                  <a:schemeClr val="accent4"/>
                </a:gs>
              </a:gsLst>
              <a:lin ang="18900000" scaled="0"/>
            </a:gradFill>
            <a:ln>
              <a:noFill/>
            </a:ln>
            <a:effectLst>
              <a:outerShdw blurRad="1905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22960"/>
              <a:endParaRPr lang="en-US" sz="32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925332" y="2677328"/>
              <a:ext cx="667512" cy="6675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22960"/>
              <a:endParaRPr lang="en-US" sz="32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1003056" y="2755052"/>
              <a:ext cx="512064" cy="512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22960"/>
              <a:endParaRPr lang="en-US" sz="320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54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61" y="3218932"/>
            <a:ext cx="258344" cy="2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" name="TextBox 165"/>
          <p:cNvSpPr txBox="1"/>
          <p:nvPr/>
        </p:nvSpPr>
        <p:spPr>
          <a:xfrm>
            <a:off x="3036947" y="2788340"/>
            <a:ext cx="670827" cy="26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Edge</a:t>
            </a:r>
            <a:endParaRPr lang="en-US" sz="1000" dirty="0"/>
          </a:p>
        </p:txBody>
      </p:sp>
      <p:grpSp>
        <p:nvGrpSpPr>
          <p:cNvPr id="168" name="Group 126"/>
          <p:cNvGrpSpPr/>
          <p:nvPr/>
        </p:nvGrpSpPr>
        <p:grpSpPr>
          <a:xfrm>
            <a:off x="1740435" y="4231055"/>
            <a:ext cx="556806" cy="556805"/>
            <a:chOff x="3796599" y="3602652"/>
            <a:chExt cx="777240" cy="777240"/>
          </a:xfrm>
        </p:grpSpPr>
        <p:grpSp>
          <p:nvGrpSpPr>
            <p:cNvPr id="170" name="Group 127"/>
            <p:cNvGrpSpPr/>
            <p:nvPr/>
          </p:nvGrpSpPr>
          <p:grpSpPr>
            <a:xfrm>
              <a:off x="3796599" y="3602652"/>
              <a:ext cx="777240" cy="777240"/>
              <a:chOff x="875040" y="2627036"/>
              <a:chExt cx="768096" cy="768096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875040" y="2627036"/>
                <a:ext cx="768096" cy="768096"/>
              </a:xfrm>
              <a:prstGeom prst="ellipse">
                <a:avLst/>
              </a:prstGeom>
              <a:gradFill>
                <a:gsLst>
                  <a:gs pos="100000">
                    <a:schemeClr val="accent5"/>
                  </a:gs>
                  <a:gs pos="0">
                    <a:schemeClr val="accent4"/>
                  </a:gs>
                </a:gsLst>
                <a:lin ang="18900000" scaled="0"/>
              </a:gradFill>
              <a:ln>
                <a:noFill/>
              </a:ln>
              <a:effectLst>
                <a:outerShdw blurRad="1905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22960"/>
                <a:endParaRPr lang="en-US" sz="32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925332" y="2677328"/>
                <a:ext cx="667512" cy="6675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22960"/>
                <a:endParaRPr lang="en-US" sz="32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003056" y="2755052"/>
                <a:ext cx="512064" cy="51206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22960"/>
                <a:endParaRPr lang="en-US" sz="32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171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561" y="3779120"/>
              <a:ext cx="404590" cy="404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9" name="TextBox 168"/>
          <p:cNvSpPr txBox="1"/>
          <p:nvPr/>
        </p:nvSpPr>
        <p:spPr>
          <a:xfrm>
            <a:off x="1532173" y="4827009"/>
            <a:ext cx="973331" cy="26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Core</a:t>
            </a:r>
            <a:endParaRPr lang="en-US" sz="1000" dirty="0"/>
          </a:p>
        </p:txBody>
      </p:sp>
      <p:grpSp>
        <p:nvGrpSpPr>
          <p:cNvPr id="177" name="Group 120"/>
          <p:cNvGrpSpPr/>
          <p:nvPr/>
        </p:nvGrpSpPr>
        <p:grpSpPr>
          <a:xfrm>
            <a:off x="4439039" y="3063174"/>
            <a:ext cx="556806" cy="556806"/>
            <a:chOff x="875040" y="2627036"/>
            <a:chExt cx="768096" cy="768096"/>
          </a:xfrm>
        </p:grpSpPr>
        <p:sp>
          <p:nvSpPr>
            <p:cNvPr id="179" name="Oval 178"/>
            <p:cNvSpPr/>
            <p:nvPr/>
          </p:nvSpPr>
          <p:spPr>
            <a:xfrm>
              <a:off x="875040" y="2627036"/>
              <a:ext cx="768096" cy="768096"/>
            </a:xfrm>
            <a:prstGeom prst="ellipse">
              <a:avLst/>
            </a:prstGeom>
            <a:gradFill>
              <a:gsLst>
                <a:gs pos="100000">
                  <a:schemeClr val="accent5"/>
                </a:gs>
                <a:gs pos="0">
                  <a:schemeClr val="accent4"/>
                </a:gs>
              </a:gsLst>
              <a:lin ang="18900000" scaled="0"/>
            </a:gradFill>
            <a:ln>
              <a:noFill/>
            </a:ln>
            <a:effectLst>
              <a:outerShdw blurRad="1905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22960"/>
              <a:endParaRPr lang="en-US" sz="32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925332" y="2677328"/>
              <a:ext cx="667512" cy="6675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22960"/>
              <a:endParaRPr lang="en-US" sz="32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1003056" y="2755052"/>
              <a:ext cx="512064" cy="512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22960"/>
              <a:endParaRPr lang="en-US" sz="320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17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20" y="3198224"/>
            <a:ext cx="278798" cy="27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TextBox 181"/>
          <p:cNvSpPr txBox="1"/>
          <p:nvPr/>
        </p:nvSpPr>
        <p:spPr>
          <a:xfrm>
            <a:off x="3898900" y="2775225"/>
            <a:ext cx="1612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Datacenter</a:t>
            </a:r>
            <a:endParaRPr lang="en-US" sz="1000" dirty="0"/>
          </a:p>
        </p:txBody>
      </p:sp>
      <p:grpSp>
        <p:nvGrpSpPr>
          <p:cNvPr id="184" name="Group 154"/>
          <p:cNvGrpSpPr/>
          <p:nvPr/>
        </p:nvGrpSpPr>
        <p:grpSpPr>
          <a:xfrm>
            <a:off x="4440402" y="4238109"/>
            <a:ext cx="556806" cy="556806"/>
            <a:chOff x="7795935" y="3602652"/>
            <a:chExt cx="777240" cy="777240"/>
          </a:xfrm>
        </p:grpSpPr>
        <p:grpSp>
          <p:nvGrpSpPr>
            <p:cNvPr id="186" name="Group 155"/>
            <p:cNvGrpSpPr/>
            <p:nvPr/>
          </p:nvGrpSpPr>
          <p:grpSpPr>
            <a:xfrm>
              <a:off x="7795935" y="3602652"/>
              <a:ext cx="777240" cy="777240"/>
              <a:chOff x="875040" y="2627036"/>
              <a:chExt cx="768096" cy="768096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875040" y="2627036"/>
                <a:ext cx="768096" cy="768096"/>
              </a:xfrm>
              <a:prstGeom prst="ellipse">
                <a:avLst/>
              </a:prstGeom>
              <a:gradFill>
                <a:gsLst>
                  <a:gs pos="100000">
                    <a:schemeClr val="accent5"/>
                  </a:gs>
                  <a:gs pos="0">
                    <a:schemeClr val="accent4"/>
                  </a:gs>
                </a:gsLst>
                <a:lin ang="18900000" scaled="0"/>
              </a:gradFill>
              <a:ln>
                <a:noFill/>
              </a:ln>
              <a:effectLst>
                <a:outerShdw blurRad="1905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22960"/>
                <a:endParaRPr lang="en-US" sz="32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925332" y="2677328"/>
                <a:ext cx="667512" cy="6675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22960"/>
                <a:endParaRPr lang="en-US" sz="32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1003056" y="2755052"/>
                <a:ext cx="512064" cy="51206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22960"/>
                <a:endParaRPr lang="en-US" sz="32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187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5874" y="3789817"/>
              <a:ext cx="345225" cy="34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5" name="TextBox 184"/>
          <p:cNvSpPr txBox="1"/>
          <p:nvPr/>
        </p:nvSpPr>
        <p:spPr>
          <a:xfrm>
            <a:off x="4232140" y="4822217"/>
            <a:ext cx="973331" cy="4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Campus</a:t>
            </a:r>
            <a:br>
              <a:rPr lang="en-US" sz="1000" dirty="0" smtClean="0"/>
            </a:br>
            <a:r>
              <a:rPr lang="en-US" sz="1000" dirty="0" smtClean="0"/>
              <a:t>&amp; Branch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7174284" y="2667861"/>
            <a:ext cx="2625888" cy="639261"/>
          </a:xfrm>
          <a:prstGeom prst="roundRect">
            <a:avLst>
              <a:gd name="adj" fmla="val 4147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Switching</a:t>
            </a:r>
          </a:p>
        </p:txBody>
      </p:sp>
      <p:pic>
        <p:nvPicPr>
          <p:cNvPr id="193" name="Picture 2" descr="\\psf\Home\Documents\ Juniper\Major Tasks\FAM 2012\Kevin Johnson\Round 3\Artwork\Juniper_old_icons_forSJ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949" y="2759711"/>
            <a:ext cx="456289" cy="45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Rounded Rectangle 194"/>
          <p:cNvSpPr/>
          <p:nvPr/>
        </p:nvSpPr>
        <p:spPr>
          <a:xfrm>
            <a:off x="7174284" y="1742842"/>
            <a:ext cx="2625888" cy="639261"/>
          </a:xfrm>
          <a:prstGeom prst="roundRect">
            <a:avLst>
              <a:gd name="adj" fmla="val 5538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Routing</a:t>
            </a:r>
          </a:p>
        </p:txBody>
      </p:sp>
      <p:pic>
        <p:nvPicPr>
          <p:cNvPr id="196" name="Picture 3" descr="\\psf\Home\Documents\ Juniper\Major Tasks\FAM 2012\Kevin Johnson\Round 3\Artwork\Juniper_old_icons_forSJ-0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365" y="1824009"/>
            <a:ext cx="470836" cy="4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Rounded Rectangle 197"/>
          <p:cNvSpPr/>
          <p:nvPr/>
        </p:nvSpPr>
        <p:spPr>
          <a:xfrm>
            <a:off x="4147048" y="1742842"/>
            <a:ext cx="2625888" cy="633876"/>
          </a:xfrm>
          <a:prstGeom prst="roundRect">
            <a:avLst>
              <a:gd name="adj" fmla="val 553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Enterprise</a:t>
            </a:r>
          </a:p>
        </p:txBody>
      </p:sp>
      <p:pic>
        <p:nvPicPr>
          <p:cNvPr id="19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668" y="1822143"/>
            <a:ext cx="388149" cy="4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1" name="Group 147"/>
          <p:cNvGrpSpPr/>
          <p:nvPr/>
        </p:nvGrpSpPr>
        <p:grpSpPr>
          <a:xfrm>
            <a:off x="5787380" y="4238109"/>
            <a:ext cx="556806" cy="556805"/>
            <a:chOff x="9129045" y="3602652"/>
            <a:chExt cx="777240" cy="777240"/>
          </a:xfrm>
        </p:grpSpPr>
        <p:grpSp>
          <p:nvGrpSpPr>
            <p:cNvPr id="203" name="Group 148"/>
            <p:cNvGrpSpPr/>
            <p:nvPr/>
          </p:nvGrpSpPr>
          <p:grpSpPr>
            <a:xfrm>
              <a:off x="9129045" y="3602652"/>
              <a:ext cx="777240" cy="777240"/>
              <a:chOff x="875040" y="2627036"/>
              <a:chExt cx="768096" cy="768096"/>
            </a:xfrm>
          </p:grpSpPr>
          <p:sp>
            <p:nvSpPr>
              <p:cNvPr id="205" name="Oval 204"/>
              <p:cNvSpPr/>
              <p:nvPr/>
            </p:nvSpPr>
            <p:spPr>
              <a:xfrm>
                <a:off x="875040" y="2627036"/>
                <a:ext cx="768096" cy="768096"/>
              </a:xfrm>
              <a:prstGeom prst="ellipse">
                <a:avLst/>
              </a:prstGeom>
              <a:gradFill>
                <a:gsLst>
                  <a:gs pos="100000">
                    <a:schemeClr val="accent5"/>
                  </a:gs>
                  <a:gs pos="0">
                    <a:schemeClr val="accent4"/>
                  </a:gs>
                </a:gsLst>
                <a:lin ang="18900000" scaled="0"/>
              </a:gradFill>
              <a:ln>
                <a:noFill/>
              </a:ln>
              <a:effectLst>
                <a:outerShdw blurRad="1905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22960"/>
                <a:endParaRPr lang="en-US" sz="32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925332" y="2677328"/>
                <a:ext cx="667512" cy="6675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22960"/>
                <a:endParaRPr lang="en-US" sz="32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003056" y="2755052"/>
                <a:ext cx="512064" cy="51206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822960"/>
                <a:endParaRPr lang="en-US" sz="32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04" name="Picture 203" descr="\\psf\Host\Volumes\EP File Share\ Juniper\Major Tasks\Template Redesign Project\Development\Toolkit Development\Asset Collections\Icons\Domain Icons\Domain Icons_EP-05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2" t="20640" r="18398" b="20245"/>
            <a:stretch/>
          </p:blipFill>
          <p:spPr bwMode="auto">
            <a:xfrm>
              <a:off x="9360288" y="3822446"/>
              <a:ext cx="355609" cy="331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2" name="TextBox 201"/>
          <p:cNvSpPr txBox="1"/>
          <p:nvPr/>
        </p:nvSpPr>
        <p:spPr>
          <a:xfrm>
            <a:off x="5579118" y="4822217"/>
            <a:ext cx="973331" cy="595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Consumer</a:t>
            </a:r>
            <a:br>
              <a:rPr lang="en-US" sz="1000" dirty="0" smtClean="0"/>
            </a:br>
            <a:r>
              <a:rPr lang="en-US" sz="1000" dirty="0" smtClean="0"/>
              <a:t>&amp; Business Device</a:t>
            </a:r>
          </a:p>
        </p:txBody>
      </p:sp>
      <p:grpSp>
        <p:nvGrpSpPr>
          <p:cNvPr id="209" name="Group 113"/>
          <p:cNvGrpSpPr/>
          <p:nvPr/>
        </p:nvGrpSpPr>
        <p:grpSpPr>
          <a:xfrm>
            <a:off x="5788340" y="3063174"/>
            <a:ext cx="556806" cy="556806"/>
            <a:chOff x="875040" y="2627036"/>
            <a:chExt cx="768096" cy="768096"/>
          </a:xfrm>
        </p:grpSpPr>
        <p:sp>
          <p:nvSpPr>
            <p:cNvPr id="211" name="Oval 210"/>
            <p:cNvSpPr/>
            <p:nvPr/>
          </p:nvSpPr>
          <p:spPr>
            <a:xfrm>
              <a:off x="875040" y="2627036"/>
              <a:ext cx="768096" cy="768096"/>
            </a:xfrm>
            <a:prstGeom prst="ellipse">
              <a:avLst/>
            </a:prstGeom>
            <a:gradFill>
              <a:gsLst>
                <a:gs pos="100000">
                  <a:schemeClr val="accent5"/>
                </a:gs>
                <a:gs pos="0">
                  <a:schemeClr val="accent4"/>
                </a:gs>
              </a:gsLst>
              <a:lin ang="18900000" scaled="0"/>
            </a:gradFill>
            <a:ln>
              <a:noFill/>
            </a:ln>
            <a:effectLst>
              <a:outerShdw blurRad="1905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22960"/>
              <a:endParaRPr lang="en-US" sz="32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925332" y="2677328"/>
              <a:ext cx="667512" cy="6675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22960"/>
              <a:endParaRPr lang="en-US" sz="32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1003056" y="2755052"/>
              <a:ext cx="512064" cy="512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22960"/>
              <a:endParaRPr lang="en-US" sz="320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210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776" y="3184484"/>
            <a:ext cx="311934" cy="31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" name="TextBox 213"/>
          <p:cNvSpPr txBox="1"/>
          <p:nvPr/>
        </p:nvSpPr>
        <p:spPr>
          <a:xfrm>
            <a:off x="5590322" y="2788340"/>
            <a:ext cx="973331" cy="26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WAN</a:t>
            </a:r>
            <a:endParaRPr lang="en-US" sz="1000" dirty="0"/>
          </a:p>
        </p:txBody>
      </p:sp>
      <p:cxnSp>
        <p:nvCxnSpPr>
          <p:cNvPr id="215" name="Straight Connector 214"/>
          <p:cNvCxnSpPr/>
          <p:nvPr/>
        </p:nvCxnSpPr>
        <p:spPr>
          <a:xfrm>
            <a:off x="6049684" y="3900197"/>
            <a:ext cx="1181885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ounded Rectangle 215"/>
          <p:cNvSpPr/>
          <p:nvPr/>
        </p:nvSpPr>
        <p:spPr>
          <a:xfrm>
            <a:off x="1360077" y="1114425"/>
            <a:ext cx="5412858" cy="510311"/>
          </a:xfrm>
          <a:prstGeom prst="roundRect">
            <a:avLst>
              <a:gd name="adj" fmla="val 5538"/>
            </a:avLst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2624358" y="1197359"/>
            <a:ext cx="2901738" cy="319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2 Customer Segments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7174284" y="1114425"/>
            <a:ext cx="2622129" cy="510311"/>
          </a:xfrm>
          <a:prstGeom prst="roundRect">
            <a:avLst>
              <a:gd name="adj" fmla="val 5538"/>
            </a:avLst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7432166" y="1197359"/>
            <a:ext cx="2106363" cy="319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3 Businesses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0" name="Rounded Rectangle 219"/>
          <p:cNvSpPr/>
          <p:nvPr/>
        </p:nvSpPr>
        <p:spPr>
          <a:xfrm>
            <a:off x="1172629" y="3069056"/>
            <a:ext cx="1517913" cy="553831"/>
          </a:xfrm>
          <a:prstGeom prst="roundRect">
            <a:avLst>
              <a:gd name="adj" fmla="val 9268"/>
            </a:avLst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7 Domains</a:t>
            </a:r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7174284" y="3592881"/>
            <a:ext cx="2625888" cy="639261"/>
          </a:xfrm>
          <a:prstGeom prst="roundRect">
            <a:avLst>
              <a:gd name="adj" fmla="val 4174"/>
            </a:avLst>
          </a:prstGeom>
          <a:solidFill>
            <a:schemeClr val="accent4">
              <a:lumMod val="5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2920" rtlCol="0" anchor="ctr"/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Security</a:t>
            </a:r>
          </a:p>
        </p:txBody>
      </p:sp>
      <p:sp>
        <p:nvSpPr>
          <p:cNvPr id="223" name="Freeform 762"/>
          <p:cNvSpPr>
            <a:spLocks noChangeAspect="1" noEditPoints="1"/>
          </p:cNvSpPr>
          <p:nvPr/>
        </p:nvSpPr>
        <p:spPr bwMode="auto">
          <a:xfrm>
            <a:off x="7933994" y="3705296"/>
            <a:ext cx="270990" cy="400966"/>
          </a:xfrm>
          <a:custGeom>
            <a:avLst/>
            <a:gdLst>
              <a:gd name="T0" fmla="*/ 270 w 270"/>
              <a:gd name="T1" fmla="*/ 260 h 400"/>
              <a:gd name="T2" fmla="*/ 270 w 270"/>
              <a:gd name="T3" fmla="*/ 166 h 400"/>
              <a:gd name="T4" fmla="*/ 241 w 270"/>
              <a:gd name="T5" fmla="*/ 164 h 400"/>
              <a:gd name="T6" fmla="*/ 241 w 270"/>
              <a:gd name="T7" fmla="*/ 106 h 400"/>
              <a:gd name="T8" fmla="*/ 135 w 270"/>
              <a:gd name="T9" fmla="*/ 0 h 400"/>
              <a:gd name="T10" fmla="*/ 29 w 270"/>
              <a:gd name="T11" fmla="*/ 106 h 400"/>
              <a:gd name="T12" fmla="*/ 29 w 270"/>
              <a:gd name="T13" fmla="*/ 164 h 400"/>
              <a:gd name="T14" fmla="*/ 0 w 270"/>
              <a:gd name="T15" fmla="*/ 166 h 400"/>
              <a:gd name="T16" fmla="*/ 0 w 270"/>
              <a:gd name="T17" fmla="*/ 260 h 400"/>
              <a:gd name="T18" fmla="*/ 0 w 270"/>
              <a:gd name="T19" fmla="*/ 297 h 400"/>
              <a:gd name="T20" fmla="*/ 0 w 270"/>
              <a:gd name="T21" fmla="*/ 391 h 400"/>
              <a:gd name="T22" fmla="*/ 135 w 270"/>
              <a:gd name="T23" fmla="*/ 400 h 400"/>
              <a:gd name="T24" fmla="*/ 270 w 270"/>
              <a:gd name="T25" fmla="*/ 391 h 400"/>
              <a:gd name="T26" fmla="*/ 270 w 270"/>
              <a:gd name="T27" fmla="*/ 297 h 400"/>
              <a:gd name="T28" fmla="*/ 270 w 270"/>
              <a:gd name="T29" fmla="*/ 297 h 400"/>
              <a:gd name="T30" fmla="*/ 270 w 270"/>
              <a:gd name="T31" fmla="*/ 260 h 400"/>
              <a:gd name="T32" fmla="*/ 151 w 270"/>
              <a:gd name="T33" fmla="*/ 314 h 400"/>
              <a:gd name="T34" fmla="*/ 137 w 270"/>
              <a:gd name="T35" fmla="*/ 314 h 400"/>
              <a:gd name="T36" fmla="*/ 133 w 270"/>
              <a:gd name="T37" fmla="*/ 314 h 400"/>
              <a:gd name="T38" fmla="*/ 119 w 270"/>
              <a:gd name="T39" fmla="*/ 314 h 400"/>
              <a:gd name="T40" fmla="*/ 129 w 270"/>
              <a:gd name="T41" fmla="*/ 277 h 400"/>
              <a:gd name="T42" fmla="*/ 119 w 270"/>
              <a:gd name="T43" fmla="*/ 262 h 400"/>
              <a:gd name="T44" fmla="*/ 135 w 270"/>
              <a:gd name="T45" fmla="*/ 246 h 400"/>
              <a:gd name="T46" fmla="*/ 151 w 270"/>
              <a:gd name="T47" fmla="*/ 262 h 400"/>
              <a:gd name="T48" fmla="*/ 141 w 270"/>
              <a:gd name="T49" fmla="*/ 277 h 400"/>
              <a:gd name="T50" fmla="*/ 151 w 270"/>
              <a:gd name="T51" fmla="*/ 314 h 400"/>
              <a:gd name="T52" fmla="*/ 209 w 270"/>
              <a:gd name="T53" fmla="*/ 162 h 400"/>
              <a:gd name="T54" fmla="*/ 135 w 270"/>
              <a:gd name="T55" fmla="*/ 157 h 400"/>
              <a:gd name="T56" fmla="*/ 61 w 270"/>
              <a:gd name="T57" fmla="*/ 162 h 400"/>
              <a:gd name="T58" fmla="*/ 61 w 270"/>
              <a:gd name="T59" fmla="*/ 106 h 400"/>
              <a:gd name="T60" fmla="*/ 135 w 270"/>
              <a:gd name="T61" fmla="*/ 32 h 400"/>
              <a:gd name="T62" fmla="*/ 209 w 270"/>
              <a:gd name="T63" fmla="*/ 106 h 400"/>
              <a:gd name="T64" fmla="*/ 209 w 270"/>
              <a:gd name="T65" fmla="*/ 16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400">
                <a:moveTo>
                  <a:pt x="270" y="260"/>
                </a:moveTo>
                <a:cubicBezTo>
                  <a:pt x="270" y="166"/>
                  <a:pt x="270" y="166"/>
                  <a:pt x="270" y="166"/>
                </a:cubicBezTo>
                <a:cubicBezTo>
                  <a:pt x="241" y="164"/>
                  <a:pt x="241" y="164"/>
                  <a:pt x="241" y="164"/>
                </a:cubicBezTo>
                <a:cubicBezTo>
                  <a:pt x="241" y="106"/>
                  <a:pt x="241" y="106"/>
                  <a:pt x="241" y="106"/>
                </a:cubicBezTo>
                <a:cubicBezTo>
                  <a:pt x="241" y="47"/>
                  <a:pt x="193" y="0"/>
                  <a:pt x="135" y="0"/>
                </a:cubicBezTo>
                <a:cubicBezTo>
                  <a:pt x="77" y="0"/>
                  <a:pt x="29" y="47"/>
                  <a:pt x="29" y="106"/>
                </a:cubicBezTo>
                <a:cubicBezTo>
                  <a:pt x="29" y="164"/>
                  <a:pt x="29" y="164"/>
                  <a:pt x="29" y="164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260"/>
                  <a:pt x="0" y="260"/>
                  <a:pt x="0" y="260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391"/>
                  <a:pt x="0" y="391"/>
                  <a:pt x="0" y="391"/>
                </a:cubicBezTo>
                <a:cubicBezTo>
                  <a:pt x="135" y="400"/>
                  <a:pt x="135" y="400"/>
                  <a:pt x="135" y="400"/>
                </a:cubicBezTo>
                <a:cubicBezTo>
                  <a:pt x="270" y="391"/>
                  <a:pt x="270" y="391"/>
                  <a:pt x="270" y="391"/>
                </a:cubicBezTo>
                <a:cubicBezTo>
                  <a:pt x="270" y="297"/>
                  <a:pt x="270" y="297"/>
                  <a:pt x="270" y="297"/>
                </a:cubicBezTo>
                <a:cubicBezTo>
                  <a:pt x="270" y="297"/>
                  <a:pt x="270" y="297"/>
                  <a:pt x="270" y="297"/>
                </a:cubicBezTo>
                <a:lnTo>
                  <a:pt x="270" y="260"/>
                </a:lnTo>
                <a:close/>
                <a:moveTo>
                  <a:pt x="151" y="314"/>
                </a:moveTo>
                <a:cubicBezTo>
                  <a:pt x="137" y="314"/>
                  <a:pt x="137" y="314"/>
                  <a:pt x="137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19" y="314"/>
                  <a:pt x="119" y="314"/>
                  <a:pt x="119" y="314"/>
                </a:cubicBezTo>
                <a:cubicBezTo>
                  <a:pt x="129" y="277"/>
                  <a:pt x="129" y="277"/>
                  <a:pt x="129" y="277"/>
                </a:cubicBezTo>
                <a:cubicBezTo>
                  <a:pt x="123" y="275"/>
                  <a:pt x="119" y="269"/>
                  <a:pt x="119" y="262"/>
                </a:cubicBezTo>
                <a:cubicBezTo>
                  <a:pt x="119" y="253"/>
                  <a:pt x="126" y="246"/>
                  <a:pt x="135" y="246"/>
                </a:cubicBezTo>
                <a:cubicBezTo>
                  <a:pt x="144" y="246"/>
                  <a:pt x="151" y="253"/>
                  <a:pt x="151" y="262"/>
                </a:cubicBezTo>
                <a:cubicBezTo>
                  <a:pt x="151" y="269"/>
                  <a:pt x="147" y="275"/>
                  <a:pt x="141" y="277"/>
                </a:cubicBezTo>
                <a:lnTo>
                  <a:pt x="151" y="314"/>
                </a:lnTo>
                <a:close/>
                <a:moveTo>
                  <a:pt x="209" y="162"/>
                </a:moveTo>
                <a:cubicBezTo>
                  <a:pt x="135" y="157"/>
                  <a:pt x="135" y="157"/>
                  <a:pt x="135" y="157"/>
                </a:cubicBezTo>
                <a:cubicBezTo>
                  <a:pt x="61" y="162"/>
                  <a:pt x="61" y="162"/>
                  <a:pt x="61" y="16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65"/>
                  <a:pt x="94" y="32"/>
                  <a:pt x="135" y="32"/>
                </a:cubicBezTo>
                <a:cubicBezTo>
                  <a:pt x="176" y="32"/>
                  <a:pt x="209" y="65"/>
                  <a:pt x="209" y="106"/>
                </a:cubicBezTo>
                <a:lnTo>
                  <a:pt x="20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3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5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JUNOS DD</a:t>
            </a:r>
            <a:r>
              <a:rPr lang="en-GB" cap="none" dirty="0" smtClean="0"/>
              <a:t>o</a:t>
            </a:r>
            <a:r>
              <a:rPr lang="en-GB" dirty="0" smtClean="0"/>
              <a:t>S SECURE How does it work</a:t>
            </a:r>
            <a:endParaRPr lang="en-US" sz="1800" b="0" cap="none" dirty="0">
              <a:solidFill>
                <a:schemeClr val="accent3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quarter" idx="10"/>
          </p:nvPr>
        </p:nvSpPr>
        <p:spPr>
          <a:xfrm>
            <a:off x="431309" y="1376097"/>
            <a:ext cx="9875520" cy="4076013"/>
          </a:xfrm>
        </p:spPr>
        <p:txBody>
          <a:bodyPr/>
          <a:lstStyle/>
          <a:p>
            <a:pPr marL="463550" indent="-231775"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Packet validated against </a:t>
            </a:r>
            <a:br>
              <a:rPr lang="en-GB" sz="1800" dirty="0">
                <a:solidFill>
                  <a:srgbClr val="FFFFFF"/>
                </a:solidFill>
              </a:rPr>
            </a:br>
            <a:r>
              <a:rPr lang="en-GB" sz="1800" dirty="0">
                <a:solidFill>
                  <a:srgbClr val="FFFFFF"/>
                </a:solidFill>
              </a:rPr>
              <a:t>pre-defined RFC filters</a:t>
            </a:r>
          </a:p>
          <a:p>
            <a:pPr marL="463550" indent="-231775"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Malformed and </a:t>
            </a:r>
            <a:br>
              <a:rPr lang="en-GB" sz="1800" dirty="0">
                <a:solidFill>
                  <a:srgbClr val="FFFFFF"/>
                </a:solidFill>
              </a:rPr>
            </a:br>
            <a:r>
              <a:rPr lang="en-GB" sz="1800" dirty="0" err="1">
                <a:solidFill>
                  <a:srgbClr val="FFFFFF"/>
                </a:solidFill>
              </a:rPr>
              <a:t>mis</a:t>
            </a:r>
            <a:r>
              <a:rPr lang="en-GB" sz="1800" dirty="0">
                <a:solidFill>
                  <a:srgbClr val="FFFFFF"/>
                </a:solidFill>
              </a:rPr>
              <a:t>-sequenced </a:t>
            </a:r>
            <a:br>
              <a:rPr lang="en-GB" sz="1800" dirty="0">
                <a:solidFill>
                  <a:srgbClr val="FFFFFF"/>
                </a:solidFill>
              </a:rPr>
            </a:br>
            <a:r>
              <a:rPr lang="en-GB" sz="1800" dirty="0">
                <a:solidFill>
                  <a:srgbClr val="FFFFFF"/>
                </a:solidFill>
              </a:rPr>
              <a:t>packets dropped</a:t>
            </a:r>
          </a:p>
          <a:p>
            <a:pPr marL="463550" indent="-231775"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Individual IP addresses </a:t>
            </a:r>
            <a:br>
              <a:rPr lang="en-GB" sz="1800" dirty="0">
                <a:solidFill>
                  <a:srgbClr val="FFFFFF"/>
                </a:solidFill>
              </a:rPr>
            </a:br>
            <a:r>
              <a:rPr lang="en-GB" sz="1800" dirty="0">
                <a:solidFill>
                  <a:srgbClr val="FFFFFF"/>
                </a:solidFill>
              </a:rPr>
              <a:t>assigned CHARM value</a:t>
            </a:r>
          </a:p>
          <a:p>
            <a:pPr marL="463550" indent="-231775"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Value assigned based </a:t>
            </a:r>
            <a:br>
              <a:rPr lang="en-GB" sz="1800" dirty="0">
                <a:solidFill>
                  <a:srgbClr val="FFFFFF"/>
                </a:solidFill>
              </a:rPr>
            </a:br>
            <a:r>
              <a:rPr lang="en-GB" sz="1800" dirty="0">
                <a:solidFill>
                  <a:srgbClr val="FFFFFF"/>
                </a:solidFill>
              </a:rPr>
              <a:t>on IP behaviours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34821" y="1389587"/>
            <a:ext cx="5889340" cy="1324964"/>
            <a:chOff x="5177928" y="1989137"/>
            <a:chExt cx="5250360" cy="731521"/>
          </a:xfrm>
          <a:solidFill>
            <a:schemeClr val="tx1"/>
          </a:solidFill>
        </p:grpSpPr>
        <p:sp>
          <p:nvSpPr>
            <p:cNvPr id="16" name="Rectangle 15"/>
            <p:cNvSpPr/>
            <p:nvPr/>
          </p:nvSpPr>
          <p:spPr>
            <a:xfrm>
              <a:off x="5177928" y="1989138"/>
              <a:ext cx="2580277" cy="7315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Aft>
                  <a:spcPts val="600"/>
                </a:spcAft>
              </a:pPr>
              <a:r>
                <a:rPr lang="en-US" dirty="0" smtClean="0">
                  <a:solidFill>
                    <a:schemeClr val="tx1"/>
                  </a:solidFill>
                </a:rPr>
                <a:t>Mechanistic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Traffic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48011" y="1989137"/>
              <a:ext cx="2580277" cy="7315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spcAft>
                  <a:spcPts val="600"/>
                </a:spcAft>
              </a:pPr>
              <a:r>
                <a:rPr lang="en-US" dirty="0" smtClean="0">
                  <a:solidFill>
                    <a:srgbClr val="FFFFFF"/>
                  </a:solidFill>
                </a:rPr>
                <a:t>Low </a:t>
              </a:r>
              <a:br>
                <a:rPr lang="en-US" dirty="0" smtClean="0">
                  <a:solidFill>
                    <a:srgbClr val="FFFFFF"/>
                  </a:solidFill>
                </a:rPr>
              </a:br>
              <a:r>
                <a:rPr lang="en-US" dirty="0" smtClean="0">
                  <a:solidFill>
                    <a:srgbClr val="FFFFFF"/>
                  </a:solidFill>
                </a:rPr>
                <a:t>CHARM Value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34821" y="2785706"/>
            <a:ext cx="5889340" cy="1324962"/>
            <a:chOff x="5177928" y="3071818"/>
            <a:chExt cx="5250360" cy="731520"/>
          </a:xfrm>
          <a:solidFill>
            <a:schemeClr val="accent1"/>
          </a:solidFill>
        </p:grpSpPr>
        <p:sp>
          <p:nvSpPr>
            <p:cNvPr id="22" name="Rectangle 21"/>
            <p:cNvSpPr/>
            <p:nvPr/>
          </p:nvSpPr>
          <p:spPr>
            <a:xfrm>
              <a:off x="5177928" y="3071818"/>
              <a:ext cx="2580277" cy="731520"/>
            </a:xfrm>
            <a:prstGeom prst="rect">
              <a:avLst/>
            </a:prstGeom>
            <a:solidFill>
              <a:srgbClr val="80A1B6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kern="0" dirty="0">
                  <a:solidFill>
                    <a:srgbClr val="FFFFFF"/>
                  </a:solidFill>
                  <a:latin typeface="Arial"/>
                </a:rPr>
                <a:t>First Time </a:t>
              </a:r>
              <a:br>
                <a:rPr lang="en-US" kern="0" dirty="0">
                  <a:solidFill>
                    <a:srgbClr val="FFFFFF"/>
                  </a:solidFill>
                  <a:latin typeface="Arial"/>
                </a:rPr>
              </a:br>
              <a:r>
                <a:rPr lang="en-US" kern="0" dirty="0">
                  <a:solidFill>
                    <a:srgbClr val="FFFFFF"/>
                  </a:solidFill>
                  <a:latin typeface="Arial"/>
                </a:rPr>
                <a:t>Traffic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48011" y="3071818"/>
              <a:ext cx="2580277" cy="731520"/>
            </a:xfrm>
            <a:prstGeom prst="rect">
              <a:avLst/>
            </a:prstGeom>
            <a:solidFill>
              <a:srgbClr val="80A1B6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kern="0" dirty="0">
                  <a:solidFill>
                    <a:srgbClr val="FFFFFF"/>
                  </a:solidFill>
                  <a:latin typeface="Arial"/>
                </a:rPr>
                <a:t>Medium </a:t>
              </a:r>
              <a:br>
                <a:rPr lang="en-US" kern="0" dirty="0">
                  <a:solidFill>
                    <a:srgbClr val="FFFFFF"/>
                  </a:solidFill>
                  <a:latin typeface="Arial"/>
                </a:rPr>
              </a:br>
              <a:r>
                <a:rPr lang="en-US" kern="0" dirty="0">
                  <a:solidFill>
                    <a:srgbClr val="FFFFFF"/>
                  </a:solidFill>
                  <a:latin typeface="Arial"/>
                </a:rPr>
                <a:t>CHARM Value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34821" y="4181827"/>
            <a:ext cx="5889340" cy="1324962"/>
            <a:chOff x="5177928" y="4154497"/>
            <a:chExt cx="5250360" cy="731520"/>
          </a:xfrm>
          <a:solidFill>
            <a:schemeClr val="accent2"/>
          </a:solidFill>
        </p:grpSpPr>
        <p:sp>
          <p:nvSpPr>
            <p:cNvPr id="28" name="Rectangle 27"/>
            <p:cNvSpPr/>
            <p:nvPr/>
          </p:nvSpPr>
          <p:spPr>
            <a:xfrm>
              <a:off x="5177928" y="4154497"/>
              <a:ext cx="2580277" cy="731520"/>
            </a:xfrm>
            <a:prstGeom prst="rect">
              <a:avLst/>
            </a:prstGeom>
            <a:solidFill>
              <a:srgbClr val="2F5376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kern="0" dirty="0">
                  <a:solidFill>
                    <a:srgbClr val="FFFFFF"/>
                  </a:solidFill>
                  <a:latin typeface="Arial"/>
                </a:rPr>
                <a:t>Humanistic, </a:t>
              </a:r>
              <a:br>
                <a:rPr lang="en-US" kern="0" dirty="0">
                  <a:solidFill>
                    <a:srgbClr val="FFFFFF"/>
                  </a:solidFill>
                  <a:latin typeface="Arial"/>
                </a:rPr>
              </a:br>
              <a:r>
                <a:rPr lang="en-US" kern="0" dirty="0">
                  <a:solidFill>
                    <a:srgbClr val="FFFFFF"/>
                  </a:solidFill>
                  <a:latin typeface="Arial"/>
                </a:rPr>
                <a:t>Trusted Traffic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48011" y="4154497"/>
              <a:ext cx="2580277" cy="731520"/>
            </a:xfrm>
            <a:prstGeom prst="rect">
              <a:avLst/>
            </a:prstGeom>
            <a:solidFill>
              <a:srgbClr val="2F5376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kern="0" dirty="0">
                  <a:solidFill>
                    <a:srgbClr val="FFFFFF"/>
                  </a:solidFill>
                  <a:latin typeface="Arial"/>
                </a:rPr>
                <a:t>High </a:t>
              </a:r>
              <a:br>
                <a:rPr lang="en-US" kern="0" dirty="0">
                  <a:solidFill>
                    <a:srgbClr val="FFFFFF"/>
                  </a:solidFill>
                  <a:latin typeface="Arial"/>
                </a:rPr>
              </a:br>
              <a:r>
                <a:rPr lang="en-US" kern="0" dirty="0">
                  <a:solidFill>
                    <a:srgbClr val="FFFFFF"/>
                  </a:solidFill>
                  <a:latin typeface="Arial"/>
                </a:rPr>
                <a:t>CHARM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JUNOS DD</a:t>
            </a:r>
            <a:r>
              <a:rPr lang="en-GB" cap="none" dirty="0"/>
              <a:t>o</a:t>
            </a:r>
            <a:r>
              <a:rPr lang="en-GB" dirty="0"/>
              <a:t>S SECURE How does it work</a:t>
            </a:r>
            <a:endParaRPr lang="en-US" dirty="0"/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0"/>
          </p:nvPr>
        </p:nvSpPr>
        <p:spPr>
          <a:xfrm>
            <a:off x="431309" y="1376097"/>
            <a:ext cx="7554763" cy="407601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2000" dirty="0" smtClean="0">
                <a:solidFill>
                  <a:srgbClr val="5D87A1"/>
                </a:solidFill>
              </a:rPr>
              <a:t>Access dependent on CHARM threshold </a:t>
            </a:r>
            <a:br>
              <a:rPr lang="en-GB" sz="2000" dirty="0" smtClean="0">
                <a:solidFill>
                  <a:srgbClr val="5D87A1"/>
                </a:solidFill>
              </a:rPr>
            </a:br>
            <a:r>
              <a:rPr lang="en-GB" sz="2000" dirty="0" smtClean="0">
                <a:solidFill>
                  <a:srgbClr val="5D87A1"/>
                </a:solidFill>
              </a:rPr>
              <a:t>of target resource</a:t>
            </a:r>
          </a:p>
          <a:p>
            <a:pPr marL="463550" indent="-231775"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Below threshold packets dropped</a:t>
            </a:r>
          </a:p>
          <a:p>
            <a:pPr marL="463550" indent="-231775"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Above threshold allowed uninterrupted access</a:t>
            </a:r>
          </a:p>
          <a:p>
            <a:pPr marL="463550" indent="-231775"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Minimal (if any) false positives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000" dirty="0">
                <a:solidFill>
                  <a:srgbClr val="5D87A1"/>
                </a:solidFill>
              </a:rPr>
              <a:t>CHARM threshold changes dynamically with </a:t>
            </a:r>
            <a:br>
              <a:rPr lang="en-GB" sz="2000" dirty="0">
                <a:solidFill>
                  <a:srgbClr val="5D87A1"/>
                </a:solidFill>
              </a:rPr>
            </a:br>
            <a:r>
              <a:rPr lang="en-GB" sz="2000" dirty="0">
                <a:solidFill>
                  <a:srgbClr val="5D87A1"/>
                </a:solidFill>
              </a:rPr>
              <a:t>resource ‘busyness’</a:t>
            </a:r>
          </a:p>
          <a:p>
            <a:pPr marL="463550" indent="-231775"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Full </a:t>
            </a:r>
            <a:r>
              <a:rPr lang="en-GB" sz="1800" dirty="0" err="1">
                <a:solidFill>
                  <a:srgbClr val="FFFFFF"/>
                </a:solidFill>
              </a:rPr>
              <a:t>stateful</a:t>
            </a:r>
            <a:r>
              <a:rPr lang="en-GB" sz="1800" dirty="0">
                <a:solidFill>
                  <a:srgbClr val="FFFFFF"/>
                </a:solidFill>
              </a:rPr>
              <a:t> engine measures response times</a:t>
            </a:r>
          </a:p>
          <a:p>
            <a:pPr marL="463550" indent="-231775">
              <a:spcBef>
                <a:spcPts val="0"/>
              </a:spcBef>
              <a:spcAft>
                <a:spcPts val="1200"/>
              </a:spcAft>
              <a:buClr>
                <a:srgbClr val="FF9539"/>
              </a:buClr>
              <a:buSzPct val="100000"/>
              <a:buFont typeface="Wingdings" pitchFamily="2" charset="2"/>
              <a:buChar char="§"/>
            </a:pPr>
            <a:r>
              <a:rPr lang="en-GB" sz="1800" dirty="0">
                <a:solidFill>
                  <a:srgbClr val="FFFFFF"/>
                </a:solidFill>
              </a:rPr>
              <a:t>No server Agents</a:t>
            </a:r>
          </a:p>
          <a:p>
            <a:endParaRPr lang="en-U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invGray">
          <a:xfrm>
            <a:off x="560071" y="1005840"/>
            <a:ext cx="9879330" cy="24717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574675"/>
            <a:r>
              <a:rPr lang="en-US" sz="2000" b="1" dirty="0">
                <a:solidFill>
                  <a:srgbClr val="5D87A1"/>
                </a:solidFill>
              </a:rPr>
              <a:t>CHARM Algorithm</a:t>
            </a:r>
          </a:p>
        </p:txBody>
      </p:sp>
      <p:pic>
        <p:nvPicPr>
          <p:cNvPr id="7" name="Picture 6" descr="algorithm images1.jpg"/>
          <p:cNvPicPr>
            <a:picLocks noChangeAspect="1"/>
          </p:cNvPicPr>
          <p:nvPr/>
        </p:nvPicPr>
        <p:blipFill rotWithShape="1">
          <a:blip r:embed="rId2" cstate="print"/>
          <a:stretch/>
        </p:blipFill>
        <p:spPr>
          <a:xfrm>
            <a:off x="7981559" y="1398747"/>
            <a:ext cx="2459544" cy="4075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6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JUNOS DD</a:t>
            </a:r>
            <a:r>
              <a:rPr lang="en-GB" cap="none" dirty="0" smtClean="0"/>
              <a:t>o</a:t>
            </a:r>
            <a:r>
              <a:rPr lang="en-GB" dirty="0" smtClean="0"/>
              <a:t>S SECURE PACKET flow sequence</a:t>
            </a: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538310" y="1398747"/>
            <a:ext cx="9885851" cy="4343614"/>
          </a:xfrm>
          <a:prstGeom prst="rect">
            <a:avLst/>
          </a:prstGeom>
          <a:gradFill>
            <a:gsLst>
              <a:gs pos="0">
                <a:srgbClr val="1D3645">
                  <a:alpha val="15000"/>
                </a:srgbClr>
              </a:gs>
              <a:gs pos="65000">
                <a:srgbClr val="1D3645">
                  <a:tint val="23500"/>
                  <a:satMod val="160000"/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109723" tIns="1417320" rIns="109723" bIns="0" rtlCol="0" anchor="t" anchorCtr="0"/>
          <a:lstStyle/>
          <a:p>
            <a:pPr marL="205732" marR="0" lvl="0" indent="-205732" defTabSz="9875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"/>
              </a:spcAft>
              <a:buClr>
                <a:srgbClr val="FF953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980025" y="5046284"/>
            <a:ext cx="1582187" cy="457200"/>
          </a:xfrm>
          <a:prstGeom prst="rect">
            <a:avLst/>
          </a:prstGeom>
          <a:solidFill>
            <a:srgbClr val="80A1B6">
              <a:alpha val="9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Drop Packet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4507739" y="1534542"/>
            <a:ext cx="2205324" cy="457200"/>
          </a:xfrm>
          <a:prstGeom prst="rect">
            <a:avLst/>
          </a:prstGeom>
          <a:solidFill>
            <a:srgbClr val="80A1B6">
              <a:alpha val="9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4572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 Behavior Table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7246678" y="1532964"/>
            <a:ext cx="2205324" cy="457200"/>
          </a:xfrm>
          <a:prstGeom prst="rect">
            <a:avLst/>
          </a:prstGeom>
          <a:solidFill>
            <a:srgbClr val="80A1B6">
              <a:alpha val="9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CHARM Threshold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7563238" y="5046284"/>
            <a:ext cx="1582187" cy="457200"/>
          </a:xfrm>
          <a:prstGeom prst="rect">
            <a:avLst/>
          </a:prstGeom>
          <a:solidFill>
            <a:srgbClr val="80A1B6">
              <a:alpha val="9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Drop Packet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678728" y="3099136"/>
            <a:ext cx="9815189" cy="980056"/>
            <a:chOff x="619096" y="3359540"/>
            <a:chExt cx="9815187" cy="457204"/>
          </a:xfrm>
        </p:grpSpPr>
        <p:grpSp>
          <p:nvGrpSpPr>
            <p:cNvPr id="125" name="Group 124"/>
            <p:cNvGrpSpPr/>
            <p:nvPr/>
          </p:nvGrpSpPr>
          <p:grpSpPr>
            <a:xfrm>
              <a:off x="619096" y="3359542"/>
              <a:ext cx="1518065" cy="457202"/>
              <a:chOff x="639192" y="3359542"/>
              <a:chExt cx="1518065" cy="457202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639192" y="3359544"/>
                <a:ext cx="1188720" cy="457200"/>
              </a:xfrm>
              <a:prstGeom prst="rect">
                <a:avLst/>
              </a:prstGeom>
              <a:solidFill>
                <a:srgbClr val="2F537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Packet Enters</a:t>
                </a:r>
              </a:p>
            </p:txBody>
          </p:sp>
          <p:sp>
            <p:nvSpPr>
              <p:cNvPr id="139" name="Isosceles Triangle 138"/>
              <p:cNvSpPr/>
              <p:nvPr/>
            </p:nvSpPr>
            <p:spPr>
              <a:xfrm rot="5400000">
                <a:off x="1739140" y="3398627"/>
                <a:ext cx="457202" cy="379032"/>
              </a:xfrm>
              <a:prstGeom prst="triangle">
                <a:avLst/>
              </a:prstGeom>
              <a:gradFill>
                <a:gsLst>
                  <a:gs pos="0">
                    <a:srgbClr val="FFFFFF">
                      <a:lumMod val="50000"/>
                    </a:srgbClr>
                  </a:gs>
                  <a:gs pos="100000">
                    <a:srgbClr val="333333"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82295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>
              <a:off x="2161014" y="3359544"/>
              <a:ext cx="1188720" cy="457200"/>
            </a:xfrm>
            <a:prstGeom prst="rect">
              <a:avLst/>
            </a:prstGeom>
            <a:solidFill>
              <a:srgbClr val="80A1B6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Syntax </a:t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Screener</a:t>
              </a: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3418219" y="3359540"/>
              <a:ext cx="1519373" cy="457204"/>
              <a:chOff x="3418219" y="3359540"/>
              <a:chExt cx="1519373" cy="457204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3418219" y="3359544"/>
                <a:ext cx="1188721" cy="457200"/>
              </a:xfrm>
              <a:prstGeom prst="rect">
                <a:avLst/>
              </a:prstGeom>
              <a:solidFill>
                <a:srgbClr val="2F537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OK </a:t>
                </a:r>
                <a:b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So Far</a:t>
                </a:r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 rot="5400000">
                <a:off x="4517879" y="3397029"/>
                <a:ext cx="457202" cy="382224"/>
              </a:xfrm>
              <a:prstGeom prst="triangle">
                <a:avLst/>
              </a:prstGeom>
              <a:gradFill>
                <a:gsLst>
                  <a:gs pos="0">
                    <a:srgbClr val="FFFFFF">
                      <a:lumMod val="50000"/>
                    </a:srgbClr>
                  </a:gs>
                  <a:gs pos="100000">
                    <a:srgbClr val="333333"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82295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5008995" y="3359544"/>
              <a:ext cx="1188720" cy="457200"/>
            </a:xfrm>
            <a:prstGeom prst="rect">
              <a:avLst/>
            </a:prstGeom>
            <a:solidFill>
              <a:srgbClr val="80A1B6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CHARM Generator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6263497" y="3359540"/>
              <a:ext cx="1495482" cy="457204"/>
              <a:chOff x="6263497" y="3359540"/>
              <a:chExt cx="1495482" cy="457204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6263497" y="3359544"/>
                <a:ext cx="1188720" cy="457200"/>
              </a:xfrm>
              <a:prstGeom prst="rect">
                <a:avLst/>
              </a:prstGeom>
              <a:solidFill>
                <a:srgbClr val="2F537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With </a:t>
                </a:r>
                <a:b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CHARM Value</a:t>
                </a:r>
              </a:p>
            </p:txBody>
          </p:sp>
          <p:sp>
            <p:nvSpPr>
              <p:cNvPr id="135" name="Isosceles Triangle 134"/>
              <p:cNvSpPr/>
              <p:nvPr/>
            </p:nvSpPr>
            <p:spPr>
              <a:xfrm rot="5400000">
                <a:off x="7356640" y="3414402"/>
                <a:ext cx="457202" cy="347477"/>
              </a:xfrm>
              <a:prstGeom prst="triangle">
                <a:avLst/>
              </a:prstGeom>
              <a:gradFill>
                <a:gsLst>
                  <a:gs pos="0">
                    <a:srgbClr val="FFFFFF">
                      <a:lumMod val="50000"/>
                    </a:srgbClr>
                  </a:gs>
                  <a:gs pos="100000">
                    <a:srgbClr val="333333"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82295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7783824" y="3359544"/>
              <a:ext cx="1188720" cy="457200"/>
            </a:xfrm>
            <a:prstGeom prst="rect">
              <a:avLst/>
            </a:prstGeom>
            <a:solidFill>
              <a:srgbClr val="80A1B6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CHARM Screener</a:t>
              </a: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9038327" y="3359542"/>
              <a:ext cx="1395956" cy="457202"/>
              <a:chOff x="9038327" y="3359542"/>
              <a:chExt cx="1395956" cy="457202"/>
            </a:xfrm>
          </p:grpSpPr>
          <p:sp>
            <p:nvSpPr>
              <p:cNvPr id="132" name="Isosceles Triangle 131"/>
              <p:cNvSpPr/>
              <p:nvPr/>
            </p:nvSpPr>
            <p:spPr>
              <a:xfrm rot="5400000">
                <a:off x="10107612" y="3490072"/>
                <a:ext cx="457202" cy="196141"/>
              </a:xfrm>
              <a:prstGeom prst="triangl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333333"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038327" y="3359544"/>
                <a:ext cx="1188720" cy="457200"/>
              </a:xfrm>
              <a:prstGeom prst="rect">
                <a:avLst/>
              </a:prstGeom>
              <a:solidFill>
                <a:srgbClr val="2F537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Packet </a:t>
                </a:r>
                <a:b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Exits</a:t>
                </a:r>
              </a:p>
            </p:txBody>
          </p:sp>
        </p:grpSp>
      </p:grpSp>
      <p:sp>
        <p:nvSpPr>
          <p:cNvPr id="140" name="Right Arrow 139"/>
          <p:cNvSpPr/>
          <p:nvPr/>
        </p:nvSpPr>
        <p:spPr>
          <a:xfrm rot="5400000">
            <a:off x="4892380" y="2398237"/>
            <a:ext cx="1124829" cy="228599"/>
          </a:xfrm>
          <a:prstGeom prst="rightArrow">
            <a:avLst/>
          </a:prstGeom>
          <a:gradFill>
            <a:gsLst>
              <a:gs pos="50000">
                <a:srgbClr val="FF9539"/>
              </a:gs>
              <a:gs pos="100000">
                <a:srgbClr val="333333">
                  <a:alpha val="0"/>
                </a:srgbClr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Right Arrow 140"/>
          <p:cNvSpPr/>
          <p:nvPr/>
        </p:nvSpPr>
        <p:spPr>
          <a:xfrm rot="16200000">
            <a:off x="5191731" y="2431155"/>
            <a:ext cx="1124829" cy="228599"/>
          </a:xfrm>
          <a:prstGeom prst="rightArrow">
            <a:avLst/>
          </a:prstGeom>
          <a:gradFill>
            <a:gsLst>
              <a:gs pos="50000">
                <a:srgbClr val="FF9539"/>
              </a:gs>
              <a:gs pos="100000">
                <a:srgbClr val="333333">
                  <a:alpha val="0"/>
                </a:srgbClr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Right Arrow 141"/>
          <p:cNvSpPr/>
          <p:nvPr/>
        </p:nvSpPr>
        <p:spPr>
          <a:xfrm rot="5400000">
            <a:off x="7830628" y="4401127"/>
            <a:ext cx="1047404" cy="228599"/>
          </a:xfrm>
          <a:prstGeom prst="rightArrow">
            <a:avLst/>
          </a:prstGeom>
          <a:gradFill>
            <a:gsLst>
              <a:gs pos="50000">
                <a:srgbClr val="FF9539"/>
              </a:gs>
              <a:gs pos="100000">
                <a:srgbClr val="333333">
                  <a:alpha val="0"/>
                </a:srgbClr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Right Arrow 142"/>
          <p:cNvSpPr/>
          <p:nvPr/>
        </p:nvSpPr>
        <p:spPr>
          <a:xfrm rot="5400000">
            <a:off x="2247415" y="4401127"/>
            <a:ext cx="1047404" cy="228599"/>
          </a:xfrm>
          <a:prstGeom prst="rightArrow">
            <a:avLst/>
          </a:prstGeom>
          <a:gradFill>
            <a:gsLst>
              <a:gs pos="50000">
                <a:srgbClr val="FF9539"/>
              </a:gs>
              <a:gs pos="100000">
                <a:srgbClr val="333333">
                  <a:alpha val="0"/>
                </a:srgbClr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Right Arrow 143"/>
          <p:cNvSpPr/>
          <p:nvPr/>
        </p:nvSpPr>
        <p:spPr>
          <a:xfrm rot="5400000">
            <a:off x="7794561" y="2419012"/>
            <a:ext cx="1119542" cy="228599"/>
          </a:xfrm>
          <a:prstGeom prst="rightArrow">
            <a:avLst/>
          </a:prstGeom>
          <a:gradFill>
            <a:gsLst>
              <a:gs pos="50000">
                <a:srgbClr val="FF9539"/>
              </a:gs>
              <a:gs pos="100000">
                <a:srgbClr val="333333">
                  <a:alpha val="0"/>
                </a:srgbClr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1724477" y="2044057"/>
            <a:ext cx="2963254" cy="1097280"/>
            <a:chOff x="1664841" y="2093269"/>
            <a:chExt cx="2963253" cy="1097280"/>
          </a:xfrm>
        </p:grpSpPr>
        <p:sp>
          <p:nvSpPr>
            <p:cNvPr id="146" name="Rectangle 145"/>
            <p:cNvSpPr/>
            <p:nvPr/>
          </p:nvSpPr>
          <p:spPr>
            <a:xfrm>
              <a:off x="1664841" y="2093269"/>
              <a:ext cx="2963253" cy="1097280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lIns="457200" tIns="4572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Validates data packet</a:t>
              </a:r>
            </a:p>
            <a:p>
              <a:pPr marL="111125" marR="0" lvl="1" indent="-1111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9539"/>
                </a:buClr>
                <a:buSzPct val="90000"/>
                <a:buFont typeface="Wingdings" pitchFamily="2" charset="2"/>
                <a:buChar char="§"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Validates against defined filters</a:t>
              </a:r>
            </a:p>
            <a:p>
              <a:pPr marL="111125" marR="0" lvl="1" indent="-1111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9539"/>
                </a:buClr>
                <a:buSzPct val="90000"/>
                <a:buFont typeface="Wingdings" pitchFamily="2" charset="2"/>
                <a:buChar char="§"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Validates packet against RFCs</a:t>
              </a:r>
            </a:p>
            <a:p>
              <a:pPr marL="111125" marR="0" lvl="1" indent="-1111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9539"/>
                </a:buClr>
                <a:buSzPct val="90000"/>
                <a:buFont typeface="Wingdings" pitchFamily="2" charset="2"/>
                <a:buChar char="§"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Validates packet sequencing</a:t>
              </a:r>
            </a:p>
            <a:p>
              <a:pPr marL="111125" marR="0" lvl="1" indent="-1111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9539"/>
                </a:buClr>
                <a:buSzPct val="90000"/>
                <a:buFont typeface="Wingdings" pitchFamily="2" charset="2"/>
                <a:buChar char="§"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TCP Connection state</a:t>
              </a:r>
            </a:p>
            <a:p>
              <a:pPr marL="111125" marR="0" lvl="1" indent="-1111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9539"/>
                </a:buClr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1786643" y="2124384"/>
              <a:ext cx="337864" cy="255118"/>
            </a:xfrm>
            <a:prstGeom prst="ellipse">
              <a:avLst/>
            </a:prstGeom>
            <a:solidFill>
              <a:srgbClr val="33333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410362" y="4230068"/>
            <a:ext cx="4330903" cy="914400"/>
            <a:chOff x="3350726" y="3897091"/>
            <a:chExt cx="4330903" cy="914400"/>
          </a:xfrm>
        </p:grpSpPr>
        <p:sp>
          <p:nvSpPr>
            <p:cNvPr id="149" name="Rectangle 148"/>
            <p:cNvSpPr/>
            <p:nvPr/>
          </p:nvSpPr>
          <p:spPr>
            <a:xfrm>
              <a:off x="3350726" y="3897091"/>
              <a:ext cx="4330903" cy="914400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lIns="457200" tIns="4572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Calculates CHARM value 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 data packet</a:t>
              </a:r>
            </a:p>
            <a:p>
              <a:pPr marL="111125" marR="0" lvl="1" indent="-1111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9539"/>
                </a:buClr>
                <a:buSzPct val="90000"/>
                <a:buFont typeface="Wingdings" pitchFamily="2" charset="2"/>
                <a:buChar char="§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References IP </a:t>
              </a: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behaviour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table</a:t>
              </a:r>
            </a:p>
            <a:p>
              <a:pPr marL="111125" marR="0" lvl="1" indent="-1111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9539"/>
                </a:buClr>
                <a:buSzPct val="90000"/>
                <a:buFont typeface="Wingdings" pitchFamily="2" charset="2"/>
                <a:buChar char="§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Function  of time and historical </a:t>
              </a: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behaviour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11125" marR="0" lvl="1" indent="-1111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9539"/>
                </a:buClr>
                <a:buSzPct val="90000"/>
                <a:buFont typeface="Wingdings" pitchFamily="2" charset="2"/>
                <a:buChar char="§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Better behaved = better CHARM</a:t>
              </a:r>
            </a:p>
            <a:p>
              <a:pPr marL="111125" marR="0" lvl="1" indent="-1111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9539"/>
                </a:buClr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3448676" y="3947196"/>
              <a:ext cx="337864" cy="255118"/>
            </a:xfrm>
            <a:prstGeom prst="ellipse">
              <a:avLst/>
            </a:prstGeom>
            <a:solidFill>
              <a:srgbClr val="33333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992778" y="2035112"/>
            <a:ext cx="2290162" cy="1097280"/>
            <a:chOff x="5933144" y="2084324"/>
            <a:chExt cx="2290161" cy="1097280"/>
          </a:xfrm>
        </p:grpSpPr>
        <p:sp>
          <p:nvSpPr>
            <p:cNvPr id="152" name="Rectangle 151"/>
            <p:cNvSpPr/>
            <p:nvPr/>
          </p:nvSpPr>
          <p:spPr>
            <a:xfrm>
              <a:off x="5933144" y="2084324"/>
              <a:ext cx="2290161" cy="1097280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lIns="365760" tIns="45720" rIns="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Behaviour is recorded</a:t>
              </a:r>
            </a:p>
            <a:p>
              <a:pPr marL="111125" marR="0" lvl="1" indent="-1111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9539"/>
                </a:buClr>
                <a:buSzPct val="90000"/>
                <a:buFont typeface="Wingdings" pitchFamily="2" charset="2"/>
                <a:buChar char="§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Supports up to </a:t>
              </a:r>
              <a:b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32-64M profiles</a:t>
              </a:r>
            </a:p>
            <a:p>
              <a:pPr marL="111125" marR="0" lvl="1" indent="-1111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9539"/>
                </a:buClr>
                <a:buSzPct val="90000"/>
                <a:buFont typeface="Wingdings" pitchFamily="2" charset="2"/>
                <a:buChar char="§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Profiles aged on least </a:t>
              </a:r>
              <a:b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used basis</a:t>
              </a:r>
            </a:p>
            <a:p>
              <a:pPr marL="111125" marR="0" lvl="1" indent="-1111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9539"/>
                </a:buClr>
                <a:buSzPct val="90000"/>
                <a:buFont typeface="Wingdings" pitchFamily="2" charset="2"/>
                <a:buChar char="§"/>
                <a:tabLst/>
                <a:defRPr/>
              </a:pPr>
              <a:endPara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5959532" y="2124384"/>
              <a:ext cx="337864" cy="255118"/>
            </a:xfrm>
            <a:prstGeom prst="ellipse">
              <a:avLst/>
            </a:prstGeom>
            <a:solidFill>
              <a:srgbClr val="33333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502215" y="2044057"/>
            <a:ext cx="1937683" cy="1097280"/>
            <a:chOff x="8607009" y="2093269"/>
            <a:chExt cx="1732849" cy="1097280"/>
          </a:xfrm>
        </p:grpSpPr>
        <p:sp>
          <p:nvSpPr>
            <p:cNvPr id="155" name="Rectangle 154"/>
            <p:cNvSpPr/>
            <p:nvPr/>
          </p:nvSpPr>
          <p:spPr>
            <a:xfrm>
              <a:off x="8631431" y="2093269"/>
              <a:ext cx="1708427" cy="1097280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lIns="365760" tIns="4572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Calculates CHARM Threshold</a:t>
              </a:r>
            </a:p>
            <a:p>
              <a:pPr marL="111125" marR="0" lvl="1" indent="-1111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9539"/>
                </a:buClr>
                <a:buSzPct val="90000"/>
                <a:buFont typeface="Wingdings" pitchFamily="2" charset="2"/>
                <a:buChar char="§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Responsiveness </a:t>
              </a:r>
              <a:b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of Resource</a:t>
              </a:r>
            </a:p>
          </p:txBody>
        </p:sp>
        <p:sp>
          <p:nvSpPr>
            <p:cNvPr id="156" name="Oval 155"/>
            <p:cNvSpPr/>
            <p:nvPr/>
          </p:nvSpPr>
          <p:spPr>
            <a:xfrm>
              <a:off x="8607009" y="2124384"/>
              <a:ext cx="337862" cy="255118"/>
            </a:xfrm>
            <a:prstGeom prst="ellipse">
              <a:avLst/>
            </a:prstGeom>
            <a:solidFill>
              <a:srgbClr val="33333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8362777" y="4239013"/>
            <a:ext cx="2132951" cy="914400"/>
            <a:chOff x="8437283" y="3906036"/>
            <a:chExt cx="2132951" cy="914400"/>
          </a:xfrm>
        </p:grpSpPr>
        <p:sp>
          <p:nvSpPr>
            <p:cNvPr id="158" name="Rectangle 157"/>
            <p:cNvSpPr/>
            <p:nvPr/>
          </p:nvSpPr>
          <p:spPr>
            <a:xfrm>
              <a:off x="8437283" y="3906036"/>
              <a:ext cx="2132951" cy="914400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lIns="457200" tIns="45720"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Allow or Drop</a:t>
              </a:r>
            </a:p>
            <a:p>
              <a:pPr marL="111125" marR="0" lvl="1" indent="-1111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9539"/>
                </a:buClr>
                <a:buSzPct val="90000"/>
                <a:buFont typeface="Wingdings" pitchFamily="2" charset="2"/>
                <a:buChar char="§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CHARM Threshold</a:t>
              </a:r>
            </a:p>
            <a:p>
              <a:pPr marL="111125" marR="0" lvl="1" indent="-11112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FF9539"/>
                </a:buClr>
                <a:buSzPct val="90000"/>
                <a:buFont typeface="Wingdings" pitchFamily="2" charset="2"/>
                <a:buChar char="§"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CHARM value</a:t>
              </a:r>
            </a:p>
          </p:txBody>
        </p:sp>
        <p:sp>
          <p:nvSpPr>
            <p:cNvPr id="159" name="Oval 158"/>
            <p:cNvSpPr/>
            <p:nvPr/>
          </p:nvSpPr>
          <p:spPr>
            <a:xfrm>
              <a:off x="8559087" y="3947196"/>
              <a:ext cx="337862" cy="255118"/>
            </a:xfrm>
            <a:prstGeom prst="ellipse">
              <a:avLst/>
            </a:prstGeom>
            <a:solidFill>
              <a:srgbClr val="33333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160" name="Text Box 3"/>
          <p:cNvSpPr txBox="1">
            <a:spLocks noChangeArrowheads="1"/>
          </p:cNvSpPr>
          <p:nvPr/>
        </p:nvSpPr>
        <p:spPr bwMode="invGray">
          <a:xfrm>
            <a:off x="560071" y="1005840"/>
            <a:ext cx="9879330" cy="24717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defTabSz="574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5D87A1"/>
                </a:solidFill>
              </a:rPr>
              <a:t>CHARM </a:t>
            </a:r>
            <a:r>
              <a:rPr lang="en-US" sz="2000" b="1" kern="0" dirty="0" err="1">
                <a:solidFill>
                  <a:srgbClr val="5D87A1"/>
                </a:solidFill>
              </a:rPr>
              <a:t>TechnologyResource</a:t>
            </a:r>
            <a:r>
              <a:rPr lang="en-US" sz="2000" b="1" kern="0" dirty="0">
                <a:solidFill>
                  <a:srgbClr val="5D87A1"/>
                </a:solidFill>
              </a:rPr>
              <a:t> Control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5D87A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297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  <p:bldP spid="122" grpId="0" animBg="1"/>
      <p:bldP spid="123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JUNOS DD</a:t>
            </a:r>
            <a:r>
              <a:rPr lang="en-GB" cap="none" dirty="0"/>
              <a:t>o</a:t>
            </a:r>
            <a:r>
              <a:rPr lang="en-GB" dirty="0"/>
              <a:t>S </a:t>
            </a:r>
            <a:r>
              <a:rPr lang="en-GB" dirty="0" smtClean="0"/>
              <a:t>SECURE resource management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193" name="Rectangle 1192"/>
          <p:cNvSpPr/>
          <p:nvPr/>
        </p:nvSpPr>
        <p:spPr>
          <a:xfrm>
            <a:off x="558091" y="1398747"/>
            <a:ext cx="6896658" cy="3822224"/>
          </a:xfrm>
          <a:prstGeom prst="rect">
            <a:avLst/>
          </a:prstGeom>
          <a:gradFill>
            <a:gsLst>
              <a:gs pos="0">
                <a:srgbClr val="789BAF">
                  <a:alpha val="15000"/>
                </a:srgbClr>
              </a:gs>
              <a:gs pos="65000">
                <a:srgbClr val="789BAF">
                  <a:tint val="23500"/>
                  <a:satMod val="160000"/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109723" tIns="1417320" rIns="109723" bIns="0" rtlCol="0" anchor="t" anchorCtr="0"/>
          <a:lstStyle/>
          <a:p>
            <a:pPr marL="205732" indent="-205732" defTabSz="987503" fontAlgn="auto">
              <a:spcBef>
                <a:spcPts val="0"/>
              </a:spcBef>
              <a:spcAft>
                <a:spcPts val="360"/>
              </a:spcAft>
              <a:buClr>
                <a:srgbClr val="FF9539"/>
              </a:buClr>
              <a:buFont typeface="Wingdings" pitchFamily="2" charset="2"/>
              <a:buChar char="§"/>
              <a:defRPr/>
            </a:pPr>
            <a:endParaRPr lang="en-US" sz="1400" kern="0" dirty="0" smtClean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1194" name="Rectangle 1193"/>
          <p:cNvSpPr/>
          <p:nvPr/>
        </p:nvSpPr>
        <p:spPr>
          <a:xfrm>
            <a:off x="7553453" y="1429543"/>
            <a:ext cx="29984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 smtClean="0">
                <a:solidFill>
                  <a:srgbClr val="FFFFFF"/>
                </a:solidFill>
                <a:latin typeface="Arial"/>
                <a:cs typeface="Arial" charset="0"/>
              </a:rPr>
              <a:t>In this example, Resource 2’s response time starts to degrade and the CHARM pass threshold is increased to start the process of rate limiting the bad traffic. </a:t>
            </a:r>
            <a:br>
              <a:rPr lang="en-GB" sz="1400" kern="0" dirty="0" smtClean="0">
                <a:solidFill>
                  <a:srgbClr val="FFFFFF"/>
                </a:solidFill>
                <a:latin typeface="Arial"/>
                <a:cs typeface="Arial" charset="0"/>
              </a:rPr>
            </a:br>
            <a:r>
              <a:rPr lang="en-GB" sz="1400" kern="0" dirty="0" smtClean="0">
                <a:solidFill>
                  <a:srgbClr val="FFFFFF"/>
                </a:solidFill>
                <a:latin typeface="Arial"/>
                <a:cs typeface="Arial" charset="0"/>
              </a:rPr>
              <a:t/>
            </a:r>
            <a:br>
              <a:rPr lang="en-GB" sz="1400" kern="0" dirty="0" smtClean="0">
                <a:solidFill>
                  <a:srgbClr val="FFFFFF"/>
                </a:solidFill>
                <a:latin typeface="Arial"/>
                <a:cs typeface="Arial" charset="0"/>
              </a:rPr>
            </a:br>
            <a:r>
              <a:rPr lang="en-GB" sz="1400" kern="0" dirty="0" smtClean="0">
                <a:solidFill>
                  <a:srgbClr val="FFFFFF"/>
                </a:solidFill>
                <a:latin typeface="Arial"/>
                <a:cs typeface="Arial" charset="0"/>
              </a:rPr>
              <a:t>At this point the good traffic will continue to pass unhindered whilst the attackers will start to believe their attack has been successful </a:t>
            </a:r>
            <a:br>
              <a:rPr lang="en-GB" sz="1400" kern="0" dirty="0" smtClean="0">
                <a:solidFill>
                  <a:srgbClr val="FFFFFF"/>
                </a:solidFill>
                <a:latin typeface="Arial"/>
                <a:cs typeface="Arial" charset="0"/>
              </a:rPr>
            </a:br>
            <a:r>
              <a:rPr lang="en-GB" sz="1400" kern="0" dirty="0" smtClean="0">
                <a:solidFill>
                  <a:srgbClr val="FFFFFF"/>
                </a:solidFill>
                <a:latin typeface="Arial"/>
                <a:cs typeface="Arial" charset="0"/>
              </a:rPr>
              <a:t>as their request fails.</a:t>
            </a:r>
          </a:p>
        </p:txBody>
      </p:sp>
      <p:grpSp>
        <p:nvGrpSpPr>
          <p:cNvPr id="1195" name="Group 1194"/>
          <p:cNvGrpSpPr/>
          <p:nvPr/>
        </p:nvGrpSpPr>
        <p:grpSpPr>
          <a:xfrm>
            <a:off x="966427" y="1550123"/>
            <a:ext cx="718081" cy="3282467"/>
            <a:chOff x="5984168" y="1567544"/>
            <a:chExt cx="718081" cy="3768132"/>
          </a:xfrm>
        </p:grpSpPr>
        <p:cxnSp>
          <p:nvCxnSpPr>
            <p:cNvPr id="1196" name="Straight Connector 1195"/>
            <p:cNvCxnSpPr/>
            <p:nvPr/>
          </p:nvCxnSpPr>
          <p:spPr>
            <a:xfrm>
              <a:off x="6343208" y="1567544"/>
              <a:ext cx="0" cy="3767328"/>
            </a:xfrm>
            <a:prstGeom prst="line">
              <a:avLst/>
            </a:prstGeom>
            <a:noFill/>
            <a:ln w="57150" cap="flat" cmpd="sng" algn="ctr">
              <a:solidFill>
                <a:srgbClr val="7F7F7F"/>
              </a:solidFill>
              <a:prstDash val="solid"/>
            </a:ln>
            <a:effectLst/>
          </p:spPr>
        </p:cxnSp>
        <p:grpSp>
          <p:nvGrpSpPr>
            <p:cNvPr id="1197" name="Group 1196"/>
            <p:cNvGrpSpPr/>
            <p:nvPr/>
          </p:nvGrpSpPr>
          <p:grpSpPr>
            <a:xfrm>
              <a:off x="6420896" y="1567544"/>
              <a:ext cx="281353" cy="3768132"/>
              <a:chOff x="6420896" y="1587640"/>
              <a:chExt cx="281353" cy="3768132"/>
            </a:xfrm>
          </p:grpSpPr>
          <p:cxnSp>
            <p:nvCxnSpPr>
              <p:cNvPr id="1215" name="Straight Connector 1214"/>
              <p:cNvCxnSpPr/>
              <p:nvPr/>
            </p:nvCxnSpPr>
            <p:spPr>
              <a:xfrm>
                <a:off x="6420896" y="158764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16" name="Straight Connector 1215"/>
              <p:cNvCxnSpPr/>
              <p:nvPr/>
            </p:nvCxnSpPr>
            <p:spPr>
              <a:xfrm>
                <a:off x="6420896" y="5355772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17" name="Straight Connector 1216"/>
              <p:cNvCxnSpPr/>
              <p:nvPr/>
            </p:nvCxnSpPr>
            <p:spPr>
              <a:xfrm>
                <a:off x="6420896" y="409973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18" name="Straight Connector 1217"/>
              <p:cNvCxnSpPr/>
              <p:nvPr/>
            </p:nvCxnSpPr>
            <p:spPr>
              <a:xfrm>
                <a:off x="6420896" y="2843685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19" name="Straight Connector 1218"/>
              <p:cNvCxnSpPr/>
              <p:nvPr/>
            </p:nvCxnSpPr>
            <p:spPr>
              <a:xfrm>
                <a:off x="6420896" y="435093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20" name="Straight Connector 1219"/>
              <p:cNvCxnSpPr/>
              <p:nvPr/>
            </p:nvCxnSpPr>
            <p:spPr>
              <a:xfrm>
                <a:off x="6420896" y="510456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21" name="Straight Connector 1220"/>
              <p:cNvCxnSpPr/>
              <p:nvPr/>
            </p:nvCxnSpPr>
            <p:spPr>
              <a:xfrm>
                <a:off x="6420896" y="485335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22" name="Straight Connector 1221"/>
              <p:cNvCxnSpPr/>
              <p:nvPr/>
            </p:nvCxnSpPr>
            <p:spPr>
              <a:xfrm>
                <a:off x="6420896" y="460214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23" name="Straight Connector 1222"/>
              <p:cNvCxnSpPr/>
              <p:nvPr/>
            </p:nvCxnSpPr>
            <p:spPr>
              <a:xfrm>
                <a:off x="6420896" y="3094894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24" name="Straight Connector 1223"/>
              <p:cNvCxnSpPr/>
              <p:nvPr/>
            </p:nvCxnSpPr>
            <p:spPr>
              <a:xfrm>
                <a:off x="6420896" y="3848521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25" name="Straight Connector 1224"/>
              <p:cNvCxnSpPr/>
              <p:nvPr/>
            </p:nvCxnSpPr>
            <p:spPr>
              <a:xfrm>
                <a:off x="6420896" y="3597312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26" name="Straight Connector 1225"/>
              <p:cNvCxnSpPr/>
              <p:nvPr/>
            </p:nvCxnSpPr>
            <p:spPr>
              <a:xfrm>
                <a:off x="6420896" y="3346103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27" name="Straight Connector 1226"/>
              <p:cNvCxnSpPr/>
              <p:nvPr/>
            </p:nvCxnSpPr>
            <p:spPr>
              <a:xfrm>
                <a:off x="6420896" y="183884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28" name="Straight Connector 1227"/>
              <p:cNvCxnSpPr/>
              <p:nvPr/>
            </p:nvCxnSpPr>
            <p:spPr>
              <a:xfrm>
                <a:off x="6420896" y="259247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29" name="Straight Connector 1228"/>
              <p:cNvCxnSpPr/>
              <p:nvPr/>
            </p:nvCxnSpPr>
            <p:spPr>
              <a:xfrm>
                <a:off x="6420896" y="234126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30" name="Straight Connector 1229"/>
              <p:cNvCxnSpPr/>
              <p:nvPr/>
            </p:nvCxnSpPr>
            <p:spPr>
              <a:xfrm>
                <a:off x="6420896" y="209005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</p:grpSp>
        <p:grpSp>
          <p:nvGrpSpPr>
            <p:cNvPr id="1198" name="Group 1197"/>
            <p:cNvGrpSpPr/>
            <p:nvPr/>
          </p:nvGrpSpPr>
          <p:grpSpPr>
            <a:xfrm>
              <a:off x="5984168" y="1567544"/>
              <a:ext cx="281353" cy="3768132"/>
              <a:chOff x="6420896" y="1587640"/>
              <a:chExt cx="281353" cy="3768132"/>
            </a:xfrm>
          </p:grpSpPr>
          <p:cxnSp>
            <p:nvCxnSpPr>
              <p:cNvPr id="1199" name="Straight Connector 1198"/>
              <p:cNvCxnSpPr/>
              <p:nvPr/>
            </p:nvCxnSpPr>
            <p:spPr>
              <a:xfrm>
                <a:off x="6420896" y="158764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420896" y="5355772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420896" y="409973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420896" y="2843685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420896" y="435093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04" name="Straight Connector 1203"/>
              <p:cNvCxnSpPr/>
              <p:nvPr/>
            </p:nvCxnSpPr>
            <p:spPr>
              <a:xfrm>
                <a:off x="6420896" y="510456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05" name="Straight Connector 1204"/>
              <p:cNvCxnSpPr/>
              <p:nvPr/>
            </p:nvCxnSpPr>
            <p:spPr>
              <a:xfrm>
                <a:off x="6420896" y="485335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06" name="Straight Connector 1205"/>
              <p:cNvCxnSpPr/>
              <p:nvPr/>
            </p:nvCxnSpPr>
            <p:spPr>
              <a:xfrm>
                <a:off x="6420896" y="460214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07" name="Straight Connector 1206"/>
              <p:cNvCxnSpPr/>
              <p:nvPr/>
            </p:nvCxnSpPr>
            <p:spPr>
              <a:xfrm>
                <a:off x="6420896" y="3094894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08" name="Straight Connector 1207"/>
              <p:cNvCxnSpPr/>
              <p:nvPr/>
            </p:nvCxnSpPr>
            <p:spPr>
              <a:xfrm>
                <a:off x="6420896" y="3848521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09" name="Straight Connector 1208"/>
              <p:cNvCxnSpPr/>
              <p:nvPr/>
            </p:nvCxnSpPr>
            <p:spPr>
              <a:xfrm>
                <a:off x="6420896" y="3597312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10" name="Straight Connector 1209"/>
              <p:cNvCxnSpPr/>
              <p:nvPr/>
            </p:nvCxnSpPr>
            <p:spPr>
              <a:xfrm>
                <a:off x="6420896" y="3346103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11" name="Straight Connector 1210"/>
              <p:cNvCxnSpPr/>
              <p:nvPr/>
            </p:nvCxnSpPr>
            <p:spPr>
              <a:xfrm>
                <a:off x="6420896" y="183884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12" name="Straight Connector 1211"/>
              <p:cNvCxnSpPr/>
              <p:nvPr/>
            </p:nvCxnSpPr>
            <p:spPr>
              <a:xfrm>
                <a:off x="6420896" y="259247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13" name="Straight Connector 1212"/>
              <p:cNvCxnSpPr/>
              <p:nvPr/>
            </p:nvCxnSpPr>
            <p:spPr>
              <a:xfrm>
                <a:off x="6420896" y="234126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14" name="Straight Connector 1213"/>
              <p:cNvCxnSpPr/>
              <p:nvPr/>
            </p:nvCxnSpPr>
            <p:spPr>
              <a:xfrm>
                <a:off x="6420896" y="209005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</p:grpSp>
      </p:grpSp>
      <p:grpSp>
        <p:nvGrpSpPr>
          <p:cNvPr id="1231" name="Group 1230"/>
          <p:cNvGrpSpPr/>
          <p:nvPr/>
        </p:nvGrpSpPr>
        <p:grpSpPr>
          <a:xfrm>
            <a:off x="762703" y="4638580"/>
            <a:ext cx="1125526" cy="370513"/>
            <a:chOff x="8098552" y="4371969"/>
            <a:chExt cx="1125525" cy="370513"/>
          </a:xfrm>
          <a:effectLst>
            <a:outerShdw blurRad="381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1232" name="Group 1231"/>
            <p:cNvGrpSpPr/>
            <p:nvPr/>
          </p:nvGrpSpPr>
          <p:grpSpPr>
            <a:xfrm>
              <a:off x="8098556" y="4371973"/>
              <a:ext cx="1125521" cy="370509"/>
              <a:chOff x="7867650" y="4493722"/>
              <a:chExt cx="1125521" cy="370509"/>
            </a:xfrm>
          </p:grpSpPr>
          <p:sp>
            <p:nvSpPr>
              <p:cNvPr id="1235" name="Rectangle 1234"/>
              <p:cNvSpPr/>
              <p:nvPr/>
            </p:nvSpPr>
            <p:spPr>
              <a:xfrm>
                <a:off x="7867650" y="4493722"/>
                <a:ext cx="1125521" cy="370509"/>
              </a:xfrm>
              <a:prstGeom prst="rect">
                <a:avLst/>
              </a:prstGeom>
              <a:solidFill>
                <a:srgbClr val="41414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kern="0" smtClean="0">
                  <a:solidFill>
                    <a:srgbClr val="282828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236" name="Rectangle 1235"/>
              <p:cNvSpPr/>
              <p:nvPr/>
            </p:nvSpPr>
            <p:spPr>
              <a:xfrm>
                <a:off x="7992064" y="4590853"/>
                <a:ext cx="876692" cy="179109"/>
              </a:xfrm>
              <a:prstGeom prst="rect">
                <a:avLst/>
              </a:prstGeom>
              <a:solidFill>
                <a:srgbClr val="41414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kern="0" smtClean="0">
                  <a:solidFill>
                    <a:srgbClr val="282828"/>
                  </a:solidFill>
                  <a:latin typeface="Arial"/>
                  <a:cs typeface="Arial" charset="0"/>
                </a:endParaRPr>
              </a:p>
            </p:txBody>
          </p:sp>
          <p:grpSp>
            <p:nvGrpSpPr>
              <p:cNvPr id="1237" name="Group 1236"/>
              <p:cNvGrpSpPr/>
              <p:nvPr/>
            </p:nvGrpSpPr>
            <p:grpSpPr>
              <a:xfrm>
                <a:off x="8018930" y="4605123"/>
                <a:ext cx="822960" cy="143357"/>
                <a:chOff x="8007395" y="4605123"/>
                <a:chExt cx="822960" cy="143357"/>
              </a:xfrm>
            </p:grpSpPr>
            <p:sp>
              <p:nvSpPr>
                <p:cNvPr id="1238" name="Rectangle 1237"/>
                <p:cNvSpPr/>
                <p:nvPr/>
              </p:nvSpPr>
              <p:spPr>
                <a:xfrm>
                  <a:off x="8019888" y="4653942"/>
                  <a:ext cx="797974" cy="45719"/>
                </a:xfrm>
                <a:prstGeom prst="rect">
                  <a:avLst/>
                </a:prstGeom>
                <a:solidFill>
                  <a:srgbClr val="282828">
                    <a:lumMod val="90000"/>
                    <a:lumOff val="10000"/>
                  </a:srgbClr>
                </a:solidFill>
                <a:ln w="19050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  <p:txBody>
                <a:bodyPr lIns="0" tIns="0" rIns="0" bIns="0" rtlCol="0" anchor="ctr" anchorCtr="0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600"/>
                    </a:spcAft>
                    <a:defRPr/>
                  </a:pPr>
                  <a:endParaRPr lang="en-US" kern="0" smtClean="0">
                    <a:solidFill>
                      <a:srgbClr val="282828"/>
                    </a:solidFill>
                    <a:latin typeface="Arial"/>
                    <a:cs typeface="Arial" charset="0"/>
                  </a:endParaRPr>
                </a:p>
              </p:txBody>
            </p:sp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8007395" y="4629533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8007395" y="4605123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8007395" y="4748480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8007395" y="4724070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233" name="Trapezoid 1232"/>
            <p:cNvSpPr/>
            <p:nvPr/>
          </p:nvSpPr>
          <p:spPr>
            <a:xfrm rot="10800000">
              <a:off x="8098552" y="4371969"/>
              <a:ext cx="1125521" cy="76887"/>
            </a:xfrm>
            <a:prstGeom prst="trapezoid">
              <a:avLst>
                <a:gd name="adj" fmla="val 127503"/>
              </a:avLst>
            </a:prstGeom>
            <a:solidFill>
              <a:srgbClr val="A0B9C8">
                <a:alpha val="5098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en-US" kern="0" smtClean="0">
                <a:solidFill>
                  <a:srgbClr val="282828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34" name="Trapezoid 1233"/>
            <p:cNvSpPr/>
            <p:nvPr/>
          </p:nvSpPr>
          <p:spPr>
            <a:xfrm rot="5400000">
              <a:off x="7963101" y="4507425"/>
              <a:ext cx="370509" cy="99605"/>
            </a:xfrm>
            <a:prstGeom prst="trapezoid">
              <a:avLst>
                <a:gd name="adj" fmla="val 81173"/>
              </a:avLst>
            </a:prstGeom>
            <a:solidFill>
              <a:srgbClr val="A0B9C8">
                <a:alpha val="5098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en-US" kern="0" smtClean="0">
                <a:solidFill>
                  <a:srgbClr val="282828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1243" name="TextBox 1242"/>
          <p:cNvSpPr txBox="1"/>
          <p:nvPr/>
        </p:nvSpPr>
        <p:spPr>
          <a:xfrm>
            <a:off x="679995" y="5194052"/>
            <a:ext cx="1290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solidFill>
                  <a:srgbClr val="FF9539"/>
                </a:solidFill>
                <a:latin typeface="Arial"/>
                <a:cs typeface="Arial" charset="0"/>
              </a:rPr>
              <a:t>Resource 1</a:t>
            </a:r>
          </a:p>
        </p:txBody>
      </p:sp>
      <p:grpSp>
        <p:nvGrpSpPr>
          <p:cNvPr id="1244" name="Group 1243"/>
          <p:cNvGrpSpPr/>
          <p:nvPr/>
        </p:nvGrpSpPr>
        <p:grpSpPr>
          <a:xfrm>
            <a:off x="2752251" y="1563547"/>
            <a:ext cx="718081" cy="3282467"/>
            <a:chOff x="5984168" y="1567544"/>
            <a:chExt cx="718081" cy="3768132"/>
          </a:xfrm>
        </p:grpSpPr>
        <p:cxnSp>
          <p:nvCxnSpPr>
            <p:cNvPr id="1245" name="Straight Connector 1244"/>
            <p:cNvCxnSpPr/>
            <p:nvPr/>
          </p:nvCxnSpPr>
          <p:spPr>
            <a:xfrm>
              <a:off x="6343208" y="1567544"/>
              <a:ext cx="0" cy="3767328"/>
            </a:xfrm>
            <a:prstGeom prst="line">
              <a:avLst/>
            </a:prstGeom>
            <a:noFill/>
            <a:ln w="57150" cap="flat" cmpd="sng" algn="ctr">
              <a:solidFill>
                <a:srgbClr val="7F7F7F"/>
              </a:solidFill>
              <a:prstDash val="solid"/>
            </a:ln>
            <a:effectLst/>
          </p:spPr>
        </p:cxnSp>
        <p:grpSp>
          <p:nvGrpSpPr>
            <p:cNvPr id="1246" name="Group 1245"/>
            <p:cNvGrpSpPr/>
            <p:nvPr/>
          </p:nvGrpSpPr>
          <p:grpSpPr>
            <a:xfrm>
              <a:off x="6420896" y="1567544"/>
              <a:ext cx="281353" cy="3768132"/>
              <a:chOff x="6420896" y="1587640"/>
              <a:chExt cx="281353" cy="3768132"/>
            </a:xfrm>
          </p:grpSpPr>
          <p:cxnSp>
            <p:nvCxnSpPr>
              <p:cNvPr id="1264" name="Straight Connector 1263"/>
              <p:cNvCxnSpPr/>
              <p:nvPr/>
            </p:nvCxnSpPr>
            <p:spPr>
              <a:xfrm>
                <a:off x="6420896" y="158764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65" name="Straight Connector 1264"/>
              <p:cNvCxnSpPr/>
              <p:nvPr/>
            </p:nvCxnSpPr>
            <p:spPr>
              <a:xfrm>
                <a:off x="6420896" y="5355772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66" name="Straight Connector 1265"/>
              <p:cNvCxnSpPr/>
              <p:nvPr/>
            </p:nvCxnSpPr>
            <p:spPr>
              <a:xfrm>
                <a:off x="6420896" y="409973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67" name="Straight Connector 1266"/>
              <p:cNvCxnSpPr/>
              <p:nvPr/>
            </p:nvCxnSpPr>
            <p:spPr>
              <a:xfrm>
                <a:off x="6420896" y="2843685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68" name="Straight Connector 1267"/>
              <p:cNvCxnSpPr/>
              <p:nvPr/>
            </p:nvCxnSpPr>
            <p:spPr>
              <a:xfrm>
                <a:off x="6420896" y="435093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69" name="Straight Connector 1268"/>
              <p:cNvCxnSpPr/>
              <p:nvPr/>
            </p:nvCxnSpPr>
            <p:spPr>
              <a:xfrm>
                <a:off x="6420896" y="510456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70" name="Straight Connector 1269"/>
              <p:cNvCxnSpPr/>
              <p:nvPr/>
            </p:nvCxnSpPr>
            <p:spPr>
              <a:xfrm>
                <a:off x="6420896" y="485335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71" name="Straight Connector 1270"/>
              <p:cNvCxnSpPr/>
              <p:nvPr/>
            </p:nvCxnSpPr>
            <p:spPr>
              <a:xfrm>
                <a:off x="6420896" y="460214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72" name="Straight Connector 1271"/>
              <p:cNvCxnSpPr/>
              <p:nvPr/>
            </p:nvCxnSpPr>
            <p:spPr>
              <a:xfrm>
                <a:off x="6420896" y="3094894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73" name="Straight Connector 1272"/>
              <p:cNvCxnSpPr/>
              <p:nvPr/>
            </p:nvCxnSpPr>
            <p:spPr>
              <a:xfrm>
                <a:off x="6420896" y="3848521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74" name="Straight Connector 1273"/>
              <p:cNvCxnSpPr/>
              <p:nvPr/>
            </p:nvCxnSpPr>
            <p:spPr>
              <a:xfrm>
                <a:off x="6420896" y="3597312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75" name="Straight Connector 1274"/>
              <p:cNvCxnSpPr/>
              <p:nvPr/>
            </p:nvCxnSpPr>
            <p:spPr>
              <a:xfrm>
                <a:off x="6420896" y="3346103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76" name="Straight Connector 1275"/>
              <p:cNvCxnSpPr/>
              <p:nvPr/>
            </p:nvCxnSpPr>
            <p:spPr>
              <a:xfrm>
                <a:off x="6420896" y="183884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77" name="Straight Connector 1276"/>
              <p:cNvCxnSpPr/>
              <p:nvPr/>
            </p:nvCxnSpPr>
            <p:spPr>
              <a:xfrm>
                <a:off x="6420896" y="259247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78" name="Straight Connector 1277"/>
              <p:cNvCxnSpPr/>
              <p:nvPr/>
            </p:nvCxnSpPr>
            <p:spPr>
              <a:xfrm>
                <a:off x="6420896" y="234126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79" name="Straight Connector 1278"/>
              <p:cNvCxnSpPr/>
              <p:nvPr/>
            </p:nvCxnSpPr>
            <p:spPr>
              <a:xfrm>
                <a:off x="6420896" y="209005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</p:grpSp>
        <p:grpSp>
          <p:nvGrpSpPr>
            <p:cNvPr id="1247" name="Group 1246"/>
            <p:cNvGrpSpPr/>
            <p:nvPr/>
          </p:nvGrpSpPr>
          <p:grpSpPr>
            <a:xfrm>
              <a:off x="5984168" y="1567544"/>
              <a:ext cx="281353" cy="3768132"/>
              <a:chOff x="6420896" y="1587640"/>
              <a:chExt cx="281353" cy="3768132"/>
            </a:xfrm>
          </p:grpSpPr>
          <p:cxnSp>
            <p:nvCxnSpPr>
              <p:cNvPr id="1248" name="Straight Connector 1247"/>
              <p:cNvCxnSpPr/>
              <p:nvPr/>
            </p:nvCxnSpPr>
            <p:spPr>
              <a:xfrm>
                <a:off x="6420896" y="158764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49" name="Straight Connector 1248"/>
              <p:cNvCxnSpPr/>
              <p:nvPr/>
            </p:nvCxnSpPr>
            <p:spPr>
              <a:xfrm>
                <a:off x="6420896" y="5355772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50" name="Straight Connector 1249"/>
              <p:cNvCxnSpPr/>
              <p:nvPr/>
            </p:nvCxnSpPr>
            <p:spPr>
              <a:xfrm>
                <a:off x="6420896" y="409973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420896" y="2843685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420896" y="435093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420896" y="510456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420896" y="485335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420896" y="460214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420896" y="3094894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420896" y="3848521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420896" y="3597312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420896" y="3346103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420896" y="183884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420896" y="259247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62" name="Straight Connector 1261"/>
              <p:cNvCxnSpPr/>
              <p:nvPr/>
            </p:nvCxnSpPr>
            <p:spPr>
              <a:xfrm>
                <a:off x="6420896" y="234126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63" name="Straight Connector 1262"/>
              <p:cNvCxnSpPr/>
              <p:nvPr/>
            </p:nvCxnSpPr>
            <p:spPr>
              <a:xfrm>
                <a:off x="6420896" y="209005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</p:grpSp>
      </p:grpSp>
      <p:grpSp>
        <p:nvGrpSpPr>
          <p:cNvPr id="1280" name="Group 1279"/>
          <p:cNvGrpSpPr/>
          <p:nvPr/>
        </p:nvGrpSpPr>
        <p:grpSpPr>
          <a:xfrm>
            <a:off x="2548527" y="4652004"/>
            <a:ext cx="1125526" cy="370513"/>
            <a:chOff x="8098552" y="4371969"/>
            <a:chExt cx="1125525" cy="370513"/>
          </a:xfrm>
          <a:effectLst>
            <a:outerShdw blurRad="381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1281" name="Group 1280"/>
            <p:cNvGrpSpPr/>
            <p:nvPr/>
          </p:nvGrpSpPr>
          <p:grpSpPr>
            <a:xfrm>
              <a:off x="8098556" y="4371973"/>
              <a:ext cx="1125521" cy="370509"/>
              <a:chOff x="7867650" y="4493722"/>
              <a:chExt cx="1125521" cy="370509"/>
            </a:xfrm>
          </p:grpSpPr>
          <p:sp>
            <p:nvSpPr>
              <p:cNvPr id="1284" name="Rectangle 1283"/>
              <p:cNvSpPr/>
              <p:nvPr/>
            </p:nvSpPr>
            <p:spPr>
              <a:xfrm>
                <a:off x="7867650" y="4493722"/>
                <a:ext cx="1125521" cy="370509"/>
              </a:xfrm>
              <a:prstGeom prst="rect">
                <a:avLst/>
              </a:prstGeom>
              <a:solidFill>
                <a:srgbClr val="41414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kern="0" smtClean="0">
                  <a:solidFill>
                    <a:srgbClr val="282828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285" name="Rectangle 1284"/>
              <p:cNvSpPr/>
              <p:nvPr/>
            </p:nvSpPr>
            <p:spPr>
              <a:xfrm>
                <a:off x="7992064" y="4590853"/>
                <a:ext cx="876692" cy="179109"/>
              </a:xfrm>
              <a:prstGeom prst="rect">
                <a:avLst/>
              </a:prstGeom>
              <a:solidFill>
                <a:srgbClr val="41414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kern="0" smtClean="0">
                  <a:solidFill>
                    <a:srgbClr val="282828"/>
                  </a:solidFill>
                  <a:latin typeface="Arial"/>
                  <a:cs typeface="Arial" charset="0"/>
                </a:endParaRPr>
              </a:p>
            </p:txBody>
          </p:sp>
          <p:grpSp>
            <p:nvGrpSpPr>
              <p:cNvPr id="1286" name="Group 1285"/>
              <p:cNvGrpSpPr/>
              <p:nvPr/>
            </p:nvGrpSpPr>
            <p:grpSpPr>
              <a:xfrm>
                <a:off x="8018930" y="4605123"/>
                <a:ext cx="822960" cy="143357"/>
                <a:chOff x="8007395" y="4605123"/>
                <a:chExt cx="822960" cy="143357"/>
              </a:xfrm>
            </p:grpSpPr>
            <p:sp>
              <p:nvSpPr>
                <p:cNvPr id="1287" name="Rectangle 1286"/>
                <p:cNvSpPr/>
                <p:nvPr/>
              </p:nvSpPr>
              <p:spPr>
                <a:xfrm>
                  <a:off x="8019888" y="4653942"/>
                  <a:ext cx="797974" cy="45719"/>
                </a:xfrm>
                <a:prstGeom prst="rect">
                  <a:avLst/>
                </a:prstGeom>
                <a:solidFill>
                  <a:srgbClr val="282828">
                    <a:lumMod val="90000"/>
                    <a:lumOff val="10000"/>
                  </a:srgbClr>
                </a:solidFill>
                <a:ln w="19050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  <p:txBody>
                <a:bodyPr lIns="0" tIns="0" rIns="0" bIns="0" rtlCol="0" anchor="ctr" anchorCtr="0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600"/>
                    </a:spcAft>
                    <a:defRPr/>
                  </a:pPr>
                  <a:endParaRPr lang="en-US" kern="0" smtClean="0">
                    <a:solidFill>
                      <a:srgbClr val="282828"/>
                    </a:solidFill>
                    <a:latin typeface="Arial"/>
                    <a:cs typeface="Arial" charset="0"/>
                  </a:endParaRPr>
                </a:p>
              </p:txBody>
            </p: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8007395" y="4629533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8007395" y="4605123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8007395" y="4748480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8007395" y="4724070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282" name="Trapezoid 1281"/>
            <p:cNvSpPr/>
            <p:nvPr/>
          </p:nvSpPr>
          <p:spPr>
            <a:xfrm rot="10800000">
              <a:off x="8098552" y="4371969"/>
              <a:ext cx="1125521" cy="76887"/>
            </a:xfrm>
            <a:prstGeom prst="trapezoid">
              <a:avLst>
                <a:gd name="adj" fmla="val 127503"/>
              </a:avLst>
            </a:prstGeom>
            <a:solidFill>
              <a:srgbClr val="A0B9C8">
                <a:alpha val="5098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en-US" kern="0" smtClean="0">
                <a:solidFill>
                  <a:srgbClr val="282828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83" name="Trapezoid 1282"/>
            <p:cNvSpPr/>
            <p:nvPr/>
          </p:nvSpPr>
          <p:spPr>
            <a:xfrm rot="5400000">
              <a:off x="7963101" y="4507425"/>
              <a:ext cx="370509" cy="99605"/>
            </a:xfrm>
            <a:prstGeom prst="trapezoid">
              <a:avLst>
                <a:gd name="adj" fmla="val 81173"/>
              </a:avLst>
            </a:prstGeom>
            <a:solidFill>
              <a:srgbClr val="A0B9C8">
                <a:alpha val="5098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en-US" kern="0" smtClean="0">
                <a:solidFill>
                  <a:srgbClr val="282828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1292" name="TextBox 1291"/>
          <p:cNvSpPr txBox="1"/>
          <p:nvPr/>
        </p:nvSpPr>
        <p:spPr>
          <a:xfrm>
            <a:off x="2465820" y="5194052"/>
            <a:ext cx="1290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solidFill>
                  <a:srgbClr val="FF9539"/>
                </a:solidFill>
                <a:latin typeface="Arial"/>
                <a:cs typeface="Arial" charset="0"/>
              </a:rPr>
              <a:t>Resource 2</a:t>
            </a:r>
          </a:p>
        </p:txBody>
      </p:sp>
      <p:grpSp>
        <p:nvGrpSpPr>
          <p:cNvPr id="1293" name="Group 1292"/>
          <p:cNvGrpSpPr/>
          <p:nvPr/>
        </p:nvGrpSpPr>
        <p:grpSpPr>
          <a:xfrm>
            <a:off x="4538074" y="1563547"/>
            <a:ext cx="718081" cy="3282467"/>
            <a:chOff x="5984168" y="1567544"/>
            <a:chExt cx="718081" cy="3768132"/>
          </a:xfrm>
        </p:grpSpPr>
        <p:cxnSp>
          <p:nvCxnSpPr>
            <p:cNvPr id="1294" name="Straight Connector 1293"/>
            <p:cNvCxnSpPr/>
            <p:nvPr/>
          </p:nvCxnSpPr>
          <p:spPr>
            <a:xfrm>
              <a:off x="6343208" y="1567544"/>
              <a:ext cx="0" cy="3767328"/>
            </a:xfrm>
            <a:prstGeom prst="line">
              <a:avLst/>
            </a:prstGeom>
            <a:noFill/>
            <a:ln w="57150" cap="flat" cmpd="sng" algn="ctr">
              <a:solidFill>
                <a:srgbClr val="7F7F7F"/>
              </a:solidFill>
              <a:prstDash val="solid"/>
            </a:ln>
            <a:effectLst/>
          </p:spPr>
        </p:cxnSp>
        <p:grpSp>
          <p:nvGrpSpPr>
            <p:cNvPr id="1295" name="Group 1294"/>
            <p:cNvGrpSpPr/>
            <p:nvPr/>
          </p:nvGrpSpPr>
          <p:grpSpPr>
            <a:xfrm>
              <a:off x="6420896" y="1567544"/>
              <a:ext cx="281353" cy="3768132"/>
              <a:chOff x="6420896" y="1587640"/>
              <a:chExt cx="281353" cy="3768132"/>
            </a:xfrm>
          </p:grpSpPr>
          <p:cxnSp>
            <p:nvCxnSpPr>
              <p:cNvPr id="1313" name="Straight Connector 1312"/>
              <p:cNvCxnSpPr/>
              <p:nvPr/>
            </p:nvCxnSpPr>
            <p:spPr>
              <a:xfrm>
                <a:off x="6420896" y="158764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6420896" y="5355772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15" name="Straight Connector 1314"/>
              <p:cNvCxnSpPr/>
              <p:nvPr/>
            </p:nvCxnSpPr>
            <p:spPr>
              <a:xfrm>
                <a:off x="6420896" y="409973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16" name="Straight Connector 1315"/>
              <p:cNvCxnSpPr/>
              <p:nvPr/>
            </p:nvCxnSpPr>
            <p:spPr>
              <a:xfrm>
                <a:off x="6420896" y="2843685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17" name="Straight Connector 1316"/>
              <p:cNvCxnSpPr/>
              <p:nvPr/>
            </p:nvCxnSpPr>
            <p:spPr>
              <a:xfrm>
                <a:off x="6420896" y="435093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18" name="Straight Connector 1317"/>
              <p:cNvCxnSpPr/>
              <p:nvPr/>
            </p:nvCxnSpPr>
            <p:spPr>
              <a:xfrm>
                <a:off x="6420896" y="510456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19" name="Straight Connector 1318"/>
              <p:cNvCxnSpPr/>
              <p:nvPr/>
            </p:nvCxnSpPr>
            <p:spPr>
              <a:xfrm>
                <a:off x="6420896" y="485335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20" name="Straight Connector 1319"/>
              <p:cNvCxnSpPr/>
              <p:nvPr/>
            </p:nvCxnSpPr>
            <p:spPr>
              <a:xfrm>
                <a:off x="6420896" y="460214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21" name="Straight Connector 1320"/>
              <p:cNvCxnSpPr/>
              <p:nvPr/>
            </p:nvCxnSpPr>
            <p:spPr>
              <a:xfrm>
                <a:off x="6420896" y="3094894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22" name="Straight Connector 1321"/>
              <p:cNvCxnSpPr/>
              <p:nvPr/>
            </p:nvCxnSpPr>
            <p:spPr>
              <a:xfrm>
                <a:off x="6420896" y="3848521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23" name="Straight Connector 1322"/>
              <p:cNvCxnSpPr/>
              <p:nvPr/>
            </p:nvCxnSpPr>
            <p:spPr>
              <a:xfrm>
                <a:off x="6420896" y="3597312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420896" y="3346103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420896" y="183884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420896" y="259247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420896" y="234126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420896" y="209005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</p:grpSp>
        <p:grpSp>
          <p:nvGrpSpPr>
            <p:cNvPr id="1296" name="Group 1295"/>
            <p:cNvGrpSpPr/>
            <p:nvPr/>
          </p:nvGrpSpPr>
          <p:grpSpPr>
            <a:xfrm>
              <a:off x="5984168" y="1567544"/>
              <a:ext cx="281353" cy="3768132"/>
              <a:chOff x="6420896" y="1587640"/>
              <a:chExt cx="281353" cy="3768132"/>
            </a:xfrm>
          </p:grpSpPr>
          <p:cxnSp>
            <p:nvCxnSpPr>
              <p:cNvPr id="1297" name="Straight Connector 1296"/>
              <p:cNvCxnSpPr/>
              <p:nvPr/>
            </p:nvCxnSpPr>
            <p:spPr>
              <a:xfrm>
                <a:off x="6420896" y="158764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98" name="Straight Connector 1297"/>
              <p:cNvCxnSpPr/>
              <p:nvPr/>
            </p:nvCxnSpPr>
            <p:spPr>
              <a:xfrm>
                <a:off x="6420896" y="5355772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299" name="Straight Connector 1298"/>
              <p:cNvCxnSpPr/>
              <p:nvPr/>
            </p:nvCxnSpPr>
            <p:spPr>
              <a:xfrm>
                <a:off x="6420896" y="409973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00" name="Straight Connector 1299"/>
              <p:cNvCxnSpPr/>
              <p:nvPr/>
            </p:nvCxnSpPr>
            <p:spPr>
              <a:xfrm>
                <a:off x="6420896" y="2843685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01" name="Straight Connector 1300"/>
              <p:cNvCxnSpPr/>
              <p:nvPr/>
            </p:nvCxnSpPr>
            <p:spPr>
              <a:xfrm>
                <a:off x="6420896" y="435093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02" name="Straight Connector 1301"/>
              <p:cNvCxnSpPr/>
              <p:nvPr/>
            </p:nvCxnSpPr>
            <p:spPr>
              <a:xfrm>
                <a:off x="6420896" y="510456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03" name="Straight Connector 1302"/>
              <p:cNvCxnSpPr/>
              <p:nvPr/>
            </p:nvCxnSpPr>
            <p:spPr>
              <a:xfrm>
                <a:off x="6420896" y="485335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04" name="Straight Connector 1303"/>
              <p:cNvCxnSpPr/>
              <p:nvPr/>
            </p:nvCxnSpPr>
            <p:spPr>
              <a:xfrm>
                <a:off x="6420896" y="460214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05" name="Straight Connector 1304"/>
              <p:cNvCxnSpPr/>
              <p:nvPr/>
            </p:nvCxnSpPr>
            <p:spPr>
              <a:xfrm>
                <a:off x="6420896" y="3094894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06" name="Straight Connector 1305"/>
              <p:cNvCxnSpPr/>
              <p:nvPr/>
            </p:nvCxnSpPr>
            <p:spPr>
              <a:xfrm>
                <a:off x="6420896" y="3848521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07" name="Straight Connector 1306"/>
              <p:cNvCxnSpPr/>
              <p:nvPr/>
            </p:nvCxnSpPr>
            <p:spPr>
              <a:xfrm>
                <a:off x="6420896" y="3597312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08" name="Straight Connector 1307"/>
              <p:cNvCxnSpPr/>
              <p:nvPr/>
            </p:nvCxnSpPr>
            <p:spPr>
              <a:xfrm>
                <a:off x="6420896" y="3346103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09" name="Straight Connector 1308"/>
              <p:cNvCxnSpPr/>
              <p:nvPr/>
            </p:nvCxnSpPr>
            <p:spPr>
              <a:xfrm>
                <a:off x="6420896" y="183884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10" name="Straight Connector 1309"/>
              <p:cNvCxnSpPr/>
              <p:nvPr/>
            </p:nvCxnSpPr>
            <p:spPr>
              <a:xfrm>
                <a:off x="6420896" y="259247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11" name="Straight Connector 1310"/>
              <p:cNvCxnSpPr/>
              <p:nvPr/>
            </p:nvCxnSpPr>
            <p:spPr>
              <a:xfrm>
                <a:off x="6420896" y="234126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12" name="Straight Connector 1311"/>
              <p:cNvCxnSpPr/>
              <p:nvPr/>
            </p:nvCxnSpPr>
            <p:spPr>
              <a:xfrm>
                <a:off x="6420896" y="209005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</p:grpSp>
      </p:grpSp>
      <p:grpSp>
        <p:nvGrpSpPr>
          <p:cNvPr id="1329" name="Group 1328"/>
          <p:cNvGrpSpPr/>
          <p:nvPr/>
        </p:nvGrpSpPr>
        <p:grpSpPr>
          <a:xfrm>
            <a:off x="4334352" y="4652004"/>
            <a:ext cx="1125526" cy="370513"/>
            <a:chOff x="8098552" y="4371969"/>
            <a:chExt cx="1125525" cy="370513"/>
          </a:xfrm>
          <a:effectLst>
            <a:outerShdw blurRad="381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1330" name="Group 1329"/>
            <p:cNvGrpSpPr/>
            <p:nvPr/>
          </p:nvGrpSpPr>
          <p:grpSpPr>
            <a:xfrm>
              <a:off x="8098556" y="4371973"/>
              <a:ext cx="1125521" cy="370509"/>
              <a:chOff x="7867650" y="4493722"/>
              <a:chExt cx="1125521" cy="370509"/>
            </a:xfrm>
          </p:grpSpPr>
          <p:sp>
            <p:nvSpPr>
              <p:cNvPr id="1333" name="Rectangle 1332"/>
              <p:cNvSpPr/>
              <p:nvPr/>
            </p:nvSpPr>
            <p:spPr>
              <a:xfrm>
                <a:off x="7867650" y="4493722"/>
                <a:ext cx="1125521" cy="370509"/>
              </a:xfrm>
              <a:prstGeom prst="rect">
                <a:avLst/>
              </a:prstGeom>
              <a:solidFill>
                <a:srgbClr val="41414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kern="0" smtClean="0">
                  <a:solidFill>
                    <a:srgbClr val="282828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334" name="Rectangle 1333"/>
              <p:cNvSpPr/>
              <p:nvPr/>
            </p:nvSpPr>
            <p:spPr>
              <a:xfrm>
                <a:off x="7992064" y="4590853"/>
                <a:ext cx="876692" cy="179109"/>
              </a:xfrm>
              <a:prstGeom prst="rect">
                <a:avLst/>
              </a:prstGeom>
              <a:solidFill>
                <a:srgbClr val="41414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kern="0" smtClean="0">
                  <a:solidFill>
                    <a:srgbClr val="282828"/>
                  </a:solidFill>
                  <a:latin typeface="Arial"/>
                  <a:cs typeface="Arial" charset="0"/>
                </a:endParaRPr>
              </a:p>
            </p:txBody>
          </p:sp>
          <p:grpSp>
            <p:nvGrpSpPr>
              <p:cNvPr id="1335" name="Group 1334"/>
              <p:cNvGrpSpPr/>
              <p:nvPr/>
            </p:nvGrpSpPr>
            <p:grpSpPr>
              <a:xfrm>
                <a:off x="8018930" y="4605123"/>
                <a:ext cx="822960" cy="143357"/>
                <a:chOff x="8007395" y="4605123"/>
                <a:chExt cx="822960" cy="143357"/>
              </a:xfrm>
            </p:grpSpPr>
            <p:sp>
              <p:nvSpPr>
                <p:cNvPr id="1336" name="Rectangle 1335"/>
                <p:cNvSpPr/>
                <p:nvPr/>
              </p:nvSpPr>
              <p:spPr>
                <a:xfrm>
                  <a:off x="8019888" y="4653942"/>
                  <a:ext cx="797974" cy="45719"/>
                </a:xfrm>
                <a:prstGeom prst="rect">
                  <a:avLst/>
                </a:prstGeom>
                <a:solidFill>
                  <a:srgbClr val="282828">
                    <a:lumMod val="90000"/>
                    <a:lumOff val="10000"/>
                  </a:srgbClr>
                </a:solidFill>
                <a:ln w="19050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  <p:txBody>
                <a:bodyPr lIns="0" tIns="0" rIns="0" bIns="0" rtlCol="0" anchor="ctr" anchorCtr="0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600"/>
                    </a:spcAft>
                    <a:defRPr/>
                  </a:pPr>
                  <a:endParaRPr lang="en-US" kern="0" smtClean="0">
                    <a:solidFill>
                      <a:srgbClr val="282828"/>
                    </a:solidFill>
                    <a:latin typeface="Arial"/>
                    <a:cs typeface="Arial" charset="0"/>
                  </a:endParaRPr>
                </a:p>
              </p:txBody>
            </p:sp>
            <p:cxnSp>
              <p:nvCxnSpPr>
                <p:cNvPr id="1337" name="Straight Connector 1336"/>
                <p:cNvCxnSpPr/>
                <p:nvPr/>
              </p:nvCxnSpPr>
              <p:spPr>
                <a:xfrm flipV="1">
                  <a:off x="8007395" y="4629533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  <p:cxnSp>
              <p:nvCxnSpPr>
                <p:cNvPr id="1338" name="Straight Connector 1337"/>
                <p:cNvCxnSpPr/>
                <p:nvPr/>
              </p:nvCxnSpPr>
              <p:spPr>
                <a:xfrm flipV="1">
                  <a:off x="8007395" y="4605123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  <p:cxnSp>
              <p:nvCxnSpPr>
                <p:cNvPr id="1339" name="Straight Connector 1338"/>
                <p:cNvCxnSpPr/>
                <p:nvPr/>
              </p:nvCxnSpPr>
              <p:spPr>
                <a:xfrm flipV="1">
                  <a:off x="8007395" y="4748480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  <p:cxnSp>
              <p:nvCxnSpPr>
                <p:cNvPr id="1340" name="Straight Connector 1339"/>
                <p:cNvCxnSpPr/>
                <p:nvPr/>
              </p:nvCxnSpPr>
              <p:spPr>
                <a:xfrm flipV="1">
                  <a:off x="8007395" y="4724070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331" name="Trapezoid 1330"/>
            <p:cNvSpPr/>
            <p:nvPr/>
          </p:nvSpPr>
          <p:spPr>
            <a:xfrm rot="10800000">
              <a:off x="8098552" y="4371969"/>
              <a:ext cx="1125521" cy="76887"/>
            </a:xfrm>
            <a:prstGeom prst="trapezoid">
              <a:avLst>
                <a:gd name="adj" fmla="val 127503"/>
              </a:avLst>
            </a:prstGeom>
            <a:solidFill>
              <a:srgbClr val="A0B9C8">
                <a:alpha val="5098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en-US" kern="0" smtClean="0">
                <a:solidFill>
                  <a:srgbClr val="282828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32" name="Trapezoid 1331"/>
            <p:cNvSpPr/>
            <p:nvPr/>
          </p:nvSpPr>
          <p:spPr>
            <a:xfrm rot="5400000">
              <a:off x="7963101" y="4507425"/>
              <a:ext cx="370509" cy="99605"/>
            </a:xfrm>
            <a:prstGeom prst="trapezoid">
              <a:avLst>
                <a:gd name="adj" fmla="val 81173"/>
              </a:avLst>
            </a:prstGeom>
            <a:solidFill>
              <a:srgbClr val="A0B9C8">
                <a:alpha val="5098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en-US" kern="0" smtClean="0">
                <a:solidFill>
                  <a:srgbClr val="282828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1341" name="TextBox 1340"/>
          <p:cNvSpPr txBox="1"/>
          <p:nvPr/>
        </p:nvSpPr>
        <p:spPr>
          <a:xfrm>
            <a:off x="4251644" y="5194052"/>
            <a:ext cx="1290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solidFill>
                  <a:srgbClr val="FF9539"/>
                </a:solidFill>
                <a:latin typeface="Arial"/>
                <a:cs typeface="Arial" charset="0"/>
              </a:rPr>
              <a:t>Resource 3</a:t>
            </a:r>
          </a:p>
        </p:txBody>
      </p:sp>
      <p:grpSp>
        <p:nvGrpSpPr>
          <p:cNvPr id="1342" name="Group 1341"/>
          <p:cNvGrpSpPr/>
          <p:nvPr/>
        </p:nvGrpSpPr>
        <p:grpSpPr>
          <a:xfrm>
            <a:off x="6323898" y="1563547"/>
            <a:ext cx="718081" cy="3282467"/>
            <a:chOff x="5984168" y="1567544"/>
            <a:chExt cx="718081" cy="3768132"/>
          </a:xfrm>
        </p:grpSpPr>
        <p:cxnSp>
          <p:nvCxnSpPr>
            <p:cNvPr id="1343" name="Straight Connector 1342"/>
            <p:cNvCxnSpPr/>
            <p:nvPr/>
          </p:nvCxnSpPr>
          <p:spPr>
            <a:xfrm>
              <a:off x="6343208" y="1567544"/>
              <a:ext cx="0" cy="3767328"/>
            </a:xfrm>
            <a:prstGeom prst="line">
              <a:avLst/>
            </a:prstGeom>
            <a:noFill/>
            <a:ln w="57150" cap="flat" cmpd="sng" algn="ctr">
              <a:solidFill>
                <a:srgbClr val="7F7F7F"/>
              </a:solidFill>
              <a:prstDash val="solid"/>
            </a:ln>
            <a:effectLst/>
          </p:spPr>
        </p:cxnSp>
        <p:grpSp>
          <p:nvGrpSpPr>
            <p:cNvPr id="1344" name="Group 1343"/>
            <p:cNvGrpSpPr/>
            <p:nvPr/>
          </p:nvGrpSpPr>
          <p:grpSpPr>
            <a:xfrm>
              <a:off x="6420896" y="1567544"/>
              <a:ext cx="281353" cy="3768132"/>
              <a:chOff x="6420896" y="1587640"/>
              <a:chExt cx="281353" cy="3768132"/>
            </a:xfrm>
          </p:grpSpPr>
          <p:cxnSp>
            <p:nvCxnSpPr>
              <p:cNvPr id="1362" name="Straight Connector 1361"/>
              <p:cNvCxnSpPr/>
              <p:nvPr/>
            </p:nvCxnSpPr>
            <p:spPr>
              <a:xfrm>
                <a:off x="6420896" y="158764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63" name="Straight Connector 1362"/>
              <p:cNvCxnSpPr/>
              <p:nvPr/>
            </p:nvCxnSpPr>
            <p:spPr>
              <a:xfrm>
                <a:off x="6420896" y="5355772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64" name="Straight Connector 1363"/>
              <p:cNvCxnSpPr/>
              <p:nvPr/>
            </p:nvCxnSpPr>
            <p:spPr>
              <a:xfrm>
                <a:off x="6420896" y="409973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65" name="Straight Connector 1364"/>
              <p:cNvCxnSpPr/>
              <p:nvPr/>
            </p:nvCxnSpPr>
            <p:spPr>
              <a:xfrm>
                <a:off x="6420896" y="2843685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66" name="Straight Connector 1365"/>
              <p:cNvCxnSpPr/>
              <p:nvPr/>
            </p:nvCxnSpPr>
            <p:spPr>
              <a:xfrm>
                <a:off x="6420896" y="435093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67" name="Straight Connector 1366"/>
              <p:cNvCxnSpPr/>
              <p:nvPr/>
            </p:nvCxnSpPr>
            <p:spPr>
              <a:xfrm>
                <a:off x="6420896" y="510456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68" name="Straight Connector 1367"/>
              <p:cNvCxnSpPr/>
              <p:nvPr/>
            </p:nvCxnSpPr>
            <p:spPr>
              <a:xfrm>
                <a:off x="6420896" y="485335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69" name="Straight Connector 1368"/>
              <p:cNvCxnSpPr/>
              <p:nvPr/>
            </p:nvCxnSpPr>
            <p:spPr>
              <a:xfrm>
                <a:off x="6420896" y="460214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70" name="Straight Connector 1369"/>
              <p:cNvCxnSpPr/>
              <p:nvPr/>
            </p:nvCxnSpPr>
            <p:spPr>
              <a:xfrm>
                <a:off x="6420896" y="3094894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71" name="Straight Connector 1370"/>
              <p:cNvCxnSpPr/>
              <p:nvPr/>
            </p:nvCxnSpPr>
            <p:spPr>
              <a:xfrm>
                <a:off x="6420896" y="3848521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72" name="Straight Connector 1371"/>
              <p:cNvCxnSpPr/>
              <p:nvPr/>
            </p:nvCxnSpPr>
            <p:spPr>
              <a:xfrm>
                <a:off x="6420896" y="3597312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73" name="Straight Connector 1372"/>
              <p:cNvCxnSpPr/>
              <p:nvPr/>
            </p:nvCxnSpPr>
            <p:spPr>
              <a:xfrm>
                <a:off x="6420896" y="3346103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74" name="Straight Connector 1373"/>
              <p:cNvCxnSpPr/>
              <p:nvPr/>
            </p:nvCxnSpPr>
            <p:spPr>
              <a:xfrm>
                <a:off x="6420896" y="183884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75" name="Straight Connector 1374"/>
              <p:cNvCxnSpPr/>
              <p:nvPr/>
            </p:nvCxnSpPr>
            <p:spPr>
              <a:xfrm>
                <a:off x="6420896" y="259247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76" name="Straight Connector 1375"/>
              <p:cNvCxnSpPr/>
              <p:nvPr/>
            </p:nvCxnSpPr>
            <p:spPr>
              <a:xfrm>
                <a:off x="6420896" y="234126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77" name="Straight Connector 1376"/>
              <p:cNvCxnSpPr/>
              <p:nvPr/>
            </p:nvCxnSpPr>
            <p:spPr>
              <a:xfrm>
                <a:off x="6420896" y="209005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</p:grpSp>
        <p:grpSp>
          <p:nvGrpSpPr>
            <p:cNvPr id="1345" name="Group 1344"/>
            <p:cNvGrpSpPr/>
            <p:nvPr/>
          </p:nvGrpSpPr>
          <p:grpSpPr>
            <a:xfrm>
              <a:off x="5984168" y="1567544"/>
              <a:ext cx="281353" cy="3768132"/>
              <a:chOff x="6420896" y="1587640"/>
              <a:chExt cx="281353" cy="3768132"/>
            </a:xfrm>
          </p:grpSpPr>
          <p:cxnSp>
            <p:nvCxnSpPr>
              <p:cNvPr id="1346" name="Straight Connector 1345"/>
              <p:cNvCxnSpPr/>
              <p:nvPr/>
            </p:nvCxnSpPr>
            <p:spPr>
              <a:xfrm>
                <a:off x="6420896" y="158764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47" name="Straight Connector 1346"/>
              <p:cNvCxnSpPr/>
              <p:nvPr/>
            </p:nvCxnSpPr>
            <p:spPr>
              <a:xfrm>
                <a:off x="6420896" y="5355772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48" name="Straight Connector 1347"/>
              <p:cNvCxnSpPr/>
              <p:nvPr/>
            </p:nvCxnSpPr>
            <p:spPr>
              <a:xfrm>
                <a:off x="6420896" y="4099730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49" name="Straight Connector 1348"/>
              <p:cNvCxnSpPr/>
              <p:nvPr/>
            </p:nvCxnSpPr>
            <p:spPr>
              <a:xfrm>
                <a:off x="6420896" y="2843685"/>
                <a:ext cx="281353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50" name="Straight Connector 1349"/>
              <p:cNvCxnSpPr/>
              <p:nvPr/>
            </p:nvCxnSpPr>
            <p:spPr>
              <a:xfrm>
                <a:off x="6420896" y="435093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51" name="Straight Connector 1350"/>
              <p:cNvCxnSpPr/>
              <p:nvPr/>
            </p:nvCxnSpPr>
            <p:spPr>
              <a:xfrm>
                <a:off x="6420896" y="510456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52" name="Straight Connector 1351"/>
              <p:cNvCxnSpPr/>
              <p:nvPr/>
            </p:nvCxnSpPr>
            <p:spPr>
              <a:xfrm>
                <a:off x="6420896" y="485335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53" name="Straight Connector 1352"/>
              <p:cNvCxnSpPr/>
              <p:nvPr/>
            </p:nvCxnSpPr>
            <p:spPr>
              <a:xfrm>
                <a:off x="6420896" y="460214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54" name="Straight Connector 1353"/>
              <p:cNvCxnSpPr/>
              <p:nvPr/>
            </p:nvCxnSpPr>
            <p:spPr>
              <a:xfrm>
                <a:off x="6420896" y="3094894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55" name="Straight Connector 1354"/>
              <p:cNvCxnSpPr/>
              <p:nvPr/>
            </p:nvCxnSpPr>
            <p:spPr>
              <a:xfrm>
                <a:off x="6420896" y="3848521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56" name="Straight Connector 1355"/>
              <p:cNvCxnSpPr/>
              <p:nvPr/>
            </p:nvCxnSpPr>
            <p:spPr>
              <a:xfrm>
                <a:off x="6420896" y="3597312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57" name="Straight Connector 1356"/>
              <p:cNvCxnSpPr/>
              <p:nvPr/>
            </p:nvCxnSpPr>
            <p:spPr>
              <a:xfrm>
                <a:off x="6420896" y="3346103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58" name="Straight Connector 1357"/>
              <p:cNvCxnSpPr/>
              <p:nvPr/>
            </p:nvCxnSpPr>
            <p:spPr>
              <a:xfrm>
                <a:off x="6420896" y="1838849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59" name="Straight Connector 1358"/>
              <p:cNvCxnSpPr/>
              <p:nvPr/>
            </p:nvCxnSpPr>
            <p:spPr>
              <a:xfrm>
                <a:off x="6420896" y="2592476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60" name="Straight Connector 1359"/>
              <p:cNvCxnSpPr/>
              <p:nvPr/>
            </p:nvCxnSpPr>
            <p:spPr>
              <a:xfrm>
                <a:off x="6420896" y="2341267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  <p:cxnSp>
            <p:nvCxnSpPr>
              <p:cNvPr id="1361" name="Straight Connector 1360"/>
              <p:cNvCxnSpPr/>
              <p:nvPr/>
            </p:nvCxnSpPr>
            <p:spPr>
              <a:xfrm>
                <a:off x="6420896" y="2090058"/>
                <a:ext cx="28135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7F7F7F"/>
                </a:solidFill>
                <a:prstDash val="solid"/>
              </a:ln>
              <a:effectLst/>
            </p:spPr>
          </p:cxnSp>
        </p:grpSp>
      </p:grpSp>
      <p:grpSp>
        <p:nvGrpSpPr>
          <p:cNvPr id="1378" name="Group 1377"/>
          <p:cNvGrpSpPr/>
          <p:nvPr/>
        </p:nvGrpSpPr>
        <p:grpSpPr>
          <a:xfrm>
            <a:off x="6120175" y="4652004"/>
            <a:ext cx="1125526" cy="370513"/>
            <a:chOff x="8098552" y="4371969"/>
            <a:chExt cx="1125525" cy="370513"/>
          </a:xfrm>
          <a:effectLst>
            <a:outerShdw blurRad="381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1379" name="Group 1378"/>
            <p:cNvGrpSpPr/>
            <p:nvPr/>
          </p:nvGrpSpPr>
          <p:grpSpPr>
            <a:xfrm>
              <a:off x="8098556" y="4371973"/>
              <a:ext cx="1125521" cy="370509"/>
              <a:chOff x="7867650" y="4493722"/>
              <a:chExt cx="1125521" cy="370509"/>
            </a:xfrm>
          </p:grpSpPr>
          <p:sp>
            <p:nvSpPr>
              <p:cNvPr id="1382" name="Rectangle 1381"/>
              <p:cNvSpPr/>
              <p:nvPr/>
            </p:nvSpPr>
            <p:spPr>
              <a:xfrm>
                <a:off x="7867650" y="4493722"/>
                <a:ext cx="1125521" cy="370509"/>
              </a:xfrm>
              <a:prstGeom prst="rect">
                <a:avLst/>
              </a:prstGeom>
              <a:solidFill>
                <a:srgbClr val="41414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kern="0" smtClean="0">
                  <a:solidFill>
                    <a:srgbClr val="282828"/>
                  </a:solidFill>
                  <a:latin typeface="Arial"/>
                  <a:cs typeface="Arial" charset="0"/>
                </a:endParaRPr>
              </a:p>
            </p:txBody>
          </p:sp>
          <p:sp>
            <p:nvSpPr>
              <p:cNvPr id="1383" name="Rectangle 1382"/>
              <p:cNvSpPr/>
              <p:nvPr/>
            </p:nvSpPr>
            <p:spPr>
              <a:xfrm>
                <a:off x="7992064" y="4590853"/>
                <a:ext cx="876692" cy="179109"/>
              </a:xfrm>
              <a:prstGeom prst="rect">
                <a:avLst/>
              </a:prstGeom>
              <a:solidFill>
                <a:srgbClr val="41414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endParaRPr lang="en-US" kern="0" smtClean="0">
                  <a:solidFill>
                    <a:srgbClr val="282828"/>
                  </a:solidFill>
                  <a:latin typeface="Arial"/>
                  <a:cs typeface="Arial" charset="0"/>
                </a:endParaRPr>
              </a:p>
            </p:txBody>
          </p:sp>
          <p:grpSp>
            <p:nvGrpSpPr>
              <p:cNvPr id="1384" name="Group 1383"/>
              <p:cNvGrpSpPr/>
              <p:nvPr/>
            </p:nvGrpSpPr>
            <p:grpSpPr>
              <a:xfrm>
                <a:off x="8018930" y="4605123"/>
                <a:ext cx="822960" cy="143357"/>
                <a:chOff x="8007395" y="4605123"/>
                <a:chExt cx="822960" cy="143357"/>
              </a:xfrm>
            </p:grpSpPr>
            <p:sp>
              <p:nvSpPr>
                <p:cNvPr id="1385" name="Rectangle 1384"/>
                <p:cNvSpPr/>
                <p:nvPr/>
              </p:nvSpPr>
              <p:spPr>
                <a:xfrm>
                  <a:off x="8019888" y="4653942"/>
                  <a:ext cx="797974" cy="45719"/>
                </a:xfrm>
                <a:prstGeom prst="rect">
                  <a:avLst/>
                </a:prstGeom>
                <a:solidFill>
                  <a:srgbClr val="282828">
                    <a:lumMod val="90000"/>
                    <a:lumOff val="10000"/>
                  </a:srgbClr>
                </a:solidFill>
                <a:ln w="19050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  <p:txBody>
                <a:bodyPr lIns="0" tIns="0" rIns="0" bIns="0" rtlCol="0" anchor="ctr" anchorCtr="0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600"/>
                    </a:spcAft>
                    <a:defRPr/>
                  </a:pPr>
                  <a:endParaRPr lang="en-US" kern="0" smtClean="0">
                    <a:solidFill>
                      <a:srgbClr val="282828"/>
                    </a:solidFill>
                    <a:latin typeface="Arial"/>
                    <a:cs typeface="Arial" charset="0"/>
                  </a:endParaRPr>
                </a:p>
              </p:txBody>
            </p:sp>
            <p:cxnSp>
              <p:nvCxnSpPr>
                <p:cNvPr id="1386" name="Straight Connector 1385"/>
                <p:cNvCxnSpPr/>
                <p:nvPr/>
              </p:nvCxnSpPr>
              <p:spPr>
                <a:xfrm flipV="1">
                  <a:off x="8007395" y="4629533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  <p:cxnSp>
              <p:nvCxnSpPr>
                <p:cNvPr id="1387" name="Straight Connector 1386"/>
                <p:cNvCxnSpPr/>
                <p:nvPr/>
              </p:nvCxnSpPr>
              <p:spPr>
                <a:xfrm flipV="1">
                  <a:off x="8007395" y="4605123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  <p:cxnSp>
              <p:nvCxnSpPr>
                <p:cNvPr id="1388" name="Straight Connector 1387"/>
                <p:cNvCxnSpPr/>
                <p:nvPr/>
              </p:nvCxnSpPr>
              <p:spPr>
                <a:xfrm flipV="1">
                  <a:off x="8007395" y="4748480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  <p:cxnSp>
              <p:nvCxnSpPr>
                <p:cNvPr id="1389" name="Straight Connector 1388"/>
                <p:cNvCxnSpPr/>
                <p:nvPr/>
              </p:nvCxnSpPr>
              <p:spPr>
                <a:xfrm flipV="1">
                  <a:off x="8007395" y="4724070"/>
                  <a:ext cx="82296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282828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380" name="Trapezoid 1379"/>
            <p:cNvSpPr/>
            <p:nvPr/>
          </p:nvSpPr>
          <p:spPr>
            <a:xfrm rot="10800000">
              <a:off x="8098552" y="4371969"/>
              <a:ext cx="1125521" cy="76887"/>
            </a:xfrm>
            <a:prstGeom prst="trapezoid">
              <a:avLst>
                <a:gd name="adj" fmla="val 127503"/>
              </a:avLst>
            </a:prstGeom>
            <a:solidFill>
              <a:srgbClr val="A0B9C8">
                <a:alpha val="5098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en-US" kern="0" smtClean="0">
                <a:solidFill>
                  <a:srgbClr val="282828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81" name="Trapezoid 1380"/>
            <p:cNvSpPr/>
            <p:nvPr/>
          </p:nvSpPr>
          <p:spPr>
            <a:xfrm rot="5400000">
              <a:off x="7963101" y="4507425"/>
              <a:ext cx="370509" cy="99605"/>
            </a:xfrm>
            <a:prstGeom prst="trapezoid">
              <a:avLst>
                <a:gd name="adj" fmla="val 81173"/>
              </a:avLst>
            </a:prstGeom>
            <a:solidFill>
              <a:srgbClr val="A0B9C8">
                <a:alpha val="5098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en-US" kern="0" smtClean="0">
                <a:solidFill>
                  <a:srgbClr val="282828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1390" name="TextBox 1389"/>
          <p:cNvSpPr txBox="1"/>
          <p:nvPr/>
        </p:nvSpPr>
        <p:spPr>
          <a:xfrm>
            <a:off x="5963430" y="5194052"/>
            <a:ext cx="1439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solidFill>
                  <a:srgbClr val="FF9539"/>
                </a:solidFill>
                <a:latin typeface="Arial"/>
                <a:cs typeface="Arial" charset="0"/>
              </a:rPr>
              <a:t>Resource ‘N’</a:t>
            </a:r>
          </a:p>
        </p:txBody>
      </p:sp>
      <p:sp>
        <p:nvSpPr>
          <p:cNvPr id="1391" name="Rectangle 1390"/>
          <p:cNvSpPr/>
          <p:nvPr/>
        </p:nvSpPr>
        <p:spPr>
          <a:xfrm>
            <a:off x="7553453" y="1429543"/>
            <a:ext cx="29984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 smtClean="0">
                <a:solidFill>
                  <a:srgbClr val="FFFFFF"/>
                </a:solidFill>
                <a:latin typeface="Arial"/>
                <a:cs typeface="Arial" charset="0"/>
              </a:rPr>
              <a:t>The attack traffic to Resource 2 reduces as the attackers switch the attack to Resource 3.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 smtClean="0">
              <a:solidFill>
                <a:srgbClr val="FFFFFF"/>
              </a:solidFill>
              <a:latin typeface="Arial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 smtClean="0">
                <a:solidFill>
                  <a:srgbClr val="FFFFFF"/>
                </a:solidFill>
                <a:latin typeface="Arial"/>
                <a:cs typeface="Arial" charset="0"/>
              </a:rPr>
              <a:t>Once again,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  <a:cs typeface="Arial" charset="0"/>
              </a:rPr>
              <a:t>Junos DDoS Secure</a:t>
            </a:r>
            <a:r>
              <a:rPr lang="en-GB" sz="1400" kern="0" dirty="0" smtClean="0">
                <a:solidFill>
                  <a:srgbClr val="FFFFFF"/>
                </a:solidFill>
                <a:latin typeface="Arial"/>
                <a:cs typeface="Arial" charset="0"/>
              </a:rPr>
              <a:t> responds dynamically by increasing the pass threshold for Resource 3miting bad traffic.</a:t>
            </a:r>
          </a:p>
        </p:txBody>
      </p:sp>
      <p:sp>
        <p:nvSpPr>
          <p:cNvPr id="205" name="Text Box 3"/>
          <p:cNvSpPr txBox="1">
            <a:spLocks noChangeArrowheads="1"/>
          </p:cNvSpPr>
          <p:nvPr/>
        </p:nvSpPr>
        <p:spPr bwMode="invGray">
          <a:xfrm>
            <a:off x="560071" y="1005840"/>
            <a:ext cx="9879330" cy="24717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defTabSz="574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5D87A1"/>
                </a:solidFill>
              </a:rPr>
              <a:t>Resource </a:t>
            </a:r>
            <a:r>
              <a:rPr lang="en-US" sz="2000" b="1" kern="0" dirty="0" smtClean="0">
                <a:solidFill>
                  <a:srgbClr val="5D87A1"/>
                </a:solidFill>
              </a:rPr>
              <a:t>Control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5D87A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466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28704E-6 4.11523E-6 L -3.28704E-6 -0.0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037E-6 1.57448E-6 L -0.00014 -0.310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155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2037E-6 -3.49794E-6 L -0.00029 -0.097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48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3704E-6 -3.49794E-6 L -0.00028 -0.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3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4 -0.31062 L 0.00044 -0.096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07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9 -0.09715 L -0.00144 -0.4142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1585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8 -0.06252 L -0.00028 -0.0414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4" grpId="0"/>
      <p:bldP spid="1194" grpId="1"/>
      <p:bldP spid="13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Mitigation </a:t>
            </a:r>
            <a:r>
              <a:rPr lang="en-US" dirty="0" smtClean="0"/>
              <a:t>in action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550546" y="1398747"/>
            <a:ext cx="9873614" cy="4044932"/>
          </a:xfrm>
          <a:prstGeom prst="rect">
            <a:avLst/>
          </a:prstGeom>
          <a:gradFill>
            <a:gsLst>
              <a:gs pos="0">
                <a:srgbClr val="1D3645">
                  <a:alpha val="15000"/>
                </a:srgbClr>
              </a:gs>
              <a:gs pos="65000">
                <a:srgbClr val="1D3645">
                  <a:tint val="23500"/>
                  <a:satMod val="160000"/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109723" tIns="1417320" rIns="109723" bIns="0" rtlCol="0" anchor="t" anchorCtr="0"/>
          <a:lstStyle/>
          <a:p>
            <a:pPr marL="205732" marR="0" lvl="0" indent="-205732" defTabSz="9875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"/>
              </a:spcAft>
              <a:buClr>
                <a:srgbClr val="FF953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1179496" y="3296601"/>
            <a:ext cx="1934004" cy="960657"/>
            <a:chOff x="1943061" y="3344582"/>
            <a:chExt cx="1611670" cy="1067397"/>
          </a:xfrm>
        </p:grpSpPr>
        <p:sp>
          <p:nvSpPr>
            <p:cNvPr id="106" name="Rectangle 105"/>
            <p:cNvSpPr/>
            <p:nvPr/>
          </p:nvSpPr>
          <p:spPr>
            <a:xfrm>
              <a:off x="1943061" y="3344582"/>
              <a:ext cx="1611670" cy="1067397"/>
            </a:xfrm>
            <a:prstGeom prst="rect">
              <a:avLst/>
            </a:prstGeom>
            <a:solidFill>
              <a:srgbClr val="2F5376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4572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Junos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DDoS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Secure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Heurisitc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Analysis</a:t>
              </a: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2291048" y="3397017"/>
              <a:ext cx="958028" cy="556516"/>
              <a:chOff x="4193821" y="3150606"/>
              <a:chExt cx="2093510" cy="1317625"/>
            </a:xfrm>
            <a:solidFill>
              <a:srgbClr val="333333"/>
            </a:solidFill>
          </p:grpSpPr>
          <p:sp>
            <p:nvSpPr>
              <p:cNvPr id="108" name="Freeform 7"/>
              <p:cNvSpPr>
                <a:spLocks/>
              </p:cNvSpPr>
              <p:nvPr/>
            </p:nvSpPr>
            <p:spPr bwMode="auto">
              <a:xfrm>
                <a:off x="4193821" y="3652255"/>
                <a:ext cx="1323975" cy="815976"/>
              </a:xfrm>
              <a:custGeom>
                <a:avLst/>
                <a:gdLst>
                  <a:gd name="T0" fmla="*/ 148 w 834"/>
                  <a:gd name="T1" fmla="*/ 514 h 514"/>
                  <a:gd name="T2" fmla="*/ 118 w 834"/>
                  <a:gd name="T3" fmla="*/ 510 h 514"/>
                  <a:gd name="T4" fmla="*/ 90 w 834"/>
                  <a:gd name="T5" fmla="*/ 502 h 514"/>
                  <a:gd name="T6" fmla="*/ 66 w 834"/>
                  <a:gd name="T7" fmla="*/ 488 h 514"/>
                  <a:gd name="T8" fmla="*/ 44 w 834"/>
                  <a:gd name="T9" fmla="*/ 470 h 514"/>
                  <a:gd name="T10" fmla="*/ 24 w 834"/>
                  <a:gd name="T11" fmla="*/ 448 h 514"/>
                  <a:gd name="T12" fmla="*/ 12 w 834"/>
                  <a:gd name="T13" fmla="*/ 422 h 514"/>
                  <a:gd name="T14" fmla="*/ 2 w 834"/>
                  <a:gd name="T15" fmla="*/ 394 h 514"/>
                  <a:gd name="T16" fmla="*/ 0 w 834"/>
                  <a:gd name="T17" fmla="*/ 364 h 514"/>
                  <a:gd name="T18" fmla="*/ 0 w 834"/>
                  <a:gd name="T19" fmla="*/ 350 h 514"/>
                  <a:gd name="T20" fmla="*/ 4 w 834"/>
                  <a:gd name="T21" fmla="*/ 324 h 514"/>
                  <a:gd name="T22" fmla="*/ 20 w 834"/>
                  <a:gd name="T23" fmla="*/ 288 h 514"/>
                  <a:gd name="T24" fmla="*/ 54 w 834"/>
                  <a:gd name="T25" fmla="*/ 248 h 514"/>
                  <a:gd name="T26" fmla="*/ 100 w 834"/>
                  <a:gd name="T27" fmla="*/ 224 h 514"/>
                  <a:gd name="T28" fmla="*/ 126 w 834"/>
                  <a:gd name="T29" fmla="*/ 216 h 514"/>
                  <a:gd name="T30" fmla="*/ 126 w 834"/>
                  <a:gd name="T31" fmla="*/ 194 h 514"/>
                  <a:gd name="T32" fmla="*/ 136 w 834"/>
                  <a:gd name="T33" fmla="*/ 152 h 514"/>
                  <a:gd name="T34" fmla="*/ 154 w 834"/>
                  <a:gd name="T35" fmla="*/ 114 h 514"/>
                  <a:gd name="T36" fmla="*/ 178 w 834"/>
                  <a:gd name="T37" fmla="*/ 78 h 514"/>
                  <a:gd name="T38" fmla="*/ 208 w 834"/>
                  <a:gd name="T39" fmla="*/ 50 h 514"/>
                  <a:gd name="T40" fmla="*/ 244 w 834"/>
                  <a:gd name="T41" fmla="*/ 26 h 514"/>
                  <a:gd name="T42" fmla="*/ 284 w 834"/>
                  <a:gd name="T43" fmla="*/ 10 h 514"/>
                  <a:gd name="T44" fmla="*/ 326 w 834"/>
                  <a:gd name="T45" fmla="*/ 2 h 514"/>
                  <a:gd name="T46" fmla="*/ 348 w 834"/>
                  <a:gd name="T47" fmla="*/ 0 h 514"/>
                  <a:gd name="T48" fmla="*/ 408 w 834"/>
                  <a:gd name="T49" fmla="*/ 8 h 514"/>
                  <a:gd name="T50" fmla="*/ 464 w 834"/>
                  <a:gd name="T51" fmla="*/ 32 h 514"/>
                  <a:gd name="T52" fmla="*/ 510 w 834"/>
                  <a:gd name="T53" fmla="*/ 68 h 514"/>
                  <a:gd name="T54" fmla="*/ 546 w 834"/>
                  <a:gd name="T55" fmla="*/ 118 h 514"/>
                  <a:gd name="T56" fmla="*/ 564 w 834"/>
                  <a:gd name="T57" fmla="*/ 114 h 514"/>
                  <a:gd name="T58" fmla="*/ 584 w 834"/>
                  <a:gd name="T59" fmla="*/ 112 h 514"/>
                  <a:gd name="T60" fmla="*/ 628 w 834"/>
                  <a:gd name="T61" fmla="*/ 120 h 514"/>
                  <a:gd name="T62" fmla="*/ 664 w 834"/>
                  <a:gd name="T63" fmla="*/ 142 h 514"/>
                  <a:gd name="T64" fmla="*/ 692 w 834"/>
                  <a:gd name="T65" fmla="*/ 174 h 514"/>
                  <a:gd name="T66" fmla="*/ 706 w 834"/>
                  <a:gd name="T67" fmla="*/ 216 h 514"/>
                  <a:gd name="T68" fmla="*/ 720 w 834"/>
                  <a:gd name="T69" fmla="*/ 218 h 514"/>
                  <a:gd name="T70" fmla="*/ 756 w 834"/>
                  <a:gd name="T71" fmla="*/ 234 h 514"/>
                  <a:gd name="T72" fmla="*/ 798 w 834"/>
                  <a:gd name="T73" fmla="*/ 266 h 514"/>
                  <a:gd name="T74" fmla="*/ 824 w 834"/>
                  <a:gd name="T75" fmla="*/ 312 h 514"/>
                  <a:gd name="T76" fmla="*/ 832 w 834"/>
                  <a:gd name="T77" fmla="*/ 336 h 514"/>
                  <a:gd name="T78" fmla="*/ 834 w 834"/>
                  <a:gd name="T79" fmla="*/ 364 h 514"/>
                  <a:gd name="T80" fmla="*/ 832 w 834"/>
                  <a:gd name="T81" fmla="*/ 380 h 514"/>
                  <a:gd name="T82" fmla="*/ 828 w 834"/>
                  <a:gd name="T83" fmla="*/ 408 h 514"/>
                  <a:gd name="T84" fmla="*/ 816 w 834"/>
                  <a:gd name="T85" fmla="*/ 436 h 514"/>
                  <a:gd name="T86" fmla="*/ 800 w 834"/>
                  <a:gd name="T87" fmla="*/ 458 h 514"/>
                  <a:gd name="T88" fmla="*/ 780 w 834"/>
                  <a:gd name="T89" fmla="*/ 480 h 514"/>
                  <a:gd name="T90" fmla="*/ 756 w 834"/>
                  <a:gd name="T91" fmla="*/ 496 h 514"/>
                  <a:gd name="T92" fmla="*/ 728 w 834"/>
                  <a:gd name="T93" fmla="*/ 506 h 514"/>
                  <a:gd name="T94" fmla="*/ 700 w 834"/>
                  <a:gd name="T95" fmla="*/ 512 h 514"/>
                  <a:gd name="T96" fmla="*/ 148 w 834"/>
                  <a:gd name="T97" fmla="*/ 514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34" h="514">
                    <a:moveTo>
                      <a:pt x="148" y="514"/>
                    </a:moveTo>
                    <a:lnTo>
                      <a:pt x="148" y="514"/>
                    </a:lnTo>
                    <a:lnTo>
                      <a:pt x="134" y="512"/>
                    </a:lnTo>
                    <a:lnTo>
                      <a:pt x="118" y="510"/>
                    </a:lnTo>
                    <a:lnTo>
                      <a:pt x="104" y="506"/>
                    </a:lnTo>
                    <a:lnTo>
                      <a:pt x="90" y="502"/>
                    </a:lnTo>
                    <a:lnTo>
                      <a:pt x="78" y="496"/>
                    </a:lnTo>
                    <a:lnTo>
                      <a:pt x="66" y="488"/>
                    </a:lnTo>
                    <a:lnTo>
                      <a:pt x="54" y="480"/>
                    </a:lnTo>
                    <a:lnTo>
                      <a:pt x="44" y="470"/>
                    </a:lnTo>
                    <a:lnTo>
                      <a:pt x="34" y="458"/>
                    </a:lnTo>
                    <a:lnTo>
                      <a:pt x="24" y="448"/>
                    </a:lnTo>
                    <a:lnTo>
                      <a:pt x="18" y="436"/>
                    </a:lnTo>
                    <a:lnTo>
                      <a:pt x="12" y="422"/>
                    </a:lnTo>
                    <a:lnTo>
                      <a:pt x="6" y="408"/>
                    </a:lnTo>
                    <a:lnTo>
                      <a:pt x="2" y="394"/>
                    </a:lnTo>
                    <a:lnTo>
                      <a:pt x="0" y="380"/>
                    </a:lnTo>
                    <a:lnTo>
                      <a:pt x="0" y="364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2" y="336"/>
                    </a:lnTo>
                    <a:lnTo>
                      <a:pt x="4" y="324"/>
                    </a:lnTo>
                    <a:lnTo>
                      <a:pt x="10" y="312"/>
                    </a:lnTo>
                    <a:lnTo>
                      <a:pt x="20" y="288"/>
                    </a:lnTo>
                    <a:lnTo>
                      <a:pt x="36" y="266"/>
                    </a:lnTo>
                    <a:lnTo>
                      <a:pt x="54" y="248"/>
                    </a:lnTo>
                    <a:lnTo>
                      <a:pt x="76" y="234"/>
                    </a:lnTo>
                    <a:lnTo>
                      <a:pt x="100" y="224"/>
                    </a:lnTo>
                    <a:lnTo>
                      <a:pt x="112" y="220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6" y="194"/>
                    </a:lnTo>
                    <a:lnTo>
                      <a:pt x="130" y="172"/>
                    </a:lnTo>
                    <a:lnTo>
                      <a:pt x="136" y="152"/>
                    </a:lnTo>
                    <a:lnTo>
                      <a:pt x="144" y="132"/>
                    </a:lnTo>
                    <a:lnTo>
                      <a:pt x="154" y="114"/>
                    </a:lnTo>
                    <a:lnTo>
                      <a:pt x="166" y="96"/>
                    </a:lnTo>
                    <a:lnTo>
                      <a:pt x="178" y="78"/>
                    </a:lnTo>
                    <a:lnTo>
                      <a:pt x="194" y="64"/>
                    </a:lnTo>
                    <a:lnTo>
                      <a:pt x="208" y="50"/>
                    </a:lnTo>
                    <a:lnTo>
                      <a:pt x="226" y="38"/>
                    </a:lnTo>
                    <a:lnTo>
                      <a:pt x="244" y="26"/>
                    </a:lnTo>
                    <a:lnTo>
                      <a:pt x="264" y="18"/>
                    </a:lnTo>
                    <a:lnTo>
                      <a:pt x="284" y="10"/>
                    </a:lnTo>
                    <a:lnTo>
                      <a:pt x="304" y="4"/>
                    </a:lnTo>
                    <a:lnTo>
                      <a:pt x="326" y="2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80" y="2"/>
                    </a:lnTo>
                    <a:lnTo>
                      <a:pt x="408" y="8"/>
                    </a:lnTo>
                    <a:lnTo>
                      <a:pt x="438" y="18"/>
                    </a:lnTo>
                    <a:lnTo>
                      <a:pt x="464" y="32"/>
                    </a:lnTo>
                    <a:lnTo>
                      <a:pt x="488" y="48"/>
                    </a:lnTo>
                    <a:lnTo>
                      <a:pt x="510" y="68"/>
                    </a:lnTo>
                    <a:lnTo>
                      <a:pt x="530" y="92"/>
                    </a:lnTo>
                    <a:lnTo>
                      <a:pt x="546" y="118"/>
                    </a:lnTo>
                    <a:lnTo>
                      <a:pt x="546" y="118"/>
                    </a:lnTo>
                    <a:lnTo>
                      <a:pt x="564" y="114"/>
                    </a:lnTo>
                    <a:lnTo>
                      <a:pt x="584" y="112"/>
                    </a:lnTo>
                    <a:lnTo>
                      <a:pt x="584" y="112"/>
                    </a:lnTo>
                    <a:lnTo>
                      <a:pt x="606" y="114"/>
                    </a:lnTo>
                    <a:lnTo>
                      <a:pt x="628" y="120"/>
                    </a:lnTo>
                    <a:lnTo>
                      <a:pt x="648" y="128"/>
                    </a:lnTo>
                    <a:lnTo>
                      <a:pt x="664" y="142"/>
                    </a:lnTo>
                    <a:lnTo>
                      <a:pt x="680" y="158"/>
                    </a:lnTo>
                    <a:lnTo>
                      <a:pt x="692" y="174"/>
                    </a:lnTo>
                    <a:lnTo>
                      <a:pt x="700" y="194"/>
                    </a:lnTo>
                    <a:lnTo>
                      <a:pt x="706" y="216"/>
                    </a:lnTo>
                    <a:lnTo>
                      <a:pt x="706" y="216"/>
                    </a:lnTo>
                    <a:lnTo>
                      <a:pt x="720" y="218"/>
                    </a:lnTo>
                    <a:lnTo>
                      <a:pt x="732" y="222"/>
                    </a:lnTo>
                    <a:lnTo>
                      <a:pt x="756" y="234"/>
                    </a:lnTo>
                    <a:lnTo>
                      <a:pt x="778" y="248"/>
                    </a:lnTo>
                    <a:lnTo>
                      <a:pt x="798" y="266"/>
                    </a:lnTo>
                    <a:lnTo>
                      <a:pt x="812" y="288"/>
                    </a:lnTo>
                    <a:lnTo>
                      <a:pt x="824" y="312"/>
                    </a:lnTo>
                    <a:lnTo>
                      <a:pt x="828" y="324"/>
                    </a:lnTo>
                    <a:lnTo>
                      <a:pt x="832" y="336"/>
                    </a:lnTo>
                    <a:lnTo>
                      <a:pt x="834" y="350"/>
                    </a:lnTo>
                    <a:lnTo>
                      <a:pt x="834" y="364"/>
                    </a:lnTo>
                    <a:lnTo>
                      <a:pt x="834" y="364"/>
                    </a:lnTo>
                    <a:lnTo>
                      <a:pt x="832" y="380"/>
                    </a:lnTo>
                    <a:lnTo>
                      <a:pt x="830" y="394"/>
                    </a:lnTo>
                    <a:lnTo>
                      <a:pt x="828" y="408"/>
                    </a:lnTo>
                    <a:lnTo>
                      <a:pt x="822" y="422"/>
                    </a:lnTo>
                    <a:lnTo>
                      <a:pt x="816" y="436"/>
                    </a:lnTo>
                    <a:lnTo>
                      <a:pt x="808" y="448"/>
                    </a:lnTo>
                    <a:lnTo>
                      <a:pt x="800" y="458"/>
                    </a:lnTo>
                    <a:lnTo>
                      <a:pt x="790" y="470"/>
                    </a:lnTo>
                    <a:lnTo>
                      <a:pt x="780" y="480"/>
                    </a:lnTo>
                    <a:lnTo>
                      <a:pt x="768" y="488"/>
                    </a:lnTo>
                    <a:lnTo>
                      <a:pt x="756" y="496"/>
                    </a:lnTo>
                    <a:lnTo>
                      <a:pt x="742" y="502"/>
                    </a:lnTo>
                    <a:lnTo>
                      <a:pt x="728" y="506"/>
                    </a:lnTo>
                    <a:lnTo>
                      <a:pt x="714" y="510"/>
                    </a:lnTo>
                    <a:lnTo>
                      <a:pt x="700" y="512"/>
                    </a:lnTo>
                    <a:lnTo>
                      <a:pt x="684" y="514"/>
                    </a:lnTo>
                    <a:lnTo>
                      <a:pt x="148" y="5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9" name="Freeform 8"/>
              <p:cNvSpPr>
                <a:spLocks/>
              </p:cNvSpPr>
              <p:nvPr/>
            </p:nvSpPr>
            <p:spPr bwMode="auto">
              <a:xfrm>
                <a:off x="4706181" y="3150606"/>
                <a:ext cx="1581150" cy="1117600"/>
              </a:xfrm>
              <a:custGeom>
                <a:avLst/>
                <a:gdLst>
                  <a:gd name="T0" fmla="*/ 806 w 996"/>
                  <a:gd name="T1" fmla="*/ 322 h 704"/>
                  <a:gd name="T2" fmla="*/ 800 w 996"/>
                  <a:gd name="T3" fmla="*/ 276 h 704"/>
                  <a:gd name="T4" fmla="*/ 780 w 996"/>
                  <a:gd name="T5" fmla="*/ 234 h 704"/>
                  <a:gd name="T6" fmla="*/ 750 w 996"/>
                  <a:gd name="T7" fmla="*/ 202 h 704"/>
                  <a:gd name="T8" fmla="*/ 712 w 996"/>
                  <a:gd name="T9" fmla="*/ 178 h 704"/>
                  <a:gd name="T10" fmla="*/ 668 w 996"/>
                  <a:gd name="T11" fmla="*/ 168 h 704"/>
                  <a:gd name="T12" fmla="*/ 634 w 996"/>
                  <a:gd name="T13" fmla="*/ 168 h 704"/>
                  <a:gd name="T14" fmla="*/ 580 w 996"/>
                  <a:gd name="T15" fmla="*/ 186 h 704"/>
                  <a:gd name="T16" fmla="*/ 560 w 996"/>
                  <a:gd name="T17" fmla="*/ 146 h 704"/>
                  <a:gd name="T18" fmla="*/ 520 w 996"/>
                  <a:gd name="T19" fmla="*/ 94 h 704"/>
                  <a:gd name="T20" fmla="*/ 470 w 996"/>
                  <a:gd name="T21" fmla="*/ 52 h 704"/>
                  <a:gd name="T22" fmla="*/ 412 w 996"/>
                  <a:gd name="T23" fmla="*/ 20 h 704"/>
                  <a:gd name="T24" fmla="*/ 346 w 996"/>
                  <a:gd name="T25" fmla="*/ 4 h 704"/>
                  <a:gd name="T26" fmla="*/ 300 w 996"/>
                  <a:gd name="T27" fmla="*/ 0 h 704"/>
                  <a:gd name="T28" fmla="*/ 218 w 996"/>
                  <a:gd name="T29" fmla="*/ 12 h 704"/>
                  <a:gd name="T30" fmla="*/ 144 w 996"/>
                  <a:gd name="T31" fmla="*/ 44 h 704"/>
                  <a:gd name="T32" fmla="*/ 82 w 996"/>
                  <a:gd name="T33" fmla="*/ 94 h 704"/>
                  <a:gd name="T34" fmla="*/ 34 w 996"/>
                  <a:gd name="T35" fmla="*/ 158 h 704"/>
                  <a:gd name="T36" fmla="*/ 6 w 996"/>
                  <a:gd name="T37" fmla="*/ 234 h 704"/>
                  <a:gd name="T38" fmla="*/ 22 w 996"/>
                  <a:gd name="T39" fmla="*/ 260 h 704"/>
                  <a:gd name="T40" fmla="*/ 90 w 996"/>
                  <a:gd name="T41" fmla="*/ 268 h 704"/>
                  <a:gd name="T42" fmla="*/ 180 w 996"/>
                  <a:gd name="T43" fmla="*/ 310 h 704"/>
                  <a:gd name="T44" fmla="*/ 248 w 996"/>
                  <a:gd name="T45" fmla="*/ 384 h 704"/>
                  <a:gd name="T46" fmla="*/ 278 w 996"/>
                  <a:gd name="T47" fmla="*/ 380 h 704"/>
                  <a:gd name="T48" fmla="*/ 330 w 996"/>
                  <a:gd name="T49" fmla="*/ 390 h 704"/>
                  <a:gd name="T50" fmla="*/ 394 w 996"/>
                  <a:gd name="T51" fmla="*/ 430 h 704"/>
                  <a:gd name="T52" fmla="*/ 430 w 996"/>
                  <a:gd name="T53" fmla="*/ 498 h 704"/>
                  <a:gd name="T54" fmla="*/ 460 w 996"/>
                  <a:gd name="T55" fmla="*/ 508 h 704"/>
                  <a:gd name="T56" fmla="*/ 500 w 996"/>
                  <a:gd name="T57" fmla="*/ 530 h 704"/>
                  <a:gd name="T58" fmla="*/ 532 w 996"/>
                  <a:gd name="T59" fmla="*/ 562 h 704"/>
                  <a:gd name="T60" fmla="*/ 556 w 996"/>
                  <a:gd name="T61" fmla="*/ 602 h 704"/>
                  <a:gd name="T62" fmla="*/ 570 w 996"/>
                  <a:gd name="T63" fmla="*/ 646 h 704"/>
                  <a:gd name="T64" fmla="*/ 572 w 996"/>
                  <a:gd name="T65" fmla="*/ 678 h 704"/>
                  <a:gd name="T66" fmla="*/ 804 w 996"/>
                  <a:gd name="T67" fmla="*/ 704 h 704"/>
                  <a:gd name="T68" fmla="*/ 860 w 996"/>
                  <a:gd name="T69" fmla="*/ 696 h 704"/>
                  <a:gd name="T70" fmla="*/ 912 w 996"/>
                  <a:gd name="T71" fmla="*/ 672 h 704"/>
                  <a:gd name="T72" fmla="*/ 952 w 996"/>
                  <a:gd name="T73" fmla="*/ 634 h 704"/>
                  <a:gd name="T74" fmla="*/ 980 w 996"/>
                  <a:gd name="T75" fmla="*/ 588 h 704"/>
                  <a:gd name="T76" fmla="*/ 994 w 996"/>
                  <a:gd name="T77" fmla="*/ 532 h 704"/>
                  <a:gd name="T78" fmla="*/ 994 w 996"/>
                  <a:gd name="T79" fmla="*/ 494 h 704"/>
                  <a:gd name="T80" fmla="*/ 980 w 996"/>
                  <a:gd name="T81" fmla="*/ 438 h 704"/>
                  <a:gd name="T82" fmla="*/ 952 w 996"/>
                  <a:gd name="T83" fmla="*/ 392 h 704"/>
                  <a:gd name="T84" fmla="*/ 912 w 996"/>
                  <a:gd name="T85" fmla="*/ 354 h 704"/>
                  <a:gd name="T86" fmla="*/ 864 w 996"/>
                  <a:gd name="T87" fmla="*/ 330 h 704"/>
                  <a:gd name="T88" fmla="*/ 806 w 996"/>
                  <a:gd name="T89" fmla="*/ 322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6" h="704">
                    <a:moveTo>
                      <a:pt x="806" y="322"/>
                    </a:moveTo>
                    <a:lnTo>
                      <a:pt x="806" y="322"/>
                    </a:lnTo>
                    <a:lnTo>
                      <a:pt x="806" y="322"/>
                    </a:lnTo>
                    <a:lnTo>
                      <a:pt x="806" y="306"/>
                    </a:lnTo>
                    <a:lnTo>
                      <a:pt x="804" y="290"/>
                    </a:lnTo>
                    <a:lnTo>
                      <a:pt x="800" y="276"/>
                    </a:lnTo>
                    <a:lnTo>
                      <a:pt x="794" y="262"/>
                    </a:lnTo>
                    <a:lnTo>
                      <a:pt x="788" y="248"/>
                    </a:lnTo>
                    <a:lnTo>
                      <a:pt x="780" y="234"/>
                    </a:lnTo>
                    <a:lnTo>
                      <a:pt x="772" y="222"/>
                    </a:lnTo>
                    <a:lnTo>
                      <a:pt x="762" y="212"/>
                    </a:lnTo>
                    <a:lnTo>
                      <a:pt x="750" y="202"/>
                    </a:lnTo>
                    <a:lnTo>
                      <a:pt x="738" y="194"/>
                    </a:lnTo>
                    <a:lnTo>
                      <a:pt x="726" y="186"/>
                    </a:lnTo>
                    <a:lnTo>
                      <a:pt x="712" y="178"/>
                    </a:lnTo>
                    <a:lnTo>
                      <a:pt x="698" y="174"/>
                    </a:lnTo>
                    <a:lnTo>
                      <a:pt x="684" y="170"/>
                    </a:lnTo>
                    <a:lnTo>
                      <a:pt x="668" y="168"/>
                    </a:lnTo>
                    <a:lnTo>
                      <a:pt x="652" y="166"/>
                    </a:lnTo>
                    <a:lnTo>
                      <a:pt x="652" y="166"/>
                    </a:lnTo>
                    <a:lnTo>
                      <a:pt x="634" y="168"/>
                    </a:lnTo>
                    <a:lnTo>
                      <a:pt x="614" y="172"/>
                    </a:lnTo>
                    <a:lnTo>
                      <a:pt x="596" y="178"/>
                    </a:lnTo>
                    <a:lnTo>
                      <a:pt x="580" y="186"/>
                    </a:lnTo>
                    <a:lnTo>
                      <a:pt x="580" y="186"/>
                    </a:lnTo>
                    <a:lnTo>
                      <a:pt x="570" y="166"/>
                    </a:lnTo>
                    <a:lnTo>
                      <a:pt x="560" y="146"/>
                    </a:lnTo>
                    <a:lnTo>
                      <a:pt x="548" y="128"/>
                    </a:lnTo>
                    <a:lnTo>
                      <a:pt x="534" y="110"/>
                    </a:lnTo>
                    <a:lnTo>
                      <a:pt x="520" y="94"/>
                    </a:lnTo>
                    <a:lnTo>
                      <a:pt x="504" y="78"/>
                    </a:lnTo>
                    <a:lnTo>
                      <a:pt x="488" y="64"/>
                    </a:lnTo>
                    <a:lnTo>
                      <a:pt x="470" y="52"/>
                    </a:lnTo>
                    <a:lnTo>
                      <a:pt x="452" y="40"/>
                    </a:lnTo>
                    <a:lnTo>
                      <a:pt x="432" y="30"/>
                    </a:lnTo>
                    <a:lnTo>
                      <a:pt x="412" y="20"/>
                    </a:lnTo>
                    <a:lnTo>
                      <a:pt x="390" y="14"/>
                    </a:lnTo>
                    <a:lnTo>
                      <a:pt x="368" y="8"/>
                    </a:lnTo>
                    <a:lnTo>
                      <a:pt x="346" y="4"/>
                    </a:lnTo>
                    <a:lnTo>
                      <a:pt x="32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72" y="2"/>
                    </a:lnTo>
                    <a:lnTo>
                      <a:pt x="244" y="6"/>
                    </a:lnTo>
                    <a:lnTo>
                      <a:pt x="218" y="12"/>
                    </a:lnTo>
                    <a:lnTo>
                      <a:pt x="192" y="20"/>
                    </a:lnTo>
                    <a:lnTo>
                      <a:pt x="168" y="30"/>
                    </a:lnTo>
                    <a:lnTo>
                      <a:pt x="144" y="44"/>
                    </a:lnTo>
                    <a:lnTo>
                      <a:pt x="122" y="58"/>
                    </a:lnTo>
                    <a:lnTo>
                      <a:pt x="100" y="76"/>
                    </a:lnTo>
                    <a:lnTo>
                      <a:pt x="82" y="94"/>
                    </a:lnTo>
                    <a:lnTo>
                      <a:pt x="64" y="114"/>
                    </a:lnTo>
                    <a:lnTo>
                      <a:pt x="48" y="134"/>
                    </a:lnTo>
                    <a:lnTo>
                      <a:pt x="34" y="158"/>
                    </a:lnTo>
                    <a:lnTo>
                      <a:pt x="22" y="182"/>
                    </a:lnTo>
                    <a:lnTo>
                      <a:pt x="12" y="208"/>
                    </a:lnTo>
                    <a:lnTo>
                      <a:pt x="6" y="234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22" y="260"/>
                    </a:lnTo>
                    <a:lnTo>
                      <a:pt x="22" y="260"/>
                    </a:lnTo>
                    <a:lnTo>
                      <a:pt x="56" y="262"/>
                    </a:lnTo>
                    <a:lnTo>
                      <a:pt x="90" y="268"/>
                    </a:lnTo>
                    <a:lnTo>
                      <a:pt x="122" y="278"/>
                    </a:lnTo>
                    <a:lnTo>
                      <a:pt x="152" y="294"/>
                    </a:lnTo>
                    <a:lnTo>
                      <a:pt x="180" y="310"/>
                    </a:lnTo>
                    <a:lnTo>
                      <a:pt x="204" y="332"/>
                    </a:lnTo>
                    <a:lnTo>
                      <a:pt x="228" y="356"/>
                    </a:lnTo>
                    <a:lnTo>
                      <a:pt x="248" y="384"/>
                    </a:lnTo>
                    <a:lnTo>
                      <a:pt x="248" y="384"/>
                    </a:lnTo>
                    <a:lnTo>
                      <a:pt x="262" y="382"/>
                    </a:lnTo>
                    <a:lnTo>
                      <a:pt x="278" y="380"/>
                    </a:lnTo>
                    <a:lnTo>
                      <a:pt x="278" y="380"/>
                    </a:lnTo>
                    <a:lnTo>
                      <a:pt x="304" y="382"/>
                    </a:lnTo>
                    <a:lnTo>
                      <a:pt x="330" y="390"/>
                    </a:lnTo>
                    <a:lnTo>
                      <a:pt x="354" y="400"/>
                    </a:lnTo>
                    <a:lnTo>
                      <a:pt x="374" y="414"/>
                    </a:lnTo>
                    <a:lnTo>
                      <a:pt x="394" y="430"/>
                    </a:lnTo>
                    <a:lnTo>
                      <a:pt x="410" y="450"/>
                    </a:lnTo>
                    <a:lnTo>
                      <a:pt x="422" y="474"/>
                    </a:lnTo>
                    <a:lnTo>
                      <a:pt x="430" y="498"/>
                    </a:lnTo>
                    <a:lnTo>
                      <a:pt x="430" y="498"/>
                    </a:lnTo>
                    <a:lnTo>
                      <a:pt x="446" y="502"/>
                    </a:lnTo>
                    <a:lnTo>
                      <a:pt x="460" y="508"/>
                    </a:lnTo>
                    <a:lnTo>
                      <a:pt x="474" y="514"/>
                    </a:lnTo>
                    <a:lnTo>
                      <a:pt x="488" y="522"/>
                    </a:lnTo>
                    <a:lnTo>
                      <a:pt x="500" y="530"/>
                    </a:lnTo>
                    <a:lnTo>
                      <a:pt x="512" y="540"/>
                    </a:lnTo>
                    <a:lnTo>
                      <a:pt x="522" y="552"/>
                    </a:lnTo>
                    <a:lnTo>
                      <a:pt x="532" y="562"/>
                    </a:lnTo>
                    <a:lnTo>
                      <a:pt x="542" y="576"/>
                    </a:lnTo>
                    <a:lnTo>
                      <a:pt x="550" y="588"/>
                    </a:lnTo>
                    <a:lnTo>
                      <a:pt x="556" y="602"/>
                    </a:lnTo>
                    <a:lnTo>
                      <a:pt x="562" y="616"/>
                    </a:lnTo>
                    <a:lnTo>
                      <a:pt x="566" y="630"/>
                    </a:lnTo>
                    <a:lnTo>
                      <a:pt x="570" y="646"/>
                    </a:lnTo>
                    <a:lnTo>
                      <a:pt x="572" y="662"/>
                    </a:lnTo>
                    <a:lnTo>
                      <a:pt x="572" y="678"/>
                    </a:lnTo>
                    <a:lnTo>
                      <a:pt x="572" y="678"/>
                    </a:lnTo>
                    <a:lnTo>
                      <a:pt x="570" y="704"/>
                    </a:lnTo>
                    <a:lnTo>
                      <a:pt x="804" y="704"/>
                    </a:lnTo>
                    <a:lnTo>
                      <a:pt x="804" y="704"/>
                    </a:lnTo>
                    <a:lnTo>
                      <a:pt x="824" y="704"/>
                    </a:lnTo>
                    <a:lnTo>
                      <a:pt x="842" y="700"/>
                    </a:lnTo>
                    <a:lnTo>
                      <a:pt x="860" y="696"/>
                    </a:lnTo>
                    <a:lnTo>
                      <a:pt x="878" y="690"/>
                    </a:lnTo>
                    <a:lnTo>
                      <a:pt x="896" y="682"/>
                    </a:lnTo>
                    <a:lnTo>
                      <a:pt x="912" y="672"/>
                    </a:lnTo>
                    <a:lnTo>
                      <a:pt x="926" y="660"/>
                    </a:lnTo>
                    <a:lnTo>
                      <a:pt x="940" y="648"/>
                    </a:lnTo>
                    <a:lnTo>
                      <a:pt x="952" y="634"/>
                    </a:lnTo>
                    <a:lnTo>
                      <a:pt x="962" y="620"/>
                    </a:lnTo>
                    <a:lnTo>
                      <a:pt x="972" y="604"/>
                    </a:lnTo>
                    <a:lnTo>
                      <a:pt x="980" y="588"/>
                    </a:lnTo>
                    <a:lnTo>
                      <a:pt x="986" y="570"/>
                    </a:lnTo>
                    <a:lnTo>
                      <a:pt x="992" y="552"/>
                    </a:lnTo>
                    <a:lnTo>
                      <a:pt x="994" y="532"/>
                    </a:lnTo>
                    <a:lnTo>
                      <a:pt x="996" y="512"/>
                    </a:lnTo>
                    <a:lnTo>
                      <a:pt x="996" y="512"/>
                    </a:lnTo>
                    <a:lnTo>
                      <a:pt x="994" y="494"/>
                    </a:lnTo>
                    <a:lnTo>
                      <a:pt x="992" y="474"/>
                    </a:lnTo>
                    <a:lnTo>
                      <a:pt x="988" y="456"/>
                    </a:lnTo>
                    <a:lnTo>
                      <a:pt x="980" y="438"/>
                    </a:lnTo>
                    <a:lnTo>
                      <a:pt x="972" y="422"/>
                    </a:lnTo>
                    <a:lnTo>
                      <a:pt x="964" y="406"/>
                    </a:lnTo>
                    <a:lnTo>
                      <a:pt x="952" y="392"/>
                    </a:lnTo>
                    <a:lnTo>
                      <a:pt x="940" y="378"/>
                    </a:lnTo>
                    <a:lnTo>
                      <a:pt x="926" y="366"/>
                    </a:lnTo>
                    <a:lnTo>
                      <a:pt x="912" y="354"/>
                    </a:lnTo>
                    <a:lnTo>
                      <a:pt x="896" y="346"/>
                    </a:lnTo>
                    <a:lnTo>
                      <a:pt x="880" y="338"/>
                    </a:lnTo>
                    <a:lnTo>
                      <a:pt x="864" y="330"/>
                    </a:lnTo>
                    <a:lnTo>
                      <a:pt x="846" y="326"/>
                    </a:lnTo>
                    <a:lnTo>
                      <a:pt x="826" y="322"/>
                    </a:lnTo>
                    <a:lnTo>
                      <a:pt x="806" y="322"/>
                    </a:lnTo>
                    <a:lnTo>
                      <a:pt x="806" y="3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10" name="Isosceles Triangle 109"/>
          <p:cNvSpPr/>
          <p:nvPr/>
        </p:nvSpPr>
        <p:spPr>
          <a:xfrm rot="10800000">
            <a:off x="4833734" y="3024109"/>
            <a:ext cx="1331633" cy="255688"/>
          </a:xfrm>
          <a:prstGeom prst="triangle">
            <a:avLst/>
          </a:prstGeom>
          <a:gradFill>
            <a:gsLst>
              <a:gs pos="22000">
                <a:srgbClr val="C00000"/>
              </a:gs>
              <a:gs pos="100000">
                <a:srgbClr val="1D3645">
                  <a:tint val="23500"/>
                  <a:satMod val="160000"/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Bent-Up Arrow 110"/>
          <p:cNvSpPr/>
          <p:nvPr/>
        </p:nvSpPr>
        <p:spPr>
          <a:xfrm rot="5400000" flipV="1">
            <a:off x="3343175" y="2842669"/>
            <a:ext cx="972995" cy="1335880"/>
          </a:xfrm>
          <a:prstGeom prst="bentUpArrow">
            <a:avLst>
              <a:gd name="adj1" fmla="val 13266"/>
              <a:gd name="adj2" fmla="val 15974"/>
              <a:gd name="adj3" fmla="val 15973"/>
            </a:avLst>
          </a:prstGeom>
          <a:gradFill>
            <a:gsLst>
              <a:gs pos="50000">
                <a:srgbClr val="FF9539"/>
              </a:gs>
              <a:gs pos="100000">
                <a:srgbClr val="333333">
                  <a:alpha val="0"/>
                </a:srgbClr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4642301" y="3299951"/>
            <a:ext cx="1714500" cy="960657"/>
            <a:chOff x="4762509" y="3519755"/>
            <a:chExt cx="1428750" cy="1067397"/>
          </a:xfrm>
        </p:grpSpPr>
        <p:sp>
          <p:nvSpPr>
            <p:cNvPr id="113" name="Rectangle 112"/>
            <p:cNvSpPr/>
            <p:nvPr/>
          </p:nvSpPr>
          <p:spPr>
            <a:xfrm>
              <a:off x="4762509" y="3519755"/>
              <a:ext cx="1428750" cy="1067397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4572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DDoS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Attack Traffic</a:t>
              </a:r>
            </a:p>
          </p:txBody>
        </p:sp>
        <p:sp>
          <p:nvSpPr>
            <p:cNvPr id="114" name="Freeform 9"/>
            <p:cNvSpPr>
              <a:spLocks noEditPoints="1"/>
            </p:cNvSpPr>
            <p:nvPr/>
          </p:nvSpPr>
          <p:spPr bwMode="auto">
            <a:xfrm>
              <a:off x="5227355" y="3670303"/>
              <a:ext cx="500309" cy="579004"/>
            </a:xfrm>
            <a:custGeom>
              <a:avLst/>
              <a:gdLst>
                <a:gd name="T0" fmla="*/ 14 w 768"/>
                <a:gd name="T1" fmla="*/ 152 h 808"/>
                <a:gd name="T2" fmla="*/ 114 w 768"/>
                <a:gd name="T3" fmla="*/ 790 h 808"/>
                <a:gd name="T4" fmla="*/ 646 w 768"/>
                <a:gd name="T5" fmla="*/ 800 h 808"/>
                <a:gd name="T6" fmla="*/ 752 w 768"/>
                <a:gd name="T7" fmla="*/ 160 h 808"/>
                <a:gd name="T8" fmla="*/ 628 w 768"/>
                <a:gd name="T9" fmla="*/ 348 h 808"/>
                <a:gd name="T10" fmla="*/ 586 w 768"/>
                <a:gd name="T11" fmla="*/ 384 h 808"/>
                <a:gd name="T12" fmla="*/ 544 w 768"/>
                <a:gd name="T13" fmla="*/ 332 h 808"/>
                <a:gd name="T14" fmla="*/ 618 w 768"/>
                <a:gd name="T15" fmla="*/ 304 h 808"/>
                <a:gd name="T16" fmla="*/ 606 w 768"/>
                <a:gd name="T17" fmla="*/ 536 h 808"/>
                <a:gd name="T18" fmla="*/ 524 w 768"/>
                <a:gd name="T19" fmla="*/ 516 h 808"/>
                <a:gd name="T20" fmla="*/ 582 w 768"/>
                <a:gd name="T21" fmla="*/ 468 h 808"/>
                <a:gd name="T22" fmla="*/ 250 w 768"/>
                <a:gd name="T23" fmla="*/ 212 h 808"/>
                <a:gd name="T24" fmla="*/ 328 w 768"/>
                <a:gd name="T25" fmla="*/ 248 h 808"/>
                <a:gd name="T26" fmla="*/ 208 w 768"/>
                <a:gd name="T27" fmla="*/ 260 h 808"/>
                <a:gd name="T28" fmla="*/ 384 w 768"/>
                <a:gd name="T29" fmla="*/ 370 h 808"/>
                <a:gd name="T30" fmla="*/ 376 w 768"/>
                <a:gd name="T31" fmla="*/ 282 h 808"/>
                <a:gd name="T32" fmla="*/ 442 w 768"/>
                <a:gd name="T33" fmla="*/ 326 h 808"/>
                <a:gd name="T34" fmla="*/ 436 w 768"/>
                <a:gd name="T35" fmla="*/ 504 h 808"/>
                <a:gd name="T36" fmla="*/ 384 w 768"/>
                <a:gd name="T37" fmla="*/ 554 h 808"/>
                <a:gd name="T38" fmla="*/ 332 w 768"/>
                <a:gd name="T39" fmla="*/ 504 h 808"/>
                <a:gd name="T40" fmla="*/ 384 w 768"/>
                <a:gd name="T41" fmla="*/ 452 h 808"/>
                <a:gd name="T42" fmla="*/ 260 w 768"/>
                <a:gd name="T43" fmla="*/ 382 h 808"/>
                <a:gd name="T44" fmla="*/ 336 w 768"/>
                <a:gd name="T45" fmla="*/ 408 h 808"/>
                <a:gd name="T46" fmla="*/ 290 w 768"/>
                <a:gd name="T47" fmla="*/ 462 h 808"/>
                <a:gd name="T48" fmla="*/ 232 w 768"/>
                <a:gd name="T49" fmla="*/ 412 h 808"/>
                <a:gd name="T50" fmla="*/ 300 w 768"/>
                <a:gd name="T51" fmla="*/ 552 h 808"/>
                <a:gd name="T52" fmla="*/ 304 w 768"/>
                <a:gd name="T53" fmla="*/ 656 h 808"/>
                <a:gd name="T54" fmla="*/ 252 w 768"/>
                <a:gd name="T55" fmla="*/ 616 h 808"/>
                <a:gd name="T56" fmla="*/ 342 w 768"/>
                <a:gd name="T57" fmla="*/ 698 h 808"/>
                <a:gd name="T58" fmla="*/ 432 w 768"/>
                <a:gd name="T59" fmla="*/ 708 h 808"/>
                <a:gd name="T60" fmla="*/ 472 w 768"/>
                <a:gd name="T61" fmla="*/ 658 h 808"/>
                <a:gd name="T62" fmla="*/ 428 w 768"/>
                <a:gd name="T63" fmla="*/ 594 h 808"/>
                <a:gd name="T64" fmla="*/ 482 w 768"/>
                <a:gd name="T65" fmla="*/ 554 h 808"/>
                <a:gd name="T66" fmla="*/ 506 w 768"/>
                <a:gd name="T67" fmla="*/ 626 h 808"/>
                <a:gd name="T68" fmla="*/ 474 w 768"/>
                <a:gd name="T69" fmla="*/ 460 h 808"/>
                <a:gd name="T70" fmla="*/ 480 w 768"/>
                <a:gd name="T71" fmla="*/ 370 h 808"/>
                <a:gd name="T72" fmla="*/ 536 w 768"/>
                <a:gd name="T73" fmla="*/ 412 h 808"/>
                <a:gd name="T74" fmla="*/ 500 w 768"/>
                <a:gd name="T75" fmla="*/ 292 h 808"/>
                <a:gd name="T76" fmla="*/ 442 w 768"/>
                <a:gd name="T77" fmla="*/ 240 h 808"/>
                <a:gd name="T78" fmla="*/ 564 w 768"/>
                <a:gd name="T79" fmla="*/ 252 h 808"/>
                <a:gd name="T80" fmla="*/ 380 w 768"/>
                <a:gd name="T81" fmla="*/ 206 h 808"/>
                <a:gd name="T82" fmla="*/ 188 w 768"/>
                <a:gd name="T83" fmla="*/ 184 h 808"/>
                <a:gd name="T84" fmla="*/ 130 w 768"/>
                <a:gd name="T85" fmla="*/ 232 h 808"/>
                <a:gd name="T86" fmla="*/ 150 w 768"/>
                <a:gd name="T87" fmla="*/ 304 h 808"/>
                <a:gd name="T88" fmla="*/ 222 w 768"/>
                <a:gd name="T89" fmla="*/ 328 h 808"/>
                <a:gd name="T90" fmla="*/ 184 w 768"/>
                <a:gd name="T91" fmla="*/ 382 h 808"/>
                <a:gd name="T92" fmla="*/ 138 w 768"/>
                <a:gd name="T93" fmla="*/ 330 h 808"/>
                <a:gd name="T94" fmla="*/ 194 w 768"/>
                <a:gd name="T95" fmla="*/ 466 h 808"/>
                <a:gd name="T96" fmla="*/ 210 w 768"/>
                <a:gd name="T97" fmla="*/ 562 h 808"/>
                <a:gd name="T98" fmla="*/ 158 w 768"/>
                <a:gd name="T99" fmla="*/ 518 h 808"/>
                <a:gd name="T100" fmla="*/ 220 w 768"/>
                <a:gd name="T101" fmla="*/ 662 h 808"/>
                <a:gd name="T102" fmla="*/ 198 w 768"/>
                <a:gd name="T103" fmla="*/ 708 h 808"/>
                <a:gd name="T104" fmla="*/ 512 w 768"/>
                <a:gd name="T105" fmla="*/ 708 h 808"/>
                <a:gd name="T106" fmla="*/ 550 w 768"/>
                <a:gd name="T107" fmla="*/ 660 h 808"/>
                <a:gd name="T108" fmla="*/ 570 w 768"/>
                <a:gd name="T109" fmla="*/ 708 h 808"/>
                <a:gd name="T110" fmla="*/ 620 w 768"/>
                <a:gd name="T111" fmla="*/ 228 h 808"/>
                <a:gd name="T112" fmla="*/ 646 w 768"/>
                <a:gd name="T113" fmla="*/ 20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8" h="808">
                  <a:moveTo>
                    <a:pt x="750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14" y="152"/>
                  </a:lnTo>
                  <a:lnTo>
                    <a:pt x="14" y="152"/>
                  </a:lnTo>
                  <a:lnTo>
                    <a:pt x="16" y="160"/>
                  </a:lnTo>
                  <a:lnTo>
                    <a:pt x="22" y="168"/>
                  </a:lnTo>
                  <a:lnTo>
                    <a:pt x="28" y="172"/>
                  </a:lnTo>
                  <a:lnTo>
                    <a:pt x="36" y="174"/>
                  </a:lnTo>
                  <a:lnTo>
                    <a:pt x="46" y="174"/>
                  </a:lnTo>
                  <a:lnTo>
                    <a:pt x="110" y="776"/>
                  </a:lnTo>
                  <a:lnTo>
                    <a:pt x="110" y="776"/>
                  </a:lnTo>
                  <a:lnTo>
                    <a:pt x="112" y="782"/>
                  </a:lnTo>
                  <a:lnTo>
                    <a:pt x="114" y="790"/>
                  </a:lnTo>
                  <a:lnTo>
                    <a:pt x="122" y="800"/>
                  </a:lnTo>
                  <a:lnTo>
                    <a:pt x="134" y="806"/>
                  </a:lnTo>
                  <a:lnTo>
                    <a:pt x="140" y="808"/>
                  </a:lnTo>
                  <a:lnTo>
                    <a:pt x="146" y="808"/>
                  </a:lnTo>
                  <a:lnTo>
                    <a:pt x="622" y="808"/>
                  </a:lnTo>
                  <a:lnTo>
                    <a:pt x="622" y="808"/>
                  </a:lnTo>
                  <a:lnTo>
                    <a:pt x="628" y="808"/>
                  </a:lnTo>
                  <a:lnTo>
                    <a:pt x="634" y="806"/>
                  </a:lnTo>
                  <a:lnTo>
                    <a:pt x="646" y="800"/>
                  </a:lnTo>
                  <a:lnTo>
                    <a:pt x="654" y="790"/>
                  </a:lnTo>
                  <a:lnTo>
                    <a:pt x="656" y="782"/>
                  </a:lnTo>
                  <a:lnTo>
                    <a:pt x="658" y="776"/>
                  </a:lnTo>
                  <a:lnTo>
                    <a:pt x="722" y="174"/>
                  </a:lnTo>
                  <a:lnTo>
                    <a:pt x="732" y="174"/>
                  </a:lnTo>
                  <a:lnTo>
                    <a:pt x="732" y="174"/>
                  </a:lnTo>
                  <a:lnTo>
                    <a:pt x="740" y="172"/>
                  </a:lnTo>
                  <a:lnTo>
                    <a:pt x="746" y="168"/>
                  </a:lnTo>
                  <a:lnTo>
                    <a:pt x="752" y="160"/>
                  </a:lnTo>
                  <a:lnTo>
                    <a:pt x="754" y="152"/>
                  </a:lnTo>
                  <a:lnTo>
                    <a:pt x="768" y="20"/>
                  </a:lnTo>
                  <a:lnTo>
                    <a:pt x="768" y="20"/>
                  </a:lnTo>
                  <a:lnTo>
                    <a:pt x="768" y="12"/>
                  </a:lnTo>
                  <a:lnTo>
                    <a:pt x="764" y="6"/>
                  </a:lnTo>
                  <a:lnTo>
                    <a:pt x="758" y="2"/>
                  </a:lnTo>
                  <a:lnTo>
                    <a:pt x="750" y="0"/>
                  </a:lnTo>
                  <a:lnTo>
                    <a:pt x="750" y="0"/>
                  </a:lnTo>
                  <a:close/>
                  <a:moveTo>
                    <a:pt x="628" y="348"/>
                  </a:moveTo>
                  <a:lnTo>
                    <a:pt x="628" y="358"/>
                  </a:lnTo>
                  <a:lnTo>
                    <a:pt x="628" y="358"/>
                  </a:lnTo>
                  <a:lnTo>
                    <a:pt x="624" y="366"/>
                  </a:lnTo>
                  <a:lnTo>
                    <a:pt x="618" y="374"/>
                  </a:lnTo>
                  <a:lnTo>
                    <a:pt x="600" y="384"/>
                  </a:lnTo>
                  <a:lnTo>
                    <a:pt x="600" y="384"/>
                  </a:lnTo>
                  <a:lnTo>
                    <a:pt x="594" y="386"/>
                  </a:lnTo>
                  <a:lnTo>
                    <a:pt x="590" y="386"/>
                  </a:lnTo>
                  <a:lnTo>
                    <a:pt x="586" y="384"/>
                  </a:lnTo>
                  <a:lnTo>
                    <a:pt x="584" y="382"/>
                  </a:lnTo>
                  <a:lnTo>
                    <a:pt x="584" y="382"/>
                  </a:lnTo>
                  <a:lnTo>
                    <a:pt x="546" y="342"/>
                  </a:lnTo>
                  <a:lnTo>
                    <a:pt x="546" y="342"/>
                  </a:lnTo>
                  <a:lnTo>
                    <a:pt x="544" y="340"/>
                  </a:lnTo>
                  <a:lnTo>
                    <a:pt x="544" y="340"/>
                  </a:lnTo>
                  <a:lnTo>
                    <a:pt x="542" y="336"/>
                  </a:lnTo>
                  <a:lnTo>
                    <a:pt x="542" y="334"/>
                  </a:lnTo>
                  <a:lnTo>
                    <a:pt x="544" y="332"/>
                  </a:lnTo>
                  <a:lnTo>
                    <a:pt x="546" y="328"/>
                  </a:lnTo>
                  <a:lnTo>
                    <a:pt x="546" y="328"/>
                  </a:lnTo>
                  <a:lnTo>
                    <a:pt x="568" y="318"/>
                  </a:lnTo>
                  <a:lnTo>
                    <a:pt x="608" y="298"/>
                  </a:lnTo>
                  <a:lnTo>
                    <a:pt x="608" y="298"/>
                  </a:lnTo>
                  <a:lnTo>
                    <a:pt x="610" y="298"/>
                  </a:lnTo>
                  <a:lnTo>
                    <a:pt x="610" y="298"/>
                  </a:lnTo>
                  <a:lnTo>
                    <a:pt x="614" y="300"/>
                  </a:lnTo>
                  <a:lnTo>
                    <a:pt x="618" y="304"/>
                  </a:lnTo>
                  <a:lnTo>
                    <a:pt x="618" y="304"/>
                  </a:lnTo>
                  <a:lnTo>
                    <a:pt x="626" y="316"/>
                  </a:lnTo>
                  <a:lnTo>
                    <a:pt x="630" y="324"/>
                  </a:lnTo>
                  <a:lnTo>
                    <a:pt x="630" y="330"/>
                  </a:lnTo>
                  <a:lnTo>
                    <a:pt x="628" y="348"/>
                  </a:lnTo>
                  <a:close/>
                  <a:moveTo>
                    <a:pt x="610" y="520"/>
                  </a:moveTo>
                  <a:lnTo>
                    <a:pt x="608" y="526"/>
                  </a:lnTo>
                  <a:lnTo>
                    <a:pt x="608" y="526"/>
                  </a:lnTo>
                  <a:lnTo>
                    <a:pt x="606" y="536"/>
                  </a:lnTo>
                  <a:lnTo>
                    <a:pt x="600" y="544"/>
                  </a:lnTo>
                  <a:lnTo>
                    <a:pt x="572" y="564"/>
                  </a:lnTo>
                  <a:lnTo>
                    <a:pt x="572" y="564"/>
                  </a:lnTo>
                  <a:lnTo>
                    <a:pt x="570" y="566"/>
                  </a:lnTo>
                  <a:lnTo>
                    <a:pt x="566" y="566"/>
                  </a:lnTo>
                  <a:lnTo>
                    <a:pt x="562" y="566"/>
                  </a:lnTo>
                  <a:lnTo>
                    <a:pt x="558" y="562"/>
                  </a:lnTo>
                  <a:lnTo>
                    <a:pt x="524" y="516"/>
                  </a:lnTo>
                  <a:lnTo>
                    <a:pt x="524" y="516"/>
                  </a:lnTo>
                  <a:lnTo>
                    <a:pt x="522" y="514"/>
                  </a:lnTo>
                  <a:lnTo>
                    <a:pt x="522" y="510"/>
                  </a:lnTo>
                  <a:lnTo>
                    <a:pt x="522" y="506"/>
                  </a:lnTo>
                  <a:lnTo>
                    <a:pt x="526" y="502"/>
                  </a:lnTo>
                  <a:lnTo>
                    <a:pt x="570" y="468"/>
                  </a:lnTo>
                  <a:lnTo>
                    <a:pt x="570" y="468"/>
                  </a:lnTo>
                  <a:lnTo>
                    <a:pt x="574" y="466"/>
                  </a:lnTo>
                  <a:lnTo>
                    <a:pt x="578" y="466"/>
                  </a:lnTo>
                  <a:lnTo>
                    <a:pt x="582" y="468"/>
                  </a:lnTo>
                  <a:lnTo>
                    <a:pt x="586" y="470"/>
                  </a:lnTo>
                  <a:lnTo>
                    <a:pt x="604" y="496"/>
                  </a:lnTo>
                  <a:lnTo>
                    <a:pt x="604" y="496"/>
                  </a:lnTo>
                  <a:lnTo>
                    <a:pt x="608" y="506"/>
                  </a:lnTo>
                  <a:lnTo>
                    <a:pt x="610" y="514"/>
                  </a:lnTo>
                  <a:lnTo>
                    <a:pt x="610" y="520"/>
                  </a:lnTo>
                  <a:close/>
                  <a:moveTo>
                    <a:pt x="206" y="248"/>
                  </a:moveTo>
                  <a:lnTo>
                    <a:pt x="250" y="212"/>
                  </a:lnTo>
                  <a:lnTo>
                    <a:pt x="250" y="212"/>
                  </a:lnTo>
                  <a:lnTo>
                    <a:pt x="254" y="210"/>
                  </a:lnTo>
                  <a:lnTo>
                    <a:pt x="258" y="210"/>
                  </a:lnTo>
                  <a:lnTo>
                    <a:pt x="262" y="210"/>
                  </a:lnTo>
                  <a:lnTo>
                    <a:pt x="266" y="210"/>
                  </a:lnTo>
                  <a:lnTo>
                    <a:pt x="326" y="240"/>
                  </a:lnTo>
                  <a:lnTo>
                    <a:pt x="326" y="240"/>
                  </a:lnTo>
                  <a:lnTo>
                    <a:pt x="328" y="242"/>
                  </a:lnTo>
                  <a:lnTo>
                    <a:pt x="330" y="246"/>
                  </a:lnTo>
                  <a:lnTo>
                    <a:pt x="328" y="248"/>
                  </a:lnTo>
                  <a:lnTo>
                    <a:pt x="326" y="252"/>
                  </a:lnTo>
                  <a:lnTo>
                    <a:pt x="280" y="288"/>
                  </a:lnTo>
                  <a:lnTo>
                    <a:pt x="280" y="288"/>
                  </a:lnTo>
                  <a:lnTo>
                    <a:pt x="276" y="290"/>
                  </a:lnTo>
                  <a:lnTo>
                    <a:pt x="272" y="292"/>
                  </a:lnTo>
                  <a:lnTo>
                    <a:pt x="268" y="292"/>
                  </a:lnTo>
                  <a:lnTo>
                    <a:pt x="264" y="29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04" y="258"/>
                  </a:lnTo>
                  <a:lnTo>
                    <a:pt x="204" y="256"/>
                  </a:lnTo>
                  <a:lnTo>
                    <a:pt x="204" y="252"/>
                  </a:lnTo>
                  <a:lnTo>
                    <a:pt x="206" y="248"/>
                  </a:lnTo>
                  <a:lnTo>
                    <a:pt x="206" y="248"/>
                  </a:lnTo>
                  <a:close/>
                  <a:moveTo>
                    <a:pt x="392" y="368"/>
                  </a:moveTo>
                  <a:lnTo>
                    <a:pt x="392" y="368"/>
                  </a:lnTo>
                  <a:lnTo>
                    <a:pt x="388" y="370"/>
                  </a:lnTo>
                  <a:lnTo>
                    <a:pt x="384" y="370"/>
                  </a:lnTo>
                  <a:lnTo>
                    <a:pt x="380" y="370"/>
                  </a:lnTo>
                  <a:lnTo>
                    <a:pt x="376" y="368"/>
                  </a:lnTo>
                  <a:lnTo>
                    <a:pt x="328" y="332"/>
                  </a:lnTo>
                  <a:lnTo>
                    <a:pt x="328" y="332"/>
                  </a:lnTo>
                  <a:lnTo>
                    <a:pt x="326" y="330"/>
                  </a:lnTo>
                  <a:lnTo>
                    <a:pt x="326" y="326"/>
                  </a:lnTo>
                  <a:lnTo>
                    <a:pt x="326" y="322"/>
                  </a:lnTo>
                  <a:lnTo>
                    <a:pt x="328" y="320"/>
                  </a:lnTo>
                  <a:lnTo>
                    <a:pt x="376" y="282"/>
                  </a:lnTo>
                  <a:lnTo>
                    <a:pt x="376" y="282"/>
                  </a:lnTo>
                  <a:lnTo>
                    <a:pt x="380" y="280"/>
                  </a:lnTo>
                  <a:lnTo>
                    <a:pt x="384" y="280"/>
                  </a:lnTo>
                  <a:lnTo>
                    <a:pt x="388" y="280"/>
                  </a:lnTo>
                  <a:lnTo>
                    <a:pt x="392" y="282"/>
                  </a:lnTo>
                  <a:lnTo>
                    <a:pt x="440" y="320"/>
                  </a:lnTo>
                  <a:lnTo>
                    <a:pt x="440" y="320"/>
                  </a:lnTo>
                  <a:lnTo>
                    <a:pt x="442" y="322"/>
                  </a:lnTo>
                  <a:lnTo>
                    <a:pt x="442" y="326"/>
                  </a:lnTo>
                  <a:lnTo>
                    <a:pt x="442" y="330"/>
                  </a:lnTo>
                  <a:lnTo>
                    <a:pt x="438" y="332"/>
                  </a:lnTo>
                  <a:lnTo>
                    <a:pt x="392" y="368"/>
                  </a:lnTo>
                  <a:close/>
                  <a:moveTo>
                    <a:pt x="412" y="476"/>
                  </a:moveTo>
                  <a:lnTo>
                    <a:pt x="412" y="476"/>
                  </a:lnTo>
                  <a:lnTo>
                    <a:pt x="432" y="496"/>
                  </a:lnTo>
                  <a:lnTo>
                    <a:pt x="432" y="496"/>
                  </a:lnTo>
                  <a:lnTo>
                    <a:pt x="434" y="500"/>
                  </a:lnTo>
                  <a:lnTo>
                    <a:pt x="436" y="504"/>
                  </a:lnTo>
                  <a:lnTo>
                    <a:pt x="434" y="508"/>
                  </a:lnTo>
                  <a:lnTo>
                    <a:pt x="432" y="510"/>
                  </a:lnTo>
                  <a:lnTo>
                    <a:pt x="432" y="510"/>
                  </a:lnTo>
                  <a:lnTo>
                    <a:pt x="410" y="532"/>
                  </a:lnTo>
                  <a:lnTo>
                    <a:pt x="410" y="532"/>
                  </a:lnTo>
                  <a:lnTo>
                    <a:pt x="392" y="552"/>
                  </a:lnTo>
                  <a:lnTo>
                    <a:pt x="392" y="552"/>
                  </a:lnTo>
                  <a:lnTo>
                    <a:pt x="388" y="554"/>
                  </a:lnTo>
                  <a:lnTo>
                    <a:pt x="384" y="554"/>
                  </a:lnTo>
                  <a:lnTo>
                    <a:pt x="380" y="554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58" y="532"/>
                  </a:lnTo>
                  <a:lnTo>
                    <a:pt x="358" y="532"/>
                  </a:lnTo>
                  <a:lnTo>
                    <a:pt x="336" y="510"/>
                  </a:lnTo>
                  <a:lnTo>
                    <a:pt x="336" y="510"/>
                  </a:lnTo>
                  <a:lnTo>
                    <a:pt x="334" y="508"/>
                  </a:lnTo>
                  <a:lnTo>
                    <a:pt x="332" y="504"/>
                  </a:lnTo>
                  <a:lnTo>
                    <a:pt x="334" y="500"/>
                  </a:lnTo>
                  <a:lnTo>
                    <a:pt x="336" y="496"/>
                  </a:lnTo>
                  <a:lnTo>
                    <a:pt x="336" y="496"/>
                  </a:lnTo>
                  <a:lnTo>
                    <a:pt x="356" y="476"/>
                  </a:lnTo>
                  <a:lnTo>
                    <a:pt x="356" y="476"/>
                  </a:lnTo>
                  <a:lnTo>
                    <a:pt x="376" y="456"/>
                  </a:lnTo>
                  <a:lnTo>
                    <a:pt x="376" y="456"/>
                  </a:lnTo>
                  <a:lnTo>
                    <a:pt x="380" y="452"/>
                  </a:lnTo>
                  <a:lnTo>
                    <a:pt x="384" y="452"/>
                  </a:lnTo>
                  <a:lnTo>
                    <a:pt x="388" y="452"/>
                  </a:lnTo>
                  <a:lnTo>
                    <a:pt x="392" y="456"/>
                  </a:lnTo>
                  <a:lnTo>
                    <a:pt x="392" y="456"/>
                  </a:lnTo>
                  <a:lnTo>
                    <a:pt x="412" y="476"/>
                  </a:lnTo>
                  <a:lnTo>
                    <a:pt x="412" y="476"/>
                  </a:lnTo>
                  <a:close/>
                  <a:moveTo>
                    <a:pt x="232" y="412"/>
                  </a:moveTo>
                  <a:lnTo>
                    <a:pt x="232" y="412"/>
                  </a:lnTo>
                  <a:lnTo>
                    <a:pt x="260" y="382"/>
                  </a:lnTo>
                  <a:lnTo>
                    <a:pt x="260" y="382"/>
                  </a:lnTo>
                  <a:lnTo>
                    <a:pt x="272" y="372"/>
                  </a:lnTo>
                  <a:lnTo>
                    <a:pt x="272" y="372"/>
                  </a:lnTo>
                  <a:lnTo>
                    <a:pt x="274" y="368"/>
                  </a:lnTo>
                  <a:lnTo>
                    <a:pt x="278" y="368"/>
                  </a:lnTo>
                  <a:lnTo>
                    <a:pt x="284" y="368"/>
                  </a:lnTo>
                  <a:lnTo>
                    <a:pt x="288" y="370"/>
                  </a:lnTo>
                  <a:lnTo>
                    <a:pt x="334" y="406"/>
                  </a:lnTo>
                  <a:lnTo>
                    <a:pt x="334" y="406"/>
                  </a:lnTo>
                  <a:lnTo>
                    <a:pt x="336" y="408"/>
                  </a:lnTo>
                  <a:lnTo>
                    <a:pt x="338" y="412"/>
                  </a:lnTo>
                  <a:lnTo>
                    <a:pt x="336" y="416"/>
                  </a:lnTo>
                  <a:lnTo>
                    <a:pt x="334" y="418"/>
                  </a:lnTo>
                  <a:lnTo>
                    <a:pt x="334" y="418"/>
                  </a:lnTo>
                  <a:lnTo>
                    <a:pt x="316" y="436"/>
                  </a:lnTo>
                  <a:lnTo>
                    <a:pt x="316" y="436"/>
                  </a:lnTo>
                  <a:lnTo>
                    <a:pt x="294" y="460"/>
                  </a:lnTo>
                  <a:lnTo>
                    <a:pt x="294" y="460"/>
                  </a:lnTo>
                  <a:lnTo>
                    <a:pt x="290" y="462"/>
                  </a:lnTo>
                  <a:lnTo>
                    <a:pt x="286" y="464"/>
                  </a:lnTo>
                  <a:lnTo>
                    <a:pt x="282" y="462"/>
                  </a:lnTo>
                  <a:lnTo>
                    <a:pt x="278" y="460"/>
                  </a:lnTo>
                  <a:lnTo>
                    <a:pt x="234" y="426"/>
                  </a:lnTo>
                  <a:lnTo>
                    <a:pt x="234" y="426"/>
                  </a:lnTo>
                  <a:lnTo>
                    <a:pt x="230" y="422"/>
                  </a:lnTo>
                  <a:lnTo>
                    <a:pt x="230" y="418"/>
                  </a:lnTo>
                  <a:lnTo>
                    <a:pt x="230" y="416"/>
                  </a:lnTo>
                  <a:lnTo>
                    <a:pt x="232" y="412"/>
                  </a:lnTo>
                  <a:lnTo>
                    <a:pt x="232" y="412"/>
                  </a:lnTo>
                  <a:close/>
                  <a:moveTo>
                    <a:pt x="250" y="600"/>
                  </a:moveTo>
                  <a:lnTo>
                    <a:pt x="286" y="554"/>
                  </a:lnTo>
                  <a:lnTo>
                    <a:pt x="286" y="554"/>
                  </a:lnTo>
                  <a:lnTo>
                    <a:pt x="288" y="550"/>
                  </a:lnTo>
                  <a:lnTo>
                    <a:pt x="292" y="550"/>
                  </a:lnTo>
                  <a:lnTo>
                    <a:pt x="296" y="550"/>
                  </a:lnTo>
                  <a:lnTo>
                    <a:pt x="300" y="552"/>
                  </a:lnTo>
                  <a:lnTo>
                    <a:pt x="300" y="552"/>
                  </a:lnTo>
                  <a:lnTo>
                    <a:pt x="318" y="570"/>
                  </a:lnTo>
                  <a:lnTo>
                    <a:pt x="318" y="570"/>
                  </a:lnTo>
                  <a:lnTo>
                    <a:pt x="340" y="594"/>
                  </a:lnTo>
                  <a:lnTo>
                    <a:pt x="340" y="594"/>
                  </a:lnTo>
                  <a:lnTo>
                    <a:pt x="342" y="596"/>
                  </a:lnTo>
                  <a:lnTo>
                    <a:pt x="344" y="600"/>
                  </a:lnTo>
                  <a:lnTo>
                    <a:pt x="342" y="606"/>
                  </a:lnTo>
                  <a:lnTo>
                    <a:pt x="340" y="608"/>
                  </a:lnTo>
                  <a:lnTo>
                    <a:pt x="304" y="656"/>
                  </a:lnTo>
                  <a:lnTo>
                    <a:pt x="304" y="656"/>
                  </a:lnTo>
                  <a:lnTo>
                    <a:pt x="302" y="658"/>
                  </a:lnTo>
                  <a:lnTo>
                    <a:pt x="298" y="660"/>
                  </a:lnTo>
                  <a:lnTo>
                    <a:pt x="294" y="658"/>
                  </a:lnTo>
                  <a:lnTo>
                    <a:pt x="292" y="656"/>
                  </a:lnTo>
                  <a:lnTo>
                    <a:pt x="292" y="656"/>
                  </a:lnTo>
                  <a:lnTo>
                    <a:pt x="262" y="626"/>
                  </a:lnTo>
                  <a:lnTo>
                    <a:pt x="262" y="626"/>
                  </a:lnTo>
                  <a:lnTo>
                    <a:pt x="252" y="616"/>
                  </a:lnTo>
                  <a:lnTo>
                    <a:pt x="252" y="616"/>
                  </a:lnTo>
                  <a:lnTo>
                    <a:pt x="250" y="612"/>
                  </a:lnTo>
                  <a:lnTo>
                    <a:pt x="248" y="608"/>
                  </a:lnTo>
                  <a:lnTo>
                    <a:pt x="248" y="604"/>
                  </a:lnTo>
                  <a:lnTo>
                    <a:pt x="250" y="600"/>
                  </a:lnTo>
                  <a:lnTo>
                    <a:pt x="250" y="600"/>
                  </a:lnTo>
                  <a:close/>
                  <a:moveTo>
                    <a:pt x="336" y="708"/>
                  </a:moveTo>
                  <a:lnTo>
                    <a:pt x="336" y="708"/>
                  </a:lnTo>
                  <a:lnTo>
                    <a:pt x="342" y="698"/>
                  </a:lnTo>
                  <a:lnTo>
                    <a:pt x="378" y="652"/>
                  </a:lnTo>
                  <a:lnTo>
                    <a:pt x="378" y="652"/>
                  </a:lnTo>
                  <a:lnTo>
                    <a:pt x="380" y="648"/>
                  </a:lnTo>
                  <a:lnTo>
                    <a:pt x="384" y="648"/>
                  </a:lnTo>
                  <a:lnTo>
                    <a:pt x="388" y="648"/>
                  </a:lnTo>
                  <a:lnTo>
                    <a:pt x="390" y="652"/>
                  </a:lnTo>
                  <a:lnTo>
                    <a:pt x="426" y="698"/>
                  </a:lnTo>
                  <a:lnTo>
                    <a:pt x="426" y="698"/>
                  </a:lnTo>
                  <a:lnTo>
                    <a:pt x="432" y="708"/>
                  </a:lnTo>
                  <a:lnTo>
                    <a:pt x="432" y="708"/>
                  </a:lnTo>
                  <a:lnTo>
                    <a:pt x="422" y="708"/>
                  </a:lnTo>
                  <a:lnTo>
                    <a:pt x="346" y="708"/>
                  </a:lnTo>
                  <a:lnTo>
                    <a:pt x="346" y="708"/>
                  </a:lnTo>
                  <a:lnTo>
                    <a:pt x="336" y="708"/>
                  </a:lnTo>
                  <a:lnTo>
                    <a:pt x="336" y="708"/>
                  </a:lnTo>
                  <a:close/>
                  <a:moveTo>
                    <a:pt x="476" y="656"/>
                  </a:moveTo>
                  <a:lnTo>
                    <a:pt x="476" y="656"/>
                  </a:lnTo>
                  <a:lnTo>
                    <a:pt x="472" y="658"/>
                  </a:lnTo>
                  <a:lnTo>
                    <a:pt x="470" y="660"/>
                  </a:lnTo>
                  <a:lnTo>
                    <a:pt x="466" y="658"/>
                  </a:lnTo>
                  <a:lnTo>
                    <a:pt x="462" y="656"/>
                  </a:lnTo>
                  <a:lnTo>
                    <a:pt x="428" y="608"/>
                  </a:lnTo>
                  <a:lnTo>
                    <a:pt x="428" y="608"/>
                  </a:lnTo>
                  <a:lnTo>
                    <a:pt x="426" y="606"/>
                  </a:lnTo>
                  <a:lnTo>
                    <a:pt x="424" y="600"/>
                  </a:lnTo>
                  <a:lnTo>
                    <a:pt x="426" y="596"/>
                  </a:lnTo>
                  <a:lnTo>
                    <a:pt x="428" y="594"/>
                  </a:lnTo>
                  <a:lnTo>
                    <a:pt x="428" y="594"/>
                  </a:lnTo>
                  <a:lnTo>
                    <a:pt x="450" y="570"/>
                  </a:lnTo>
                  <a:lnTo>
                    <a:pt x="450" y="570"/>
                  </a:lnTo>
                  <a:lnTo>
                    <a:pt x="468" y="552"/>
                  </a:lnTo>
                  <a:lnTo>
                    <a:pt x="468" y="552"/>
                  </a:lnTo>
                  <a:lnTo>
                    <a:pt x="472" y="550"/>
                  </a:lnTo>
                  <a:lnTo>
                    <a:pt x="476" y="550"/>
                  </a:lnTo>
                  <a:lnTo>
                    <a:pt x="480" y="550"/>
                  </a:lnTo>
                  <a:lnTo>
                    <a:pt x="482" y="554"/>
                  </a:lnTo>
                  <a:lnTo>
                    <a:pt x="518" y="600"/>
                  </a:lnTo>
                  <a:lnTo>
                    <a:pt x="518" y="600"/>
                  </a:lnTo>
                  <a:lnTo>
                    <a:pt x="520" y="604"/>
                  </a:lnTo>
                  <a:lnTo>
                    <a:pt x="520" y="608"/>
                  </a:lnTo>
                  <a:lnTo>
                    <a:pt x="518" y="612"/>
                  </a:lnTo>
                  <a:lnTo>
                    <a:pt x="516" y="616"/>
                  </a:lnTo>
                  <a:lnTo>
                    <a:pt x="516" y="616"/>
                  </a:lnTo>
                  <a:lnTo>
                    <a:pt x="506" y="626"/>
                  </a:lnTo>
                  <a:lnTo>
                    <a:pt x="506" y="626"/>
                  </a:lnTo>
                  <a:lnTo>
                    <a:pt x="476" y="656"/>
                  </a:lnTo>
                  <a:lnTo>
                    <a:pt x="476" y="656"/>
                  </a:lnTo>
                  <a:close/>
                  <a:moveTo>
                    <a:pt x="490" y="460"/>
                  </a:moveTo>
                  <a:lnTo>
                    <a:pt x="490" y="460"/>
                  </a:lnTo>
                  <a:lnTo>
                    <a:pt x="486" y="462"/>
                  </a:lnTo>
                  <a:lnTo>
                    <a:pt x="482" y="464"/>
                  </a:lnTo>
                  <a:lnTo>
                    <a:pt x="478" y="462"/>
                  </a:lnTo>
                  <a:lnTo>
                    <a:pt x="474" y="460"/>
                  </a:lnTo>
                  <a:lnTo>
                    <a:pt x="474" y="460"/>
                  </a:lnTo>
                  <a:lnTo>
                    <a:pt x="452" y="436"/>
                  </a:lnTo>
                  <a:lnTo>
                    <a:pt x="452" y="436"/>
                  </a:lnTo>
                  <a:lnTo>
                    <a:pt x="434" y="418"/>
                  </a:lnTo>
                  <a:lnTo>
                    <a:pt x="434" y="418"/>
                  </a:lnTo>
                  <a:lnTo>
                    <a:pt x="430" y="416"/>
                  </a:lnTo>
                  <a:lnTo>
                    <a:pt x="430" y="412"/>
                  </a:lnTo>
                  <a:lnTo>
                    <a:pt x="432" y="408"/>
                  </a:lnTo>
                  <a:lnTo>
                    <a:pt x="434" y="406"/>
                  </a:lnTo>
                  <a:lnTo>
                    <a:pt x="480" y="370"/>
                  </a:lnTo>
                  <a:lnTo>
                    <a:pt x="480" y="370"/>
                  </a:lnTo>
                  <a:lnTo>
                    <a:pt x="484" y="368"/>
                  </a:lnTo>
                  <a:lnTo>
                    <a:pt x="488" y="368"/>
                  </a:lnTo>
                  <a:lnTo>
                    <a:pt x="494" y="368"/>
                  </a:lnTo>
                  <a:lnTo>
                    <a:pt x="496" y="372"/>
                  </a:lnTo>
                  <a:lnTo>
                    <a:pt x="496" y="372"/>
                  </a:lnTo>
                  <a:lnTo>
                    <a:pt x="508" y="382"/>
                  </a:lnTo>
                  <a:lnTo>
                    <a:pt x="508" y="382"/>
                  </a:lnTo>
                  <a:lnTo>
                    <a:pt x="536" y="412"/>
                  </a:lnTo>
                  <a:lnTo>
                    <a:pt x="536" y="412"/>
                  </a:lnTo>
                  <a:lnTo>
                    <a:pt x="538" y="416"/>
                  </a:lnTo>
                  <a:lnTo>
                    <a:pt x="538" y="418"/>
                  </a:lnTo>
                  <a:lnTo>
                    <a:pt x="538" y="422"/>
                  </a:lnTo>
                  <a:lnTo>
                    <a:pt x="534" y="426"/>
                  </a:lnTo>
                  <a:lnTo>
                    <a:pt x="490" y="460"/>
                  </a:lnTo>
                  <a:close/>
                  <a:moveTo>
                    <a:pt x="504" y="290"/>
                  </a:moveTo>
                  <a:lnTo>
                    <a:pt x="504" y="290"/>
                  </a:lnTo>
                  <a:lnTo>
                    <a:pt x="500" y="292"/>
                  </a:lnTo>
                  <a:lnTo>
                    <a:pt x="496" y="292"/>
                  </a:lnTo>
                  <a:lnTo>
                    <a:pt x="490" y="290"/>
                  </a:lnTo>
                  <a:lnTo>
                    <a:pt x="488" y="288"/>
                  </a:lnTo>
                  <a:lnTo>
                    <a:pt x="442" y="252"/>
                  </a:lnTo>
                  <a:lnTo>
                    <a:pt x="442" y="252"/>
                  </a:lnTo>
                  <a:lnTo>
                    <a:pt x="440" y="248"/>
                  </a:lnTo>
                  <a:lnTo>
                    <a:pt x="438" y="246"/>
                  </a:lnTo>
                  <a:lnTo>
                    <a:pt x="440" y="242"/>
                  </a:lnTo>
                  <a:lnTo>
                    <a:pt x="442" y="240"/>
                  </a:lnTo>
                  <a:lnTo>
                    <a:pt x="500" y="210"/>
                  </a:lnTo>
                  <a:lnTo>
                    <a:pt x="500" y="210"/>
                  </a:lnTo>
                  <a:lnTo>
                    <a:pt x="506" y="210"/>
                  </a:lnTo>
                  <a:lnTo>
                    <a:pt x="510" y="210"/>
                  </a:lnTo>
                  <a:lnTo>
                    <a:pt x="514" y="210"/>
                  </a:lnTo>
                  <a:lnTo>
                    <a:pt x="518" y="212"/>
                  </a:lnTo>
                  <a:lnTo>
                    <a:pt x="562" y="248"/>
                  </a:lnTo>
                  <a:lnTo>
                    <a:pt x="562" y="248"/>
                  </a:lnTo>
                  <a:lnTo>
                    <a:pt x="564" y="252"/>
                  </a:lnTo>
                  <a:lnTo>
                    <a:pt x="564" y="256"/>
                  </a:lnTo>
                  <a:lnTo>
                    <a:pt x="564" y="258"/>
                  </a:lnTo>
                  <a:lnTo>
                    <a:pt x="560" y="260"/>
                  </a:lnTo>
                  <a:lnTo>
                    <a:pt x="504" y="290"/>
                  </a:lnTo>
                  <a:close/>
                  <a:moveTo>
                    <a:pt x="392" y="206"/>
                  </a:moveTo>
                  <a:lnTo>
                    <a:pt x="392" y="206"/>
                  </a:lnTo>
                  <a:lnTo>
                    <a:pt x="388" y="206"/>
                  </a:lnTo>
                  <a:lnTo>
                    <a:pt x="384" y="208"/>
                  </a:lnTo>
                  <a:lnTo>
                    <a:pt x="380" y="206"/>
                  </a:lnTo>
                  <a:lnTo>
                    <a:pt x="376" y="206"/>
                  </a:lnTo>
                  <a:lnTo>
                    <a:pt x="318" y="174"/>
                  </a:lnTo>
                  <a:lnTo>
                    <a:pt x="448" y="174"/>
                  </a:lnTo>
                  <a:lnTo>
                    <a:pt x="392" y="206"/>
                  </a:lnTo>
                  <a:close/>
                  <a:moveTo>
                    <a:pt x="120" y="174"/>
                  </a:moveTo>
                  <a:lnTo>
                    <a:pt x="160" y="174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188" y="184"/>
                  </a:lnTo>
                  <a:lnTo>
                    <a:pt x="188" y="188"/>
                  </a:lnTo>
                  <a:lnTo>
                    <a:pt x="188" y="190"/>
                  </a:lnTo>
                  <a:lnTo>
                    <a:pt x="186" y="194"/>
                  </a:lnTo>
                  <a:lnTo>
                    <a:pt x="148" y="228"/>
                  </a:lnTo>
                  <a:lnTo>
                    <a:pt x="148" y="228"/>
                  </a:lnTo>
                  <a:lnTo>
                    <a:pt x="144" y="230"/>
                  </a:lnTo>
                  <a:lnTo>
                    <a:pt x="140" y="232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28" y="228"/>
                  </a:lnTo>
                  <a:lnTo>
                    <a:pt x="124" y="220"/>
                  </a:lnTo>
                  <a:lnTo>
                    <a:pt x="122" y="188"/>
                  </a:lnTo>
                  <a:lnTo>
                    <a:pt x="120" y="174"/>
                  </a:lnTo>
                  <a:close/>
                  <a:moveTo>
                    <a:pt x="138" y="330"/>
                  </a:moveTo>
                  <a:lnTo>
                    <a:pt x="138" y="330"/>
                  </a:lnTo>
                  <a:lnTo>
                    <a:pt x="138" y="324"/>
                  </a:lnTo>
                  <a:lnTo>
                    <a:pt x="142" y="316"/>
                  </a:lnTo>
                  <a:lnTo>
                    <a:pt x="150" y="304"/>
                  </a:lnTo>
                  <a:lnTo>
                    <a:pt x="150" y="304"/>
                  </a:lnTo>
                  <a:lnTo>
                    <a:pt x="154" y="300"/>
                  </a:lnTo>
                  <a:lnTo>
                    <a:pt x="158" y="298"/>
                  </a:lnTo>
                  <a:lnTo>
                    <a:pt x="158" y="298"/>
                  </a:lnTo>
                  <a:lnTo>
                    <a:pt x="160" y="298"/>
                  </a:lnTo>
                  <a:lnTo>
                    <a:pt x="160" y="298"/>
                  </a:lnTo>
                  <a:lnTo>
                    <a:pt x="200" y="318"/>
                  </a:lnTo>
                  <a:lnTo>
                    <a:pt x="222" y="328"/>
                  </a:lnTo>
                  <a:lnTo>
                    <a:pt x="222" y="328"/>
                  </a:lnTo>
                  <a:lnTo>
                    <a:pt x="224" y="332"/>
                  </a:lnTo>
                  <a:lnTo>
                    <a:pt x="226" y="334"/>
                  </a:lnTo>
                  <a:lnTo>
                    <a:pt x="226" y="336"/>
                  </a:lnTo>
                  <a:lnTo>
                    <a:pt x="224" y="340"/>
                  </a:lnTo>
                  <a:lnTo>
                    <a:pt x="224" y="340"/>
                  </a:lnTo>
                  <a:lnTo>
                    <a:pt x="222" y="342"/>
                  </a:lnTo>
                  <a:lnTo>
                    <a:pt x="222" y="342"/>
                  </a:lnTo>
                  <a:lnTo>
                    <a:pt x="184" y="382"/>
                  </a:lnTo>
                  <a:lnTo>
                    <a:pt x="184" y="382"/>
                  </a:lnTo>
                  <a:lnTo>
                    <a:pt x="182" y="384"/>
                  </a:lnTo>
                  <a:lnTo>
                    <a:pt x="178" y="386"/>
                  </a:lnTo>
                  <a:lnTo>
                    <a:pt x="172" y="386"/>
                  </a:lnTo>
                  <a:lnTo>
                    <a:pt x="168" y="384"/>
                  </a:lnTo>
                  <a:lnTo>
                    <a:pt x="150" y="374"/>
                  </a:lnTo>
                  <a:lnTo>
                    <a:pt x="150" y="374"/>
                  </a:lnTo>
                  <a:lnTo>
                    <a:pt x="144" y="368"/>
                  </a:lnTo>
                  <a:lnTo>
                    <a:pt x="140" y="358"/>
                  </a:lnTo>
                  <a:lnTo>
                    <a:pt x="138" y="330"/>
                  </a:lnTo>
                  <a:close/>
                  <a:moveTo>
                    <a:pt x="158" y="514"/>
                  </a:moveTo>
                  <a:lnTo>
                    <a:pt x="158" y="514"/>
                  </a:lnTo>
                  <a:lnTo>
                    <a:pt x="158" y="506"/>
                  </a:lnTo>
                  <a:lnTo>
                    <a:pt x="162" y="496"/>
                  </a:lnTo>
                  <a:lnTo>
                    <a:pt x="182" y="470"/>
                  </a:lnTo>
                  <a:lnTo>
                    <a:pt x="182" y="470"/>
                  </a:lnTo>
                  <a:lnTo>
                    <a:pt x="186" y="468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198" y="468"/>
                  </a:lnTo>
                  <a:lnTo>
                    <a:pt x="242" y="502"/>
                  </a:lnTo>
                  <a:lnTo>
                    <a:pt x="242" y="502"/>
                  </a:lnTo>
                  <a:lnTo>
                    <a:pt x="246" y="506"/>
                  </a:lnTo>
                  <a:lnTo>
                    <a:pt x="246" y="510"/>
                  </a:lnTo>
                  <a:lnTo>
                    <a:pt x="246" y="514"/>
                  </a:lnTo>
                  <a:lnTo>
                    <a:pt x="244" y="516"/>
                  </a:lnTo>
                  <a:lnTo>
                    <a:pt x="210" y="562"/>
                  </a:lnTo>
                  <a:lnTo>
                    <a:pt x="210" y="562"/>
                  </a:lnTo>
                  <a:lnTo>
                    <a:pt x="206" y="566"/>
                  </a:lnTo>
                  <a:lnTo>
                    <a:pt x="202" y="566"/>
                  </a:lnTo>
                  <a:lnTo>
                    <a:pt x="198" y="566"/>
                  </a:lnTo>
                  <a:lnTo>
                    <a:pt x="194" y="564"/>
                  </a:lnTo>
                  <a:lnTo>
                    <a:pt x="168" y="544"/>
                  </a:lnTo>
                  <a:lnTo>
                    <a:pt x="168" y="544"/>
                  </a:lnTo>
                  <a:lnTo>
                    <a:pt x="162" y="536"/>
                  </a:lnTo>
                  <a:lnTo>
                    <a:pt x="160" y="526"/>
                  </a:lnTo>
                  <a:lnTo>
                    <a:pt x="158" y="518"/>
                  </a:lnTo>
                  <a:lnTo>
                    <a:pt x="158" y="514"/>
                  </a:lnTo>
                  <a:close/>
                  <a:moveTo>
                    <a:pt x="192" y="698"/>
                  </a:moveTo>
                  <a:lnTo>
                    <a:pt x="210" y="664"/>
                  </a:lnTo>
                  <a:lnTo>
                    <a:pt x="210" y="664"/>
                  </a:lnTo>
                  <a:lnTo>
                    <a:pt x="212" y="662"/>
                  </a:lnTo>
                  <a:lnTo>
                    <a:pt x="214" y="660"/>
                  </a:lnTo>
                  <a:lnTo>
                    <a:pt x="218" y="660"/>
                  </a:lnTo>
                  <a:lnTo>
                    <a:pt x="220" y="662"/>
                  </a:lnTo>
                  <a:lnTo>
                    <a:pt x="220" y="662"/>
                  </a:lnTo>
                  <a:lnTo>
                    <a:pt x="224" y="664"/>
                  </a:lnTo>
                  <a:lnTo>
                    <a:pt x="224" y="664"/>
                  </a:lnTo>
                  <a:lnTo>
                    <a:pt x="256" y="700"/>
                  </a:lnTo>
                  <a:lnTo>
                    <a:pt x="256" y="700"/>
                  </a:lnTo>
                  <a:lnTo>
                    <a:pt x="258" y="702"/>
                  </a:lnTo>
                  <a:lnTo>
                    <a:pt x="258" y="706"/>
                  </a:lnTo>
                  <a:lnTo>
                    <a:pt x="256" y="708"/>
                  </a:lnTo>
                  <a:lnTo>
                    <a:pt x="254" y="708"/>
                  </a:lnTo>
                  <a:lnTo>
                    <a:pt x="198" y="708"/>
                  </a:lnTo>
                  <a:lnTo>
                    <a:pt x="198" y="708"/>
                  </a:lnTo>
                  <a:lnTo>
                    <a:pt x="194" y="706"/>
                  </a:lnTo>
                  <a:lnTo>
                    <a:pt x="192" y="704"/>
                  </a:lnTo>
                  <a:lnTo>
                    <a:pt x="192" y="702"/>
                  </a:lnTo>
                  <a:lnTo>
                    <a:pt x="192" y="698"/>
                  </a:lnTo>
                  <a:lnTo>
                    <a:pt x="192" y="698"/>
                  </a:lnTo>
                  <a:close/>
                  <a:moveTo>
                    <a:pt x="514" y="708"/>
                  </a:moveTo>
                  <a:lnTo>
                    <a:pt x="514" y="708"/>
                  </a:lnTo>
                  <a:lnTo>
                    <a:pt x="512" y="708"/>
                  </a:lnTo>
                  <a:lnTo>
                    <a:pt x="510" y="706"/>
                  </a:lnTo>
                  <a:lnTo>
                    <a:pt x="510" y="702"/>
                  </a:lnTo>
                  <a:lnTo>
                    <a:pt x="512" y="700"/>
                  </a:lnTo>
                  <a:lnTo>
                    <a:pt x="512" y="700"/>
                  </a:lnTo>
                  <a:lnTo>
                    <a:pt x="544" y="664"/>
                  </a:lnTo>
                  <a:lnTo>
                    <a:pt x="544" y="664"/>
                  </a:lnTo>
                  <a:lnTo>
                    <a:pt x="548" y="662"/>
                  </a:lnTo>
                  <a:lnTo>
                    <a:pt x="548" y="662"/>
                  </a:lnTo>
                  <a:lnTo>
                    <a:pt x="550" y="660"/>
                  </a:lnTo>
                  <a:lnTo>
                    <a:pt x="554" y="660"/>
                  </a:lnTo>
                  <a:lnTo>
                    <a:pt x="556" y="662"/>
                  </a:lnTo>
                  <a:lnTo>
                    <a:pt x="558" y="664"/>
                  </a:lnTo>
                  <a:lnTo>
                    <a:pt x="576" y="698"/>
                  </a:lnTo>
                  <a:lnTo>
                    <a:pt x="576" y="698"/>
                  </a:lnTo>
                  <a:lnTo>
                    <a:pt x="576" y="702"/>
                  </a:lnTo>
                  <a:lnTo>
                    <a:pt x="576" y="704"/>
                  </a:lnTo>
                  <a:lnTo>
                    <a:pt x="574" y="706"/>
                  </a:lnTo>
                  <a:lnTo>
                    <a:pt x="570" y="708"/>
                  </a:lnTo>
                  <a:lnTo>
                    <a:pt x="514" y="708"/>
                  </a:lnTo>
                  <a:close/>
                  <a:moveTo>
                    <a:pt x="642" y="220"/>
                  </a:moveTo>
                  <a:lnTo>
                    <a:pt x="642" y="220"/>
                  </a:lnTo>
                  <a:lnTo>
                    <a:pt x="642" y="224"/>
                  </a:lnTo>
                  <a:lnTo>
                    <a:pt x="638" y="228"/>
                  </a:lnTo>
                  <a:lnTo>
                    <a:pt x="632" y="234"/>
                  </a:lnTo>
                  <a:lnTo>
                    <a:pt x="632" y="234"/>
                  </a:lnTo>
                  <a:lnTo>
                    <a:pt x="626" y="232"/>
                  </a:lnTo>
                  <a:lnTo>
                    <a:pt x="620" y="228"/>
                  </a:lnTo>
                  <a:lnTo>
                    <a:pt x="582" y="194"/>
                  </a:lnTo>
                  <a:lnTo>
                    <a:pt x="582" y="194"/>
                  </a:lnTo>
                  <a:lnTo>
                    <a:pt x="580" y="190"/>
                  </a:lnTo>
                  <a:lnTo>
                    <a:pt x="580" y="188"/>
                  </a:lnTo>
                  <a:lnTo>
                    <a:pt x="580" y="186"/>
                  </a:lnTo>
                  <a:lnTo>
                    <a:pt x="584" y="184"/>
                  </a:lnTo>
                  <a:lnTo>
                    <a:pt x="614" y="174"/>
                  </a:lnTo>
                  <a:lnTo>
                    <a:pt x="648" y="174"/>
                  </a:lnTo>
                  <a:lnTo>
                    <a:pt x="646" y="200"/>
                  </a:lnTo>
                  <a:lnTo>
                    <a:pt x="642" y="2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897162" y="3296601"/>
            <a:ext cx="1885950" cy="960657"/>
            <a:chOff x="7313913" y="3336903"/>
            <a:chExt cx="1571625" cy="1067397"/>
          </a:xfrm>
        </p:grpSpPr>
        <p:sp>
          <p:nvSpPr>
            <p:cNvPr id="116" name="Rectangle 115"/>
            <p:cNvSpPr/>
            <p:nvPr/>
          </p:nvSpPr>
          <p:spPr>
            <a:xfrm>
              <a:off x="7313913" y="3336903"/>
              <a:ext cx="1571625" cy="1067397"/>
            </a:xfrm>
            <a:prstGeom prst="rect">
              <a:avLst/>
            </a:prstGeom>
            <a:solidFill>
              <a:srgbClr val="2F5376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45720"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Management PC</a:t>
              </a:r>
            </a:p>
          </p:txBody>
        </p:sp>
        <p:sp>
          <p:nvSpPr>
            <p:cNvPr id="117" name="Freeform 10"/>
            <p:cNvSpPr>
              <a:spLocks noEditPoints="1"/>
            </p:cNvSpPr>
            <p:nvPr/>
          </p:nvSpPr>
          <p:spPr bwMode="auto">
            <a:xfrm>
              <a:off x="7724228" y="3467121"/>
              <a:ext cx="750995" cy="648120"/>
            </a:xfrm>
            <a:custGeom>
              <a:avLst/>
              <a:gdLst>
                <a:gd name="T0" fmla="*/ 66 w 876"/>
                <a:gd name="T1" fmla="*/ 622 h 756"/>
                <a:gd name="T2" fmla="*/ 28 w 876"/>
                <a:gd name="T3" fmla="*/ 634 h 756"/>
                <a:gd name="T4" fmla="*/ 4 w 876"/>
                <a:gd name="T5" fmla="*/ 662 h 756"/>
                <a:gd name="T6" fmla="*/ 0 w 876"/>
                <a:gd name="T7" fmla="*/ 688 h 756"/>
                <a:gd name="T8" fmla="*/ 10 w 876"/>
                <a:gd name="T9" fmla="*/ 726 h 756"/>
                <a:gd name="T10" fmla="*/ 40 w 876"/>
                <a:gd name="T11" fmla="*/ 750 h 756"/>
                <a:gd name="T12" fmla="*/ 810 w 876"/>
                <a:gd name="T13" fmla="*/ 756 h 756"/>
                <a:gd name="T14" fmla="*/ 836 w 876"/>
                <a:gd name="T15" fmla="*/ 750 h 756"/>
                <a:gd name="T16" fmla="*/ 864 w 876"/>
                <a:gd name="T17" fmla="*/ 726 h 756"/>
                <a:gd name="T18" fmla="*/ 876 w 876"/>
                <a:gd name="T19" fmla="*/ 688 h 756"/>
                <a:gd name="T20" fmla="*/ 870 w 876"/>
                <a:gd name="T21" fmla="*/ 662 h 756"/>
                <a:gd name="T22" fmla="*/ 846 w 876"/>
                <a:gd name="T23" fmla="*/ 634 h 756"/>
                <a:gd name="T24" fmla="*/ 810 w 876"/>
                <a:gd name="T25" fmla="*/ 622 h 756"/>
                <a:gd name="T26" fmla="*/ 136 w 876"/>
                <a:gd name="T27" fmla="*/ 708 h 756"/>
                <a:gd name="T28" fmla="*/ 122 w 876"/>
                <a:gd name="T29" fmla="*/ 702 h 756"/>
                <a:gd name="T30" fmla="*/ 116 w 876"/>
                <a:gd name="T31" fmla="*/ 688 h 756"/>
                <a:gd name="T32" fmla="*/ 128 w 876"/>
                <a:gd name="T33" fmla="*/ 672 h 756"/>
                <a:gd name="T34" fmla="*/ 146 w 876"/>
                <a:gd name="T35" fmla="*/ 670 h 756"/>
                <a:gd name="T36" fmla="*/ 164 w 876"/>
                <a:gd name="T37" fmla="*/ 682 h 756"/>
                <a:gd name="T38" fmla="*/ 164 w 876"/>
                <a:gd name="T39" fmla="*/ 696 h 756"/>
                <a:gd name="T40" fmla="*/ 146 w 876"/>
                <a:gd name="T41" fmla="*/ 708 h 756"/>
                <a:gd name="T42" fmla="*/ 522 w 876"/>
                <a:gd name="T43" fmla="*/ 706 h 756"/>
                <a:gd name="T44" fmla="*/ 510 w 876"/>
                <a:gd name="T45" fmla="*/ 700 h 756"/>
                <a:gd name="T46" fmla="*/ 506 w 876"/>
                <a:gd name="T47" fmla="*/ 688 h 756"/>
                <a:gd name="T48" fmla="*/ 516 w 876"/>
                <a:gd name="T49" fmla="*/ 674 h 756"/>
                <a:gd name="T50" fmla="*/ 750 w 876"/>
                <a:gd name="T51" fmla="*/ 672 h 756"/>
                <a:gd name="T52" fmla="*/ 764 w 876"/>
                <a:gd name="T53" fmla="*/ 682 h 756"/>
                <a:gd name="T54" fmla="*/ 764 w 876"/>
                <a:gd name="T55" fmla="*/ 696 h 756"/>
                <a:gd name="T56" fmla="*/ 750 w 876"/>
                <a:gd name="T57" fmla="*/ 706 h 756"/>
                <a:gd name="T58" fmla="*/ 130 w 876"/>
                <a:gd name="T59" fmla="*/ 0 h 756"/>
                <a:gd name="T60" fmla="*/ 88 w 876"/>
                <a:gd name="T61" fmla="*/ 8 h 756"/>
                <a:gd name="T62" fmla="*/ 42 w 876"/>
                <a:gd name="T63" fmla="*/ 48 h 756"/>
                <a:gd name="T64" fmla="*/ 22 w 876"/>
                <a:gd name="T65" fmla="*/ 108 h 756"/>
                <a:gd name="T66" fmla="*/ 26 w 876"/>
                <a:gd name="T67" fmla="*/ 446 h 756"/>
                <a:gd name="T68" fmla="*/ 54 w 876"/>
                <a:gd name="T69" fmla="*/ 500 h 756"/>
                <a:gd name="T70" fmla="*/ 110 w 876"/>
                <a:gd name="T71" fmla="*/ 528 h 756"/>
                <a:gd name="T72" fmla="*/ 232 w 876"/>
                <a:gd name="T73" fmla="*/ 572 h 756"/>
                <a:gd name="T74" fmla="*/ 744 w 876"/>
                <a:gd name="T75" fmla="*/ 532 h 756"/>
                <a:gd name="T76" fmla="*/ 786 w 876"/>
                <a:gd name="T77" fmla="*/ 522 h 756"/>
                <a:gd name="T78" fmla="*/ 834 w 876"/>
                <a:gd name="T79" fmla="*/ 484 h 756"/>
                <a:gd name="T80" fmla="*/ 852 w 876"/>
                <a:gd name="T81" fmla="*/ 424 h 756"/>
                <a:gd name="T82" fmla="*/ 850 w 876"/>
                <a:gd name="T83" fmla="*/ 86 h 756"/>
                <a:gd name="T84" fmla="*/ 820 w 876"/>
                <a:gd name="T85" fmla="*/ 32 h 756"/>
                <a:gd name="T86" fmla="*/ 766 w 876"/>
                <a:gd name="T87" fmla="*/ 2 h 756"/>
                <a:gd name="T88" fmla="*/ 802 w 876"/>
                <a:gd name="T89" fmla="*/ 424 h 756"/>
                <a:gd name="T90" fmla="*/ 798 w 876"/>
                <a:gd name="T91" fmla="*/ 446 h 756"/>
                <a:gd name="T92" fmla="*/ 778 w 876"/>
                <a:gd name="T93" fmla="*/ 472 h 756"/>
                <a:gd name="T94" fmla="*/ 744 w 876"/>
                <a:gd name="T95" fmla="*/ 482 h 756"/>
                <a:gd name="T96" fmla="*/ 120 w 876"/>
                <a:gd name="T97" fmla="*/ 480 h 756"/>
                <a:gd name="T98" fmla="*/ 90 w 876"/>
                <a:gd name="T99" fmla="*/ 464 h 756"/>
                <a:gd name="T100" fmla="*/ 74 w 876"/>
                <a:gd name="T101" fmla="*/ 436 h 756"/>
                <a:gd name="T102" fmla="*/ 72 w 876"/>
                <a:gd name="T103" fmla="*/ 108 h 756"/>
                <a:gd name="T104" fmla="*/ 82 w 876"/>
                <a:gd name="T105" fmla="*/ 76 h 756"/>
                <a:gd name="T106" fmla="*/ 108 w 876"/>
                <a:gd name="T107" fmla="*/ 54 h 756"/>
                <a:gd name="T108" fmla="*/ 744 w 876"/>
                <a:gd name="T109" fmla="*/ 50 h 756"/>
                <a:gd name="T110" fmla="*/ 768 w 876"/>
                <a:gd name="T111" fmla="*/ 54 h 756"/>
                <a:gd name="T112" fmla="*/ 792 w 876"/>
                <a:gd name="T113" fmla="*/ 76 h 756"/>
                <a:gd name="T114" fmla="*/ 802 w 876"/>
                <a:gd name="T115" fmla="*/ 10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6" h="756">
                  <a:moveTo>
                    <a:pt x="810" y="622"/>
                  </a:moveTo>
                  <a:lnTo>
                    <a:pt x="66" y="622"/>
                  </a:lnTo>
                  <a:lnTo>
                    <a:pt x="66" y="622"/>
                  </a:lnTo>
                  <a:lnTo>
                    <a:pt x="52" y="624"/>
                  </a:lnTo>
                  <a:lnTo>
                    <a:pt x="40" y="628"/>
                  </a:lnTo>
                  <a:lnTo>
                    <a:pt x="28" y="634"/>
                  </a:lnTo>
                  <a:lnTo>
                    <a:pt x="18" y="642"/>
                  </a:lnTo>
                  <a:lnTo>
                    <a:pt x="10" y="652"/>
                  </a:lnTo>
                  <a:lnTo>
                    <a:pt x="4" y="662"/>
                  </a:lnTo>
                  <a:lnTo>
                    <a:pt x="0" y="676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0" y="702"/>
                  </a:lnTo>
                  <a:lnTo>
                    <a:pt x="4" y="714"/>
                  </a:lnTo>
                  <a:lnTo>
                    <a:pt x="10" y="726"/>
                  </a:lnTo>
                  <a:lnTo>
                    <a:pt x="18" y="736"/>
                  </a:lnTo>
                  <a:lnTo>
                    <a:pt x="28" y="744"/>
                  </a:lnTo>
                  <a:lnTo>
                    <a:pt x="40" y="750"/>
                  </a:lnTo>
                  <a:lnTo>
                    <a:pt x="52" y="754"/>
                  </a:lnTo>
                  <a:lnTo>
                    <a:pt x="66" y="756"/>
                  </a:lnTo>
                  <a:lnTo>
                    <a:pt x="810" y="756"/>
                  </a:lnTo>
                  <a:lnTo>
                    <a:pt x="810" y="756"/>
                  </a:lnTo>
                  <a:lnTo>
                    <a:pt x="822" y="754"/>
                  </a:lnTo>
                  <a:lnTo>
                    <a:pt x="836" y="750"/>
                  </a:lnTo>
                  <a:lnTo>
                    <a:pt x="846" y="744"/>
                  </a:lnTo>
                  <a:lnTo>
                    <a:pt x="856" y="736"/>
                  </a:lnTo>
                  <a:lnTo>
                    <a:pt x="864" y="726"/>
                  </a:lnTo>
                  <a:lnTo>
                    <a:pt x="870" y="714"/>
                  </a:lnTo>
                  <a:lnTo>
                    <a:pt x="874" y="702"/>
                  </a:lnTo>
                  <a:lnTo>
                    <a:pt x="876" y="688"/>
                  </a:lnTo>
                  <a:lnTo>
                    <a:pt x="876" y="688"/>
                  </a:lnTo>
                  <a:lnTo>
                    <a:pt x="874" y="676"/>
                  </a:lnTo>
                  <a:lnTo>
                    <a:pt x="870" y="662"/>
                  </a:lnTo>
                  <a:lnTo>
                    <a:pt x="864" y="652"/>
                  </a:lnTo>
                  <a:lnTo>
                    <a:pt x="856" y="642"/>
                  </a:lnTo>
                  <a:lnTo>
                    <a:pt x="846" y="634"/>
                  </a:lnTo>
                  <a:lnTo>
                    <a:pt x="836" y="628"/>
                  </a:lnTo>
                  <a:lnTo>
                    <a:pt x="822" y="624"/>
                  </a:lnTo>
                  <a:lnTo>
                    <a:pt x="810" y="622"/>
                  </a:lnTo>
                  <a:lnTo>
                    <a:pt x="810" y="622"/>
                  </a:lnTo>
                  <a:close/>
                  <a:moveTo>
                    <a:pt x="146" y="708"/>
                  </a:moveTo>
                  <a:lnTo>
                    <a:pt x="136" y="708"/>
                  </a:lnTo>
                  <a:lnTo>
                    <a:pt x="136" y="708"/>
                  </a:lnTo>
                  <a:lnTo>
                    <a:pt x="128" y="706"/>
                  </a:lnTo>
                  <a:lnTo>
                    <a:pt x="122" y="702"/>
                  </a:lnTo>
                  <a:lnTo>
                    <a:pt x="118" y="696"/>
                  </a:lnTo>
                  <a:lnTo>
                    <a:pt x="116" y="688"/>
                  </a:lnTo>
                  <a:lnTo>
                    <a:pt x="116" y="688"/>
                  </a:lnTo>
                  <a:lnTo>
                    <a:pt x="118" y="682"/>
                  </a:lnTo>
                  <a:lnTo>
                    <a:pt x="122" y="676"/>
                  </a:lnTo>
                  <a:lnTo>
                    <a:pt x="128" y="672"/>
                  </a:lnTo>
                  <a:lnTo>
                    <a:pt x="136" y="670"/>
                  </a:lnTo>
                  <a:lnTo>
                    <a:pt x="146" y="670"/>
                  </a:lnTo>
                  <a:lnTo>
                    <a:pt x="146" y="670"/>
                  </a:lnTo>
                  <a:lnTo>
                    <a:pt x="154" y="672"/>
                  </a:lnTo>
                  <a:lnTo>
                    <a:pt x="160" y="676"/>
                  </a:lnTo>
                  <a:lnTo>
                    <a:pt x="164" y="682"/>
                  </a:lnTo>
                  <a:lnTo>
                    <a:pt x="166" y="688"/>
                  </a:lnTo>
                  <a:lnTo>
                    <a:pt x="166" y="688"/>
                  </a:lnTo>
                  <a:lnTo>
                    <a:pt x="164" y="696"/>
                  </a:lnTo>
                  <a:lnTo>
                    <a:pt x="160" y="702"/>
                  </a:lnTo>
                  <a:lnTo>
                    <a:pt x="154" y="706"/>
                  </a:lnTo>
                  <a:lnTo>
                    <a:pt x="146" y="708"/>
                  </a:lnTo>
                  <a:lnTo>
                    <a:pt x="146" y="708"/>
                  </a:lnTo>
                  <a:close/>
                  <a:moveTo>
                    <a:pt x="750" y="706"/>
                  </a:moveTo>
                  <a:lnTo>
                    <a:pt x="522" y="706"/>
                  </a:lnTo>
                  <a:lnTo>
                    <a:pt x="522" y="706"/>
                  </a:lnTo>
                  <a:lnTo>
                    <a:pt x="516" y="704"/>
                  </a:lnTo>
                  <a:lnTo>
                    <a:pt x="510" y="700"/>
                  </a:lnTo>
                  <a:lnTo>
                    <a:pt x="506" y="696"/>
                  </a:lnTo>
                  <a:lnTo>
                    <a:pt x="506" y="688"/>
                  </a:lnTo>
                  <a:lnTo>
                    <a:pt x="506" y="688"/>
                  </a:lnTo>
                  <a:lnTo>
                    <a:pt x="506" y="682"/>
                  </a:lnTo>
                  <a:lnTo>
                    <a:pt x="510" y="678"/>
                  </a:lnTo>
                  <a:lnTo>
                    <a:pt x="516" y="674"/>
                  </a:lnTo>
                  <a:lnTo>
                    <a:pt x="522" y="672"/>
                  </a:lnTo>
                  <a:lnTo>
                    <a:pt x="750" y="672"/>
                  </a:lnTo>
                  <a:lnTo>
                    <a:pt x="750" y="672"/>
                  </a:lnTo>
                  <a:lnTo>
                    <a:pt x="756" y="674"/>
                  </a:lnTo>
                  <a:lnTo>
                    <a:pt x="762" y="678"/>
                  </a:lnTo>
                  <a:lnTo>
                    <a:pt x="764" y="682"/>
                  </a:lnTo>
                  <a:lnTo>
                    <a:pt x="766" y="688"/>
                  </a:lnTo>
                  <a:lnTo>
                    <a:pt x="766" y="688"/>
                  </a:lnTo>
                  <a:lnTo>
                    <a:pt x="764" y="696"/>
                  </a:lnTo>
                  <a:lnTo>
                    <a:pt x="762" y="700"/>
                  </a:lnTo>
                  <a:lnTo>
                    <a:pt x="756" y="704"/>
                  </a:lnTo>
                  <a:lnTo>
                    <a:pt x="750" y="706"/>
                  </a:lnTo>
                  <a:lnTo>
                    <a:pt x="750" y="706"/>
                  </a:lnTo>
                  <a:close/>
                  <a:moveTo>
                    <a:pt x="744" y="0"/>
                  </a:moveTo>
                  <a:lnTo>
                    <a:pt x="130" y="0"/>
                  </a:lnTo>
                  <a:lnTo>
                    <a:pt x="130" y="0"/>
                  </a:lnTo>
                  <a:lnTo>
                    <a:pt x="110" y="2"/>
                  </a:lnTo>
                  <a:lnTo>
                    <a:pt x="88" y="8"/>
                  </a:lnTo>
                  <a:lnTo>
                    <a:pt x="70" y="18"/>
                  </a:lnTo>
                  <a:lnTo>
                    <a:pt x="54" y="32"/>
                  </a:lnTo>
                  <a:lnTo>
                    <a:pt x="42" y="48"/>
                  </a:lnTo>
                  <a:lnTo>
                    <a:pt x="32" y="66"/>
                  </a:lnTo>
                  <a:lnTo>
                    <a:pt x="26" y="86"/>
                  </a:lnTo>
                  <a:lnTo>
                    <a:pt x="22" y="108"/>
                  </a:lnTo>
                  <a:lnTo>
                    <a:pt x="22" y="424"/>
                  </a:lnTo>
                  <a:lnTo>
                    <a:pt x="22" y="424"/>
                  </a:lnTo>
                  <a:lnTo>
                    <a:pt x="26" y="446"/>
                  </a:lnTo>
                  <a:lnTo>
                    <a:pt x="32" y="466"/>
                  </a:lnTo>
                  <a:lnTo>
                    <a:pt x="42" y="484"/>
                  </a:lnTo>
                  <a:lnTo>
                    <a:pt x="54" y="500"/>
                  </a:lnTo>
                  <a:lnTo>
                    <a:pt x="70" y="512"/>
                  </a:lnTo>
                  <a:lnTo>
                    <a:pt x="88" y="522"/>
                  </a:lnTo>
                  <a:lnTo>
                    <a:pt x="110" y="528"/>
                  </a:lnTo>
                  <a:lnTo>
                    <a:pt x="130" y="532"/>
                  </a:lnTo>
                  <a:lnTo>
                    <a:pt x="232" y="532"/>
                  </a:lnTo>
                  <a:lnTo>
                    <a:pt x="232" y="572"/>
                  </a:lnTo>
                  <a:lnTo>
                    <a:pt x="644" y="572"/>
                  </a:lnTo>
                  <a:lnTo>
                    <a:pt x="644" y="532"/>
                  </a:lnTo>
                  <a:lnTo>
                    <a:pt x="744" y="532"/>
                  </a:lnTo>
                  <a:lnTo>
                    <a:pt x="744" y="532"/>
                  </a:lnTo>
                  <a:lnTo>
                    <a:pt x="766" y="528"/>
                  </a:lnTo>
                  <a:lnTo>
                    <a:pt x="786" y="522"/>
                  </a:lnTo>
                  <a:lnTo>
                    <a:pt x="804" y="512"/>
                  </a:lnTo>
                  <a:lnTo>
                    <a:pt x="820" y="500"/>
                  </a:lnTo>
                  <a:lnTo>
                    <a:pt x="834" y="484"/>
                  </a:lnTo>
                  <a:lnTo>
                    <a:pt x="844" y="466"/>
                  </a:lnTo>
                  <a:lnTo>
                    <a:pt x="850" y="446"/>
                  </a:lnTo>
                  <a:lnTo>
                    <a:pt x="852" y="424"/>
                  </a:lnTo>
                  <a:lnTo>
                    <a:pt x="852" y="108"/>
                  </a:lnTo>
                  <a:lnTo>
                    <a:pt x="852" y="108"/>
                  </a:lnTo>
                  <a:lnTo>
                    <a:pt x="850" y="86"/>
                  </a:lnTo>
                  <a:lnTo>
                    <a:pt x="844" y="66"/>
                  </a:lnTo>
                  <a:lnTo>
                    <a:pt x="834" y="48"/>
                  </a:lnTo>
                  <a:lnTo>
                    <a:pt x="820" y="32"/>
                  </a:lnTo>
                  <a:lnTo>
                    <a:pt x="804" y="18"/>
                  </a:lnTo>
                  <a:lnTo>
                    <a:pt x="786" y="8"/>
                  </a:lnTo>
                  <a:lnTo>
                    <a:pt x="766" y="2"/>
                  </a:lnTo>
                  <a:lnTo>
                    <a:pt x="744" y="0"/>
                  </a:lnTo>
                  <a:lnTo>
                    <a:pt x="744" y="0"/>
                  </a:lnTo>
                  <a:close/>
                  <a:moveTo>
                    <a:pt x="802" y="424"/>
                  </a:moveTo>
                  <a:lnTo>
                    <a:pt x="802" y="424"/>
                  </a:lnTo>
                  <a:lnTo>
                    <a:pt x="802" y="436"/>
                  </a:lnTo>
                  <a:lnTo>
                    <a:pt x="798" y="446"/>
                  </a:lnTo>
                  <a:lnTo>
                    <a:pt x="792" y="456"/>
                  </a:lnTo>
                  <a:lnTo>
                    <a:pt x="786" y="464"/>
                  </a:lnTo>
                  <a:lnTo>
                    <a:pt x="778" y="472"/>
                  </a:lnTo>
                  <a:lnTo>
                    <a:pt x="768" y="476"/>
                  </a:lnTo>
                  <a:lnTo>
                    <a:pt x="756" y="480"/>
                  </a:lnTo>
                  <a:lnTo>
                    <a:pt x="744" y="482"/>
                  </a:lnTo>
                  <a:lnTo>
                    <a:pt x="130" y="482"/>
                  </a:lnTo>
                  <a:lnTo>
                    <a:pt x="130" y="482"/>
                  </a:lnTo>
                  <a:lnTo>
                    <a:pt x="120" y="480"/>
                  </a:lnTo>
                  <a:lnTo>
                    <a:pt x="108" y="476"/>
                  </a:lnTo>
                  <a:lnTo>
                    <a:pt x="98" y="472"/>
                  </a:lnTo>
                  <a:lnTo>
                    <a:pt x="90" y="464"/>
                  </a:lnTo>
                  <a:lnTo>
                    <a:pt x="82" y="456"/>
                  </a:lnTo>
                  <a:lnTo>
                    <a:pt x="78" y="446"/>
                  </a:lnTo>
                  <a:lnTo>
                    <a:pt x="74" y="436"/>
                  </a:lnTo>
                  <a:lnTo>
                    <a:pt x="72" y="424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4" y="96"/>
                  </a:lnTo>
                  <a:lnTo>
                    <a:pt x="78" y="86"/>
                  </a:lnTo>
                  <a:lnTo>
                    <a:pt x="82" y="76"/>
                  </a:lnTo>
                  <a:lnTo>
                    <a:pt x="90" y="68"/>
                  </a:lnTo>
                  <a:lnTo>
                    <a:pt x="98" y="60"/>
                  </a:lnTo>
                  <a:lnTo>
                    <a:pt x="108" y="54"/>
                  </a:lnTo>
                  <a:lnTo>
                    <a:pt x="120" y="52"/>
                  </a:lnTo>
                  <a:lnTo>
                    <a:pt x="130" y="50"/>
                  </a:lnTo>
                  <a:lnTo>
                    <a:pt x="744" y="50"/>
                  </a:lnTo>
                  <a:lnTo>
                    <a:pt x="744" y="50"/>
                  </a:lnTo>
                  <a:lnTo>
                    <a:pt x="756" y="52"/>
                  </a:lnTo>
                  <a:lnTo>
                    <a:pt x="768" y="54"/>
                  </a:lnTo>
                  <a:lnTo>
                    <a:pt x="778" y="60"/>
                  </a:lnTo>
                  <a:lnTo>
                    <a:pt x="786" y="68"/>
                  </a:lnTo>
                  <a:lnTo>
                    <a:pt x="792" y="76"/>
                  </a:lnTo>
                  <a:lnTo>
                    <a:pt x="798" y="86"/>
                  </a:lnTo>
                  <a:lnTo>
                    <a:pt x="802" y="96"/>
                  </a:lnTo>
                  <a:lnTo>
                    <a:pt x="802" y="108"/>
                  </a:lnTo>
                  <a:lnTo>
                    <a:pt x="802" y="4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008085" y="1531231"/>
            <a:ext cx="2996906" cy="495167"/>
            <a:chOff x="1765968" y="1564683"/>
            <a:chExt cx="2497422" cy="550185"/>
          </a:xfrm>
        </p:grpSpPr>
        <p:sp>
          <p:nvSpPr>
            <p:cNvPr id="119" name="Right Arrow 118"/>
            <p:cNvSpPr/>
            <p:nvPr/>
          </p:nvSpPr>
          <p:spPr>
            <a:xfrm>
              <a:off x="1908810" y="1564683"/>
              <a:ext cx="2354580" cy="550185"/>
            </a:xfrm>
            <a:prstGeom prst="rightArrow">
              <a:avLst>
                <a:gd name="adj1" fmla="val 55289"/>
                <a:gd name="adj2" fmla="val 51565"/>
              </a:avLst>
            </a:prstGeom>
            <a:gradFill>
              <a:gsLst>
                <a:gs pos="56000">
                  <a:srgbClr val="5D87A1"/>
                </a:gs>
                <a:gs pos="100000">
                  <a:srgbClr val="1D3645">
                    <a:tint val="23500"/>
                    <a:satMod val="160000"/>
                    <a:alpha val="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765968" y="1702615"/>
              <a:ext cx="2023110" cy="2743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Normal Internet Traffic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193258" y="2065338"/>
            <a:ext cx="2825496" cy="495167"/>
            <a:chOff x="1908810" y="2097723"/>
            <a:chExt cx="2354580" cy="550185"/>
          </a:xfrm>
        </p:grpSpPr>
        <p:sp>
          <p:nvSpPr>
            <p:cNvPr id="122" name="Right Arrow 121"/>
            <p:cNvSpPr/>
            <p:nvPr/>
          </p:nvSpPr>
          <p:spPr>
            <a:xfrm>
              <a:off x="1908810" y="2097723"/>
              <a:ext cx="2354580" cy="550185"/>
            </a:xfrm>
            <a:prstGeom prst="rightArrow">
              <a:avLst>
                <a:gd name="adj1" fmla="val 55289"/>
                <a:gd name="adj2" fmla="val 51565"/>
              </a:avLst>
            </a:prstGeom>
            <a:gradFill>
              <a:gsLst>
                <a:gs pos="22000">
                  <a:srgbClr val="C00000"/>
                </a:gs>
                <a:gs pos="100000">
                  <a:srgbClr val="1D3645">
                    <a:tint val="23500"/>
                    <a:satMod val="160000"/>
                    <a:alpha val="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941174" y="2235655"/>
              <a:ext cx="2023110" cy="2743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DDoS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Attack Traffic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077047" y="2499858"/>
            <a:ext cx="2955424" cy="495167"/>
            <a:chOff x="1811967" y="2630763"/>
            <a:chExt cx="2462853" cy="550185"/>
          </a:xfrm>
        </p:grpSpPr>
        <p:sp>
          <p:nvSpPr>
            <p:cNvPr id="125" name="Right Arrow 124"/>
            <p:cNvSpPr/>
            <p:nvPr/>
          </p:nvSpPr>
          <p:spPr>
            <a:xfrm rot="10800000">
              <a:off x="1920240" y="2630763"/>
              <a:ext cx="2354580" cy="550185"/>
            </a:xfrm>
            <a:prstGeom prst="rightArrow">
              <a:avLst>
                <a:gd name="adj1" fmla="val 55289"/>
                <a:gd name="adj2" fmla="val 51565"/>
              </a:avLst>
            </a:prstGeom>
            <a:gradFill>
              <a:gsLst>
                <a:gs pos="56000">
                  <a:srgbClr val="5D87A1"/>
                </a:gs>
                <a:gs pos="100000">
                  <a:srgbClr val="1D3645">
                    <a:tint val="23500"/>
                    <a:satMod val="160000"/>
                    <a:alpha val="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811967" y="2768696"/>
              <a:ext cx="2023110" cy="2743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Normal Internet Traffic</a:t>
              </a: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9010134" y="2149601"/>
            <a:ext cx="1507432" cy="2468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Resources</a:t>
            </a:r>
          </a:p>
        </p:txBody>
      </p:sp>
      <p:sp>
        <p:nvSpPr>
          <p:cNvPr id="128" name="Freeform 6"/>
          <p:cNvSpPr>
            <a:spLocks noEditPoints="1"/>
          </p:cNvSpPr>
          <p:nvPr/>
        </p:nvSpPr>
        <p:spPr bwMode="auto">
          <a:xfrm>
            <a:off x="4051541" y="1571247"/>
            <a:ext cx="2896021" cy="1436056"/>
          </a:xfrm>
          <a:custGeom>
            <a:avLst/>
            <a:gdLst>
              <a:gd name="T0" fmla="*/ 104 w 2786"/>
              <a:gd name="T1" fmla="*/ 2 h 1842"/>
              <a:gd name="T2" fmla="*/ 34 w 2786"/>
              <a:gd name="T3" fmla="*/ 34 h 1842"/>
              <a:gd name="T4" fmla="*/ 0 w 2786"/>
              <a:gd name="T5" fmla="*/ 104 h 1842"/>
              <a:gd name="T6" fmla="*/ 0 w 2786"/>
              <a:gd name="T7" fmla="*/ 1738 h 1842"/>
              <a:gd name="T8" fmla="*/ 34 w 2786"/>
              <a:gd name="T9" fmla="*/ 1808 h 1842"/>
              <a:gd name="T10" fmla="*/ 104 w 2786"/>
              <a:gd name="T11" fmla="*/ 1842 h 1842"/>
              <a:gd name="T12" fmla="*/ 2682 w 2786"/>
              <a:gd name="T13" fmla="*/ 1842 h 1842"/>
              <a:gd name="T14" fmla="*/ 2752 w 2786"/>
              <a:gd name="T15" fmla="*/ 1808 h 1842"/>
              <a:gd name="T16" fmla="*/ 2786 w 2786"/>
              <a:gd name="T17" fmla="*/ 1738 h 1842"/>
              <a:gd name="T18" fmla="*/ 2786 w 2786"/>
              <a:gd name="T19" fmla="*/ 104 h 1842"/>
              <a:gd name="T20" fmla="*/ 2752 w 2786"/>
              <a:gd name="T21" fmla="*/ 34 h 1842"/>
              <a:gd name="T22" fmla="*/ 2682 w 2786"/>
              <a:gd name="T23" fmla="*/ 2 h 1842"/>
              <a:gd name="T24" fmla="*/ 824 w 2786"/>
              <a:gd name="T25" fmla="*/ 146 h 1842"/>
              <a:gd name="T26" fmla="*/ 886 w 2786"/>
              <a:gd name="T27" fmla="*/ 172 h 1842"/>
              <a:gd name="T28" fmla="*/ 912 w 2786"/>
              <a:gd name="T29" fmla="*/ 234 h 1842"/>
              <a:gd name="T30" fmla="*/ 896 w 2786"/>
              <a:gd name="T31" fmla="*/ 282 h 1842"/>
              <a:gd name="T32" fmla="*/ 842 w 2786"/>
              <a:gd name="T33" fmla="*/ 320 h 1842"/>
              <a:gd name="T34" fmla="*/ 790 w 2786"/>
              <a:gd name="T35" fmla="*/ 314 h 1842"/>
              <a:gd name="T36" fmla="*/ 744 w 2786"/>
              <a:gd name="T37" fmla="*/ 268 h 1842"/>
              <a:gd name="T38" fmla="*/ 738 w 2786"/>
              <a:gd name="T39" fmla="*/ 216 h 1842"/>
              <a:gd name="T40" fmla="*/ 776 w 2786"/>
              <a:gd name="T41" fmla="*/ 162 h 1842"/>
              <a:gd name="T42" fmla="*/ 824 w 2786"/>
              <a:gd name="T43" fmla="*/ 146 h 1842"/>
              <a:gd name="T44" fmla="*/ 568 w 2786"/>
              <a:gd name="T45" fmla="*/ 154 h 1842"/>
              <a:gd name="T46" fmla="*/ 614 w 2786"/>
              <a:gd name="T47" fmla="*/ 200 h 1842"/>
              <a:gd name="T48" fmla="*/ 618 w 2786"/>
              <a:gd name="T49" fmla="*/ 252 h 1842"/>
              <a:gd name="T50" fmla="*/ 582 w 2786"/>
              <a:gd name="T51" fmla="*/ 306 h 1842"/>
              <a:gd name="T52" fmla="*/ 534 w 2786"/>
              <a:gd name="T53" fmla="*/ 320 h 1842"/>
              <a:gd name="T54" fmla="*/ 472 w 2786"/>
              <a:gd name="T55" fmla="*/ 296 h 1842"/>
              <a:gd name="T56" fmla="*/ 446 w 2786"/>
              <a:gd name="T57" fmla="*/ 234 h 1842"/>
              <a:gd name="T58" fmla="*/ 462 w 2786"/>
              <a:gd name="T59" fmla="*/ 186 h 1842"/>
              <a:gd name="T60" fmla="*/ 516 w 2786"/>
              <a:gd name="T61" fmla="*/ 148 h 1842"/>
              <a:gd name="T62" fmla="*/ 244 w 2786"/>
              <a:gd name="T63" fmla="*/ 146 h 1842"/>
              <a:gd name="T64" fmla="*/ 304 w 2786"/>
              <a:gd name="T65" fmla="*/ 172 h 1842"/>
              <a:gd name="T66" fmla="*/ 330 w 2786"/>
              <a:gd name="T67" fmla="*/ 234 h 1842"/>
              <a:gd name="T68" fmla="*/ 316 w 2786"/>
              <a:gd name="T69" fmla="*/ 282 h 1842"/>
              <a:gd name="T70" fmla="*/ 260 w 2786"/>
              <a:gd name="T71" fmla="*/ 320 h 1842"/>
              <a:gd name="T72" fmla="*/ 210 w 2786"/>
              <a:gd name="T73" fmla="*/ 314 h 1842"/>
              <a:gd name="T74" fmla="*/ 162 w 2786"/>
              <a:gd name="T75" fmla="*/ 268 h 1842"/>
              <a:gd name="T76" fmla="*/ 158 w 2786"/>
              <a:gd name="T77" fmla="*/ 216 h 1842"/>
              <a:gd name="T78" fmla="*/ 194 w 2786"/>
              <a:gd name="T79" fmla="*/ 162 h 1842"/>
              <a:gd name="T80" fmla="*/ 244 w 2786"/>
              <a:gd name="T81" fmla="*/ 146 h 1842"/>
              <a:gd name="T82" fmla="*/ 2638 w 2786"/>
              <a:gd name="T83" fmla="*/ 1618 h 1842"/>
              <a:gd name="T84" fmla="*/ 2590 w 2786"/>
              <a:gd name="T85" fmla="*/ 1690 h 1842"/>
              <a:gd name="T86" fmla="*/ 2526 w 2786"/>
              <a:gd name="T87" fmla="*/ 1710 h 1842"/>
              <a:gd name="T88" fmla="*/ 238 w 2786"/>
              <a:gd name="T89" fmla="*/ 1708 h 1842"/>
              <a:gd name="T90" fmla="*/ 164 w 2786"/>
              <a:gd name="T91" fmla="*/ 1658 h 1842"/>
              <a:gd name="T92" fmla="*/ 146 w 2786"/>
              <a:gd name="T93" fmla="*/ 1594 h 1842"/>
              <a:gd name="T94" fmla="*/ 148 w 2786"/>
              <a:gd name="T95" fmla="*/ 514 h 1842"/>
              <a:gd name="T96" fmla="*/ 196 w 2786"/>
              <a:gd name="T97" fmla="*/ 442 h 1842"/>
              <a:gd name="T98" fmla="*/ 260 w 2786"/>
              <a:gd name="T99" fmla="*/ 422 h 1842"/>
              <a:gd name="T100" fmla="*/ 2548 w 2786"/>
              <a:gd name="T101" fmla="*/ 424 h 1842"/>
              <a:gd name="T102" fmla="*/ 2622 w 2786"/>
              <a:gd name="T103" fmla="*/ 474 h 1842"/>
              <a:gd name="T104" fmla="*/ 2640 w 2786"/>
              <a:gd name="T105" fmla="*/ 538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6" h="1842">
                <a:moveTo>
                  <a:pt x="2670" y="0"/>
                </a:moveTo>
                <a:lnTo>
                  <a:pt x="116" y="0"/>
                </a:lnTo>
                <a:lnTo>
                  <a:pt x="116" y="0"/>
                </a:lnTo>
                <a:lnTo>
                  <a:pt x="104" y="2"/>
                </a:lnTo>
                <a:lnTo>
                  <a:pt x="92" y="2"/>
                </a:lnTo>
                <a:lnTo>
                  <a:pt x="70" y="10"/>
                </a:lnTo>
                <a:lnTo>
                  <a:pt x="52" y="20"/>
                </a:lnTo>
                <a:lnTo>
                  <a:pt x="34" y="34"/>
                </a:lnTo>
                <a:lnTo>
                  <a:pt x="20" y="52"/>
                </a:lnTo>
                <a:lnTo>
                  <a:pt x="10" y="72"/>
                </a:lnTo>
                <a:lnTo>
                  <a:pt x="2" y="92"/>
                </a:lnTo>
                <a:lnTo>
                  <a:pt x="0" y="104"/>
                </a:lnTo>
                <a:lnTo>
                  <a:pt x="0" y="116"/>
                </a:lnTo>
                <a:lnTo>
                  <a:pt x="0" y="1726"/>
                </a:lnTo>
                <a:lnTo>
                  <a:pt x="0" y="1726"/>
                </a:lnTo>
                <a:lnTo>
                  <a:pt x="0" y="1738"/>
                </a:lnTo>
                <a:lnTo>
                  <a:pt x="2" y="1750"/>
                </a:lnTo>
                <a:lnTo>
                  <a:pt x="10" y="1772"/>
                </a:lnTo>
                <a:lnTo>
                  <a:pt x="20" y="1792"/>
                </a:lnTo>
                <a:lnTo>
                  <a:pt x="34" y="1808"/>
                </a:lnTo>
                <a:lnTo>
                  <a:pt x="52" y="1822"/>
                </a:lnTo>
                <a:lnTo>
                  <a:pt x="70" y="1834"/>
                </a:lnTo>
                <a:lnTo>
                  <a:pt x="92" y="1840"/>
                </a:lnTo>
                <a:lnTo>
                  <a:pt x="104" y="1842"/>
                </a:lnTo>
                <a:lnTo>
                  <a:pt x="116" y="1842"/>
                </a:lnTo>
                <a:lnTo>
                  <a:pt x="2670" y="1842"/>
                </a:lnTo>
                <a:lnTo>
                  <a:pt x="2670" y="1842"/>
                </a:lnTo>
                <a:lnTo>
                  <a:pt x="2682" y="1842"/>
                </a:lnTo>
                <a:lnTo>
                  <a:pt x="2694" y="1840"/>
                </a:lnTo>
                <a:lnTo>
                  <a:pt x="2716" y="1834"/>
                </a:lnTo>
                <a:lnTo>
                  <a:pt x="2734" y="1822"/>
                </a:lnTo>
                <a:lnTo>
                  <a:pt x="2752" y="1808"/>
                </a:lnTo>
                <a:lnTo>
                  <a:pt x="2766" y="1792"/>
                </a:lnTo>
                <a:lnTo>
                  <a:pt x="2776" y="1772"/>
                </a:lnTo>
                <a:lnTo>
                  <a:pt x="2784" y="1750"/>
                </a:lnTo>
                <a:lnTo>
                  <a:pt x="2786" y="1738"/>
                </a:lnTo>
                <a:lnTo>
                  <a:pt x="2786" y="1726"/>
                </a:lnTo>
                <a:lnTo>
                  <a:pt x="2786" y="116"/>
                </a:lnTo>
                <a:lnTo>
                  <a:pt x="2786" y="116"/>
                </a:lnTo>
                <a:lnTo>
                  <a:pt x="2786" y="104"/>
                </a:lnTo>
                <a:lnTo>
                  <a:pt x="2784" y="92"/>
                </a:lnTo>
                <a:lnTo>
                  <a:pt x="2776" y="72"/>
                </a:lnTo>
                <a:lnTo>
                  <a:pt x="2766" y="52"/>
                </a:lnTo>
                <a:lnTo>
                  <a:pt x="2752" y="34"/>
                </a:lnTo>
                <a:lnTo>
                  <a:pt x="2734" y="20"/>
                </a:lnTo>
                <a:lnTo>
                  <a:pt x="2716" y="10"/>
                </a:lnTo>
                <a:lnTo>
                  <a:pt x="2694" y="2"/>
                </a:lnTo>
                <a:lnTo>
                  <a:pt x="2682" y="2"/>
                </a:lnTo>
                <a:lnTo>
                  <a:pt x="2670" y="0"/>
                </a:lnTo>
                <a:lnTo>
                  <a:pt x="2670" y="0"/>
                </a:lnTo>
                <a:close/>
                <a:moveTo>
                  <a:pt x="824" y="146"/>
                </a:moveTo>
                <a:lnTo>
                  <a:pt x="824" y="146"/>
                </a:lnTo>
                <a:lnTo>
                  <a:pt x="842" y="148"/>
                </a:lnTo>
                <a:lnTo>
                  <a:pt x="858" y="154"/>
                </a:lnTo>
                <a:lnTo>
                  <a:pt x="872" y="162"/>
                </a:lnTo>
                <a:lnTo>
                  <a:pt x="886" y="172"/>
                </a:lnTo>
                <a:lnTo>
                  <a:pt x="896" y="186"/>
                </a:lnTo>
                <a:lnTo>
                  <a:pt x="904" y="200"/>
                </a:lnTo>
                <a:lnTo>
                  <a:pt x="910" y="216"/>
                </a:lnTo>
                <a:lnTo>
                  <a:pt x="912" y="234"/>
                </a:lnTo>
                <a:lnTo>
                  <a:pt x="912" y="234"/>
                </a:lnTo>
                <a:lnTo>
                  <a:pt x="910" y="252"/>
                </a:lnTo>
                <a:lnTo>
                  <a:pt x="904" y="268"/>
                </a:lnTo>
                <a:lnTo>
                  <a:pt x="896" y="282"/>
                </a:lnTo>
                <a:lnTo>
                  <a:pt x="886" y="296"/>
                </a:lnTo>
                <a:lnTo>
                  <a:pt x="872" y="306"/>
                </a:lnTo>
                <a:lnTo>
                  <a:pt x="858" y="314"/>
                </a:lnTo>
                <a:lnTo>
                  <a:pt x="842" y="320"/>
                </a:lnTo>
                <a:lnTo>
                  <a:pt x="824" y="320"/>
                </a:lnTo>
                <a:lnTo>
                  <a:pt x="824" y="320"/>
                </a:lnTo>
                <a:lnTo>
                  <a:pt x="806" y="320"/>
                </a:lnTo>
                <a:lnTo>
                  <a:pt x="790" y="314"/>
                </a:lnTo>
                <a:lnTo>
                  <a:pt x="776" y="306"/>
                </a:lnTo>
                <a:lnTo>
                  <a:pt x="762" y="296"/>
                </a:lnTo>
                <a:lnTo>
                  <a:pt x="752" y="282"/>
                </a:lnTo>
                <a:lnTo>
                  <a:pt x="744" y="268"/>
                </a:lnTo>
                <a:lnTo>
                  <a:pt x="738" y="252"/>
                </a:lnTo>
                <a:lnTo>
                  <a:pt x="738" y="234"/>
                </a:lnTo>
                <a:lnTo>
                  <a:pt x="738" y="234"/>
                </a:lnTo>
                <a:lnTo>
                  <a:pt x="738" y="216"/>
                </a:lnTo>
                <a:lnTo>
                  <a:pt x="744" y="200"/>
                </a:lnTo>
                <a:lnTo>
                  <a:pt x="752" y="186"/>
                </a:lnTo>
                <a:lnTo>
                  <a:pt x="762" y="172"/>
                </a:lnTo>
                <a:lnTo>
                  <a:pt x="776" y="162"/>
                </a:lnTo>
                <a:lnTo>
                  <a:pt x="790" y="154"/>
                </a:lnTo>
                <a:lnTo>
                  <a:pt x="806" y="148"/>
                </a:lnTo>
                <a:lnTo>
                  <a:pt x="824" y="146"/>
                </a:lnTo>
                <a:lnTo>
                  <a:pt x="824" y="146"/>
                </a:lnTo>
                <a:close/>
                <a:moveTo>
                  <a:pt x="534" y="146"/>
                </a:moveTo>
                <a:lnTo>
                  <a:pt x="534" y="146"/>
                </a:lnTo>
                <a:lnTo>
                  <a:pt x="552" y="148"/>
                </a:lnTo>
                <a:lnTo>
                  <a:pt x="568" y="154"/>
                </a:lnTo>
                <a:lnTo>
                  <a:pt x="582" y="162"/>
                </a:lnTo>
                <a:lnTo>
                  <a:pt x="596" y="172"/>
                </a:lnTo>
                <a:lnTo>
                  <a:pt x="606" y="186"/>
                </a:lnTo>
                <a:lnTo>
                  <a:pt x="614" y="200"/>
                </a:lnTo>
                <a:lnTo>
                  <a:pt x="618" y="216"/>
                </a:lnTo>
                <a:lnTo>
                  <a:pt x="620" y="234"/>
                </a:lnTo>
                <a:lnTo>
                  <a:pt x="620" y="234"/>
                </a:lnTo>
                <a:lnTo>
                  <a:pt x="618" y="252"/>
                </a:lnTo>
                <a:lnTo>
                  <a:pt x="614" y="268"/>
                </a:lnTo>
                <a:lnTo>
                  <a:pt x="606" y="282"/>
                </a:lnTo>
                <a:lnTo>
                  <a:pt x="596" y="296"/>
                </a:lnTo>
                <a:lnTo>
                  <a:pt x="582" y="306"/>
                </a:lnTo>
                <a:lnTo>
                  <a:pt x="568" y="314"/>
                </a:lnTo>
                <a:lnTo>
                  <a:pt x="552" y="320"/>
                </a:lnTo>
                <a:lnTo>
                  <a:pt x="534" y="320"/>
                </a:lnTo>
                <a:lnTo>
                  <a:pt x="534" y="320"/>
                </a:lnTo>
                <a:lnTo>
                  <a:pt x="516" y="320"/>
                </a:lnTo>
                <a:lnTo>
                  <a:pt x="500" y="314"/>
                </a:lnTo>
                <a:lnTo>
                  <a:pt x="484" y="306"/>
                </a:lnTo>
                <a:lnTo>
                  <a:pt x="472" y="296"/>
                </a:lnTo>
                <a:lnTo>
                  <a:pt x="462" y="282"/>
                </a:lnTo>
                <a:lnTo>
                  <a:pt x="454" y="268"/>
                </a:lnTo>
                <a:lnTo>
                  <a:pt x="448" y="252"/>
                </a:lnTo>
                <a:lnTo>
                  <a:pt x="446" y="234"/>
                </a:lnTo>
                <a:lnTo>
                  <a:pt x="446" y="234"/>
                </a:lnTo>
                <a:lnTo>
                  <a:pt x="448" y="216"/>
                </a:lnTo>
                <a:lnTo>
                  <a:pt x="454" y="200"/>
                </a:lnTo>
                <a:lnTo>
                  <a:pt x="462" y="186"/>
                </a:lnTo>
                <a:lnTo>
                  <a:pt x="472" y="172"/>
                </a:lnTo>
                <a:lnTo>
                  <a:pt x="484" y="162"/>
                </a:lnTo>
                <a:lnTo>
                  <a:pt x="500" y="154"/>
                </a:lnTo>
                <a:lnTo>
                  <a:pt x="516" y="148"/>
                </a:lnTo>
                <a:lnTo>
                  <a:pt x="534" y="146"/>
                </a:lnTo>
                <a:lnTo>
                  <a:pt x="534" y="146"/>
                </a:lnTo>
                <a:close/>
                <a:moveTo>
                  <a:pt x="244" y="146"/>
                </a:moveTo>
                <a:lnTo>
                  <a:pt x="244" y="146"/>
                </a:lnTo>
                <a:lnTo>
                  <a:pt x="260" y="148"/>
                </a:lnTo>
                <a:lnTo>
                  <a:pt x="276" y="154"/>
                </a:lnTo>
                <a:lnTo>
                  <a:pt x="292" y="162"/>
                </a:lnTo>
                <a:lnTo>
                  <a:pt x="304" y="172"/>
                </a:lnTo>
                <a:lnTo>
                  <a:pt x="316" y="186"/>
                </a:lnTo>
                <a:lnTo>
                  <a:pt x="324" y="200"/>
                </a:lnTo>
                <a:lnTo>
                  <a:pt x="328" y="216"/>
                </a:lnTo>
                <a:lnTo>
                  <a:pt x="330" y="234"/>
                </a:lnTo>
                <a:lnTo>
                  <a:pt x="330" y="234"/>
                </a:lnTo>
                <a:lnTo>
                  <a:pt x="328" y="252"/>
                </a:lnTo>
                <a:lnTo>
                  <a:pt x="324" y="268"/>
                </a:lnTo>
                <a:lnTo>
                  <a:pt x="316" y="282"/>
                </a:lnTo>
                <a:lnTo>
                  <a:pt x="304" y="296"/>
                </a:lnTo>
                <a:lnTo>
                  <a:pt x="292" y="306"/>
                </a:lnTo>
                <a:lnTo>
                  <a:pt x="276" y="314"/>
                </a:lnTo>
                <a:lnTo>
                  <a:pt x="260" y="320"/>
                </a:lnTo>
                <a:lnTo>
                  <a:pt x="244" y="320"/>
                </a:lnTo>
                <a:lnTo>
                  <a:pt x="244" y="320"/>
                </a:lnTo>
                <a:lnTo>
                  <a:pt x="226" y="320"/>
                </a:lnTo>
                <a:lnTo>
                  <a:pt x="210" y="314"/>
                </a:lnTo>
                <a:lnTo>
                  <a:pt x="194" y="306"/>
                </a:lnTo>
                <a:lnTo>
                  <a:pt x="182" y="296"/>
                </a:lnTo>
                <a:lnTo>
                  <a:pt x="170" y="282"/>
                </a:lnTo>
                <a:lnTo>
                  <a:pt x="162" y="268"/>
                </a:lnTo>
                <a:lnTo>
                  <a:pt x="158" y="252"/>
                </a:lnTo>
                <a:lnTo>
                  <a:pt x="156" y="234"/>
                </a:lnTo>
                <a:lnTo>
                  <a:pt x="156" y="234"/>
                </a:lnTo>
                <a:lnTo>
                  <a:pt x="158" y="216"/>
                </a:lnTo>
                <a:lnTo>
                  <a:pt x="162" y="200"/>
                </a:lnTo>
                <a:lnTo>
                  <a:pt x="170" y="186"/>
                </a:lnTo>
                <a:lnTo>
                  <a:pt x="182" y="172"/>
                </a:lnTo>
                <a:lnTo>
                  <a:pt x="194" y="162"/>
                </a:lnTo>
                <a:lnTo>
                  <a:pt x="210" y="154"/>
                </a:lnTo>
                <a:lnTo>
                  <a:pt x="226" y="148"/>
                </a:lnTo>
                <a:lnTo>
                  <a:pt x="244" y="146"/>
                </a:lnTo>
                <a:lnTo>
                  <a:pt x="244" y="146"/>
                </a:lnTo>
                <a:close/>
                <a:moveTo>
                  <a:pt x="2640" y="1594"/>
                </a:moveTo>
                <a:lnTo>
                  <a:pt x="2640" y="1594"/>
                </a:lnTo>
                <a:lnTo>
                  <a:pt x="2640" y="1606"/>
                </a:lnTo>
                <a:lnTo>
                  <a:pt x="2638" y="1618"/>
                </a:lnTo>
                <a:lnTo>
                  <a:pt x="2632" y="1640"/>
                </a:lnTo>
                <a:lnTo>
                  <a:pt x="2622" y="1658"/>
                </a:lnTo>
                <a:lnTo>
                  <a:pt x="2606" y="1676"/>
                </a:lnTo>
                <a:lnTo>
                  <a:pt x="2590" y="1690"/>
                </a:lnTo>
                <a:lnTo>
                  <a:pt x="2570" y="1700"/>
                </a:lnTo>
                <a:lnTo>
                  <a:pt x="2548" y="1708"/>
                </a:lnTo>
                <a:lnTo>
                  <a:pt x="2538" y="1710"/>
                </a:lnTo>
                <a:lnTo>
                  <a:pt x="2526" y="1710"/>
                </a:lnTo>
                <a:lnTo>
                  <a:pt x="260" y="1710"/>
                </a:lnTo>
                <a:lnTo>
                  <a:pt x="260" y="1710"/>
                </a:lnTo>
                <a:lnTo>
                  <a:pt x="248" y="1710"/>
                </a:lnTo>
                <a:lnTo>
                  <a:pt x="238" y="1708"/>
                </a:lnTo>
                <a:lnTo>
                  <a:pt x="216" y="1700"/>
                </a:lnTo>
                <a:lnTo>
                  <a:pt x="196" y="1690"/>
                </a:lnTo>
                <a:lnTo>
                  <a:pt x="180" y="1676"/>
                </a:lnTo>
                <a:lnTo>
                  <a:pt x="164" y="1658"/>
                </a:lnTo>
                <a:lnTo>
                  <a:pt x="154" y="1640"/>
                </a:lnTo>
                <a:lnTo>
                  <a:pt x="148" y="1618"/>
                </a:lnTo>
                <a:lnTo>
                  <a:pt x="146" y="1606"/>
                </a:lnTo>
                <a:lnTo>
                  <a:pt x="146" y="1594"/>
                </a:lnTo>
                <a:lnTo>
                  <a:pt x="146" y="538"/>
                </a:lnTo>
                <a:lnTo>
                  <a:pt x="146" y="538"/>
                </a:lnTo>
                <a:lnTo>
                  <a:pt x="146" y="526"/>
                </a:lnTo>
                <a:lnTo>
                  <a:pt x="148" y="514"/>
                </a:lnTo>
                <a:lnTo>
                  <a:pt x="154" y="492"/>
                </a:lnTo>
                <a:lnTo>
                  <a:pt x="164" y="474"/>
                </a:lnTo>
                <a:lnTo>
                  <a:pt x="180" y="456"/>
                </a:lnTo>
                <a:lnTo>
                  <a:pt x="196" y="442"/>
                </a:lnTo>
                <a:lnTo>
                  <a:pt x="216" y="432"/>
                </a:lnTo>
                <a:lnTo>
                  <a:pt x="238" y="424"/>
                </a:lnTo>
                <a:lnTo>
                  <a:pt x="248" y="422"/>
                </a:lnTo>
                <a:lnTo>
                  <a:pt x="260" y="422"/>
                </a:lnTo>
                <a:lnTo>
                  <a:pt x="2526" y="422"/>
                </a:lnTo>
                <a:lnTo>
                  <a:pt x="2526" y="422"/>
                </a:lnTo>
                <a:lnTo>
                  <a:pt x="2538" y="422"/>
                </a:lnTo>
                <a:lnTo>
                  <a:pt x="2548" y="424"/>
                </a:lnTo>
                <a:lnTo>
                  <a:pt x="2570" y="432"/>
                </a:lnTo>
                <a:lnTo>
                  <a:pt x="2590" y="442"/>
                </a:lnTo>
                <a:lnTo>
                  <a:pt x="2606" y="456"/>
                </a:lnTo>
                <a:lnTo>
                  <a:pt x="2622" y="474"/>
                </a:lnTo>
                <a:lnTo>
                  <a:pt x="2632" y="492"/>
                </a:lnTo>
                <a:lnTo>
                  <a:pt x="2638" y="514"/>
                </a:lnTo>
                <a:lnTo>
                  <a:pt x="2640" y="526"/>
                </a:lnTo>
                <a:lnTo>
                  <a:pt x="2640" y="538"/>
                </a:lnTo>
                <a:lnTo>
                  <a:pt x="2640" y="1594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pSp>
        <p:nvGrpSpPr>
          <p:cNvPr id="129" name="Group 128"/>
          <p:cNvGrpSpPr>
            <a:grpSpLocks noChangeAspect="1"/>
          </p:cNvGrpSpPr>
          <p:nvPr/>
        </p:nvGrpSpPr>
        <p:grpSpPr>
          <a:xfrm>
            <a:off x="4948242" y="1987243"/>
            <a:ext cx="1102618" cy="828469"/>
            <a:chOff x="7855024" y="6475087"/>
            <a:chExt cx="1627796" cy="1630758"/>
          </a:xfrm>
          <a:solidFill>
            <a:srgbClr val="333333"/>
          </a:solidFill>
        </p:grpSpPr>
        <p:sp>
          <p:nvSpPr>
            <p:cNvPr id="130" name="Freeform 5"/>
            <p:cNvSpPr>
              <a:spLocks noEditPoints="1"/>
            </p:cNvSpPr>
            <p:nvPr/>
          </p:nvSpPr>
          <p:spPr bwMode="auto">
            <a:xfrm>
              <a:off x="8210503" y="6475087"/>
              <a:ext cx="1272317" cy="1630758"/>
            </a:xfrm>
            <a:custGeom>
              <a:avLst/>
              <a:gdLst>
                <a:gd name="T0" fmla="*/ 1216 w 1718"/>
                <a:gd name="T1" fmla="*/ 184 h 2202"/>
                <a:gd name="T2" fmla="*/ 924 w 1718"/>
                <a:gd name="T3" fmla="*/ 48 h 2202"/>
                <a:gd name="T4" fmla="*/ 602 w 1718"/>
                <a:gd name="T5" fmla="*/ 0 h 2202"/>
                <a:gd name="T6" fmla="*/ 560 w 1718"/>
                <a:gd name="T7" fmla="*/ 8 h 2202"/>
                <a:gd name="T8" fmla="*/ 348 w 1718"/>
                <a:gd name="T9" fmla="*/ 152 h 2202"/>
                <a:gd name="T10" fmla="*/ 196 w 1718"/>
                <a:gd name="T11" fmla="*/ 336 h 2202"/>
                <a:gd name="T12" fmla="*/ 66 w 1718"/>
                <a:gd name="T13" fmla="*/ 618 h 2202"/>
                <a:gd name="T14" fmla="*/ 2 w 1718"/>
                <a:gd name="T15" fmla="*/ 1016 h 2202"/>
                <a:gd name="T16" fmla="*/ 22 w 1718"/>
                <a:gd name="T17" fmla="*/ 1388 h 2202"/>
                <a:gd name="T18" fmla="*/ 122 w 1718"/>
                <a:gd name="T19" fmla="*/ 1728 h 2202"/>
                <a:gd name="T20" fmla="*/ 266 w 1718"/>
                <a:gd name="T21" fmla="*/ 1962 h 2202"/>
                <a:gd name="T22" fmla="*/ 452 w 1718"/>
                <a:gd name="T23" fmla="*/ 2140 h 2202"/>
                <a:gd name="T24" fmla="*/ 572 w 1718"/>
                <a:gd name="T25" fmla="*/ 2200 h 2202"/>
                <a:gd name="T26" fmla="*/ 742 w 1718"/>
                <a:gd name="T27" fmla="*/ 2196 h 2202"/>
                <a:gd name="T28" fmla="*/ 1052 w 1718"/>
                <a:gd name="T29" fmla="*/ 2116 h 2202"/>
                <a:gd name="T30" fmla="*/ 1322 w 1718"/>
                <a:gd name="T31" fmla="*/ 1950 h 2202"/>
                <a:gd name="T32" fmla="*/ 1532 w 1718"/>
                <a:gd name="T33" fmla="*/ 1716 h 2202"/>
                <a:gd name="T34" fmla="*/ 1668 w 1718"/>
                <a:gd name="T35" fmla="*/ 1428 h 2202"/>
                <a:gd name="T36" fmla="*/ 1718 w 1718"/>
                <a:gd name="T37" fmla="*/ 1102 h 2202"/>
                <a:gd name="T38" fmla="*/ 1684 w 1718"/>
                <a:gd name="T39" fmla="*/ 832 h 2202"/>
                <a:gd name="T40" fmla="*/ 1558 w 1718"/>
                <a:gd name="T41" fmla="*/ 536 h 2202"/>
                <a:gd name="T42" fmla="*/ 1388 w 1718"/>
                <a:gd name="T43" fmla="*/ 322 h 2202"/>
                <a:gd name="T44" fmla="*/ 1148 w 1718"/>
                <a:gd name="T45" fmla="*/ 1548 h 2202"/>
                <a:gd name="T46" fmla="*/ 1198 w 1718"/>
                <a:gd name="T47" fmla="*/ 1262 h 2202"/>
                <a:gd name="T48" fmla="*/ 1566 w 1718"/>
                <a:gd name="T49" fmla="*/ 1258 h 2202"/>
                <a:gd name="T50" fmla="*/ 1466 w 1718"/>
                <a:gd name="T51" fmla="*/ 1552 h 2202"/>
                <a:gd name="T52" fmla="*/ 960 w 1718"/>
                <a:gd name="T53" fmla="*/ 1656 h 2202"/>
                <a:gd name="T54" fmla="*/ 848 w 1718"/>
                <a:gd name="T55" fmla="*/ 1848 h 2202"/>
                <a:gd name="T56" fmla="*/ 684 w 1718"/>
                <a:gd name="T57" fmla="*/ 2008 h 2202"/>
                <a:gd name="T58" fmla="*/ 1058 w 1718"/>
                <a:gd name="T59" fmla="*/ 1264 h 2202"/>
                <a:gd name="T60" fmla="*/ 1002 w 1718"/>
                <a:gd name="T61" fmla="*/ 1548 h 2202"/>
                <a:gd name="T62" fmla="*/ 140 w 1718"/>
                <a:gd name="T63" fmla="*/ 1082 h 2202"/>
                <a:gd name="T64" fmla="*/ 170 w 1718"/>
                <a:gd name="T65" fmla="*/ 776 h 2202"/>
                <a:gd name="T66" fmla="*/ 684 w 1718"/>
                <a:gd name="T67" fmla="*/ 182 h 2202"/>
                <a:gd name="T68" fmla="*/ 840 w 1718"/>
                <a:gd name="T69" fmla="*/ 330 h 2202"/>
                <a:gd name="T70" fmla="*/ 960 w 1718"/>
                <a:gd name="T71" fmla="*/ 532 h 2202"/>
                <a:gd name="T72" fmla="*/ 1026 w 1718"/>
                <a:gd name="T73" fmla="*/ 732 h 2202"/>
                <a:gd name="T74" fmla="*/ 1064 w 1718"/>
                <a:gd name="T75" fmla="*/ 1026 h 2202"/>
                <a:gd name="T76" fmla="*/ 544 w 1718"/>
                <a:gd name="T77" fmla="*/ 1152 h 2202"/>
                <a:gd name="T78" fmla="*/ 170 w 1718"/>
                <a:gd name="T79" fmla="*/ 1414 h 2202"/>
                <a:gd name="T80" fmla="*/ 140 w 1718"/>
                <a:gd name="T81" fmla="*/ 1152 h 2202"/>
                <a:gd name="T82" fmla="*/ 1192 w 1718"/>
                <a:gd name="T83" fmla="*/ 872 h 2202"/>
                <a:gd name="T84" fmla="*/ 1474 w 1718"/>
                <a:gd name="T85" fmla="*/ 690 h 2202"/>
                <a:gd name="T86" fmla="*/ 1552 w 1718"/>
                <a:gd name="T87" fmla="*/ 878 h 2202"/>
                <a:gd name="T88" fmla="*/ 1444 w 1718"/>
                <a:gd name="T89" fmla="*/ 620 h 2202"/>
                <a:gd name="T90" fmla="*/ 1032 w 1718"/>
                <a:gd name="T91" fmla="*/ 364 h 2202"/>
                <a:gd name="T92" fmla="*/ 954 w 1718"/>
                <a:gd name="T93" fmla="*/ 206 h 2202"/>
                <a:gd name="T94" fmla="*/ 1246 w 1718"/>
                <a:gd name="T95" fmla="*/ 382 h 2202"/>
                <a:gd name="T96" fmla="*/ 1444 w 1718"/>
                <a:gd name="T97" fmla="*/ 620 h 2202"/>
                <a:gd name="T98" fmla="*/ 232 w 1718"/>
                <a:gd name="T99" fmla="*/ 572 h 2202"/>
                <a:gd name="T100" fmla="*/ 356 w 1718"/>
                <a:gd name="T101" fmla="*/ 350 h 2202"/>
                <a:gd name="T102" fmla="*/ 508 w 1718"/>
                <a:gd name="T103" fmla="*/ 198 h 2202"/>
                <a:gd name="T104" fmla="*/ 544 w 1718"/>
                <a:gd name="T105" fmla="*/ 2034 h 2202"/>
                <a:gd name="T106" fmla="*/ 370 w 1718"/>
                <a:gd name="T107" fmla="*/ 1868 h 2202"/>
                <a:gd name="T108" fmla="*/ 246 w 1718"/>
                <a:gd name="T109" fmla="*/ 1660 h 2202"/>
                <a:gd name="T110" fmla="*/ 942 w 1718"/>
                <a:gd name="T111" fmla="*/ 1956 h 2202"/>
                <a:gd name="T112" fmla="*/ 1126 w 1718"/>
                <a:gd name="T113" fmla="*/ 1618 h 2202"/>
                <a:gd name="T114" fmla="*/ 1322 w 1718"/>
                <a:gd name="T115" fmla="*/ 1758 h 2202"/>
                <a:gd name="T116" fmla="*/ 1118 w 1718"/>
                <a:gd name="T117" fmla="*/ 1924 h 2202"/>
                <a:gd name="T118" fmla="*/ 874 w 1718"/>
                <a:gd name="T119" fmla="*/ 2030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8" h="2202">
                  <a:moveTo>
                    <a:pt x="1388" y="322"/>
                  </a:moveTo>
                  <a:lnTo>
                    <a:pt x="1388" y="322"/>
                  </a:lnTo>
                  <a:lnTo>
                    <a:pt x="1348" y="284"/>
                  </a:lnTo>
                  <a:lnTo>
                    <a:pt x="1306" y="248"/>
                  </a:lnTo>
                  <a:lnTo>
                    <a:pt x="1262" y="216"/>
                  </a:lnTo>
                  <a:lnTo>
                    <a:pt x="1216" y="184"/>
                  </a:lnTo>
                  <a:lnTo>
                    <a:pt x="1170" y="156"/>
                  </a:lnTo>
                  <a:lnTo>
                    <a:pt x="1124" y="128"/>
                  </a:lnTo>
                  <a:lnTo>
                    <a:pt x="1076" y="104"/>
                  </a:lnTo>
                  <a:lnTo>
                    <a:pt x="1026" y="84"/>
                  </a:lnTo>
                  <a:lnTo>
                    <a:pt x="976" y="64"/>
                  </a:lnTo>
                  <a:lnTo>
                    <a:pt x="924" y="48"/>
                  </a:lnTo>
                  <a:lnTo>
                    <a:pt x="872" y="32"/>
                  </a:lnTo>
                  <a:lnTo>
                    <a:pt x="820" y="22"/>
                  </a:lnTo>
                  <a:lnTo>
                    <a:pt x="766" y="12"/>
                  </a:lnTo>
                  <a:lnTo>
                    <a:pt x="712" y="6"/>
                  </a:lnTo>
                  <a:lnTo>
                    <a:pt x="658" y="2"/>
                  </a:lnTo>
                  <a:lnTo>
                    <a:pt x="602" y="0"/>
                  </a:lnTo>
                  <a:lnTo>
                    <a:pt x="602" y="0"/>
                  </a:lnTo>
                  <a:lnTo>
                    <a:pt x="592" y="0"/>
                  </a:lnTo>
                  <a:lnTo>
                    <a:pt x="576" y="2"/>
                  </a:lnTo>
                  <a:lnTo>
                    <a:pt x="576" y="2"/>
                  </a:lnTo>
                  <a:lnTo>
                    <a:pt x="560" y="8"/>
                  </a:lnTo>
                  <a:lnTo>
                    <a:pt x="560" y="8"/>
                  </a:lnTo>
                  <a:lnTo>
                    <a:pt x="530" y="22"/>
                  </a:lnTo>
                  <a:lnTo>
                    <a:pt x="500" y="38"/>
                  </a:lnTo>
                  <a:lnTo>
                    <a:pt x="464" y="60"/>
                  </a:lnTo>
                  <a:lnTo>
                    <a:pt x="420" y="90"/>
                  </a:lnTo>
                  <a:lnTo>
                    <a:pt x="374" y="128"/>
                  </a:lnTo>
                  <a:lnTo>
                    <a:pt x="348" y="152"/>
                  </a:lnTo>
                  <a:lnTo>
                    <a:pt x="324" y="176"/>
                  </a:lnTo>
                  <a:lnTo>
                    <a:pt x="298" y="202"/>
                  </a:lnTo>
                  <a:lnTo>
                    <a:pt x="272" y="232"/>
                  </a:lnTo>
                  <a:lnTo>
                    <a:pt x="246" y="264"/>
                  </a:lnTo>
                  <a:lnTo>
                    <a:pt x="220" y="298"/>
                  </a:lnTo>
                  <a:lnTo>
                    <a:pt x="196" y="336"/>
                  </a:lnTo>
                  <a:lnTo>
                    <a:pt x="172" y="376"/>
                  </a:lnTo>
                  <a:lnTo>
                    <a:pt x="148" y="418"/>
                  </a:lnTo>
                  <a:lnTo>
                    <a:pt x="126" y="464"/>
                  </a:lnTo>
                  <a:lnTo>
                    <a:pt x="104" y="512"/>
                  </a:lnTo>
                  <a:lnTo>
                    <a:pt x="84" y="564"/>
                  </a:lnTo>
                  <a:lnTo>
                    <a:pt x="66" y="618"/>
                  </a:lnTo>
                  <a:lnTo>
                    <a:pt x="50" y="676"/>
                  </a:lnTo>
                  <a:lnTo>
                    <a:pt x="36" y="738"/>
                  </a:lnTo>
                  <a:lnTo>
                    <a:pt x="24" y="802"/>
                  </a:lnTo>
                  <a:lnTo>
                    <a:pt x="14" y="870"/>
                  </a:lnTo>
                  <a:lnTo>
                    <a:pt x="6" y="940"/>
                  </a:lnTo>
                  <a:lnTo>
                    <a:pt x="2" y="1016"/>
                  </a:lnTo>
                  <a:lnTo>
                    <a:pt x="0" y="1094"/>
                  </a:lnTo>
                  <a:lnTo>
                    <a:pt x="0" y="1094"/>
                  </a:lnTo>
                  <a:lnTo>
                    <a:pt x="2" y="1172"/>
                  </a:lnTo>
                  <a:lnTo>
                    <a:pt x="6" y="1248"/>
                  </a:lnTo>
                  <a:lnTo>
                    <a:pt x="14" y="1320"/>
                  </a:lnTo>
                  <a:lnTo>
                    <a:pt x="22" y="1388"/>
                  </a:lnTo>
                  <a:lnTo>
                    <a:pt x="34" y="1452"/>
                  </a:lnTo>
                  <a:lnTo>
                    <a:pt x="48" y="1514"/>
                  </a:lnTo>
                  <a:lnTo>
                    <a:pt x="64" y="1572"/>
                  </a:lnTo>
                  <a:lnTo>
                    <a:pt x="82" y="1626"/>
                  </a:lnTo>
                  <a:lnTo>
                    <a:pt x="102" y="1678"/>
                  </a:lnTo>
                  <a:lnTo>
                    <a:pt x="122" y="1728"/>
                  </a:lnTo>
                  <a:lnTo>
                    <a:pt x="144" y="1774"/>
                  </a:lnTo>
                  <a:lnTo>
                    <a:pt x="168" y="1816"/>
                  </a:lnTo>
                  <a:lnTo>
                    <a:pt x="192" y="1856"/>
                  </a:lnTo>
                  <a:lnTo>
                    <a:pt x="216" y="1894"/>
                  </a:lnTo>
                  <a:lnTo>
                    <a:pt x="240" y="1930"/>
                  </a:lnTo>
                  <a:lnTo>
                    <a:pt x="266" y="1962"/>
                  </a:lnTo>
                  <a:lnTo>
                    <a:pt x="290" y="1992"/>
                  </a:lnTo>
                  <a:lnTo>
                    <a:pt x="316" y="2020"/>
                  </a:lnTo>
                  <a:lnTo>
                    <a:pt x="340" y="2046"/>
                  </a:lnTo>
                  <a:lnTo>
                    <a:pt x="364" y="2068"/>
                  </a:lnTo>
                  <a:lnTo>
                    <a:pt x="410" y="2108"/>
                  </a:lnTo>
                  <a:lnTo>
                    <a:pt x="452" y="2140"/>
                  </a:lnTo>
                  <a:lnTo>
                    <a:pt x="488" y="2164"/>
                  </a:lnTo>
                  <a:lnTo>
                    <a:pt x="518" y="2180"/>
                  </a:lnTo>
                  <a:lnTo>
                    <a:pt x="546" y="2196"/>
                  </a:lnTo>
                  <a:lnTo>
                    <a:pt x="546" y="2196"/>
                  </a:lnTo>
                  <a:lnTo>
                    <a:pt x="560" y="2200"/>
                  </a:lnTo>
                  <a:lnTo>
                    <a:pt x="572" y="2200"/>
                  </a:lnTo>
                  <a:lnTo>
                    <a:pt x="628" y="2202"/>
                  </a:lnTo>
                  <a:lnTo>
                    <a:pt x="628" y="2202"/>
                  </a:lnTo>
                  <a:lnTo>
                    <a:pt x="630" y="2202"/>
                  </a:lnTo>
                  <a:lnTo>
                    <a:pt x="630" y="2202"/>
                  </a:lnTo>
                  <a:lnTo>
                    <a:pt x="686" y="2202"/>
                  </a:lnTo>
                  <a:lnTo>
                    <a:pt x="742" y="2196"/>
                  </a:lnTo>
                  <a:lnTo>
                    <a:pt x="796" y="2190"/>
                  </a:lnTo>
                  <a:lnTo>
                    <a:pt x="848" y="2180"/>
                  </a:lnTo>
                  <a:lnTo>
                    <a:pt x="902" y="2168"/>
                  </a:lnTo>
                  <a:lnTo>
                    <a:pt x="952" y="2152"/>
                  </a:lnTo>
                  <a:lnTo>
                    <a:pt x="1004" y="2136"/>
                  </a:lnTo>
                  <a:lnTo>
                    <a:pt x="1052" y="2116"/>
                  </a:lnTo>
                  <a:lnTo>
                    <a:pt x="1102" y="2094"/>
                  </a:lnTo>
                  <a:lnTo>
                    <a:pt x="1148" y="2070"/>
                  </a:lnTo>
                  <a:lnTo>
                    <a:pt x="1194" y="2042"/>
                  </a:lnTo>
                  <a:lnTo>
                    <a:pt x="1238" y="2014"/>
                  </a:lnTo>
                  <a:lnTo>
                    <a:pt x="1280" y="1984"/>
                  </a:lnTo>
                  <a:lnTo>
                    <a:pt x="1322" y="1950"/>
                  </a:lnTo>
                  <a:lnTo>
                    <a:pt x="1360" y="1916"/>
                  </a:lnTo>
                  <a:lnTo>
                    <a:pt x="1398" y="1880"/>
                  </a:lnTo>
                  <a:lnTo>
                    <a:pt x="1434" y="1842"/>
                  </a:lnTo>
                  <a:lnTo>
                    <a:pt x="1468" y="1802"/>
                  </a:lnTo>
                  <a:lnTo>
                    <a:pt x="1502" y="1760"/>
                  </a:lnTo>
                  <a:lnTo>
                    <a:pt x="1532" y="1716"/>
                  </a:lnTo>
                  <a:lnTo>
                    <a:pt x="1560" y="1672"/>
                  </a:lnTo>
                  <a:lnTo>
                    <a:pt x="1586" y="1626"/>
                  </a:lnTo>
                  <a:lnTo>
                    <a:pt x="1610" y="1578"/>
                  </a:lnTo>
                  <a:lnTo>
                    <a:pt x="1632" y="1530"/>
                  </a:lnTo>
                  <a:lnTo>
                    <a:pt x="1652" y="1480"/>
                  </a:lnTo>
                  <a:lnTo>
                    <a:pt x="1668" y="1428"/>
                  </a:lnTo>
                  <a:lnTo>
                    <a:pt x="1684" y="1376"/>
                  </a:lnTo>
                  <a:lnTo>
                    <a:pt x="1696" y="1322"/>
                  </a:lnTo>
                  <a:lnTo>
                    <a:pt x="1704" y="1268"/>
                  </a:lnTo>
                  <a:lnTo>
                    <a:pt x="1712" y="1214"/>
                  </a:lnTo>
                  <a:lnTo>
                    <a:pt x="1716" y="1158"/>
                  </a:lnTo>
                  <a:lnTo>
                    <a:pt x="1718" y="1102"/>
                  </a:lnTo>
                  <a:lnTo>
                    <a:pt x="1718" y="1102"/>
                  </a:lnTo>
                  <a:lnTo>
                    <a:pt x="1716" y="1046"/>
                  </a:lnTo>
                  <a:lnTo>
                    <a:pt x="1712" y="992"/>
                  </a:lnTo>
                  <a:lnTo>
                    <a:pt x="1706" y="938"/>
                  </a:lnTo>
                  <a:lnTo>
                    <a:pt x="1696" y="886"/>
                  </a:lnTo>
                  <a:lnTo>
                    <a:pt x="1684" y="832"/>
                  </a:lnTo>
                  <a:lnTo>
                    <a:pt x="1670" y="780"/>
                  </a:lnTo>
                  <a:lnTo>
                    <a:pt x="1652" y="730"/>
                  </a:lnTo>
                  <a:lnTo>
                    <a:pt x="1632" y="680"/>
                  </a:lnTo>
                  <a:lnTo>
                    <a:pt x="1610" y="630"/>
                  </a:lnTo>
                  <a:lnTo>
                    <a:pt x="1586" y="584"/>
                  </a:lnTo>
                  <a:lnTo>
                    <a:pt x="1558" y="536"/>
                  </a:lnTo>
                  <a:lnTo>
                    <a:pt x="1528" y="490"/>
                  </a:lnTo>
                  <a:lnTo>
                    <a:pt x="1496" y="446"/>
                  </a:lnTo>
                  <a:lnTo>
                    <a:pt x="1462" y="404"/>
                  </a:lnTo>
                  <a:lnTo>
                    <a:pt x="1426" y="362"/>
                  </a:lnTo>
                  <a:lnTo>
                    <a:pt x="1388" y="322"/>
                  </a:lnTo>
                  <a:lnTo>
                    <a:pt x="1388" y="322"/>
                  </a:lnTo>
                  <a:close/>
                  <a:moveTo>
                    <a:pt x="1466" y="1552"/>
                  </a:moveTo>
                  <a:lnTo>
                    <a:pt x="1466" y="1552"/>
                  </a:lnTo>
                  <a:lnTo>
                    <a:pt x="1458" y="1548"/>
                  </a:lnTo>
                  <a:lnTo>
                    <a:pt x="1450" y="1548"/>
                  </a:lnTo>
                  <a:lnTo>
                    <a:pt x="1148" y="1548"/>
                  </a:lnTo>
                  <a:lnTo>
                    <a:pt x="1148" y="1548"/>
                  </a:lnTo>
                  <a:lnTo>
                    <a:pt x="1158" y="1504"/>
                  </a:lnTo>
                  <a:lnTo>
                    <a:pt x="1168" y="1460"/>
                  </a:lnTo>
                  <a:lnTo>
                    <a:pt x="1178" y="1412"/>
                  </a:lnTo>
                  <a:lnTo>
                    <a:pt x="1186" y="1364"/>
                  </a:lnTo>
                  <a:lnTo>
                    <a:pt x="1192" y="1314"/>
                  </a:lnTo>
                  <a:lnTo>
                    <a:pt x="1198" y="1262"/>
                  </a:lnTo>
                  <a:lnTo>
                    <a:pt x="1202" y="1208"/>
                  </a:lnTo>
                  <a:lnTo>
                    <a:pt x="1204" y="1152"/>
                  </a:lnTo>
                  <a:lnTo>
                    <a:pt x="1576" y="1152"/>
                  </a:lnTo>
                  <a:lnTo>
                    <a:pt x="1576" y="1152"/>
                  </a:lnTo>
                  <a:lnTo>
                    <a:pt x="1572" y="1206"/>
                  </a:lnTo>
                  <a:lnTo>
                    <a:pt x="1566" y="1258"/>
                  </a:lnTo>
                  <a:lnTo>
                    <a:pt x="1556" y="1310"/>
                  </a:lnTo>
                  <a:lnTo>
                    <a:pt x="1542" y="1360"/>
                  </a:lnTo>
                  <a:lnTo>
                    <a:pt x="1528" y="1410"/>
                  </a:lnTo>
                  <a:lnTo>
                    <a:pt x="1510" y="1458"/>
                  </a:lnTo>
                  <a:lnTo>
                    <a:pt x="1490" y="1506"/>
                  </a:lnTo>
                  <a:lnTo>
                    <a:pt x="1466" y="1552"/>
                  </a:lnTo>
                  <a:lnTo>
                    <a:pt x="1466" y="1552"/>
                  </a:lnTo>
                  <a:close/>
                  <a:moveTo>
                    <a:pt x="684" y="2008"/>
                  </a:moveTo>
                  <a:lnTo>
                    <a:pt x="684" y="1618"/>
                  </a:lnTo>
                  <a:lnTo>
                    <a:pt x="976" y="1618"/>
                  </a:lnTo>
                  <a:lnTo>
                    <a:pt x="976" y="1618"/>
                  </a:lnTo>
                  <a:lnTo>
                    <a:pt x="960" y="1656"/>
                  </a:lnTo>
                  <a:lnTo>
                    <a:pt x="942" y="1694"/>
                  </a:lnTo>
                  <a:lnTo>
                    <a:pt x="926" y="1728"/>
                  </a:lnTo>
                  <a:lnTo>
                    <a:pt x="906" y="1762"/>
                  </a:lnTo>
                  <a:lnTo>
                    <a:pt x="888" y="1792"/>
                  </a:lnTo>
                  <a:lnTo>
                    <a:pt x="868" y="1822"/>
                  </a:lnTo>
                  <a:lnTo>
                    <a:pt x="848" y="1848"/>
                  </a:lnTo>
                  <a:lnTo>
                    <a:pt x="828" y="1872"/>
                  </a:lnTo>
                  <a:lnTo>
                    <a:pt x="790" y="1916"/>
                  </a:lnTo>
                  <a:lnTo>
                    <a:pt x="752" y="1954"/>
                  </a:lnTo>
                  <a:lnTo>
                    <a:pt x="716" y="1984"/>
                  </a:lnTo>
                  <a:lnTo>
                    <a:pt x="684" y="2008"/>
                  </a:lnTo>
                  <a:lnTo>
                    <a:pt x="684" y="2008"/>
                  </a:lnTo>
                  <a:close/>
                  <a:moveTo>
                    <a:pt x="684" y="1548"/>
                  </a:moveTo>
                  <a:lnTo>
                    <a:pt x="684" y="1152"/>
                  </a:lnTo>
                  <a:lnTo>
                    <a:pt x="1064" y="1152"/>
                  </a:lnTo>
                  <a:lnTo>
                    <a:pt x="1064" y="1152"/>
                  </a:lnTo>
                  <a:lnTo>
                    <a:pt x="1062" y="1210"/>
                  </a:lnTo>
                  <a:lnTo>
                    <a:pt x="1058" y="1264"/>
                  </a:lnTo>
                  <a:lnTo>
                    <a:pt x="1052" y="1316"/>
                  </a:lnTo>
                  <a:lnTo>
                    <a:pt x="1044" y="1368"/>
                  </a:lnTo>
                  <a:lnTo>
                    <a:pt x="1036" y="1416"/>
                  </a:lnTo>
                  <a:lnTo>
                    <a:pt x="1026" y="1462"/>
                  </a:lnTo>
                  <a:lnTo>
                    <a:pt x="1014" y="1506"/>
                  </a:lnTo>
                  <a:lnTo>
                    <a:pt x="1002" y="1548"/>
                  </a:lnTo>
                  <a:lnTo>
                    <a:pt x="684" y="1548"/>
                  </a:lnTo>
                  <a:close/>
                  <a:moveTo>
                    <a:pt x="192" y="690"/>
                  </a:moveTo>
                  <a:lnTo>
                    <a:pt x="544" y="690"/>
                  </a:lnTo>
                  <a:lnTo>
                    <a:pt x="544" y="1082"/>
                  </a:lnTo>
                  <a:lnTo>
                    <a:pt x="140" y="1082"/>
                  </a:lnTo>
                  <a:lnTo>
                    <a:pt x="140" y="1082"/>
                  </a:lnTo>
                  <a:lnTo>
                    <a:pt x="142" y="1026"/>
                  </a:lnTo>
                  <a:lnTo>
                    <a:pt x="144" y="972"/>
                  </a:lnTo>
                  <a:lnTo>
                    <a:pt x="148" y="920"/>
                  </a:lnTo>
                  <a:lnTo>
                    <a:pt x="154" y="870"/>
                  </a:lnTo>
                  <a:lnTo>
                    <a:pt x="162" y="822"/>
                  </a:lnTo>
                  <a:lnTo>
                    <a:pt x="170" y="776"/>
                  </a:lnTo>
                  <a:lnTo>
                    <a:pt x="180" y="732"/>
                  </a:lnTo>
                  <a:lnTo>
                    <a:pt x="192" y="690"/>
                  </a:lnTo>
                  <a:lnTo>
                    <a:pt x="192" y="690"/>
                  </a:lnTo>
                  <a:close/>
                  <a:moveTo>
                    <a:pt x="994" y="620"/>
                  </a:moveTo>
                  <a:lnTo>
                    <a:pt x="684" y="620"/>
                  </a:lnTo>
                  <a:lnTo>
                    <a:pt x="684" y="182"/>
                  </a:lnTo>
                  <a:lnTo>
                    <a:pt x="684" y="182"/>
                  </a:lnTo>
                  <a:lnTo>
                    <a:pt x="718" y="208"/>
                  </a:lnTo>
                  <a:lnTo>
                    <a:pt x="758" y="240"/>
                  </a:lnTo>
                  <a:lnTo>
                    <a:pt x="798" y="282"/>
                  </a:lnTo>
                  <a:lnTo>
                    <a:pt x="820" y="304"/>
                  </a:lnTo>
                  <a:lnTo>
                    <a:pt x="840" y="330"/>
                  </a:lnTo>
                  <a:lnTo>
                    <a:pt x="862" y="358"/>
                  </a:lnTo>
                  <a:lnTo>
                    <a:pt x="882" y="388"/>
                  </a:lnTo>
                  <a:lnTo>
                    <a:pt x="902" y="420"/>
                  </a:lnTo>
                  <a:lnTo>
                    <a:pt x="922" y="454"/>
                  </a:lnTo>
                  <a:lnTo>
                    <a:pt x="942" y="492"/>
                  </a:lnTo>
                  <a:lnTo>
                    <a:pt x="960" y="532"/>
                  </a:lnTo>
                  <a:lnTo>
                    <a:pt x="978" y="574"/>
                  </a:lnTo>
                  <a:lnTo>
                    <a:pt x="994" y="620"/>
                  </a:lnTo>
                  <a:lnTo>
                    <a:pt x="994" y="620"/>
                  </a:lnTo>
                  <a:close/>
                  <a:moveTo>
                    <a:pt x="1016" y="690"/>
                  </a:moveTo>
                  <a:lnTo>
                    <a:pt x="1016" y="690"/>
                  </a:lnTo>
                  <a:lnTo>
                    <a:pt x="1026" y="732"/>
                  </a:lnTo>
                  <a:lnTo>
                    <a:pt x="1036" y="776"/>
                  </a:lnTo>
                  <a:lnTo>
                    <a:pt x="1044" y="822"/>
                  </a:lnTo>
                  <a:lnTo>
                    <a:pt x="1052" y="870"/>
                  </a:lnTo>
                  <a:lnTo>
                    <a:pt x="1056" y="920"/>
                  </a:lnTo>
                  <a:lnTo>
                    <a:pt x="1062" y="972"/>
                  </a:lnTo>
                  <a:lnTo>
                    <a:pt x="1064" y="1026"/>
                  </a:lnTo>
                  <a:lnTo>
                    <a:pt x="1066" y="1082"/>
                  </a:lnTo>
                  <a:lnTo>
                    <a:pt x="684" y="1082"/>
                  </a:lnTo>
                  <a:lnTo>
                    <a:pt x="684" y="690"/>
                  </a:lnTo>
                  <a:lnTo>
                    <a:pt x="1016" y="690"/>
                  </a:lnTo>
                  <a:close/>
                  <a:moveTo>
                    <a:pt x="140" y="1152"/>
                  </a:moveTo>
                  <a:lnTo>
                    <a:pt x="544" y="1152"/>
                  </a:lnTo>
                  <a:lnTo>
                    <a:pt x="544" y="1548"/>
                  </a:lnTo>
                  <a:lnTo>
                    <a:pt x="204" y="1548"/>
                  </a:lnTo>
                  <a:lnTo>
                    <a:pt x="204" y="1548"/>
                  </a:lnTo>
                  <a:lnTo>
                    <a:pt x="192" y="1506"/>
                  </a:lnTo>
                  <a:lnTo>
                    <a:pt x="180" y="1460"/>
                  </a:lnTo>
                  <a:lnTo>
                    <a:pt x="170" y="1414"/>
                  </a:lnTo>
                  <a:lnTo>
                    <a:pt x="162" y="1366"/>
                  </a:lnTo>
                  <a:lnTo>
                    <a:pt x="154" y="1316"/>
                  </a:lnTo>
                  <a:lnTo>
                    <a:pt x="148" y="1264"/>
                  </a:lnTo>
                  <a:lnTo>
                    <a:pt x="144" y="1208"/>
                  </a:lnTo>
                  <a:lnTo>
                    <a:pt x="140" y="1152"/>
                  </a:lnTo>
                  <a:lnTo>
                    <a:pt x="140" y="1152"/>
                  </a:lnTo>
                  <a:close/>
                  <a:moveTo>
                    <a:pt x="1204" y="1082"/>
                  </a:moveTo>
                  <a:lnTo>
                    <a:pt x="1204" y="1082"/>
                  </a:lnTo>
                  <a:lnTo>
                    <a:pt x="1204" y="1026"/>
                  </a:lnTo>
                  <a:lnTo>
                    <a:pt x="1202" y="974"/>
                  </a:lnTo>
                  <a:lnTo>
                    <a:pt x="1198" y="922"/>
                  </a:lnTo>
                  <a:lnTo>
                    <a:pt x="1192" y="872"/>
                  </a:lnTo>
                  <a:lnTo>
                    <a:pt x="1186" y="824"/>
                  </a:lnTo>
                  <a:lnTo>
                    <a:pt x="1178" y="778"/>
                  </a:lnTo>
                  <a:lnTo>
                    <a:pt x="1170" y="732"/>
                  </a:lnTo>
                  <a:lnTo>
                    <a:pt x="1160" y="690"/>
                  </a:lnTo>
                  <a:lnTo>
                    <a:pt x="1474" y="690"/>
                  </a:lnTo>
                  <a:lnTo>
                    <a:pt x="1474" y="690"/>
                  </a:lnTo>
                  <a:lnTo>
                    <a:pt x="1482" y="688"/>
                  </a:lnTo>
                  <a:lnTo>
                    <a:pt x="1482" y="688"/>
                  </a:lnTo>
                  <a:lnTo>
                    <a:pt x="1504" y="734"/>
                  </a:lnTo>
                  <a:lnTo>
                    <a:pt x="1522" y="782"/>
                  </a:lnTo>
                  <a:lnTo>
                    <a:pt x="1538" y="830"/>
                  </a:lnTo>
                  <a:lnTo>
                    <a:pt x="1552" y="878"/>
                  </a:lnTo>
                  <a:lnTo>
                    <a:pt x="1562" y="928"/>
                  </a:lnTo>
                  <a:lnTo>
                    <a:pt x="1570" y="980"/>
                  </a:lnTo>
                  <a:lnTo>
                    <a:pt x="1574" y="1030"/>
                  </a:lnTo>
                  <a:lnTo>
                    <a:pt x="1578" y="1082"/>
                  </a:lnTo>
                  <a:lnTo>
                    <a:pt x="1204" y="1082"/>
                  </a:lnTo>
                  <a:close/>
                  <a:moveTo>
                    <a:pt x="1444" y="620"/>
                  </a:moveTo>
                  <a:lnTo>
                    <a:pt x="1142" y="620"/>
                  </a:lnTo>
                  <a:lnTo>
                    <a:pt x="1142" y="620"/>
                  </a:lnTo>
                  <a:lnTo>
                    <a:pt x="1118" y="548"/>
                  </a:lnTo>
                  <a:lnTo>
                    <a:pt x="1090" y="482"/>
                  </a:lnTo>
                  <a:lnTo>
                    <a:pt x="1062" y="420"/>
                  </a:lnTo>
                  <a:lnTo>
                    <a:pt x="1032" y="364"/>
                  </a:lnTo>
                  <a:lnTo>
                    <a:pt x="1000" y="312"/>
                  </a:lnTo>
                  <a:lnTo>
                    <a:pt x="968" y="266"/>
                  </a:lnTo>
                  <a:lnTo>
                    <a:pt x="934" y="224"/>
                  </a:lnTo>
                  <a:lnTo>
                    <a:pt x="900" y="186"/>
                  </a:lnTo>
                  <a:lnTo>
                    <a:pt x="900" y="186"/>
                  </a:lnTo>
                  <a:lnTo>
                    <a:pt x="954" y="206"/>
                  </a:lnTo>
                  <a:lnTo>
                    <a:pt x="1006" y="228"/>
                  </a:lnTo>
                  <a:lnTo>
                    <a:pt x="1058" y="252"/>
                  </a:lnTo>
                  <a:lnTo>
                    <a:pt x="1108" y="280"/>
                  </a:lnTo>
                  <a:lnTo>
                    <a:pt x="1156" y="312"/>
                  </a:lnTo>
                  <a:lnTo>
                    <a:pt x="1202" y="346"/>
                  </a:lnTo>
                  <a:lnTo>
                    <a:pt x="1246" y="382"/>
                  </a:lnTo>
                  <a:lnTo>
                    <a:pt x="1290" y="422"/>
                  </a:lnTo>
                  <a:lnTo>
                    <a:pt x="1290" y="422"/>
                  </a:lnTo>
                  <a:lnTo>
                    <a:pt x="1334" y="468"/>
                  </a:lnTo>
                  <a:lnTo>
                    <a:pt x="1374" y="516"/>
                  </a:lnTo>
                  <a:lnTo>
                    <a:pt x="1412" y="568"/>
                  </a:lnTo>
                  <a:lnTo>
                    <a:pt x="1444" y="620"/>
                  </a:lnTo>
                  <a:lnTo>
                    <a:pt x="1444" y="620"/>
                  </a:lnTo>
                  <a:close/>
                  <a:moveTo>
                    <a:pt x="544" y="174"/>
                  </a:moveTo>
                  <a:lnTo>
                    <a:pt x="544" y="620"/>
                  </a:lnTo>
                  <a:lnTo>
                    <a:pt x="214" y="620"/>
                  </a:lnTo>
                  <a:lnTo>
                    <a:pt x="214" y="620"/>
                  </a:lnTo>
                  <a:lnTo>
                    <a:pt x="232" y="572"/>
                  </a:lnTo>
                  <a:lnTo>
                    <a:pt x="250" y="528"/>
                  </a:lnTo>
                  <a:lnTo>
                    <a:pt x="270" y="488"/>
                  </a:lnTo>
                  <a:lnTo>
                    <a:pt x="290" y="448"/>
                  </a:lnTo>
                  <a:lnTo>
                    <a:pt x="312" y="412"/>
                  </a:lnTo>
                  <a:lnTo>
                    <a:pt x="334" y="380"/>
                  </a:lnTo>
                  <a:lnTo>
                    <a:pt x="356" y="350"/>
                  </a:lnTo>
                  <a:lnTo>
                    <a:pt x="380" y="320"/>
                  </a:lnTo>
                  <a:lnTo>
                    <a:pt x="402" y="296"/>
                  </a:lnTo>
                  <a:lnTo>
                    <a:pt x="424" y="272"/>
                  </a:lnTo>
                  <a:lnTo>
                    <a:pt x="446" y="250"/>
                  </a:lnTo>
                  <a:lnTo>
                    <a:pt x="468" y="232"/>
                  </a:lnTo>
                  <a:lnTo>
                    <a:pt x="508" y="198"/>
                  </a:lnTo>
                  <a:lnTo>
                    <a:pt x="544" y="174"/>
                  </a:lnTo>
                  <a:lnTo>
                    <a:pt x="544" y="174"/>
                  </a:lnTo>
                  <a:close/>
                  <a:moveTo>
                    <a:pt x="228" y="1618"/>
                  </a:moveTo>
                  <a:lnTo>
                    <a:pt x="544" y="1618"/>
                  </a:lnTo>
                  <a:lnTo>
                    <a:pt x="544" y="2034"/>
                  </a:lnTo>
                  <a:lnTo>
                    <a:pt x="544" y="2034"/>
                  </a:lnTo>
                  <a:lnTo>
                    <a:pt x="512" y="2010"/>
                  </a:lnTo>
                  <a:lnTo>
                    <a:pt x="474" y="1980"/>
                  </a:lnTo>
                  <a:lnTo>
                    <a:pt x="434" y="1942"/>
                  </a:lnTo>
                  <a:lnTo>
                    <a:pt x="412" y="1920"/>
                  </a:lnTo>
                  <a:lnTo>
                    <a:pt x="390" y="1896"/>
                  </a:lnTo>
                  <a:lnTo>
                    <a:pt x="370" y="1868"/>
                  </a:lnTo>
                  <a:lnTo>
                    <a:pt x="348" y="1840"/>
                  </a:lnTo>
                  <a:lnTo>
                    <a:pt x="326" y="1810"/>
                  </a:lnTo>
                  <a:lnTo>
                    <a:pt x="306" y="1776"/>
                  </a:lnTo>
                  <a:lnTo>
                    <a:pt x="284" y="1740"/>
                  </a:lnTo>
                  <a:lnTo>
                    <a:pt x="266" y="1702"/>
                  </a:lnTo>
                  <a:lnTo>
                    <a:pt x="246" y="1660"/>
                  </a:lnTo>
                  <a:lnTo>
                    <a:pt x="228" y="1618"/>
                  </a:lnTo>
                  <a:lnTo>
                    <a:pt x="228" y="1618"/>
                  </a:lnTo>
                  <a:close/>
                  <a:moveTo>
                    <a:pt x="874" y="2030"/>
                  </a:moveTo>
                  <a:lnTo>
                    <a:pt x="874" y="2030"/>
                  </a:lnTo>
                  <a:lnTo>
                    <a:pt x="908" y="1996"/>
                  </a:lnTo>
                  <a:lnTo>
                    <a:pt x="942" y="1956"/>
                  </a:lnTo>
                  <a:lnTo>
                    <a:pt x="974" y="1912"/>
                  </a:lnTo>
                  <a:lnTo>
                    <a:pt x="1008" y="1864"/>
                  </a:lnTo>
                  <a:lnTo>
                    <a:pt x="1040" y="1810"/>
                  </a:lnTo>
                  <a:lnTo>
                    <a:pt x="1070" y="1750"/>
                  </a:lnTo>
                  <a:lnTo>
                    <a:pt x="1100" y="1686"/>
                  </a:lnTo>
                  <a:lnTo>
                    <a:pt x="1126" y="1618"/>
                  </a:lnTo>
                  <a:lnTo>
                    <a:pt x="1428" y="1618"/>
                  </a:lnTo>
                  <a:lnTo>
                    <a:pt x="1428" y="1618"/>
                  </a:lnTo>
                  <a:lnTo>
                    <a:pt x="1404" y="1654"/>
                  </a:lnTo>
                  <a:lnTo>
                    <a:pt x="1378" y="1690"/>
                  </a:lnTo>
                  <a:lnTo>
                    <a:pt x="1350" y="1724"/>
                  </a:lnTo>
                  <a:lnTo>
                    <a:pt x="1322" y="1758"/>
                  </a:lnTo>
                  <a:lnTo>
                    <a:pt x="1290" y="1790"/>
                  </a:lnTo>
                  <a:lnTo>
                    <a:pt x="1258" y="1820"/>
                  </a:lnTo>
                  <a:lnTo>
                    <a:pt x="1226" y="1848"/>
                  </a:lnTo>
                  <a:lnTo>
                    <a:pt x="1190" y="1876"/>
                  </a:lnTo>
                  <a:lnTo>
                    <a:pt x="1154" y="1900"/>
                  </a:lnTo>
                  <a:lnTo>
                    <a:pt x="1118" y="1924"/>
                  </a:lnTo>
                  <a:lnTo>
                    <a:pt x="1080" y="1948"/>
                  </a:lnTo>
                  <a:lnTo>
                    <a:pt x="1040" y="1968"/>
                  </a:lnTo>
                  <a:lnTo>
                    <a:pt x="1000" y="1986"/>
                  </a:lnTo>
                  <a:lnTo>
                    <a:pt x="958" y="2002"/>
                  </a:lnTo>
                  <a:lnTo>
                    <a:pt x="916" y="2018"/>
                  </a:lnTo>
                  <a:lnTo>
                    <a:pt x="874" y="2030"/>
                  </a:lnTo>
                  <a:lnTo>
                    <a:pt x="874" y="20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31" name="Freeform 6"/>
            <p:cNvSpPr>
              <a:spLocks/>
            </p:cNvSpPr>
            <p:nvPr/>
          </p:nvSpPr>
          <p:spPr bwMode="auto">
            <a:xfrm>
              <a:off x="7855024" y="6516559"/>
              <a:ext cx="564322" cy="1543370"/>
            </a:xfrm>
            <a:custGeom>
              <a:avLst/>
              <a:gdLst>
                <a:gd name="T0" fmla="*/ 330 w 762"/>
                <a:gd name="T1" fmla="*/ 1054 h 2084"/>
                <a:gd name="T2" fmla="*/ 338 w 762"/>
                <a:gd name="T3" fmla="*/ 896 h 2084"/>
                <a:gd name="T4" fmla="*/ 360 w 762"/>
                <a:gd name="T5" fmla="*/ 744 h 2084"/>
                <a:gd name="T6" fmla="*/ 396 w 762"/>
                <a:gd name="T7" fmla="*/ 596 h 2084"/>
                <a:gd name="T8" fmla="*/ 446 w 762"/>
                <a:gd name="T9" fmla="*/ 458 h 2084"/>
                <a:gd name="T10" fmla="*/ 510 w 762"/>
                <a:gd name="T11" fmla="*/ 328 h 2084"/>
                <a:gd name="T12" fmla="*/ 584 w 762"/>
                <a:gd name="T13" fmla="*/ 208 h 2084"/>
                <a:gd name="T14" fmla="*/ 668 w 762"/>
                <a:gd name="T15" fmla="*/ 98 h 2084"/>
                <a:gd name="T16" fmla="*/ 762 w 762"/>
                <a:gd name="T17" fmla="*/ 0 h 2084"/>
                <a:gd name="T18" fmla="*/ 720 w 762"/>
                <a:gd name="T19" fmla="*/ 14 h 2084"/>
                <a:gd name="T20" fmla="*/ 640 w 762"/>
                <a:gd name="T21" fmla="*/ 48 h 2084"/>
                <a:gd name="T22" fmla="*/ 564 w 762"/>
                <a:gd name="T23" fmla="*/ 86 h 2084"/>
                <a:gd name="T24" fmla="*/ 492 w 762"/>
                <a:gd name="T25" fmla="*/ 130 h 2084"/>
                <a:gd name="T26" fmla="*/ 422 w 762"/>
                <a:gd name="T27" fmla="*/ 180 h 2084"/>
                <a:gd name="T28" fmla="*/ 358 w 762"/>
                <a:gd name="T29" fmla="*/ 236 h 2084"/>
                <a:gd name="T30" fmla="*/ 296 w 762"/>
                <a:gd name="T31" fmla="*/ 296 h 2084"/>
                <a:gd name="T32" fmla="*/ 240 w 762"/>
                <a:gd name="T33" fmla="*/ 360 h 2084"/>
                <a:gd name="T34" fmla="*/ 190 w 762"/>
                <a:gd name="T35" fmla="*/ 428 h 2084"/>
                <a:gd name="T36" fmla="*/ 144 w 762"/>
                <a:gd name="T37" fmla="*/ 500 h 2084"/>
                <a:gd name="T38" fmla="*/ 104 w 762"/>
                <a:gd name="T39" fmla="*/ 576 h 2084"/>
                <a:gd name="T40" fmla="*/ 70 w 762"/>
                <a:gd name="T41" fmla="*/ 656 h 2084"/>
                <a:gd name="T42" fmla="*/ 44 w 762"/>
                <a:gd name="T43" fmla="*/ 738 h 2084"/>
                <a:gd name="T44" fmla="*/ 22 w 762"/>
                <a:gd name="T45" fmla="*/ 824 h 2084"/>
                <a:gd name="T46" fmla="*/ 8 w 762"/>
                <a:gd name="T47" fmla="*/ 910 h 2084"/>
                <a:gd name="T48" fmla="*/ 0 w 762"/>
                <a:gd name="T49" fmla="*/ 1000 h 2084"/>
                <a:gd name="T50" fmla="*/ 0 w 762"/>
                <a:gd name="T51" fmla="*/ 1046 h 2084"/>
                <a:gd name="T52" fmla="*/ 4 w 762"/>
                <a:gd name="T53" fmla="*/ 1134 h 2084"/>
                <a:gd name="T54" fmla="*/ 14 w 762"/>
                <a:gd name="T55" fmla="*/ 1222 h 2084"/>
                <a:gd name="T56" fmla="*/ 32 w 762"/>
                <a:gd name="T57" fmla="*/ 1308 h 2084"/>
                <a:gd name="T58" fmla="*/ 56 w 762"/>
                <a:gd name="T59" fmla="*/ 1390 h 2084"/>
                <a:gd name="T60" fmla="*/ 88 w 762"/>
                <a:gd name="T61" fmla="*/ 1470 h 2084"/>
                <a:gd name="T62" fmla="*/ 124 w 762"/>
                <a:gd name="T63" fmla="*/ 1546 h 2084"/>
                <a:gd name="T64" fmla="*/ 166 w 762"/>
                <a:gd name="T65" fmla="*/ 1620 h 2084"/>
                <a:gd name="T66" fmla="*/ 214 w 762"/>
                <a:gd name="T67" fmla="*/ 1688 h 2084"/>
                <a:gd name="T68" fmla="*/ 268 w 762"/>
                <a:gd name="T69" fmla="*/ 1754 h 2084"/>
                <a:gd name="T70" fmla="*/ 324 w 762"/>
                <a:gd name="T71" fmla="*/ 1816 h 2084"/>
                <a:gd name="T72" fmla="*/ 386 w 762"/>
                <a:gd name="T73" fmla="*/ 1874 h 2084"/>
                <a:gd name="T74" fmla="*/ 452 w 762"/>
                <a:gd name="T75" fmla="*/ 1926 h 2084"/>
                <a:gd name="T76" fmla="*/ 522 w 762"/>
                <a:gd name="T77" fmla="*/ 1974 h 2084"/>
                <a:gd name="T78" fmla="*/ 596 w 762"/>
                <a:gd name="T79" fmla="*/ 2016 h 2084"/>
                <a:gd name="T80" fmla="*/ 672 w 762"/>
                <a:gd name="T81" fmla="*/ 2052 h 2084"/>
                <a:gd name="T82" fmla="*/ 752 w 762"/>
                <a:gd name="T83" fmla="*/ 2084 h 2084"/>
                <a:gd name="T84" fmla="*/ 706 w 762"/>
                <a:gd name="T85" fmla="*/ 2036 h 2084"/>
                <a:gd name="T86" fmla="*/ 620 w 762"/>
                <a:gd name="T87" fmla="*/ 1934 h 2084"/>
                <a:gd name="T88" fmla="*/ 542 w 762"/>
                <a:gd name="T89" fmla="*/ 1820 h 2084"/>
                <a:gd name="T90" fmla="*/ 476 w 762"/>
                <a:gd name="T91" fmla="*/ 1698 h 2084"/>
                <a:gd name="T92" fmla="*/ 420 w 762"/>
                <a:gd name="T93" fmla="*/ 1566 h 2084"/>
                <a:gd name="T94" fmla="*/ 376 w 762"/>
                <a:gd name="T95" fmla="*/ 1428 h 2084"/>
                <a:gd name="T96" fmla="*/ 346 w 762"/>
                <a:gd name="T97" fmla="*/ 1282 h 2084"/>
                <a:gd name="T98" fmla="*/ 332 w 762"/>
                <a:gd name="T99" fmla="*/ 1130 h 2084"/>
                <a:gd name="T100" fmla="*/ 330 w 762"/>
                <a:gd name="T101" fmla="*/ 1054 h 2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2" h="2084">
                  <a:moveTo>
                    <a:pt x="330" y="1054"/>
                  </a:moveTo>
                  <a:lnTo>
                    <a:pt x="330" y="1054"/>
                  </a:lnTo>
                  <a:lnTo>
                    <a:pt x="332" y="974"/>
                  </a:lnTo>
                  <a:lnTo>
                    <a:pt x="338" y="896"/>
                  </a:lnTo>
                  <a:lnTo>
                    <a:pt x="346" y="818"/>
                  </a:lnTo>
                  <a:lnTo>
                    <a:pt x="360" y="744"/>
                  </a:lnTo>
                  <a:lnTo>
                    <a:pt x="376" y="670"/>
                  </a:lnTo>
                  <a:lnTo>
                    <a:pt x="396" y="596"/>
                  </a:lnTo>
                  <a:lnTo>
                    <a:pt x="420" y="526"/>
                  </a:lnTo>
                  <a:lnTo>
                    <a:pt x="446" y="458"/>
                  </a:lnTo>
                  <a:lnTo>
                    <a:pt x="476" y="392"/>
                  </a:lnTo>
                  <a:lnTo>
                    <a:pt x="510" y="328"/>
                  </a:lnTo>
                  <a:lnTo>
                    <a:pt x="544" y="266"/>
                  </a:lnTo>
                  <a:lnTo>
                    <a:pt x="584" y="208"/>
                  </a:lnTo>
                  <a:lnTo>
                    <a:pt x="624" y="152"/>
                  </a:lnTo>
                  <a:lnTo>
                    <a:pt x="668" y="98"/>
                  </a:lnTo>
                  <a:lnTo>
                    <a:pt x="714" y="48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20" y="14"/>
                  </a:lnTo>
                  <a:lnTo>
                    <a:pt x="680" y="30"/>
                  </a:lnTo>
                  <a:lnTo>
                    <a:pt x="640" y="48"/>
                  </a:lnTo>
                  <a:lnTo>
                    <a:pt x="602" y="66"/>
                  </a:lnTo>
                  <a:lnTo>
                    <a:pt x="564" y="86"/>
                  </a:lnTo>
                  <a:lnTo>
                    <a:pt x="528" y="108"/>
                  </a:lnTo>
                  <a:lnTo>
                    <a:pt x="492" y="130"/>
                  </a:lnTo>
                  <a:lnTo>
                    <a:pt x="456" y="154"/>
                  </a:lnTo>
                  <a:lnTo>
                    <a:pt x="422" y="180"/>
                  </a:lnTo>
                  <a:lnTo>
                    <a:pt x="390" y="208"/>
                  </a:lnTo>
                  <a:lnTo>
                    <a:pt x="358" y="236"/>
                  </a:lnTo>
                  <a:lnTo>
                    <a:pt x="326" y="264"/>
                  </a:lnTo>
                  <a:lnTo>
                    <a:pt x="296" y="296"/>
                  </a:lnTo>
                  <a:lnTo>
                    <a:pt x="268" y="326"/>
                  </a:lnTo>
                  <a:lnTo>
                    <a:pt x="240" y="360"/>
                  </a:lnTo>
                  <a:lnTo>
                    <a:pt x="214" y="394"/>
                  </a:lnTo>
                  <a:lnTo>
                    <a:pt x="190" y="428"/>
                  </a:lnTo>
                  <a:lnTo>
                    <a:pt x="166" y="464"/>
                  </a:lnTo>
                  <a:lnTo>
                    <a:pt x="144" y="500"/>
                  </a:lnTo>
                  <a:lnTo>
                    <a:pt x="124" y="538"/>
                  </a:lnTo>
                  <a:lnTo>
                    <a:pt x="104" y="576"/>
                  </a:lnTo>
                  <a:lnTo>
                    <a:pt x="88" y="616"/>
                  </a:lnTo>
                  <a:lnTo>
                    <a:pt x="70" y="656"/>
                  </a:lnTo>
                  <a:lnTo>
                    <a:pt x="56" y="696"/>
                  </a:lnTo>
                  <a:lnTo>
                    <a:pt x="44" y="738"/>
                  </a:lnTo>
                  <a:lnTo>
                    <a:pt x="32" y="780"/>
                  </a:lnTo>
                  <a:lnTo>
                    <a:pt x="22" y="824"/>
                  </a:lnTo>
                  <a:lnTo>
                    <a:pt x="14" y="866"/>
                  </a:lnTo>
                  <a:lnTo>
                    <a:pt x="8" y="910"/>
                  </a:lnTo>
                  <a:lnTo>
                    <a:pt x="4" y="956"/>
                  </a:lnTo>
                  <a:lnTo>
                    <a:pt x="0" y="1000"/>
                  </a:lnTo>
                  <a:lnTo>
                    <a:pt x="0" y="1046"/>
                  </a:lnTo>
                  <a:lnTo>
                    <a:pt x="0" y="1046"/>
                  </a:lnTo>
                  <a:lnTo>
                    <a:pt x="0" y="1090"/>
                  </a:lnTo>
                  <a:lnTo>
                    <a:pt x="4" y="1134"/>
                  </a:lnTo>
                  <a:lnTo>
                    <a:pt x="8" y="1178"/>
                  </a:lnTo>
                  <a:lnTo>
                    <a:pt x="14" y="1222"/>
                  </a:lnTo>
                  <a:lnTo>
                    <a:pt x="22" y="1264"/>
                  </a:lnTo>
                  <a:lnTo>
                    <a:pt x="32" y="1308"/>
                  </a:lnTo>
                  <a:lnTo>
                    <a:pt x="44" y="1348"/>
                  </a:lnTo>
                  <a:lnTo>
                    <a:pt x="56" y="1390"/>
                  </a:lnTo>
                  <a:lnTo>
                    <a:pt x="72" y="1430"/>
                  </a:lnTo>
                  <a:lnTo>
                    <a:pt x="88" y="1470"/>
                  </a:lnTo>
                  <a:lnTo>
                    <a:pt x="106" y="1508"/>
                  </a:lnTo>
                  <a:lnTo>
                    <a:pt x="124" y="1546"/>
                  </a:lnTo>
                  <a:lnTo>
                    <a:pt x="144" y="1582"/>
                  </a:lnTo>
                  <a:lnTo>
                    <a:pt x="166" y="1620"/>
                  </a:lnTo>
                  <a:lnTo>
                    <a:pt x="190" y="1654"/>
                  </a:lnTo>
                  <a:lnTo>
                    <a:pt x="214" y="1688"/>
                  </a:lnTo>
                  <a:lnTo>
                    <a:pt x="240" y="1722"/>
                  </a:lnTo>
                  <a:lnTo>
                    <a:pt x="268" y="1754"/>
                  </a:lnTo>
                  <a:lnTo>
                    <a:pt x="296" y="1786"/>
                  </a:lnTo>
                  <a:lnTo>
                    <a:pt x="324" y="1816"/>
                  </a:lnTo>
                  <a:lnTo>
                    <a:pt x="356" y="1846"/>
                  </a:lnTo>
                  <a:lnTo>
                    <a:pt x="386" y="1874"/>
                  </a:lnTo>
                  <a:lnTo>
                    <a:pt x="420" y="1900"/>
                  </a:lnTo>
                  <a:lnTo>
                    <a:pt x="452" y="1926"/>
                  </a:lnTo>
                  <a:lnTo>
                    <a:pt x="488" y="1950"/>
                  </a:lnTo>
                  <a:lnTo>
                    <a:pt x="522" y="1974"/>
                  </a:lnTo>
                  <a:lnTo>
                    <a:pt x="558" y="1996"/>
                  </a:lnTo>
                  <a:lnTo>
                    <a:pt x="596" y="2016"/>
                  </a:lnTo>
                  <a:lnTo>
                    <a:pt x="634" y="2034"/>
                  </a:lnTo>
                  <a:lnTo>
                    <a:pt x="672" y="2052"/>
                  </a:lnTo>
                  <a:lnTo>
                    <a:pt x="712" y="2068"/>
                  </a:lnTo>
                  <a:lnTo>
                    <a:pt x="752" y="2084"/>
                  </a:lnTo>
                  <a:lnTo>
                    <a:pt x="752" y="2084"/>
                  </a:lnTo>
                  <a:lnTo>
                    <a:pt x="706" y="2036"/>
                  </a:lnTo>
                  <a:lnTo>
                    <a:pt x="662" y="1986"/>
                  </a:lnTo>
                  <a:lnTo>
                    <a:pt x="620" y="1934"/>
                  </a:lnTo>
                  <a:lnTo>
                    <a:pt x="580" y="1878"/>
                  </a:lnTo>
                  <a:lnTo>
                    <a:pt x="542" y="1820"/>
                  </a:lnTo>
                  <a:lnTo>
                    <a:pt x="508" y="1760"/>
                  </a:lnTo>
                  <a:lnTo>
                    <a:pt x="476" y="1698"/>
                  </a:lnTo>
                  <a:lnTo>
                    <a:pt x="446" y="1632"/>
                  </a:lnTo>
                  <a:lnTo>
                    <a:pt x="420" y="1566"/>
                  </a:lnTo>
                  <a:lnTo>
                    <a:pt x="398" y="1498"/>
                  </a:lnTo>
                  <a:lnTo>
                    <a:pt x="376" y="1428"/>
                  </a:lnTo>
                  <a:lnTo>
                    <a:pt x="360" y="1356"/>
                  </a:lnTo>
                  <a:lnTo>
                    <a:pt x="346" y="1282"/>
                  </a:lnTo>
                  <a:lnTo>
                    <a:pt x="338" y="1208"/>
                  </a:lnTo>
                  <a:lnTo>
                    <a:pt x="332" y="1130"/>
                  </a:lnTo>
                  <a:lnTo>
                    <a:pt x="330" y="1054"/>
                  </a:lnTo>
                  <a:lnTo>
                    <a:pt x="330" y="10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132" name="Bent-Up Arrow 131"/>
          <p:cNvSpPr/>
          <p:nvPr/>
        </p:nvSpPr>
        <p:spPr>
          <a:xfrm rot="16200000" flipH="1" flipV="1">
            <a:off x="6685523" y="2854652"/>
            <a:ext cx="972995" cy="1335880"/>
          </a:xfrm>
          <a:prstGeom prst="bentUpArrow">
            <a:avLst>
              <a:gd name="adj1" fmla="val 13266"/>
              <a:gd name="adj2" fmla="val 15974"/>
              <a:gd name="adj3" fmla="val 15973"/>
            </a:avLst>
          </a:prstGeom>
          <a:gradFill>
            <a:gsLst>
              <a:gs pos="50000">
                <a:srgbClr val="FF9539"/>
              </a:gs>
              <a:gs pos="100000">
                <a:srgbClr val="333333">
                  <a:alpha val="0"/>
                </a:srgbClr>
              </a:gs>
            </a:gsLst>
            <a:lin ang="10800000" scaled="0"/>
          </a:gra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Text"/>
          <p:cNvSpPr txBox="1">
            <a:spLocks/>
          </p:cNvSpPr>
          <p:nvPr/>
        </p:nvSpPr>
        <p:spPr>
          <a:xfrm>
            <a:off x="550546" y="4508391"/>
            <a:ext cx="9877744" cy="906761"/>
          </a:xfrm>
          <a:prstGeom prst="rect">
            <a:avLst/>
          </a:prstGeom>
        </p:spPr>
        <p:txBody>
          <a:bodyPr anchor="t"/>
          <a:lstStyle>
            <a:lvl1pPr marL="112701" indent="-112701" algn="l" rtl="0" fontAlgn="base">
              <a:spcBef>
                <a:spcPts val="800"/>
              </a:spcBef>
              <a:spcAft>
                <a:spcPts val="400"/>
              </a:spcAft>
              <a:buClr>
                <a:schemeClr val="tx1"/>
              </a:buClr>
              <a:buSzPct val="25000"/>
              <a:buFont typeface="Arial" charset="0"/>
              <a:buChar char=" "/>
              <a:defRPr lang="en-US" sz="22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69850" indent="-225400" algn="l" rtl="0" fontAlgn="base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lang="en-US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53980" indent="-223813" algn="l" rtl="0" fontAlgn="base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SzPct val="96000"/>
              <a:buFont typeface="Wingdings" pitchFamily="2" charset="2"/>
              <a:buChar char="§"/>
              <a:defRPr lang="en-US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147635" indent="-233337" algn="l" rtl="0" fontAlgn="base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Font typeface="Arial" charset="0"/>
              <a:buChar char="–"/>
              <a:defRPr lang="en-US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431766" indent="-173019" algn="l" rtl="0" fontAlgn="base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Font typeface="Arial" charset="0"/>
              <a:buChar char="-"/>
              <a:defRPr lang="en-US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320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91429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333333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Normal Internet traffic flows through the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Junos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DDoS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Secure Appliance, while the software analyses the type, origin, flow, data rate, sequencing, style and protocol being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utilised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by all inbound and outbound traffic. The analysis is heuristic in nature and adjusts over time but is applied in real time, with minimal (store and forward) latency.</a:t>
            </a:r>
          </a:p>
        </p:txBody>
      </p:sp>
      <p:sp>
        <p:nvSpPr>
          <p:cNvPr id="134" name="U-Turn Arrow 39"/>
          <p:cNvSpPr/>
          <p:nvPr/>
        </p:nvSpPr>
        <p:spPr>
          <a:xfrm rot="5400000">
            <a:off x="8224835" y="1317560"/>
            <a:ext cx="590310" cy="2789177"/>
          </a:xfrm>
          <a:custGeom>
            <a:avLst/>
            <a:gdLst/>
            <a:ahLst/>
            <a:cxnLst/>
            <a:rect l="l" t="t" r="r" b="b"/>
            <a:pathLst>
              <a:path w="734330" h="2324314">
                <a:moveTo>
                  <a:pt x="0" y="265275"/>
                </a:moveTo>
                <a:lnTo>
                  <a:pt x="0" y="0"/>
                </a:lnTo>
                <a:cubicBezTo>
                  <a:pt x="317861" y="55626"/>
                  <a:pt x="558858" y="333366"/>
                  <a:pt x="558858" y="667394"/>
                </a:cubicBezTo>
                <a:lnTo>
                  <a:pt x="558858" y="1989161"/>
                </a:lnTo>
                <a:lnTo>
                  <a:pt x="734330" y="1989161"/>
                </a:lnTo>
                <a:lnTo>
                  <a:pt x="429962" y="2324314"/>
                </a:lnTo>
                <a:lnTo>
                  <a:pt x="125594" y="1989161"/>
                </a:lnTo>
                <a:lnTo>
                  <a:pt x="301066" y="1989161"/>
                </a:lnTo>
                <a:lnTo>
                  <a:pt x="301066" y="667394"/>
                </a:lnTo>
                <a:cubicBezTo>
                  <a:pt x="301066" y="476617"/>
                  <a:pt x="174403" y="315424"/>
                  <a:pt x="0" y="265275"/>
                </a:cubicBezTo>
                <a:close/>
              </a:path>
            </a:pathLst>
          </a:custGeom>
          <a:solidFill>
            <a:srgbClr val="5D87A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7012056" y="1674479"/>
            <a:ext cx="2906498" cy="503177"/>
            <a:chOff x="9024731" y="2113620"/>
            <a:chExt cx="2422082" cy="559085"/>
          </a:xfrm>
        </p:grpSpPr>
        <p:sp>
          <p:nvSpPr>
            <p:cNvPr id="136" name="Rectangle 4"/>
            <p:cNvSpPr/>
            <p:nvPr/>
          </p:nvSpPr>
          <p:spPr>
            <a:xfrm>
              <a:off x="9024731" y="2129952"/>
              <a:ext cx="2422082" cy="542753"/>
            </a:xfrm>
            <a:custGeom>
              <a:avLst/>
              <a:gdLst>
                <a:gd name="connsiteX0" fmla="*/ 99391 w 2422082"/>
                <a:gd name="connsiteY0" fmla="*/ 0 h 542753"/>
                <a:gd name="connsiteX1" fmla="*/ 1756311 w 2422082"/>
                <a:gd name="connsiteY1" fmla="*/ 0 h 542753"/>
                <a:gd name="connsiteX2" fmla="*/ 2422082 w 2422082"/>
                <a:gd name="connsiteY2" fmla="*/ 542753 h 542753"/>
                <a:gd name="connsiteX3" fmla="*/ 2153430 w 2422082"/>
                <a:gd name="connsiteY3" fmla="*/ 542753 h 542753"/>
                <a:gd name="connsiteX4" fmla="*/ 1756311 w 2422082"/>
                <a:gd name="connsiteY4" fmla="*/ 257792 h 542753"/>
                <a:gd name="connsiteX5" fmla="*/ 0 w 2422082"/>
                <a:gd name="connsiteY5" fmla="*/ 257792 h 542753"/>
                <a:gd name="connsiteX6" fmla="*/ 99391 w 2422082"/>
                <a:gd name="connsiteY6" fmla="*/ 0 h 54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2082" h="542753">
                  <a:moveTo>
                    <a:pt x="99391" y="0"/>
                  </a:moveTo>
                  <a:lnTo>
                    <a:pt x="1756311" y="0"/>
                  </a:lnTo>
                  <a:cubicBezTo>
                    <a:pt x="2084760" y="0"/>
                    <a:pt x="2358785" y="233013"/>
                    <a:pt x="2422082" y="542753"/>
                  </a:cubicBezTo>
                  <a:lnTo>
                    <a:pt x="2153430" y="542753"/>
                  </a:lnTo>
                  <a:cubicBezTo>
                    <a:pt x="2098196" y="376676"/>
                    <a:pt x="1941137" y="257792"/>
                    <a:pt x="1756311" y="257792"/>
                  </a:cubicBezTo>
                  <a:lnTo>
                    <a:pt x="0" y="257792"/>
                  </a:lnTo>
                  <a:cubicBezTo>
                    <a:pt x="0" y="171861"/>
                    <a:pt x="99391" y="85931"/>
                    <a:pt x="99391" y="0"/>
                  </a:cubicBezTo>
                  <a:close/>
                </a:path>
              </a:pathLst>
            </a:custGeom>
            <a:gradFill>
              <a:gsLst>
                <a:gs pos="56000">
                  <a:srgbClr val="5D87A1"/>
                </a:gs>
                <a:gs pos="100000">
                  <a:srgbClr val="1D3645">
                    <a:tint val="23500"/>
                    <a:satMod val="160000"/>
                    <a:alpha val="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9177913" y="2113620"/>
              <a:ext cx="2023110" cy="2743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Normal Internet Traffic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00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10" grpId="0" animBg="1"/>
      <p:bldP spid="111" grpId="0" animBg="1"/>
      <p:bldP spid="127" grpId="0"/>
      <p:bldP spid="128" grpId="0" animBg="1"/>
      <p:bldP spid="132" grpId="0" animBg="1"/>
      <p:bldP spid="133" grpId="0" build="p"/>
      <p:bldP spid="1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JUNOS DD</a:t>
            </a:r>
            <a:r>
              <a:rPr lang="en-GB" cap="none" dirty="0"/>
              <a:t>o</a:t>
            </a:r>
            <a:r>
              <a:rPr lang="en-GB" dirty="0"/>
              <a:t>S </a:t>
            </a:r>
            <a:r>
              <a:rPr lang="en-GB" dirty="0" smtClean="0"/>
              <a:t>SECURE summary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50545" y="1398747"/>
            <a:ext cx="9873616" cy="4228943"/>
          </a:xfrm>
          <a:prstGeom prst="rect">
            <a:avLst/>
          </a:prstGeom>
          <a:gradFill>
            <a:gsLst>
              <a:gs pos="0">
                <a:srgbClr val="1D3645">
                  <a:alpha val="15000"/>
                </a:srgbClr>
              </a:gs>
              <a:gs pos="65000">
                <a:srgbClr val="1D3645">
                  <a:tint val="23500"/>
                  <a:satMod val="160000"/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109723" tIns="1417320" rIns="109723" bIns="0" rtlCol="0" anchor="t" anchorCtr="0"/>
          <a:lstStyle/>
          <a:p>
            <a:pPr marL="205732" marR="0" lvl="0" indent="-205732" defTabSz="9875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"/>
              </a:spcAft>
              <a:buClr>
                <a:srgbClr val="FF953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2948744" y="3408611"/>
            <a:ext cx="1002226" cy="5063"/>
          </a:xfrm>
          <a:prstGeom prst="line">
            <a:avLst/>
          </a:prstGeom>
          <a:noFill/>
          <a:ln w="28575" cap="flat" cmpd="sng" algn="ctr">
            <a:solidFill>
              <a:srgbClr val="FF9539"/>
            </a:solidFill>
            <a:prstDash val="solid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7025642" y="3408611"/>
            <a:ext cx="1004766" cy="5063"/>
          </a:xfrm>
          <a:prstGeom prst="line">
            <a:avLst/>
          </a:prstGeom>
          <a:noFill/>
          <a:ln w="28575" cap="flat" cmpd="sng" algn="ctr">
            <a:solidFill>
              <a:srgbClr val="FF9539"/>
            </a:solidFill>
            <a:prstDash val="solid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6230711" y="4221083"/>
            <a:ext cx="0" cy="400844"/>
          </a:xfrm>
          <a:prstGeom prst="line">
            <a:avLst/>
          </a:prstGeom>
          <a:noFill/>
          <a:ln w="28575" cap="flat" cmpd="sng" algn="ctr">
            <a:solidFill>
              <a:srgbClr val="FF9539"/>
            </a:solidFill>
            <a:prstDash val="solid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>
            <a:off x="4732016" y="4221083"/>
            <a:ext cx="0" cy="400844"/>
          </a:xfrm>
          <a:prstGeom prst="line">
            <a:avLst/>
          </a:prstGeom>
          <a:noFill/>
          <a:ln w="28575" cap="flat" cmpd="sng" algn="ctr">
            <a:solidFill>
              <a:srgbClr val="FF9539"/>
            </a:solidFill>
            <a:prstDash val="solid"/>
          </a:ln>
          <a:effectLst/>
        </p:spPr>
      </p:cxnSp>
      <p:cxnSp>
        <p:nvCxnSpPr>
          <p:cNvPr id="61" name="Straight Connector 60"/>
          <p:cNvCxnSpPr>
            <a:stCxn id="75" idx="2"/>
          </p:cNvCxnSpPr>
          <p:nvPr/>
        </p:nvCxnSpPr>
        <p:spPr>
          <a:xfrm>
            <a:off x="5489576" y="2192252"/>
            <a:ext cx="0" cy="395423"/>
          </a:xfrm>
          <a:prstGeom prst="line">
            <a:avLst/>
          </a:prstGeom>
          <a:noFill/>
          <a:ln w="28575" cap="flat" cmpd="sng" algn="ctr">
            <a:solidFill>
              <a:srgbClr val="FF9539"/>
            </a:solidFill>
            <a:prstDash val="solid"/>
          </a:ln>
          <a:effectLst/>
        </p:spPr>
      </p:cxnSp>
      <p:cxnSp>
        <p:nvCxnSpPr>
          <p:cNvPr id="62" name="Elbow Connector 61"/>
          <p:cNvCxnSpPr>
            <a:endCxn id="68" idx="2"/>
          </p:cNvCxnSpPr>
          <p:nvPr/>
        </p:nvCxnSpPr>
        <p:spPr>
          <a:xfrm flipV="1">
            <a:off x="7025641" y="2192251"/>
            <a:ext cx="2028152" cy="625734"/>
          </a:xfrm>
          <a:prstGeom prst="bentConnector2">
            <a:avLst/>
          </a:prstGeom>
          <a:noFill/>
          <a:ln w="28575" cap="flat" cmpd="sng" algn="ctr">
            <a:solidFill>
              <a:srgbClr val="FF9539"/>
            </a:solidFill>
            <a:prstDash val="solid"/>
          </a:ln>
          <a:effectLst/>
        </p:spPr>
      </p:cxnSp>
      <p:cxnSp>
        <p:nvCxnSpPr>
          <p:cNvPr id="63" name="Elbow Connector 62"/>
          <p:cNvCxnSpPr/>
          <p:nvPr/>
        </p:nvCxnSpPr>
        <p:spPr>
          <a:xfrm rot="10800000">
            <a:off x="1925360" y="2192253"/>
            <a:ext cx="2025610" cy="625732"/>
          </a:xfrm>
          <a:prstGeom prst="bentConnector3">
            <a:avLst>
              <a:gd name="adj1" fmla="val 101021"/>
            </a:avLst>
          </a:prstGeom>
          <a:noFill/>
          <a:ln w="28575" cap="flat" cmpd="sng" algn="ctr">
            <a:solidFill>
              <a:srgbClr val="FF9539"/>
            </a:solidFill>
            <a:prstDash val="solid"/>
          </a:ln>
          <a:effectLst/>
        </p:spPr>
      </p:cxnSp>
      <p:cxnSp>
        <p:nvCxnSpPr>
          <p:cNvPr id="64" name="Elbow Connector 63"/>
          <p:cNvCxnSpPr>
            <a:endCxn id="73" idx="0"/>
          </p:cNvCxnSpPr>
          <p:nvPr/>
        </p:nvCxnSpPr>
        <p:spPr>
          <a:xfrm>
            <a:off x="7025641" y="3996195"/>
            <a:ext cx="2028151" cy="625732"/>
          </a:xfrm>
          <a:prstGeom prst="bentConnector2">
            <a:avLst/>
          </a:prstGeom>
          <a:noFill/>
          <a:ln w="28575" cap="flat" cmpd="sng" algn="ctr">
            <a:solidFill>
              <a:srgbClr val="FF9539"/>
            </a:solidFill>
            <a:prstDash val="solid"/>
          </a:ln>
          <a:effectLst/>
        </p:spPr>
      </p:cxnSp>
      <p:cxnSp>
        <p:nvCxnSpPr>
          <p:cNvPr id="65" name="Elbow Connector 64"/>
          <p:cNvCxnSpPr>
            <a:endCxn id="71" idx="0"/>
          </p:cNvCxnSpPr>
          <p:nvPr/>
        </p:nvCxnSpPr>
        <p:spPr>
          <a:xfrm rot="10800000" flipV="1">
            <a:off x="1932366" y="3983150"/>
            <a:ext cx="2018604" cy="638776"/>
          </a:xfrm>
          <a:prstGeom prst="bentConnector2">
            <a:avLst/>
          </a:prstGeom>
          <a:noFill/>
          <a:ln w="28575" cap="flat" cmpd="sng" algn="ctr">
            <a:solidFill>
              <a:srgbClr val="FF9539"/>
            </a:solidFill>
            <a:prstDash val="solid"/>
          </a:ln>
          <a:effectLst/>
        </p:spPr>
      </p:cxnSp>
      <p:sp>
        <p:nvSpPr>
          <p:cNvPr id="66" name="Freeform 13"/>
          <p:cNvSpPr>
            <a:spLocks noChangeAspect="1" noEditPoints="1"/>
          </p:cNvSpPr>
          <p:nvPr/>
        </p:nvSpPr>
        <p:spPr bwMode="auto">
          <a:xfrm>
            <a:off x="4732017" y="2866910"/>
            <a:ext cx="1498693" cy="1073441"/>
          </a:xfrm>
          <a:custGeom>
            <a:avLst/>
            <a:gdLst>
              <a:gd name="T0" fmla="*/ 70 w 1148"/>
              <a:gd name="T1" fmla="*/ 818 h 990"/>
              <a:gd name="T2" fmla="*/ 14 w 1148"/>
              <a:gd name="T3" fmla="*/ 854 h 990"/>
              <a:gd name="T4" fmla="*/ 0 w 1148"/>
              <a:gd name="T5" fmla="*/ 902 h 990"/>
              <a:gd name="T6" fmla="*/ 26 w 1148"/>
              <a:gd name="T7" fmla="*/ 964 h 990"/>
              <a:gd name="T8" fmla="*/ 86 w 1148"/>
              <a:gd name="T9" fmla="*/ 990 h 990"/>
              <a:gd name="T10" fmla="*/ 1096 w 1148"/>
              <a:gd name="T11" fmla="*/ 984 h 990"/>
              <a:gd name="T12" fmla="*/ 1142 w 1148"/>
              <a:gd name="T13" fmla="*/ 936 h 990"/>
              <a:gd name="T14" fmla="*/ 1146 w 1148"/>
              <a:gd name="T15" fmla="*/ 886 h 990"/>
              <a:gd name="T16" fmla="*/ 1110 w 1148"/>
              <a:gd name="T17" fmla="*/ 830 h 990"/>
              <a:gd name="T18" fmla="*/ 1062 w 1148"/>
              <a:gd name="T19" fmla="*/ 816 h 990"/>
              <a:gd name="T20" fmla="*/ 168 w 1148"/>
              <a:gd name="T21" fmla="*/ 926 h 990"/>
              <a:gd name="T22" fmla="*/ 152 w 1148"/>
              <a:gd name="T23" fmla="*/ 904 h 990"/>
              <a:gd name="T24" fmla="*/ 178 w 1148"/>
              <a:gd name="T25" fmla="*/ 878 h 990"/>
              <a:gd name="T26" fmla="*/ 210 w 1148"/>
              <a:gd name="T27" fmla="*/ 886 h 990"/>
              <a:gd name="T28" fmla="*/ 216 w 1148"/>
              <a:gd name="T29" fmla="*/ 914 h 990"/>
              <a:gd name="T30" fmla="*/ 192 w 1148"/>
              <a:gd name="T31" fmla="*/ 928 h 990"/>
              <a:gd name="T32" fmla="*/ 676 w 1148"/>
              <a:gd name="T33" fmla="*/ 924 h 990"/>
              <a:gd name="T34" fmla="*/ 662 w 1148"/>
              <a:gd name="T35" fmla="*/ 904 h 990"/>
              <a:gd name="T36" fmla="*/ 684 w 1148"/>
              <a:gd name="T37" fmla="*/ 882 h 990"/>
              <a:gd name="T38" fmla="*/ 998 w 1148"/>
              <a:gd name="T39" fmla="*/ 888 h 990"/>
              <a:gd name="T40" fmla="*/ 1004 w 1148"/>
              <a:gd name="T41" fmla="*/ 912 h 990"/>
              <a:gd name="T42" fmla="*/ 984 w 1148"/>
              <a:gd name="T43" fmla="*/ 924 h 990"/>
              <a:gd name="T44" fmla="*/ 158 w 1148"/>
              <a:gd name="T45" fmla="*/ 2 h 990"/>
              <a:gd name="T46" fmla="*/ 104 w 1148"/>
              <a:gd name="T47" fmla="*/ 18 h 990"/>
              <a:gd name="T48" fmla="*/ 64 w 1148"/>
              <a:gd name="T49" fmla="*/ 52 h 990"/>
              <a:gd name="T50" fmla="*/ 38 w 1148"/>
              <a:gd name="T51" fmla="*/ 100 h 990"/>
              <a:gd name="T52" fmla="*/ 30 w 1148"/>
              <a:gd name="T53" fmla="*/ 556 h 990"/>
              <a:gd name="T54" fmla="*/ 38 w 1148"/>
              <a:gd name="T55" fmla="*/ 598 h 990"/>
              <a:gd name="T56" fmla="*/ 64 w 1148"/>
              <a:gd name="T57" fmla="*/ 644 h 990"/>
              <a:gd name="T58" fmla="*/ 104 w 1148"/>
              <a:gd name="T59" fmla="*/ 680 h 990"/>
              <a:gd name="T60" fmla="*/ 158 w 1148"/>
              <a:gd name="T61" fmla="*/ 696 h 990"/>
              <a:gd name="T62" fmla="*/ 844 w 1148"/>
              <a:gd name="T63" fmla="*/ 750 h 990"/>
              <a:gd name="T64" fmla="*/ 992 w 1148"/>
              <a:gd name="T65" fmla="*/ 696 h 990"/>
              <a:gd name="T66" fmla="*/ 1044 w 1148"/>
              <a:gd name="T67" fmla="*/ 680 h 990"/>
              <a:gd name="T68" fmla="*/ 1086 w 1148"/>
              <a:gd name="T69" fmla="*/ 644 h 990"/>
              <a:gd name="T70" fmla="*/ 1112 w 1148"/>
              <a:gd name="T71" fmla="*/ 598 h 990"/>
              <a:gd name="T72" fmla="*/ 1118 w 1148"/>
              <a:gd name="T73" fmla="*/ 142 h 990"/>
              <a:gd name="T74" fmla="*/ 1112 w 1148"/>
              <a:gd name="T75" fmla="*/ 100 h 990"/>
              <a:gd name="T76" fmla="*/ 1086 w 1148"/>
              <a:gd name="T77" fmla="*/ 52 h 990"/>
              <a:gd name="T78" fmla="*/ 1044 w 1148"/>
              <a:gd name="T79" fmla="*/ 18 h 990"/>
              <a:gd name="T80" fmla="*/ 992 w 1148"/>
              <a:gd name="T81" fmla="*/ 2 h 990"/>
              <a:gd name="T82" fmla="*/ 1052 w 1148"/>
              <a:gd name="T83" fmla="*/ 556 h 990"/>
              <a:gd name="T84" fmla="*/ 1030 w 1148"/>
              <a:gd name="T85" fmla="*/ 608 h 990"/>
              <a:gd name="T86" fmla="*/ 976 w 1148"/>
              <a:gd name="T87" fmla="*/ 632 h 990"/>
              <a:gd name="T88" fmla="*/ 142 w 1148"/>
              <a:gd name="T89" fmla="*/ 626 h 990"/>
              <a:gd name="T90" fmla="*/ 102 w 1148"/>
              <a:gd name="T91" fmla="*/ 584 h 990"/>
              <a:gd name="T92" fmla="*/ 96 w 1148"/>
              <a:gd name="T93" fmla="*/ 142 h 990"/>
              <a:gd name="T94" fmla="*/ 118 w 1148"/>
              <a:gd name="T95" fmla="*/ 88 h 990"/>
              <a:gd name="T96" fmla="*/ 172 w 1148"/>
              <a:gd name="T97" fmla="*/ 66 h 990"/>
              <a:gd name="T98" fmla="*/ 1006 w 1148"/>
              <a:gd name="T99" fmla="*/ 72 h 990"/>
              <a:gd name="T100" fmla="*/ 1046 w 1148"/>
              <a:gd name="T101" fmla="*/ 112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48" h="990">
                <a:moveTo>
                  <a:pt x="1062" y="816"/>
                </a:moveTo>
                <a:lnTo>
                  <a:pt x="86" y="816"/>
                </a:lnTo>
                <a:lnTo>
                  <a:pt x="86" y="816"/>
                </a:lnTo>
                <a:lnTo>
                  <a:pt x="70" y="818"/>
                </a:lnTo>
                <a:lnTo>
                  <a:pt x="54" y="822"/>
                </a:lnTo>
                <a:lnTo>
                  <a:pt x="38" y="830"/>
                </a:lnTo>
                <a:lnTo>
                  <a:pt x="26" y="842"/>
                </a:lnTo>
                <a:lnTo>
                  <a:pt x="14" y="854"/>
                </a:lnTo>
                <a:lnTo>
                  <a:pt x="6" y="870"/>
                </a:lnTo>
                <a:lnTo>
                  <a:pt x="2" y="886"/>
                </a:lnTo>
                <a:lnTo>
                  <a:pt x="0" y="902"/>
                </a:lnTo>
                <a:lnTo>
                  <a:pt x="0" y="902"/>
                </a:lnTo>
                <a:lnTo>
                  <a:pt x="2" y="920"/>
                </a:lnTo>
                <a:lnTo>
                  <a:pt x="6" y="936"/>
                </a:lnTo>
                <a:lnTo>
                  <a:pt x="14" y="952"/>
                </a:lnTo>
                <a:lnTo>
                  <a:pt x="26" y="964"/>
                </a:lnTo>
                <a:lnTo>
                  <a:pt x="38" y="976"/>
                </a:lnTo>
                <a:lnTo>
                  <a:pt x="54" y="984"/>
                </a:lnTo>
                <a:lnTo>
                  <a:pt x="70" y="988"/>
                </a:lnTo>
                <a:lnTo>
                  <a:pt x="86" y="990"/>
                </a:lnTo>
                <a:lnTo>
                  <a:pt x="1062" y="990"/>
                </a:lnTo>
                <a:lnTo>
                  <a:pt x="1062" y="990"/>
                </a:lnTo>
                <a:lnTo>
                  <a:pt x="1080" y="988"/>
                </a:lnTo>
                <a:lnTo>
                  <a:pt x="1096" y="984"/>
                </a:lnTo>
                <a:lnTo>
                  <a:pt x="1110" y="976"/>
                </a:lnTo>
                <a:lnTo>
                  <a:pt x="1124" y="964"/>
                </a:lnTo>
                <a:lnTo>
                  <a:pt x="1134" y="952"/>
                </a:lnTo>
                <a:lnTo>
                  <a:pt x="1142" y="936"/>
                </a:lnTo>
                <a:lnTo>
                  <a:pt x="1146" y="920"/>
                </a:lnTo>
                <a:lnTo>
                  <a:pt x="1148" y="902"/>
                </a:lnTo>
                <a:lnTo>
                  <a:pt x="1148" y="902"/>
                </a:lnTo>
                <a:lnTo>
                  <a:pt x="1146" y="886"/>
                </a:lnTo>
                <a:lnTo>
                  <a:pt x="1142" y="870"/>
                </a:lnTo>
                <a:lnTo>
                  <a:pt x="1134" y="854"/>
                </a:lnTo>
                <a:lnTo>
                  <a:pt x="1124" y="842"/>
                </a:lnTo>
                <a:lnTo>
                  <a:pt x="1110" y="830"/>
                </a:lnTo>
                <a:lnTo>
                  <a:pt x="1096" y="822"/>
                </a:lnTo>
                <a:lnTo>
                  <a:pt x="1080" y="818"/>
                </a:lnTo>
                <a:lnTo>
                  <a:pt x="1062" y="816"/>
                </a:lnTo>
                <a:lnTo>
                  <a:pt x="1062" y="816"/>
                </a:lnTo>
                <a:close/>
                <a:moveTo>
                  <a:pt x="192" y="928"/>
                </a:moveTo>
                <a:lnTo>
                  <a:pt x="178" y="928"/>
                </a:lnTo>
                <a:lnTo>
                  <a:pt x="178" y="928"/>
                </a:lnTo>
                <a:lnTo>
                  <a:pt x="168" y="926"/>
                </a:lnTo>
                <a:lnTo>
                  <a:pt x="160" y="922"/>
                </a:lnTo>
                <a:lnTo>
                  <a:pt x="154" y="914"/>
                </a:lnTo>
                <a:lnTo>
                  <a:pt x="152" y="904"/>
                </a:lnTo>
                <a:lnTo>
                  <a:pt x="152" y="904"/>
                </a:lnTo>
                <a:lnTo>
                  <a:pt x="154" y="894"/>
                </a:lnTo>
                <a:lnTo>
                  <a:pt x="160" y="886"/>
                </a:lnTo>
                <a:lnTo>
                  <a:pt x="168" y="880"/>
                </a:lnTo>
                <a:lnTo>
                  <a:pt x="178" y="878"/>
                </a:lnTo>
                <a:lnTo>
                  <a:pt x="192" y="878"/>
                </a:lnTo>
                <a:lnTo>
                  <a:pt x="192" y="878"/>
                </a:lnTo>
                <a:lnTo>
                  <a:pt x="202" y="880"/>
                </a:lnTo>
                <a:lnTo>
                  <a:pt x="210" y="886"/>
                </a:lnTo>
                <a:lnTo>
                  <a:pt x="216" y="894"/>
                </a:lnTo>
                <a:lnTo>
                  <a:pt x="218" y="904"/>
                </a:lnTo>
                <a:lnTo>
                  <a:pt x="218" y="904"/>
                </a:lnTo>
                <a:lnTo>
                  <a:pt x="216" y="914"/>
                </a:lnTo>
                <a:lnTo>
                  <a:pt x="210" y="922"/>
                </a:lnTo>
                <a:lnTo>
                  <a:pt x="202" y="926"/>
                </a:lnTo>
                <a:lnTo>
                  <a:pt x="192" y="928"/>
                </a:lnTo>
                <a:lnTo>
                  <a:pt x="192" y="928"/>
                </a:lnTo>
                <a:close/>
                <a:moveTo>
                  <a:pt x="984" y="924"/>
                </a:moveTo>
                <a:lnTo>
                  <a:pt x="684" y="924"/>
                </a:lnTo>
                <a:lnTo>
                  <a:pt x="684" y="924"/>
                </a:lnTo>
                <a:lnTo>
                  <a:pt x="676" y="924"/>
                </a:lnTo>
                <a:lnTo>
                  <a:pt x="668" y="918"/>
                </a:lnTo>
                <a:lnTo>
                  <a:pt x="664" y="912"/>
                </a:lnTo>
                <a:lnTo>
                  <a:pt x="662" y="904"/>
                </a:lnTo>
                <a:lnTo>
                  <a:pt x="662" y="904"/>
                </a:lnTo>
                <a:lnTo>
                  <a:pt x="664" y="894"/>
                </a:lnTo>
                <a:lnTo>
                  <a:pt x="668" y="888"/>
                </a:lnTo>
                <a:lnTo>
                  <a:pt x="676" y="884"/>
                </a:lnTo>
                <a:lnTo>
                  <a:pt x="684" y="882"/>
                </a:lnTo>
                <a:lnTo>
                  <a:pt x="984" y="882"/>
                </a:lnTo>
                <a:lnTo>
                  <a:pt x="984" y="882"/>
                </a:lnTo>
                <a:lnTo>
                  <a:pt x="992" y="884"/>
                </a:lnTo>
                <a:lnTo>
                  <a:pt x="998" y="888"/>
                </a:lnTo>
                <a:lnTo>
                  <a:pt x="1004" y="894"/>
                </a:lnTo>
                <a:lnTo>
                  <a:pt x="1006" y="904"/>
                </a:lnTo>
                <a:lnTo>
                  <a:pt x="1006" y="904"/>
                </a:lnTo>
                <a:lnTo>
                  <a:pt x="1004" y="912"/>
                </a:lnTo>
                <a:lnTo>
                  <a:pt x="998" y="918"/>
                </a:lnTo>
                <a:lnTo>
                  <a:pt x="992" y="924"/>
                </a:lnTo>
                <a:lnTo>
                  <a:pt x="984" y="924"/>
                </a:lnTo>
                <a:lnTo>
                  <a:pt x="984" y="924"/>
                </a:lnTo>
                <a:close/>
                <a:moveTo>
                  <a:pt x="976" y="0"/>
                </a:moveTo>
                <a:lnTo>
                  <a:pt x="172" y="0"/>
                </a:lnTo>
                <a:lnTo>
                  <a:pt x="172" y="0"/>
                </a:lnTo>
                <a:lnTo>
                  <a:pt x="158" y="2"/>
                </a:lnTo>
                <a:lnTo>
                  <a:pt x="144" y="4"/>
                </a:lnTo>
                <a:lnTo>
                  <a:pt x="130" y="6"/>
                </a:lnTo>
                <a:lnTo>
                  <a:pt x="118" y="12"/>
                </a:lnTo>
                <a:lnTo>
                  <a:pt x="104" y="18"/>
                </a:lnTo>
                <a:lnTo>
                  <a:pt x="94" y="24"/>
                </a:lnTo>
                <a:lnTo>
                  <a:pt x="82" y="32"/>
                </a:lnTo>
                <a:lnTo>
                  <a:pt x="72" y="42"/>
                </a:lnTo>
                <a:lnTo>
                  <a:pt x="64" y="52"/>
                </a:lnTo>
                <a:lnTo>
                  <a:pt x="54" y="62"/>
                </a:lnTo>
                <a:lnTo>
                  <a:pt x="48" y="74"/>
                </a:lnTo>
                <a:lnTo>
                  <a:pt x="42" y="86"/>
                </a:lnTo>
                <a:lnTo>
                  <a:pt x="38" y="100"/>
                </a:lnTo>
                <a:lnTo>
                  <a:pt x="34" y="114"/>
                </a:lnTo>
                <a:lnTo>
                  <a:pt x="32" y="128"/>
                </a:lnTo>
                <a:lnTo>
                  <a:pt x="30" y="142"/>
                </a:lnTo>
                <a:lnTo>
                  <a:pt x="30" y="556"/>
                </a:lnTo>
                <a:lnTo>
                  <a:pt x="30" y="556"/>
                </a:lnTo>
                <a:lnTo>
                  <a:pt x="32" y="570"/>
                </a:lnTo>
                <a:lnTo>
                  <a:pt x="34" y="584"/>
                </a:lnTo>
                <a:lnTo>
                  <a:pt x="38" y="598"/>
                </a:lnTo>
                <a:lnTo>
                  <a:pt x="42" y="610"/>
                </a:lnTo>
                <a:lnTo>
                  <a:pt x="48" y="622"/>
                </a:lnTo>
                <a:lnTo>
                  <a:pt x="54" y="634"/>
                </a:lnTo>
                <a:lnTo>
                  <a:pt x="64" y="644"/>
                </a:lnTo>
                <a:lnTo>
                  <a:pt x="72" y="654"/>
                </a:lnTo>
                <a:lnTo>
                  <a:pt x="82" y="664"/>
                </a:lnTo>
                <a:lnTo>
                  <a:pt x="94" y="672"/>
                </a:lnTo>
                <a:lnTo>
                  <a:pt x="104" y="680"/>
                </a:lnTo>
                <a:lnTo>
                  <a:pt x="118" y="686"/>
                </a:lnTo>
                <a:lnTo>
                  <a:pt x="130" y="690"/>
                </a:lnTo>
                <a:lnTo>
                  <a:pt x="144" y="694"/>
                </a:lnTo>
                <a:lnTo>
                  <a:pt x="158" y="696"/>
                </a:lnTo>
                <a:lnTo>
                  <a:pt x="172" y="696"/>
                </a:lnTo>
                <a:lnTo>
                  <a:pt x="304" y="696"/>
                </a:lnTo>
                <a:lnTo>
                  <a:pt x="304" y="750"/>
                </a:lnTo>
                <a:lnTo>
                  <a:pt x="844" y="750"/>
                </a:lnTo>
                <a:lnTo>
                  <a:pt x="844" y="696"/>
                </a:lnTo>
                <a:lnTo>
                  <a:pt x="976" y="696"/>
                </a:lnTo>
                <a:lnTo>
                  <a:pt x="976" y="696"/>
                </a:lnTo>
                <a:lnTo>
                  <a:pt x="992" y="696"/>
                </a:lnTo>
                <a:lnTo>
                  <a:pt x="1006" y="694"/>
                </a:lnTo>
                <a:lnTo>
                  <a:pt x="1018" y="690"/>
                </a:lnTo>
                <a:lnTo>
                  <a:pt x="1032" y="686"/>
                </a:lnTo>
                <a:lnTo>
                  <a:pt x="1044" y="680"/>
                </a:lnTo>
                <a:lnTo>
                  <a:pt x="1056" y="672"/>
                </a:lnTo>
                <a:lnTo>
                  <a:pt x="1066" y="664"/>
                </a:lnTo>
                <a:lnTo>
                  <a:pt x="1076" y="654"/>
                </a:lnTo>
                <a:lnTo>
                  <a:pt x="1086" y="644"/>
                </a:lnTo>
                <a:lnTo>
                  <a:pt x="1094" y="634"/>
                </a:lnTo>
                <a:lnTo>
                  <a:pt x="1100" y="622"/>
                </a:lnTo>
                <a:lnTo>
                  <a:pt x="1106" y="610"/>
                </a:lnTo>
                <a:lnTo>
                  <a:pt x="1112" y="598"/>
                </a:lnTo>
                <a:lnTo>
                  <a:pt x="1116" y="584"/>
                </a:lnTo>
                <a:lnTo>
                  <a:pt x="1118" y="570"/>
                </a:lnTo>
                <a:lnTo>
                  <a:pt x="1118" y="556"/>
                </a:lnTo>
                <a:lnTo>
                  <a:pt x="1118" y="142"/>
                </a:lnTo>
                <a:lnTo>
                  <a:pt x="1118" y="142"/>
                </a:lnTo>
                <a:lnTo>
                  <a:pt x="1118" y="128"/>
                </a:lnTo>
                <a:lnTo>
                  <a:pt x="1116" y="114"/>
                </a:lnTo>
                <a:lnTo>
                  <a:pt x="1112" y="100"/>
                </a:lnTo>
                <a:lnTo>
                  <a:pt x="1106" y="86"/>
                </a:lnTo>
                <a:lnTo>
                  <a:pt x="1100" y="74"/>
                </a:lnTo>
                <a:lnTo>
                  <a:pt x="1094" y="62"/>
                </a:lnTo>
                <a:lnTo>
                  <a:pt x="1086" y="52"/>
                </a:lnTo>
                <a:lnTo>
                  <a:pt x="1076" y="42"/>
                </a:lnTo>
                <a:lnTo>
                  <a:pt x="1066" y="32"/>
                </a:lnTo>
                <a:lnTo>
                  <a:pt x="1056" y="24"/>
                </a:lnTo>
                <a:lnTo>
                  <a:pt x="1044" y="18"/>
                </a:lnTo>
                <a:lnTo>
                  <a:pt x="1032" y="12"/>
                </a:lnTo>
                <a:lnTo>
                  <a:pt x="1018" y="6"/>
                </a:lnTo>
                <a:lnTo>
                  <a:pt x="1006" y="4"/>
                </a:lnTo>
                <a:lnTo>
                  <a:pt x="992" y="2"/>
                </a:lnTo>
                <a:lnTo>
                  <a:pt x="976" y="0"/>
                </a:lnTo>
                <a:lnTo>
                  <a:pt x="976" y="0"/>
                </a:lnTo>
                <a:close/>
                <a:moveTo>
                  <a:pt x="1052" y="556"/>
                </a:moveTo>
                <a:lnTo>
                  <a:pt x="1052" y="556"/>
                </a:lnTo>
                <a:lnTo>
                  <a:pt x="1052" y="570"/>
                </a:lnTo>
                <a:lnTo>
                  <a:pt x="1046" y="584"/>
                </a:lnTo>
                <a:lnTo>
                  <a:pt x="1040" y="598"/>
                </a:lnTo>
                <a:lnTo>
                  <a:pt x="1030" y="608"/>
                </a:lnTo>
                <a:lnTo>
                  <a:pt x="1020" y="618"/>
                </a:lnTo>
                <a:lnTo>
                  <a:pt x="1006" y="626"/>
                </a:lnTo>
                <a:lnTo>
                  <a:pt x="992" y="630"/>
                </a:lnTo>
                <a:lnTo>
                  <a:pt x="976" y="632"/>
                </a:lnTo>
                <a:lnTo>
                  <a:pt x="172" y="632"/>
                </a:lnTo>
                <a:lnTo>
                  <a:pt x="172" y="632"/>
                </a:lnTo>
                <a:lnTo>
                  <a:pt x="156" y="630"/>
                </a:lnTo>
                <a:lnTo>
                  <a:pt x="142" y="626"/>
                </a:lnTo>
                <a:lnTo>
                  <a:pt x="130" y="618"/>
                </a:lnTo>
                <a:lnTo>
                  <a:pt x="118" y="608"/>
                </a:lnTo>
                <a:lnTo>
                  <a:pt x="108" y="598"/>
                </a:lnTo>
                <a:lnTo>
                  <a:pt x="102" y="584"/>
                </a:lnTo>
                <a:lnTo>
                  <a:pt x="98" y="570"/>
                </a:lnTo>
                <a:lnTo>
                  <a:pt x="96" y="556"/>
                </a:lnTo>
                <a:lnTo>
                  <a:pt x="96" y="142"/>
                </a:lnTo>
                <a:lnTo>
                  <a:pt x="96" y="142"/>
                </a:lnTo>
                <a:lnTo>
                  <a:pt x="98" y="126"/>
                </a:lnTo>
                <a:lnTo>
                  <a:pt x="102" y="112"/>
                </a:lnTo>
                <a:lnTo>
                  <a:pt x="108" y="100"/>
                </a:lnTo>
                <a:lnTo>
                  <a:pt x="118" y="88"/>
                </a:lnTo>
                <a:lnTo>
                  <a:pt x="130" y="78"/>
                </a:lnTo>
                <a:lnTo>
                  <a:pt x="142" y="72"/>
                </a:lnTo>
                <a:lnTo>
                  <a:pt x="156" y="68"/>
                </a:lnTo>
                <a:lnTo>
                  <a:pt x="172" y="66"/>
                </a:lnTo>
                <a:lnTo>
                  <a:pt x="976" y="66"/>
                </a:lnTo>
                <a:lnTo>
                  <a:pt x="976" y="66"/>
                </a:lnTo>
                <a:lnTo>
                  <a:pt x="992" y="68"/>
                </a:lnTo>
                <a:lnTo>
                  <a:pt x="1006" y="72"/>
                </a:lnTo>
                <a:lnTo>
                  <a:pt x="1020" y="78"/>
                </a:lnTo>
                <a:lnTo>
                  <a:pt x="1030" y="88"/>
                </a:lnTo>
                <a:lnTo>
                  <a:pt x="1040" y="100"/>
                </a:lnTo>
                <a:lnTo>
                  <a:pt x="1046" y="112"/>
                </a:lnTo>
                <a:lnTo>
                  <a:pt x="1052" y="126"/>
                </a:lnTo>
                <a:lnTo>
                  <a:pt x="1052" y="142"/>
                </a:lnTo>
                <a:lnTo>
                  <a:pt x="1052" y="556"/>
                </a:lnTo>
                <a:close/>
              </a:path>
            </a:pathLst>
          </a:custGeom>
          <a:solidFill>
            <a:srgbClr val="5D87A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030407" y="3084202"/>
            <a:ext cx="2046770" cy="645776"/>
          </a:xfrm>
          <a:prstGeom prst="rect">
            <a:avLst/>
          </a:prstGeom>
          <a:solidFill>
            <a:srgbClr val="5D87A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Heuristic Technology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030407" y="1546475"/>
            <a:ext cx="2046770" cy="645776"/>
          </a:xfrm>
          <a:prstGeom prst="rect">
            <a:avLst/>
          </a:prstGeom>
          <a:solidFill>
            <a:srgbClr val="5D87A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99.999% effective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after 6-12 hours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901974" y="1546475"/>
            <a:ext cx="2046770" cy="645776"/>
          </a:xfrm>
          <a:prstGeom prst="rect">
            <a:avLst/>
          </a:prstGeom>
          <a:solidFill>
            <a:srgbClr val="5D87A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Outstanding 24/7 support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01974" y="3084202"/>
            <a:ext cx="2046770" cy="645776"/>
          </a:xfrm>
          <a:prstGeom prst="rect">
            <a:avLst/>
          </a:prstGeom>
          <a:solidFill>
            <a:srgbClr val="5D87A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Virtualized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options available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908981" y="4621927"/>
            <a:ext cx="2046770" cy="645776"/>
          </a:xfrm>
          <a:prstGeom prst="rect">
            <a:avLst/>
          </a:prstGeom>
          <a:solidFill>
            <a:srgbClr val="5D87A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Multi Tenanted and fully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IPv6 compliant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278118" y="4621927"/>
            <a:ext cx="2046770" cy="645776"/>
          </a:xfrm>
          <a:prstGeom prst="rect">
            <a:avLst/>
          </a:prstGeom>
          <a:solidFill>
            <a:srgbClr val="5D87A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1Gb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40Gb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 appliances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030407" y="4621927"/>
            <a:ext cx="2046770" cy="645776"/>
          </a:xfrm>
          <a:prstGeom prst="rect">
            <a:avLst/>
          </a:prstGeom>
          <a:solidFill>
            <a:srgbClr val="5D87A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Layer 2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Transport Bridge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654262" y="4621927"/>
            <a:ext cx="2046770" cy="645776"/>
          </a:xfrm>
          <a:prstGeom prst="rect">
            <a:avLst/>
          </a:prstGeom>
          <a:solidFill>
            <a:srgbClr val="5D87A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Public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 address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466191" y="1546475"/>
            <a:ext cx="2046770" cy="645776"/>
          </a:xfrm>
          <a:prstGeom prst="rect">
            <a:avLst/>
          </a:prstGeom>
          <a:solidFill>
            <a:srgbClr val="5D87A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80% Effective </a:t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after installation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950970" y="2587674"/>
            <a:ext cx="3074671" cy="1628706"/>
          </a:xfrm>
          <a:prstGeom prst="rect">
            <a:avLst/>
          </a:prstGeom>
          <a:noFill/>
          <a:ln w="19050" cap="flat" cmpd="sng" algn="ctr">
            <a:solidFill>
              <a:srgbClr val="5D87A1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ext Box 3"/>
          <p:cNvSpPr txBox="1">
            <a:spLocks noChangeArrowheads="1"/>
          </p:cNvSpPr>
          <p:nvPr/>
        </p:nvSpPr>
        <p:spPr bwMode="invGray">
          <a:xfrm>
            <a:off x="560071" y="1005840"/>
            <a:ext cx="9879330" cy="24717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defTabSz="5746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D87A1"/>
                </a:solidFill>
                <a:effectLst/>
                <a:uLnTx/>
                <a:uFillTx/>
              </a:rPr>
              <a:t>Defined</a:t>
            </a:r>
          </a:p>
        </p:txBody>
      </p:sp>
    </p:spTree>
    <p:extLst>
      <p:ext uri="{BB962C8B-B14F-4D97-AF65-F5344CB8AC3E}">
        <p14:creationId xmlns:p14="http://schemas.microsoft.com/office/powerpoint/2010/main" val="17648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t="17567" r="38655" b="27470"/>
          <a:stretch/>
        </p:blipFill>
        <p:spPr>
          <a:xfrm>
            <a:off x="369639" y="1250822"/>
            <a:ext cx="5032375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68300" y="1250950"/>
            <a:ext cx="5029200" cy="456247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Juniper </a:t>
            </a:r>
            <a:r>
              <a:rPr lang="en-US" sz="3200" dirty="0" smtClean="0">
                <a:solidFill>
                  <a:srgbClr val="FFFFFF"/>
                </a:solidFill>
              </a:rPr>
              <a:t>SECURITY</a:t>
            </a:r>
          </a:p>
          <a:p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5589587" y="1250951"/>
            <a:ext cx="5029200" cy="1416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Juniper’s Spotlight Secure global attacker database is a one-of-a-kind, cloud-based security solution that identifies specific attackers and delivers that intelligence to </a:t>
            </a:r>
            <a:r>
              <a:rPr lang="en-US" dirty="0" err="1">
                <a:latin typeface="Arial" charset="0"/>
                <a:cs typeface="Arial" charset="0"/>
              </a:rPr>
              <a:t>Junos</a:t>
            </a:r>
            <a:r>
              <a:rPr lang="en-US" dirty="0">
                <a:latin typeface="Arial" charset="0"/>
                <a:cs typeface="Arial" charset="0"/>
              </a:rPr>
              <a:t> security products </a:t>
            </a:r>
          </a:p>
        </p:txBody>
      </p:sp>
      <p:grpSp>
        <p:nvGrpSpPr>
          <p:cNvPr id="1037" name="Group 1036"/>
          <p:cNvGrpSpPr/>
          <p:nvPr/>
        </p:nvGrpSpPr>
        <p:grpSpPr>
          <a:xfrm rot="370460">
            <a:off x="1437323" y="2353235"/>
            <a:ext cx="2710223" cy="2482685"/>
            <a:chOff x="1740452" y="2596676"/>
            <a:chExt cx="2710223" cy="2482685"/>
          </a:xfrm>
        </p:grpSpPr>
        <p:cxnSp>
          <p:nvCxnSpPr>
            <p:cNvPr id="1035" name="Straight Connector 1034"/>
            <p:cNvCxnSpPr/>
            <p:nvPr/>
          </p:nvCxnSpPr>
          <p:spPr>
            <a:xfrm rot="21229540">
              <a:off x="1740452" y="2779790"/>
              <a:ext cx="1327999" cy="1076680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1967990" y="2596676"/>
              <a:ext cx="2482685" cy="2482685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52"/>
          <p:cNvSpPr/>
          <p:nvPr/>
        </p:nvSpPr>
        <p:spPr>
          <a:xfrm>
            <a:off x="3817684" y="1868562"/>
            <a:ext cx="1348631" cy="1054289"/>
          </a:xfrm>
          <a:custGeom>
            <a:avLst/>
            <a:gdLst>
              <a:gd name="connsiteX0" fmla="*/ 0 w 1269076"/>
              <a:gd name="connsiteY0" fmla="*/ 0 h 925488"/>
              <a:gd name="connsiteX1" fmla="*/ 1269076 w 1269076"/>
              <a:gd name="connsiteY1" fmla="*/ 0 h 925488"/>
              <a:gd name="connsiteX2" fmla="*/ 1269076 w 1269076"/>
              <a:gd name="connsiteY2" fmla="*/ 925488 h 925488"/>
              <a:gd name="connsiteX3" fmla="*/ 0 w 1269076"/>
              <a:gd name="connsiteY3" fmla="*/ 925488 h 925488"/>
              <a:gd name="connsiteX4" fmla="*/ 0 w 1269076"/>
              <a:gd name="connsiteY4" fmla="*/ 0 h 925488"/>
              <a:gd name="connsiteX0" fmla="*/ 742604 w 1269076"/>
              <a:gd name="connsiteY0" fmla="*/ 0 h 1064033"/>
              <a:gd name="connsiteX1" fmla="*/ 1269076 w 1269076"/>
              <a:gd name="connsiteY1" fmla="*/ 138545 h 1064033"/>
              <a:gd name="connsiteX2" fmla="*/ 1269076 w 1269076"/>
              <a:gd name="connsiteY2" fmla="*/ 1064033 h 1064033"/>
              <a:gd name="connsiteX3" fmla="*/ 0 w 1269076"/>
              <a:gd name="connsiteY3" fmla="*/ 1064033 h 1064033"/>
              <a:gd name="connsiteX4" fmla="*/ 742604 w 1269076"/>
              <a:gd name="connsiteY4" fmla="*/ 0 h 1064033"/>
              <a:gd name="connsiteX0" fmla="*/ 814647 w 1341119"/>
              <a:gd name="connsiteY0" fmla="*/ 0 h 1064033"/>
              <a:gd name="connsiteX1" fmla="*/ 1341119 w 1341119"/>
              <a:gd name="connsiteY1" fmla="*/ 138545 h 1064033"/>
              <a:gd name="connsiteX2" fmla="*/ 1341119 w 1341119"/>
              <a:gd name="connsiteY2" fmla="*/ 1064033 h 1064033"/>
              <a:gd name="connsiteX3" fmla="*/ 0 w 1341119"/>
              <a:gd name="connsiteY3" fmla="*/ 592978 h 1064033"/>
              <a:gd name="connsiteX4" fmla="*/ 814647 w 1341119"/>
              <a:gd name="connsiteY4" fmla="*/ 0 h 1064033"/>
              <a:gd name="connsiteX0" fmla="*/ 814647 w 1341119"/>
              <a:gd name="connsiteY0" fmla="*/ 0 h 1058492"/>
              <a:gd name="connsiteX1" fmla="*/ 1341119 w 1341119"/>
              <a:gd name="connsiteY1" fmla="*/ 138545 h 1058492"/>
              <a:gd name="connsiteX2" fmla="*/ 737061 w 1341119"/>
              <a:gd name="connsiteY2" fmla="*/ 1058492 h 1058492"/>
              <a:gd name="connsiteX3" fmla="*/ 0 w 1341119"/>
              <a:gd name="connsiteY3" fmla="*/ 592978 h 1058492"/>
              <a:gd name="connsiteX4" fmla="*/ 814647 w 1341119"/>
              <a:gd name="connsiteY4" fmla="*/ 0 h 1058492"/>
              <a:gd name="connsiteX0" fmla="*/ 814647 w 1468581"/>
              <a:gd name="connsiteY0" fmla="*/ 0 h 1058492"/>
              <a:gd name="connsiteX1" fmla="*/ 1468581 w 1468581"/>
              <a:gd name="connsiteY1" fmla="*/ 437803 h 1058492"/>
              <a:gd name="connsiteX2" fmla="*/ 737061 w 1468581"/>
              <a:gd name="connsiteY2" fmla="*/ 1058492 h 1058492"/>
              <a:gd name="connsiteX3" fmla="*/ 0 w 1468581"/>
              <a:gd name="connsiteY3" fmla="*/ 592978 h 1058492"/>
              <a:gd name="connsiteX4" fmla="*/ 814647 w 1468581"/>
              <a:gd name="connsiteY4" fmla="*/ 0 h 1058492"/>
              <a:gd name="connsiteX0" fmla="*/ 836814 w 1468581"/>
              <a:gd name="connsiteY0" fmla="*/ 0 h 1119452"/>
              <a:gd name="connsiteX1" fmla="*/ 1468581 w 1468581"/>
              <a:gd name="connsiteY1" fmla="*/ 498763 h 1119452"/>
              <a:gd name="connsiteX2" fmla="*/ 737061 w 1468581"/>
              <a:gd name="connsiteY2" fmla="*/ 1119452 h 1119452"/>
              <a:gd name="connsiteX3" fmla="*/ 0 w 1468581"/>
              <a:gd name="connsiteY3" fmla="*/ 653938 h 1119452"/>
              <a:gd name="connsiteX4" fmla="*/ 836814 w 1468581"/>
              <a:gd name="connsiteY4" fmla="*/ 0 h 1119452"/>
              <a:gd name="connsiteX0" fmla="*/ 770312 w 1402079"/>
              <a:gd name="connsiteY0" fmla="*/ 0 h 1119452"/>
              <a:gd name="connsiteX1" fmla="*/ 1402079 w 1402079"/>
              <a:gd name="connsiteY1" fmla="*/ 498763 h 1119452"/>
              <a:gd name="connsiteX2" fmla="*/ 670559 w 1402079"/>
              <a:gd name="connsiteY2" fmla="*/ 1119452 h 1119452"/>
              <a:gd name="connsiteX3" fmla="*/ 0 w 1402079"/>
              <a:gd name="connsiteY3" fmla="*/ 598520 h 1119452"/>
              <a:gd name="connsiteX4" fmla="*/ 770312 w 1402079"/>
              <a:gd name="connsiteY4" fmla="*/ 0 h 1119452"/>
              <a:gd name="connsiteX0" fmla="*/ 770312 w 1402079"/>
              <a:gd name="connsiteY0" fmla="*/ 0 h 1124994"/>
              <a:gd name="connsiteX1" fmla="*/ 1402079 w 1402079"/>
              <a:gd name="connsiteY1" fmla="*/ 498763 h 1124994"/>
              <a:gd name="connsiteX2" fmla="*/ 631766 w 1402079"/>
              <a:gd name="connsiteY2" fmla="*/ 1124994 h 1124994"/>
              <a:gd name="connsiteX3" fmla="*/ 0 w 1402079"/>
              <a:gd name="connsiteY3" fmla="*/ 598520 h 1124994"/>
              <a:gd name="connsiteX4" fmla="*/ 770312 w 1402079"/>
              <a:gd name="connsiteY4" fmla="*/ 0 h 1124994"/>
              <a:gd name="connsiteX0" fmla="*/ 770312 w 1402079"/>
              <a:gd name="connsiteY0" fmla="*/ 0 h 1025241"/>
              <a:gd name="connsiteX1" fmla="*/ 1402079 w 1402079"/>
              <a:gd name="connsiteY1" fmla="*/ 498763 h 1025241"/>
              <a:gd name="connsiteX2" fmla="*/ 543097 w 1402079"/>
              <a:gd name="connsiteY2" fmla="*/ 1025241 h 1025241"/>
              <a:gd name="connsiteX3" fmla="*/ 0 w 1402079"/>
              <a:gd name="connsiteY3" fmla="*/ 598520 h 1025241"/>
              <a:gd name="connsiteX4" fmla="*/ 770312 w 1402079"/>
              <a:gd name="connsiteY4" fmla="*/ 0 h 1025241"/>
              <a:gd name="connsiteX0" fmla="*/ 770312 w 1318952"/>
              <a:gd name="connsiteY0" fmla="*/ 0 h 1025241"/>
              <a:gd name="connsiteX1" fmla="*/ 1318952 w 1318952"/>
              <a:gd name="connsiteY1" fmla="*/ 432262 h 1025241"/>
              <a:gd name="connsiteX2" fmla="*/ 543097 w 1318952"/>
              <a:gd name="connsiteY2" fmla="*/ 1025241 h 1025241"/>
              <a:gd name="connsiteX3" fmla="*/ 0 w 1318952"/>
              <a:gd name="connsiteY3" fmla="*/ 598520 h 1025241"/>
              <a:gd name="connsiteX4" fmla="*/ 770312 w 1318952"/>
              <a:gd name="connsiteY4" fmla="*/ 0 h 1025241"/>
              <a:gd name="connsiteX0" fmla="*/ 687185 w 1235825"/>
              <a:gd name="connsiteY0" fmla="*/ 0 h 1025241"/>
              <a:gd name="connsiteX1" fmla="*/ 1235825 w 1235825"/>
              <a:gd name="connsiteY1" fmla="*/ 432262 h 1025241"/>
              <a:gd name="connsiteX2" fmla="*/ 459970 w 1235825"/>
              <a:gd name="connsiteY2" fmla="*/ 1025241 h 1025241"/>
              <a:gd name="connsiteX3" fmla="*/ 0 w 1235825"/>
              <a:gd name="connsiteY3" fmla="*/ 637313 h 1025241"/>
              <a:gd name="connsiteX4" fmla="*/ 687185 w 1235825"/>
              <a:gd name="connsiteY4" fmla="*/ 0 h 1025241"/>
              <a:gd name="connsiteX0" fmla="*/ 781396 w 1235825"/>
              <a:gd name="connsiteY0" fmla="*/ 0 h 931030"/>
              <a:gd name="connsiteX1" fmla="*/ 1235825 w 1235825"/>
              <a:gd name="connsiteY1" fmla="*/ 338051 h 931030"/>
              <a:gd name="connsiteX2" fmla="*/ 459970 w 1235825"/>
              <a:gd name="connsiteY2" fmla="*/ 931030 h 931030"/>
              <a:gd name="connsiteX3" fmla="*/ 0 w 1235825"/>
              <a:gd name="connsiteY3" fmla="*/ 543102 h 931030"/>
              <a:gd name="connsiteX4" fmla="*/ 781396 w 1235825"/>
              <a:gd name="connsiteY4" fmla="*/ 0 h 931030"/>
              <a:gd name="connsiteX0" fmla="*/ 703811 w 1158240"/>
              <a:gd name="connsiteY0" fmla="*/ 0 h 931030"/>
              <a:gd name="connsiteX1" fmla="*/ 1158240 w 1158240"/>
              <a:gd name="connsiteY1" fmla="*/ 338051 h 931030"/>
              <a:gd name="connsiteX2" fmla="*/ 382385 w 1158240"/>
              <a:gd name="connsiteY2" fmla="*/ 931030 h 931030"/>
              <a:gd name="connsiteX3" fmla="*/ 0 w 1158240"/>
              <a:gd name="connsiteY3" fmla="*/ 482142 h 931030"/>
              <a:gd name="connsiteX4" fmla="*/ 703811 w 1158240"/>
              <a:gd name="connsiteY4" fmla="*/ 0 h 931030"/>
              <a:gd name="connsiteX0" fmla="*/ 703811 w 1158240"/>
              <a:gd name="connsiteY0" fmla="*/ 0 h 864528"/>
              <a:gd name="connsiteX1" fmla="*/ 1158240 w 1158240"/>
              <a:gd name="connsiteY1" fmla="*/ 338051 h 864528"/>
              <a:gd name="connsiteX2" fmla="*/ 454428 w 1158240"/>
              <a:gd name="connsiteY2" fmla="*/ 864528 h 864528"/>
              <a:gd name="connsiteX3" fmla="*/ 0 w 1158240"/>
              <a:gd name="connsiteY3" fmla="*/ 482142 h 864528"/>
              <a:gd name="connsiteX4" fmla="*/ 703811 w 1158240"/>
              <a:gd name="connsiteY4" fmla="*/ 0 h 864528"/>
              <a:gd name="connsiteX0" fmla="*/ 703811 w 1158240"/>
              <a:gd name="connsiteY0" fmla="*/ 0 h 875612"/>
              <a:gd name="connsiteX1" fmla="*/ 1158240 w 1158240"/>
              <a:gd name="connsiteY1" fmla="*/ 338051 h 875612"/>
              <a:gd name="connsiteX2" fmla="*/ 476595 w 1158240"/>
              <a:gd name="connsiteY2" fmla="*/ 875612 h 875612"/>
              <a:gd name="connsiteX3" fmla="*/ 0 w 1158240"/>
              <a:gd name="connsiteY3" fmla="*/ 482142 h 875612"/>
              <a:gd name="connsiteX4" fmla="*/ 703811 w 1158240"/>
              <a:gd name="connsiteY4" fmla="*/ 0 h 875612"/>
              <a:gd name="connsiteX0" fmla="*/ 681644 w 1136073"/>
              <a:gd name="connsiteY0" fmla="*/ 0 h 875612"/>
              <a:gd name="connsiteX1" fmla="*/ 1136073 w 1136073"/>
              <a:gd name="connsiteY1" fmla="*/ 338051 h 875612"/>
              <a:gd name="connsiteX2" fmla="*/ 454428 w 1136073"/>
              <a:gd name="connsiteY2" fmla="*/ 875612 h 875612"/>
              <a:gd name="connsiteX3" fmla="*/ 0 w 1136073"/>
              <a:gd name="connsiteY3" fmla="*/ 498768 h 875612"/>
              <a:gd name="connsiteX4" fmla="*/ 681644 w 1136073"/>
              <a:gd name="connsiteY4" fmla="*/ 0 h 875612"/>
              <a:gd name="connsiteX0" fmla="*/ 662594 w 1117023"/>
              <a:gd name="connsiteY0" fmla="*/ 0 h 875612"/>
              <a:gd name="connsiteX1" fmla="*/ 1117023 w 1117023"/>
              <a:gd name="connsiteY1" fmla="*/ 338051 h 875612"/>
              <a:gd name="connsiteX2" fmla="*/ 435378 w 1117023"/>
              <a:gd name="connsiteY2" fmla="*/ 875612 h 875612"/>
              <a:gd name="connsiteX3" fmla="*/ 0 w 1117023"/>
              <a:gd name="connsiteY3" fmla="*/ 484480 h 875612"/>
              <a:gd name="connsiteX4" fmla="*/ 662594 w 1117023"/>
              <a:gd name="connsiteY4" fmla="*/ 0 h 875612"/>
              <a:gd name="connsiteX0" fmla="*/ 662594 w 1117023"/>
              <a:gd name="connsiteY0" fmla="*/ 0 h 863705"/>
              <a:gd name="connsiteX1" fmla="*/ 1117023 w 1117023"/>
              <a:gd name="connsiteY1" fmla="*/ 338051 h 863705"/>
              <a:gd name="connsiteX2" fmla="*/ 461572 w 1117023"/>
              <a:gd name="connsiteY2" fmla="*/ 863705 h 863705"/>
              <a:gd name="connsiteX3" fmla="*/ 0 w 1117023"/>
              <a:gd name="connsiteY3" fmla="*/ 484480 h 863705"/>
              <a:gd name="connsiteX4" fmla="*/ 662594 w 1117023"/>
              <a:gd name="connsiteY4" fmla="*/ 0 h 863705"/>
              <a:gd name="connsiteX0" fmla="*/ 624494 w 1117023"/>
              <a:gd name="connsiteY0" fmla="*/ 0 h 873230"/>
              <a:gd name="connsiteX1" fmla="*/ 1117023 w 1117023"/>
              <a:gd name="connsiteY1" fmla="*/ 347576 h 873230"/>
              <a:gd name="connsiteX2" fmla="*/ 461572 w 1117023"/>
              <a:gd name="connsiteY2" fmla="*/ 873230 h 873230"/>
              <a:gd name="connsiteX3" fmla="*/ 0 w 1117023"/>
              <a:gd name="connsiteY3" fmla="*/ 494005 h 873230"/>
              <a:gd name="connsiteX4" fmla="*/ 624494 w 1117023"/>
              <a:gd name="connsiteY4" fmla="*/ 0 h 87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023" h="873230">
                <a:moveTo>
                  <a:pt x="624494" y="0"/>
                </a:moveTo>
                <a:lnTo>
                  <a:pt x="1117023" y="347576"/>
                </a:lnTo>
                <a:lnTo>
                  <a:pt x="461572" y="873230"/>
                </a:lnTo>
                <a:lnTo>
                  <a:pt x="0" y="494005"/>
                </a:lnTo>
                <a:lnTo>
                  <a:pt x="624494" y="0"/>
                </a:lnTo>
                <a:close/>
              </a:path>
            </a:pathLst>
          </a:custGeom>
          <a:gradFill flip="none" rotWithShape="1">
            <a:gsLst>
              <a:gs pos="11000">
                <a:schemeClr val="accent5"/>
              </a:gs>
              <a:gs pos="72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52"/>
          <p:cNvSpPr/>
          <p:nvPr/>
        </p:nvSpPr>
        <p:spPr>
          <a:xfrm>
            <a:off x="859492" y="4224583"/>
            <a:ext cx="1348631" cy="1054289"/>
          </a:xfrm>
          <a:custGeom>
            <a:avLst/>
            <a:gdLst>
              <a:gd name="connsiteX0" fmla="*/ 0 w 1269076"/>
              <a:gd name="connsiteY0" fmla="*/ 0 h 925488"/>
              <a:gd name="connsiteX1" fmla="*/ 1269076 w 1269076"/>
              <a:gd name="connsiteY1" fmla="*/ 0 h 925488"/>
              <a:gd name="connsiteX2" fmla="*/ 1269076 w 1269076"/>
              <a:gd name="connsiteY2" fmla="*/ 925488 h 925488"/>
              <a:gd name="connsiteX3" fmla="*/ 0 w 1269076"/>
              <a:gd name="connsiteY3" fmla="*/ 925488 h 925488"/>
              <a:gd name="connsiteX4" fmla="*/ 0 w 1269076"/>
              <a:gd name="connsiteY4" fmla="*/ 0 h 925488"/>
              <a:gd name="connsiteX0" fmla="*/ 742604 w 1269076"/>
              <a:gd name="connsiteY0" fmla="*/ 0 h 1064033"/>
              <a:gd name="connsiteX1" fmla="*/ 1269076 w 1269076"/>
              <a:gd name="connsiteY1" fmla="*/ 138545 h 1064033"/>
              <a:gd name="connsiteX2" fmla="*/ 1269076 w 1269076"/>
              <a:gd name="connsiteY2" fmla="*/ 1064033 h 1064033"/>
              <a:gd name="connsiteX3" fmla="*/ 0 w 1269076"/>
              <a:gd name="connsiteY3" fmla="*/ 1064033 h 1064033"/>
              <a:gd name="connsiteX4" fmla="*/ 742604 w 1269076"/>
              <a:gd name="connsiteY4" fmla="*/ 0 h 1064033"/>
              <a:gd name="connsiteX0" fmla="*/ 814647 w 1341119"/>
              <a:gd name="connsiteY0" fmla="*/ 0 h 1064033"/>
              <a:gd name="connsiteX1" fmla="*/ 1341119 w 1341119"/>
              <a:gd name="connsiteY1" fmla="*/ 138545 h 1064033"/>
              <a:gd name="connsiteX2" fmla="*/ 1341119 w 1341119"/>
              <a:gd name="connsiteY2" fmla="*/ 1064033 h 1064033"/>
              <a:gd name="connsiteX3" fmla="*/ 0 w 1341119"/>
              <a:gd name="connsiteY3" fmla="*/ 592978 h 1064033"/>
              <a:gd name="connsiteX4" fmla="*/ 814647 w 1341119"/>
              <a:gd name="connsiteY4" fmla="*/ 0 h 1064033"/>
              <a:gd name="connsiteX0" fmla="*/ 814647 w 1341119"/>
              <a:gd name="connsiteY0" fmla="*/ 0 h 1058492"/>
              <a:gd name="connsiteX1" fmla="*/ 1341119 w 1341119"/>
              <a:gd name="connsiteY1" fmla="*/ 138545 h 1058492"/>
              <a:gd name="connsiteX2" fmla="*/ 737061 w 1341119"/>
              <a:gd name="connsiteY2" fmla="*/ 1058492 h 1058492"/>
              <a:gd name="connsiteX3" fmla="*/ 0 w 1341119"/>
              <a:gd name="connsiteY3" fmla="*/ 592978 h 1058492"/>
              <a:gd name="connsiteX4" fmla="*/ 814647 w 1341119"/>
              <a:gd name="connsiteY4" fmla="*/ 0 h 1058492"/>
              <a:gd name="connsiteX0" fmla="*/ 814647 w 1468581"/>
              <a:gd name="connsiteY0" fmla="*/ 0 h 1058492"/>
              <a:gd name="connsiteX1" fmla="*/ 1468581 w 1468581"/>
              <a:gd name="connsiteY1" fmla="*/ 437803 h 1058492"/>
              <a:gd name="connsiteX2" fmla="*/ 737061 w 1468581"/>
              <a:gd name="connsiteY2" fmla="*/ 1058492 h 1058492"/>
              <a:gd name="connsiteX3" fmla="*/ 0 w 1468581"/>
              <a:gd name="connsiteY3" fmla="*/ 592978 h 1058492"/>
              <a:gd name="connsiteX4" fmla="*/ 814647 w 1468581"/>
              <a:gd name="connsiteY4" fmla="*/ 0 h 1058492"/>
              <a:gd name="connsiteX0" fmla="*/ 836814 w 1468581"/>
              <a:gd name="connsiteY0" fmla="*/ 0 h 1119452"/>
              <a:gd name="connsiteX1" fmla="*/ 1468581 w 1468581"/>
              <a:gd name="connsiteY1" fmla="*/ 498763 h 1119452"/>
              <a:gd name="connsiteX2" fmla="*/ 737061 w 1468581"/>
              <a:gd name="connsiteY2" fmla="*/ 1119452 h 1119452"/>
              <a:gd name="connsiteX3" fmla="*/ 0 w 1468581"/>
              <a:gd name="connsiteY3" fmla="*/ 653938 h 1119452"/>
              <a:gd name="connsiteX4" fmla="*/ 836814 w 1468581"/>
              <a:gd name="connsiteY4" fmla="*/ 0 h 1119452"/>
              <a:gd name="connsiteX0" fmla="*/ 770312 w 1402079"/>
              <a:gd name="connsiteY0" fmla="*/ 0 h 1119452"/>
              <a:gd name="connsiteX1" fmla="*/ 1402079 w 1402079"/>
              <a:gd name="connsiteY1" fmla="*/ 498763 h 1119452"/>
              <a:gd name="connsiteX2" fmla="*/ 670559 w 1402079"/>
              <a:gd name="connsiteY2" fmla="*/ 1119452 h 1119452"/>
              <a:gd name="connsiteX3" fmla="*/ 0 w 1402079"/>
              <a:gd name="connsiteY3" fmla="*/ 598520 h 1119452"/>
              <a:gd name="connsiteX4" fmla="*/ 770312 w 1402079"/>
              <a:gd name="connsiteY4" fmla="*/ 0 h 1119452"/>
              <a:gd name="connsiteX0" fmla="*/ 770312 w 1402079"/>
              <a:gd name="connsiteY0" fmla="*/ 0 h 1124994"/>
              <a:gd name="connsiteX1" fmla="*/ 1402079 w 1402079"/>
              <a:gd name="connsiteY1" fmla="*/ 498763 h 1124994"/>
              <a:gd name="connsiteX2" fmla="*/ 631766 w 1402079"/>
              <a:gd name="connsiteY2" fmla="*/ 1124994 h 1124994"/>
              <a:gd name="connsiteX3" fmla="*/ 0 w 1402079"/>
              <a:gd name="connsiteY3" fmla="*/ 598520 h 1124994"/>
              <a:gd name="connsiteX4" fmla="*/ 770312 w 1402079"/>
              <a:gd name="connsiteY4" fmla="*/ 0 h 1124994"/>
              <a:gd name="connsiteX0" fmla="*/ 770312 w 1402079"/>
              <a:gd name="connsiteY0" fmla="*/ 0 h 1025241"/>
              <a:gd name="connsiteX1" fmla="*/ 1402079 w 1402079"/>
              <a:gd name="connsiteY1" fmla="*/ 498763 h 1025241"/>
              <a:gd name="connsiteX2" fmla="*/ 543097 w 1402079"/>
              <a:gd name="connsiteY2" fmla="*/ 1025241 h 1025241"/>
              <a:gd name="connsiteX3" fmla="*/ 0 w 1402079"/>
              <a:gd name="connsiteY3" fmla="*/ 598520 h 1025241"/>
              <a:gd name="connsiteX4" fmla="*/ 770312 w 1402079"/>
              <a:gd name="connsiteY4" fmla="*/ 0 h 1025241"/>
              <a:gd name="connsiteX0" fmla="*/ 770312 w 1318952"/>
              <a:gd name="connsiteY0" fmla="*/ 0 h 1025241"/>
              <a:gd name="connsiteX1" fmla="*/ 1318952 w 1318952"/>
              <a:gd name="connsiteY1" fmla="*/ 432262 h 1025241"/>
              <a:gd name="connsiteX2" fmla="*/ 543097 w 1318952"/>
              <a:gd name="connsiteY2" fmla="*/ 1025241 h 1025241"/>
              <a:gd name="connsiteX3" fmla="*/ 0 w 1318952"/>
              <a:gd name="connsiteY3" fmla="*/ 598520 h 1025241"/>
              <a:gd name="connsiteX4" fmla="*/ 770312 w 1318952"/>
              <a:gd name="connsiteY4" fmla="*/ 0 h 1025241"/>
              <a:gd name="connsiteX0" fmla="*/ 687185 w 1235825"/>
              <a:gd name="connsiteY0" fmla="*/ 0 h 1025241"/>
              <a:gd name="connsiteX1" fmla="*/ 1235825 w 1235825"/>
              <a:gd name="connsiteY1" fmla="*/ 432262 h 1025241"/>
              <a:gd name="connsiteX2" fmla="*/ 459970 w 1235825"/>
              <a:gd name="connsiteY2" fmla="*/ 1025241 h 1025241"/>
              <a:gd name="connsiteX3" fmla="*/ 0 w 1235825"/>
              <a:gd name="connsiteY3" fmla="*/ 637313 h 1025241"/>
              <a:gd name="connsiteX4" fmla="*/ 687185 w 1235825"/>
              <a:gd name="connsiteY4" fmla="*/ 0 h 1025241"/>
              <a:gd name="connsiteX0" fmla="*/ 781396 w 1235825"/>
              <a:gd name="connsiteY0" fmla="*/ 0 h 931030"/>
              <a:gd name="connsiteX1" fmla="*/ 1235825 w 1235825"/>
              <a:gd name="connsiteY1" fmla="*/ 338051 h 931030"/>
              <a:gd name="connsiteX2" fmla="*/ 459970 w 1235825"/>
              <a:gd name="connsiteY2" fmla="*/ 931030 h 931030"/>
              <a:gd name="connsiteX3" fmla="*/ 0 w 1235825"/>
              <a:gd name="connsiteY3" fmla="*/ 543102 h 931030"/>
              <a:gd name="connsiteX4" fmla="*/ 781396 w 1235825"/>
              <a:gd name="connsiteY4" fmla="*/ 0 h 931030"/>
              <a:gd name="connsiteX0" fmla="*/ 703811 w 1158240"/>
              <a:gd name="connsiteY0" fmla="*/ 0 h 931030"/>
              <a:gd name="connsiteX1" fmla="*/ 1158240 w 1158240"/>
              <a:gd name="connsiteY1" fmla="*/ 338051 h 931030"/>
              <a:gd name="connsiteX2" fmla="*/ 382385 w 1158240"/>
              <a:gd name="connsiteY2" fmla="*/ 931030 h 931030"/>
              <a:gd name="connsiteX3" fmla="*/ 0 w 1158240"/>
              <a:gd name="connsiteY3" fmla="*/ 482142 h 931030"/>
              <a:gd name="connsiteX4" fmla="*/ 703811 w 1158240"/>
              <a:gd name="connsiteY4" fmla="*/ 0 h 931030"/>
              <a:gd name="connsiteX0" fmla="*/ 703811 w 1158240"/>
              <a:gd name="connsiteY0" fmla="*/ 0 h 864528"/>
              <a:gd name="connsiteX1" fmla="*/ 1158240 w 1158240"/>
              <a:gd name="connsiteY1" fmla="*/ 338051 h 864528"/>
              <a:gd name="connsiteX2" fmla="*/ 454428 w 1158240"/>
              <a:gd name="connsiteY2" fmla="*/ 864528 h 864528"/>
              <a:gd name="connsiteX3" fmla="*/ 0 w 1158240"/>
              <a:gd name="connsiteY3" fmla="*/ 482142 h 864528"/>
              <a:gd name="connsiteX4" fmla="*/ 703811 w 1158240"/>
              <a:gd name="connsiteY4" fmla="*/ 0 h 864528"/>
              <a:gd name="connsiteX0" fmla="*/ 703811 w 1158240"/>
              <a:gd name="connsiteY0" fmla="*/ 0 h 875612"/>
              <a:gd name="connsiteX1" fmla="*/ 1158240 w 1158240"/>
              <a:gd name="connsiteY1" fmla="*/ 338051 h 875612"/>
              <a:gd name="connsiteX2" fmla="*/ 476595 w 1158240"/>
              <a:gd name="connsiteY2" fmla="*/ 875612 h 875612"/>
              <a:gd name="connsiteX3" fmla="*/ 0 w 1158240"/>
              <a:gd name="connsiteY3" fmla="*/ 482142 h 875612"/>
              <a:gd name="connsiteX4" fmla="*/ 703811 w 1158240"/>
              <a:gd name="connsiteY4" fmla="*/ 0 h 875612"/>
              <a:gd name="connsiteX0" fmla="*/ 681644 w 1136073"/>
              <a:gd name="connsiteY0" fmla="*/ 0 h 875612"/>
              <a:gd name="connsiteX1" fmla="*/ 1136073 w 1136073"/>
              <a:gd name="connsiteY1" fmla="*/ 338051 h 875612"/>
              <a:gd name="connsiteX2" fmla="*/ 454428 w 1136073"/>
              <a:gd name="connsiteY2" fmla="*/ 875612 h 875612"/>
              <a:gd name="connsiteX3" fmla="*/ 0 w 1136073"/>
              <a:gd name="connsiteY3" fmla="*/ 498768 h 875612"/>
              <a:gd name="connsiteX4" fmla="*/ 681644 w 1136073"/>
              <a:gd name="connsiteY4" fmla="*/ 0 h 875612"/>
              <a:gd name="connsiteX0" fmla="*/ 662594 w 1117023"/>
              <a:gd name="connsiteY0" fmla="*/ 0 h 875612"/>
              <a:gd name="connsiteX1" fmla="*/ 1117023 w 1117023"/>
              <a:gd name="connsiteY1" fmla="*/ 338051 h 875612"/>
              <a:gd name="connsiteX2" fmla="*/ 435378 w 1117023"/>
              <a:gd name="connsiteY2" fmla="*/ 875612 h 875612"/>
              <a:gd name="connsiteX3" fmla="*/ 0 w 1117023"/>
              <a:gd name="connsiteY3" fmla="*/ 484480 h 875612"/>
              <a:gd name="connsiteX4" fmla="*/ 662594 w 1117023"/>
              <a:gd name="connsiteY4" fmla="*/ 0 h 875612"/>
              <a:gd name="connsiteX0" fmla="*/ 662594 w 1117023"/>
              <a:gd name="connsiteY0" fmla="*/ 0 h 863705"/>
              <a:gd name="connsiteX1" fmla="*/ 1117023 w 1117023"/>
              <a:gd name="connsiteY1" fmla="*/ 338051 h 863705"/>
              <a:gd name="connsiteX2" fmla="*/ 461572 w 1117023"/>
              <a:gd name="connsiteY2" fmla="*/ 863705 h 863705"/>
              <a:gd name="connsiteX3" fmla="*/ 0 w 1117023"/>
              <a:gd name="connsiteY3" fmla="*/ 484480 h 863705"/>
              <a:gd name="connsiteX4" fmla="*/ 662594 w 1117023"/>
              <a:gd name="connsiteY4" fmla="*/ 0 h 863705"/>
              <a:gd name="connsiteX0" fmla="*/ 624494 w 1117023"/>
              <a:gd name="connsiteY0" fmla="*/ 0 h 873230"/>
              <a:gd name="connsiteX1" fmla="*/ 1117023 w 1117023"/>
              <a:gd name="connsiteY1" fmla="*/ 347576 h 873230"/>
              <a:gd name="connsiteX2" fmla="*/ 461572 w 1117023"/>
              <a:gd name="connsiteY2" fmla="*/ 873230 h 873230"/>
              <a:gd name="connsiteX3" fmla="*/ 0 w 1117023"/>
              <a:gd name="connsiteY3" fmla="*/ 494005 h 873230"/>
              <a:gd name="connsiteX4" fmla="*/ 624494 w 1117023"/>
              <a:gd name="connsiteY4" fmla="*/ 0 h 87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023" h="873230">
                <a:moveTo>
                  <a:pt x="624494" y="0"/>
                </a:moveTo>
                <a:lnTo>
                  <a:pt x="1117023" y="347576"/>
                </a:lnTo>
                <a:lnTo>
                  <a:pt x="461572" y="873230"/>
                </a:lnTo>
                <a:lnTo>
                  <a:pt x="0" y="494005"/>
                </a:lnTo>
                <a:lnTo>
                  <a:pt x="624494" y="0"/>
                </a:lnTo>
                <a:close/>
              </a:path>
            </a:pathLst>
          </a:custGeom>
          <a:gradFill flip="none" rotWithShape="1">
            <a:gsLst>
              <a:gs pos="11000">
                <a:schemeClr val="accent5"/>
              </a:gs>
              <a:gs pos="72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54"/>
          <p:cNvSpPr>
            <a:spLocks/>
          </p:cNvSpPr>
          <p:nvPr/>
        </p:nvSpPr>
        <p:spPr bwMode="auto">
          <a:xfrm flipH="1">
            <a:off x="1525623" y="4365108"/>
            <a:ext cx="259642" cy="484488"/>
          </a:xfrm>
          <a:custGeom>
            <a:avLst/>
            <a:gdLst>
              <a:gd name="T0" fmla="*/ 0 w 82"/>
              <a:gd name="T1" fmla="*/ 68 h 153"/>
              <a:gd name="T2" fmla="*/ 4 w 82"/>
              <a:gd name="T3" fmla="*/ 60 h 153"/>
              <a:gd name="T4" fmla="*/ 78 w 82"/>
              <a:gd name="T5" fmla="*/ 2 h 153"/>
              <a:gd name="T6" fmla="*/ 82 w 82"/>
              <a:gd name="T7" fmla="*/ 5 h 153"/>
              <a:gd name="T8" fmla="*/ 81 w 82"/>
              <a:gd name="T9" fmla="*/ 80 h 153"/>
              <a:gd name="T10" fmla="*/ 78 w 82"/>
              <a:gd name="T11" fmla="*/ 89 h 153"/>
              <a:gd name="T12" fmla="*/ 4 w 82"/>
              <a:gd name="T13" fmla="*/ 151 h 153"/>
              <a:gd name="T14" fmla="*/ 0 w 82"/>
              <a:gd name="T15" fmla="*/ 148 h 153"/>
              <a:gd name="T16" fmla="*/ 0 w 82"/>
              <a:gd name="T17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153">
                <a:moveTo>
                  <a:pt x="0" y="68"/>
                </a:moveTo>
                <a:cubicBezTo>
                  <a:pt x="0" y="65"/>
                  <a:pt x="2" y="61"/>
                  <a:pt x="4" y="60"/>
                </a:cubicBezTo>
                <a:cubicBezTo>
                  <a:pt x="78" y="2"/>
                  <a:pt x="78" y="2"/>
                  <a:pt x="78" y="2"/>
                </a:cubicBezTo>
                <a:cubicBezTo>
                  <a:pt x="81" y="0"/>
                  <a:pt x="82" y="2"/>
                  <a:pt x="82" y="5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3"/>
                  <a:pt x="80" y="87"/>
                  <a:pt x="78" y="89"/>
                </a:cubicBezTo>
                <a:cubicBezTo>
                  <a:pt x="4" y="151"/>
                  <a:pt x="4" y="151"/>
                  <a:pt x="4" y="151"/>
                </a:cubicBezTo>
                <a:cubicBezTo>
                  <a:pt x="2" y="153"/>
                  <a:pt x="0" y="151"/>
                  <a:pt x="0" y="148"/>
                </a:cubicBezTo>
                <a:lnTo>
                  <a:pt x="0" y="6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 flipH="1">
            <a:off x="1329278" y="4328021"/>
            <a:ext cx="330200" cy="603251"/>
            <a:chOff x="2941469" y="5375647"/>
            <a:chExt cx="330200" cy="603251"/>
          </a:xfrm>
        </p:grpSpPr>
        <p:sp>
          <p:nvSpPr>
            <p:cNvPr id="110" name="Freeform 156"/>
            <p:cNvSpPr>
              <a:spLocks/>
            </p:cNvSpPr>
            <p:nvPr/>
          </p:nvSpPr>
          <p:spPr bwMode="auto">
            <a:xfrm>
              <a:off x="2941469" y="5535985"/>
              <a:ext cx="330200" cy="442913"/>
            </a:xfrm>
            <a:custGeom>
              <a:avLst/>
              <a:gdLst>
                <a:gd name="T0" fmla="*/ 82 w 88"/>
                <a:gd name="T1" fmla="*/ 18 h 118"/>
                <a:gd name="T2" fmla="*/ 50 w 88"/>
                <a:gd name="T3" fmla="*/ 6 h 118"/>
                <a:gd name="T4" fmla="*/ 3 w 88"/>
                <a:gd name="T5" fmla="*/ 118 h 118"/>
                <a:gd name="T6" fmla="*/ 88 w 88"/>
                <a:gd name="T7" fmla="*/ 47 h 118"/>
                <a:gd name="T8" fmla="*/ 82 w 88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8">
                  <a:moveTo>
                    <a:pt x="82" y="18"/>
                  </a:moveTo>
                  <a:cubicBezTo>
                    <a:pt x="78" y="9"/>
                    <a:pt x="67" y="0"/>
                    <a:pt x="50" y="6"/>
                  </a:cubicBezTo>
                  <a:cubicBezTo>
                    <a:pt x="0" y="22"/>
                    <a:pt x="3" y="118"/>
                    <a:pt x="3" y="118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32"/>
                    <a:pt x="82" y="1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57"/>
            <p:cNvSpPr>
              <a:spLocks noChangeArrowheads="1"/>
            </p:cNvSpPr>
            <p:nvPr/>
          </p:nvSpPr>
          <p:spPr bwMode="auto">
            <a:xfrm rot="279703">
              <a:off x="3036719" y="5375647"/>
              <a:ext cx="176213" cy="2127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Rectangle 252"/>
          <p:cNvSpPr/>
          <p:nvPr/>
        </p:nvSpPr>
        <p:spPr>
          <a:xfrm>
            <a:off x="735013" y="1885980"/>
            <a:ext cx="1348631" cy="1054289"/>
          </a:xfrm>
          <a:custGeom>
            <a:avLst/>
            <a:gdLst>
              <a:gd name="connsiteX0" fmla="*/ 0 w 1269076"/>
              <a:gd name="connsiteY0" fmla="*/ 0 h 925488"/>
              <a:gd name="connsiteX1" fmla="*/ 1269076 w 1269076"/>
              <a:gd name="connsiteY1" fmla="*/ 0 h 925488"/>
              <a:gd name="connsiteX2" fmla="*/ 1269076 w 1269076"/>
              <a:gd name="connsiteY2" fmla="*/ 925488 h 925488"/>
              <a:gd name="connsiteX3" fmla="*/ 0 w 1269076"/>
              <a:gd name="connsiteY3" fmla="*/ 925488 h 925488"/>
              <a:gd name="connsiteX4" fmla="*/ 0 w 1269076"/>
              <a:gd name="connsiteY4" fmla="*/ 0 h 925488"/>
              <a:gd name="connsiteX0" fmla="*/ 742604 w 1269076"/>
              <a:gd name="connsiteY0" fmla="*/ 0 h 1064033"/>
              <a:gd name="connsiteX1" fmla="*/ 1269076 w 1269076"/>
              <a:gd name="connsiteY1" fmla="*/ 138545 h 1064033"/>
              <a:gd name="connsiteX2" fmla="*/ 1269076 w 1269076"/>
              <a:gd name="connsiteY2" fmla="*/ 1064033 h 1064033"/>
              <a:gd name="connsiteX3" fmla="*/ 0 w 1269076"/>
              <a:gd name="connsiteY3" fmla="*/ 1064033 h 1064033"/>
              <a:gd name="connsiteX4" fmla="*/ 742604 w 1269076"/>
              <a:gd name="connsiteY4" fmla="*/ 0 h 1064033"/>
              <a:gd name="connsiteX0" fmla="*/ 814647 w 1341119"/>
              <a:gd name="connsiteY0" fmla="*/ 0 h 1064033"/>
              <a:gd name="connsiteX1" fmla="*/ 1341119 w 1341119"/>
              <a:gd name="connsiteY1" fmla="*/ 138545 h 1064033"/>
              <a:gd name="connsiteX2" fmla="*/ 1341119 w 1341119"/>
              <a:gd name="connsiteY2" fmla="*/ 1064033 h 1064033"/>
              <a:gd name="connsiteX3" fmla="*/ 0 w 1341119"/>
              <a:gd name="connsiteY3" fmla="*/ 592978 h 1064033"/>
              <a:gd name="connsiteX4" fmla="*/ 814647 w 1341119"/>
              <a:gd name="connsiteY4" fmla="*/ 0 h 1064033"/>
              <a:gd name="connsiteX0" fmla="*/ 814647 w 1341119"/>
              <a:gd name="connsiteY0" fmla="*/ 0 h 1058492"/>
              <a:gd name="connsiteX1" fmla="*/ 1341119 w 1341119"/>
              <a:gd name="connsiteY1" fmla="*/ 138545 h 1058492"/>
              <a:gd name="connsiteX2" fmla="*/ 737061 w 1341119"/>
              <a:gd name="connsiteY2" fmla="*/ 1058492 h 1058492"/>
              <a:gd name="connsiteX3" fmla="*/ 0 w 1341119"/>
              <a:gd name="connsiteY3" fmla="*/ 592978 h 1058492"/>
              <a:gd name="connsiteX4" fmla="*/ 814647 w 1341119"/>
              <a:gd name="connsiteY4" fmla="*/ 0 h 1058492"/>
              <a:gd name="connsiteX0" fmla="*/ 814647 w 1468581"/>
              <a:gd name="connsiteY0" fmla="*/ 0 h 1058492"/>
              <a:gd name="connsiteX1" fmla="*/ 1468581 w 1468581"/>
              <a:gd name="connsiteY1" fmla="*/ 437803 h 1058492"/>
              <a:gd name="connsiteX2" fmla="*/ 737061 w 1468581"/>
              <a:gd name="connsiteY2" fmla="*/ 1058492 h 1058492"/>
              <a:gd name="connsiteX3" fmla="*/ 0 w 1468581"/>
              <a:gd name="connsiteY3" fmla="*/ 592978 h 1058492"/>
              <a:gd name="connsiteX4" fmla="*/ 814647 w 1468581"/>
              <a:gd name="connsiteY4" fmla="*/ 0 h 1058492"/>
              <a:gd name="connsiteX0" fmla="*/ 836814 w 1468581"/>
              <a:gd name="connsiteY0" fmla="*/ 0 h 1119452"/>
              <a:gd name="connsiteX1" fmla="*/ 1468581 w 1468581"/>
              <a:gd name="connsiteY1" fmla="*/ 498763 h 1119452"/>
              <a:gd name="connsiteX2" fmla="*/ 737061 w 1468581"/>
              <a:gd name="connsiteY2" fmla="*/ 1119452 h 1119452"/>
              <a:gd name="connsiteX3" fmla="*/ 0 w 1468581"/>
              <a:gd name="connsiteY3" fmla="*/ 653938 h 1119452"/>
              <a:gd name="connsiteX4" fmla="*/ 836814 w 1468581"/>
              <a:gd name="connsiteY4" fmla="*/ 0 h 1119452"/>
              <a:gd name="connsiteX0" fmla="*/ 770312 w 1402079"/>
              <a:gd name="connsiteY0" fmla="*/ 0 h 1119452"/>
              <a:gd name="connsiteX1" fmla="*/ 1402079 w 1402079"/>
              <a:gd name="connsiteY1" fmla="*/ 498763 h 1119452"/>
              <a:gd name="connsiteX2" fmla="*/ 670559 w 1402079"/>
              <a:gd name="connsiteY2" fmla="*/ 1119452 h 1119452"/>
              <a:gd name="connsiteX3" fmla="*/ 0 w 1402079"/>
              <a:gd name="connsiteY3" fmla="*/ 598520 h 1119452"/>
              <a:gd name="connsiteX4" fmla="*/ 770312 w 1402079"/>
              <a:gd name="connsiteY4" fmla="*/ 0 h 1119452"/>
              <a:gd name="connsiteX0" fmla="*/ 770312 w 1402079"/>
              <a:gd name="connsiteY0" fmla="*/ 0 h 1124994"/>
              <a:gd name="connsiteX1" fmla="*/ 1402079 w 1402079"/>
              <a:gd name="connsiteY1" fmla="*/ 498763 h 1124994"/>
              <a:gd name="connsiteX2" fmla="*/ 631766 w 1402079"/>
              <a:gd name="connsiteY2" fmla="*/ 1124994 h 1124994"/>
              <a:gd name="connsiteX3" fmla="*/ 0 w 1402079"/>
              <a:gd name="connsiteY3" fmla="*/ 598520 h 1124994"/>
              <a:gd name="connsiteX4" fmla="*/ 770312 w 1402079"/>
              <a:gd name="connsiteY4" fmla="*/ 0 h 1124994"/>
              <a:gd name="connsiteX0" fmla="*/ 770312 w 1402079"/>
              <a:gd name="connsiteY0" fmla="*/ 0 h 1025241"/>
              <a:gd name="connsiteX1" fmla="*/ 1402079 w 1402079"/>
              <a:gd name="connsiteY1" fmla="*/ 498763 h 1025241"/>
              <a:gd name="connsiteX2" fmla="*/ 543097 w 1402079"/>
              <a:gd name="connsiteY2" fmla="*/ 1025241 h 1025241"/>
              <a:gd name="connsiteX3" fmla="*/ 0 w 1402079"/>
              <a:gd name="connsiteY3" fmla="*/ 598520 h 1025241"/>
              <a:gd name="connsiteX4" fmla="*/ 770312 w 1402079"/>
              <a:gd name="connsiteY4" fmla="*/ 0 h 1025241"/>
              <a:gd name="connsiteX0" fmla="*/ 770312 w 1318952"/>
              <a:gd name="connsiteY0" fmla="*/ 0 h 1025241"/>
              <a:gd name="connsiteX1" fmla="*/ 1318952 w 1318952"/>
              <a:gd name="connsiteY1" fmla="*/ 432262 h 1025241"/>
              <a:gd name="connsiteX2" fmla="*/ 543097 w 1318952"/>
              <a:gd name="connsiteY2" fmla="*/ 1025241 h 1025241"/>
              <a:gd name="connsiteX3" fmla="*/ 0 w 1318952"/>
              <a:gd name="connsiteY3" fmla="*/ 598520 h 1025241"/>
              <a:gd name="connsiteX4" fmla="*/ 770312 w 1318952"/>
              <a:gd name="connsiteY4" fmla="*/ 0 h 1025241"/>
              <a:gd name="connsiteX0" fmla="*/ 687185 w 1235825"/>
              <a:gd name="connsiteY0" fmla="*/ 0 h 1025241"/>
              <a:gd name="connsiteX1" fmla="*/ 1235825 w 1235825"/>
              <a:gd name="connsiteY1" fmla="*/ 432262 h 1025241"/>
              <a:gd name="connsiteX2" fmla="*/ 459970 w 1235825"/>
              <a:gd name="connsiteY2" fmla="*/ 1025241 h 1025241"/>
              <a:gd name="connsiteX3" fmla="*/ 0 w 1235825"/>
              <a:gd name="connsiteY3" fmla="*/ 637313 h 1025241"/>
              <a:gd name="connsiteX4" fmla="*/ 687185 w 1235825"/>
              <a:gd name="connsiteY4" fmla="*/ 0 h 1025241"/>
              <a:gd name="connsiteX0" fmla="*/ 781396 w 1235825"/>
              <a:gd name="connsiteY0" fmla="*/ 0 h 931030"/>
              <a:gd name="connsiteX1" fmla="*/ 1235825 w 1235825"/>
              <a:gd name="connsiteY1" fmla="*/ 338051 h 931030"/>
              <a:gd name="connsiteX2" fmla="*/ 459970 w 1235825"/>
              <a:gd name="connsiteY2" fmla="*/ 931030 h 931030"/>
              <a:gd name="connsiteX3" fmla="*/ 0 w 1235825"/>
              <a:gd name="connsiteY3" fmla="*/ 543102 h 931030"/>
              <a:gd name="connsiteX4" fmla="*/ 781396 w 1235825"/>
              <a:gd name="connsiteY4" fmla="*/ 0 h 931030"/>
              <a:gd name="connsiteX0" fmla="*/ 703811 w 1158240"/>
              <a:gd name="connsiteY0" fmla="*/ 0 h 931030"/>
              <a:gd name="connsiteX1" fmla="*/ 1158240 w 1158240"/>
              <a:gd name="connsiteY1" fmla="*/ 338051 h 931030"/>
              <a:gd name="connsiteX2" fmla="*/ 382385 w 1158240"/>
              <a:gd name="connsiteY2" fmla="*/ 931030 h 931030"/>
              <a:gd name="connsiteX3" fmla="*/ 0 w 1158240"/>
              <a:gd name="connsiteY3" fmla="*/ 482142 h 931030"/>
              <a:gd name="connsiteX4" fmla="*/ 703811 w 1158240"/>
              <a:gd name="connsiteY4" fmla="*/ 0 h 931030"/>
              <a:gd name="connsiteX0" fmla="*/ 703811 w 1158240"/>
              <a:gd name="connsiteY0" fmla="*/ 0 h 864528"/>
              <a:gd name="connsiteX1" fmla="*/ 1158240 w 1158240"/>
              <a:gd name="connsiteY1" fmla="*/ 338051 h 864528"/>
              <a:gd name="connsiteX2" fmla="*/ 454428 w 1158240"/>
              <a:gd name="connsiteY2" fmla="*/ 864528 h 864528"/>
              <a:gd name="connsiteX3" fmla="*/ 0 w 1158240"/>
              <a:gd name="connsiteY3" fmla="*/ 482142 h 864528"/>
              <a:gd name="connsiteX4" fmla="*/ 703811 w 1158240"/>
              <a:gd name="connsiteY4" fmla="*/ 0 h 864528"/>
              <a:gd name="connsiteX0" fmla="*/ 703811 w 1158240"/>
              <a:gd name="connsiteY0" fmla="*/ 0 h 875612"/>
              <a:gd name="connsiteX1" fmla="*/ 1158240 w 1158240"/>
              <a:gd name="connsiteY1" fmla="*/ 338051 h 875612"/>
              <a:gd name="connsiteX2" fmla="*/ 476595 w 1158240"/>
              <a:gd name="connsiteY2" fmla="*/ 875612 h 875612"/>
              <a:gd name="connsiteX3" fmla="*/ 0 w 1158240"/>
              <a:gd name="connsiteY3" fmla="*/ 482142 h 875612"/>
              <a:gd name="connsiteX4" fmla="*/ 703811 w 1158240"/>
              <a:gd name="connsiteY4" fmla="*/ 0 h 875612"/>
              <a:gd name="connsiteX0" fmla="*/ 681644 w 1136073"/>
              <a:gd name="connsiteY0" fmla="*/ 0 h 875612"/>
              <a:gd name="connsiteX1" fmla="*/ 1136073 w 1136073"/>
              <a:gd name="connsiteY1" fmla="*/ 338051 h 875612"/>
              <a:gd name="connsiteX2" fmla="*/ 454428 w 1136073"/>
              <a:gd name="connsiteY2" fmla="*/ 875612 h 875612"/>
              <a:gd name="connsiteX3" fmla="*/ 0 w 1136073"/>
              <a:gd name="connsiteY3" fmla="*/ 498768 h 875612"/>
              <a:gd name="connsiteX4" fmla="*/ 681644 w 1136073"/>
              <a:gd name="connsiteY4" fmla="*/ 0 h 875612"/>
              <a:gd name="connsiteX0" fmla="*/ 662594 w 1117023"/>
              <a:gd name="connsiteY0" fmla="*/ 0 h 875612"/>
              <a:gd name="connsiteX1" fmla="*/ 1117023 w 1117023"/>
              <a:gd name="connsiteY1" fmla="*/ 338051 h 875612"/>
              <a:gd name="connsiteX2" fmla="*/ 435378 w 1117023"/>
              <a:gd name="connsiteY2" fmla="*/ 875612 h 875612"/>
              <a:gd name="connsiteX3" fmla="*/ 0 w 1117023"/>
              <a:gd name="connsiteY3" fmla="*/ 484480 h 875612"/>
              <a:gd name="connsiteX4" fmla="*/ 662594 w 1117023"/>
              <a:gd name="connsiteY4" fmla="*/ 0 h 875612"/>
              <a:gd name="connsiteX0" fmla="*/ 662594 w 1117023"/>
              <a:gd name="connsiteY0" fmla="*/ 0 h 863705"/>
              <a:gd name="connsiteX1" fmla="*/ 1117023 w 1117023"/>
              <a:gd name="connsiteY1" fmla="*/ 338051 h 863705"/>
              <a:gd name="connsiteX2" fmla="*/ 461572 w 1117023"/>
              <a:gd name="connsiteY2" fmla="*/ 863705 h 863705"/>
              <a:gd name="connsiteX3" fmla="*/ 0 w 1117023"/>
              <a:gd name="connsiteY3" fmla="*/ 484480 h 863705"/>
              <a:gd name="connsiteX4" fmla="*/ 662594 w 1117023"/>
              <a:gd name="connsiteY4" fmla="*/ 0 h 863705"/>
              <a:gd name="connsiteX0" fmla="*/ 624494 w 1117023"/>
              <a:gd name="connsiteY0" fmla="*/ 0 h 873230"/>
              <a:gd name="connsiteX1" fmla="*/ 1117023 w 1117023"/>
              <a:gd name="connsiteY1" fmla="*/ 347576 h 873230"/>
              <a:gd name="connsiteX2" fmla="*/ 461572 w 1117023"/>
              <a:gd name="connsiteY2" fmla="*/ 873230 h 873230"/>
              <a:gd name="connsiteX3" fmla="*/ 0 w 1117023"/>
              <a:gd name="connsiteY3" fmla="*/ 494005 h 873230"/>
              <a:gd name="connsiteX4" fmla="*/ 624494 w 1117023"/>
              <a:gd name="connsiteY4" fmla="*/ 0 h 87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023" h="873230">
                <a:moveTo>
                  <a:pt x="624494" y="0"/>
                </a:moveTo>
                <a:lnTo>
                  <a:pt x="1117023" y="347576"/>
                </a:lnTo>
                <a:lnTo>
                  <a:pt x="461572" y="873230"/>
                </a:lnTo>
                <a:lnTo>
                  <a:pt x="0" y="494005"/>
                </a:lnTo>
                <a:lnTo>
                  <a:pt x="624494" y="0"/>
                </a:lnTo>
                <a:close/>
              </a:path>
            </a:pathLst>
          </a:custGeom>
          <a:gradFill flip="none" rotWithShape="1">
            <a:gsLst>
              <a:gs pos="11000">
                <a:schemeClr val="accent5"/>
              </a:gs>
              <a:gs pos="72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Up-Down Arrow 1"/>
          <p:cNvSpPr/>
          <p:nvPr/>
        </p:nvSpPr>
        <p:spPr>
          <a:xfrm rot="3009417">
            <a:off x="2058647" y="3990560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5"/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229"/>
          <p:cNvGrpSpPr>
            <a:grpSpLocks noChangeAspect="1"/>
          </p:cNvGrpSpPr>
          <p:nvPr/>
        </p:nvGrpSpPr>
        <p:grpSpPr bwMode="auto">
          <a:xfrm>
            <a:off x="4116534" y="1685884"/>
            <a:ext cx="365274" cy="753577"/>
            <a:chOff x="2564" y="1676"/>
            <a:chExt cx="571" cy="1178"/>
          </a:xfrm>
        </p:grpSpPr>
        <p:sp>
          <p:nvSpPr>
            <p:cNvPr id="150" name="Freeform 234"/>
            <p:cNvSpPr>
              <a:spLocks/>
            </p:cNvSpPr>
            <p:nvPr/>
          </p:nvSpPr>
          <p:spPr bwMode="auto">
            <a:xfrm>
              <a:off x="2564" y="2207"/>
              <a:ext cx="571" cy="423"/>
            </a:xfrm>
            <a:custGeom>
              <a:avLst/>
              <a:gdLst>
                <a:gd name="T0" fmla="*/ 0 w 571"/>
                <a:gd name="T1" fmla="*/ 201 h 423"/>
                <a:gd name="T2" fmla="*/ 283 w 571"/>
                <a:gd name="T3" fmla="*/ 0 h 423"/>
                <a:gd name="T4" fmla="*/ 571 w 571"/>
                <a:gd name="T5" fmla="*/ 201 h 423"/>
                <a:gd name="T6" fmla="*/ 491 w 571"/>
                <a:gd name="T7" fmla="*/ 423 h 423"/>
                <a:gd name="T8" fmla="*/ 69 w 571"/>
                <a:gd name="T9" fmla="*/ 423 h 423"/>
                <a:gd name="T10" fmla="*/ 0 w 571"/>
                <a:gd name="T11" fmla="*/ 20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423">
                  <a:moveTo>
                    <a:pt x="0" y="201"/>
                  </a:moveTo>
                  <a:lnTo>
                    <a:pt x="283" y="0"/>
                  </a:lnTo>
                  <a:lnTo>
                    <a:pt x="571" y="201"/>
                  </a:lnTo>
                  <a:lnTo>
                    <a:pt x="491" y="423"/>
                  </a:lnTo>
                  <a:lnTo>
                    <a:pt x="69" y="423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35"/>
            <p:cNvSpPr>
              <a:spLocks/>
            </p:cNvSpPr>
            <p:nvPr/>
          </p:nvSpPr>
          <p:spPr bwMode="auto">
            <a:xfrm>
              <a:off x="2564" y="1943"/>
              <a:ext cx="571" cy="422"/>
            </a:xfrm>
            <a:custGeom>
              <a:avLst/>
              <a:gdLst>
                <a:gd name="T0" fmla="*/ 0 w 571"/>
                <a:gd name="T1" fmla="*/ 201 h 422"/>
                <a:gd name="T2" fmla="*/ 283 w 571"/>
                <a:gd name="T3" fmla="*/ 0 h 422"/>
                <a:gd name="T4" fmla="*/ 571 w 571"/>
                <a:gd name="T5" fmla="*/ 201 h 422"/>
                <a:gd name="T6" fmla="*/ 491 w 571"/>
                <a:gd name="T7" fmla="*/ 422 h 422"/>
                <a:gd name="T8" fmla="*/ 69 w 571"/>
                <a:gd name="T9" fmla="*/ 422 h 422"/>
                <a:gd name="T10" fmla="*/ 0 w 571"/>
                <a:gd name="T11" fmla="*/ 20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422">
                  <a:moveTo>
                    <a:pt x="0" y="201"/>
                  </a:moveTo>
                  <a:lnTo>
                    <a:pt x="283" y="0"/>
                  </a:lnTo>
                  <a:lnTo>
                    <a:pt x="571" y="201"/>
                  </a:lnTo>
                  <a:lnTo>
                    <a:pt x="491" y="422"/>
                  </a:lnTo>
                  <a:lnTo>
                    <a:pt x="69" y="422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36"/>
            <p:cNvSpPr>
              <a:spLocks/>
            </p:cNvSpPr>
            <p:nvPr/>
          </p:nvSpPr>
          <p:spPr bwMode="auto">
            <a:xfrm>
              <a:off x="2564" y="1676"/>
              <a:ext cx="571" cy="423"/>
            </a:xfrm>
            <a:custGeom>
              <a:avLst/>
              <a:gdLst>
                <a:gd name="T0" fmla="*/ 0 w 571"/>
                <a:gd name="T1" fmla="*/ 201 h 423"/>
                <a:gd name="T2" fmla="*/ 283 w 571"/>
                <a:gd name="T3" fmla="*/ 0 h 423"/>
                <a:gd name="T4" fmla="*/ 571 w 571"/>
                <a:gd name="T5" fmla="*/ 201 h 423"/>
                <a:gd name="T6" fmla="*/ 491 w 571"/>
                <a:gd name="T7" fmla="*/ 423 h 423"/>
                <a:gd name="T8" fmla="*/ 69 w 571"/>
                <a:gd name="T9" fmla="*/ 423 h 423"/>
                <a:gd name="T10" fmla="*/ 0 w 571"/>
                <a:gd name="T11" fmla="*/ 20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423">
                  <a:moveTo>
                    <a:pt x="0" y="201"/>
                  </a:moveTo>
                  <a:lnTo>
                    <a:pt x="283" y="0"/>
                  </a:lnTo>
                  <a:lnTo>
                    <a:pt x="571" y="201"/>
                  </a:lnTo>
                  <a:lnTo>
                    <a:pt x="491" y="423"/>
                  </a:lnTo>
                  <a:lnTo>
                    <a:pt x="69" y="423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37"/>
            <p:cNvSpPr>
              <a:spLocks/>
            </p:cNvSpPr>
            <p:nvPr/>
          </p:nvSpPr>
          <p:spPr bwMode="auto">
            <a:xfrm>
              <a:off x="2564" y="2408"/>
              <a:ext cx="283" cy="446"/>
            </a:xfrm>
            <a:custGeom>
              <a:avLst/>
              <a:gdLst>
                <a:gd name="T0" fmla="*/ 0 w 283"/>
                <a:gd name="T1" fmla="*/ 0 h 446"/>
                <a:gd name="T2" fmla="*/ 0 w 283"/>
                <a:gd name="T3" fmla="*/ 220 h 446"/>
                <a:gd name="T4" fmla="*/ 283 w 283"/>
                <a:gd name="T5" fmla="*/ 446 h 446"/>
                <a:gd name="T6" fmla="*/ 283 w 283"/>
                <a:gd name="T7" fmla="*/ 212 h 446"/>
                <a:gd name="T8" fmla="*/ 0 w 283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46">
                  <a:moveTo>
                    <a:pt x="0" y="0"/>
                  </a:moveTo>
                  <a:lnTo>
                    <a:pt x="0" y="220"/>
                  </a:lnTo>
                  <a:lnTo>
                    <a:pt x="283" y="446"/>
                  </a:lnTo>
                  <a:lnTo>
                    <a:pt x="283" y="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38"/>
            <p:cNvSpPr>
              <a:spLocks/>
            </p:cNvSpPr>
            <p:nvPr/>
          </p:nvSpPr>
          <p:spPr bwMode="auto">
            <a:xfrm>
              <a:off x="2564" y="2146"/>
              <a:ext cx="283" cy="439"/>
            </a:xfrm>
            <a:custGeom>
              <a:avLst/>
              <a:gdLst>
                <a:gd name="T0" fmla="*/ 283 w 283"/>
                <a:gd name="T1" fmla="*/ 210 h 439"/>
                <a:gd name="T2" fmla="*/ 0 w 283"/>
                <a:gd name="T3" fmla="*/ 0 h 439"/>
                <a:gd name="T4" fmla="*/ 0 w 283"/>
                <a:gd name="T5" fmla="*/ 227 h 439"/>
                <a:gd name="T6" fmla="*/ 283 w 283"/>
                <a:gd name="T7" fmla="*/ 439 h 439"/>
                <a:gd name="T8" fmla="*/ 283 w 283"/>
                <a:gd name="T9" fmla="*/ 21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39">
                  <a:moveTo>
                    <a:pt x="283" y="21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283" y="439"/>
                  </a:lnTo>
                  <a:lnTo>
                    <a:pt x="283" y="2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39"/>
            <p:cNvSpPr>
              <a:spLocks/>
            </p:cNvSpPr>
            <p:nvPr/>
          </p:nvSpPr>
          <p:spPr bwMode="auto">
            <a:xfrm>
              <a:off x="2564" y="1877"/>
              <a:ext cx="283" cy="444"/>
            </a:xfrm>
            <a:custGeom>
              <a:avLst/>
              <a:gdLst>
                <a:gd name="T0" fmla="*/ 283 w 283"/>
                <a:gd name="T1" fmla="*/ 444 h 444"/>
                <a:gd name="T2" fmla="*/ 283 w 283"/>
                <a:gd name="T3" fmla="*/ 203 h 444"/>
                <a:gd name="T4" fmla="*/ 0 w 283"/>
                <a:gd name="T5" fmla="*/ 0 h 444"/>
                <a:gd name="T6" fmla="*/ 0 w 283"/>
                <a:gd name="T7" fmla="*/ 233 h 444"/>
                <a:gd name="T8" fmla="*/ 283 w 283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44">
                  <a:moveTo>
                    <a:pt x="283" y="444"/>
                  </a:moveTo>
                  <a:lnTo>
                    <a:pt x="283" y="203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283" y="4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40"/>
            <p:cNvSpPr>
              <a:spLocks/>
            </p:cNvSpPr>
            <p:nvPr/>
          </p:nvSpPr>
          <p:spPr bwMode="auto">
            <a:xfrm>
              <a:off x="2847" y="2408"/>
              <a:ext cx="288" cy="446"/>
            </a:xfrm>
            <a:custGeom>
              <a:avLst/>
              <a:gdLst>
                <a:gd name="T0" fmla="*/ 288 w 288"/>
                <a:gd name="T1" fmla="*/ 0 h 446"/>
                <a:gd name="T2" fmla="*/ 288 w 288"/>
                <a:gd name="T3" fmla="*/ 220 h 446"/>
                <a:gd name="T4" fmla="*/ 0 w 288"/>
                <a:gd name="T5" fmla="*/ 446 h 446"/>
                <a:gd name="T6" fmla="*/ 0 w 288"/>
                <a:gd name="T7" fmla="*/ 212 h 446"/>
                <a:gd name="T8" fmla="*/ 288 w 288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46">
                  <a:moveTo>
                    <a:pt x="288" y="0"/>
                  </a:moveTo>
                  <a:lnTo>
                    <a:pt x="288" y="220"/>
                  </a:lnTo>
                  <a:lnTo>
                    <a:pt x="0" y="446"/>
                  </a:lnTo>
                  <a:lnTo>
                    <a:pt x="0" y="21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41"/>
            <p:cNvSpPr>
              <a:spLocks/>
            </p:cNvSpPr>
            <p:nvPr/>
          </p:nvSpPr>
          <p:spPr bwMode="auto">
            <a:xfrm>
              <a:off x="2847" y="2146"/>
              <a:ext cx="288" cy="439"/>
            </a:xfrm>
            <a:custGeom>
              <a:avLst/>
              <a:gdLst>
                <a:gd name="T0" fmla="*/ 0 w 288"/>
                <a:gd name="T1" fmla="*/ 210 h 439"/>
                <a:gd name="T2" fmla="*/ 288 w 288"/>
                <a:gd name="T3" fmla="*/ 0 h 439"/>
                <a:gd name="T4" fmla="*/ 288 w 288"/>
                <a:gd name="T5" fmla="*/ 227 h 439"/>
                <a:gd name="T6" fmla="*/ 0 w 288"/>
                <a:gd name="T7" fmla="*/ 439 h 439"/>
                <a:gd name="T8" fmla="*/ 0 w 288"/>
                <a:gd name="T9" fmla="*/ 21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39">
                  <a:moveTo>
                    <a:pt x="0" y="210"/>
                  </a:moveTo>
                  <a:lnTo>
                    <a:pt x="288" y="0"/>
                  </a:lnTo>
                  <a:lnTo>
                    <a:pt x="288" y="227"/>
                  </a:lnTo>
                  <a:lnTo>
                    <a:pt x="0" y="43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42"/>
            <p:cNvSpPr>
              <a:spLocks/>
            </p:cNvSpPr>
            <p:nvPr/>
          </p:nvSpPr>
          <p:spPr bwMode="auto">
            <a:xfrm>
              <a:off x="2847" y="1877"/>
              <a:ext cx="288" cy="444"/>
            </a:xfrm>
            <a:custGeom>
              <a:avLst/>
              <a:gdLst>
                <a:gd name="T0" fmla="*/ 0 w 288"/>
                <a:gd name="T1" fmla="*/ 444 h 444"/>
                <a:gd name="T2" fmla="*/ 0 w 288"/>
                <a:gd name="T3" fmla="*/ 203 h 444"/>
                <a:gd name="T4" fmla="*/ 288 w 288"/>
                <a:gd name="T5" fmla="*/ 0 h 444"/>
                <a:gd name="T6" fmla="*/ 288 w 288"/>
                <a:gd name="T7" fmla="*/ 233 h 444"/>
                <a:gd name="T8" fmla="*/ 0 w 288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44">
                  <a:moveTo>
                    <a:pt x="0" y="444"/>
                  </a:moveTo>
                  <a:lnTo>
                    <a:pt x="0" y="203"/>
                  </a:lnTo>
                  <a:lnTo>
                    <a:pt x="288" y="0"/>
                  </a:lnTo>
                  <a:lnTo>
                    <a:pt x="288" y="233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8" name="Freeform 114"/>
          <p:cNvSpPr>
            <a:spLocks/>
          </p:cNvSpPr>
          <p:nvPr/>
        </p:nvSpPr>
        <p:spPr bwMode="auto">
          <a:xfrm>
            <a:off x="4061790" y="1839305"/>
            <a:ext cx="735281" cy="803641"/>
          </a:xfrm>
          <a:custGeom>
            <a:avLst/>
            <a:gdLst>
              <a:gd name="T0" fmla="*/ 0 w 441"/>
              <a:gd name="T1" fmla="*/ 352 h 482"/>
              <a:gd name="T2" fmla="*/ 441 w 441"/>
              <a:gd name="T3" fmla="*/ 0 h 482"/>
              <a:gd name="T4" fmla="*/ 441 w 441"/>
              <a:gd name="T5" fmla="*/ 126 h 482"/>
              <a:gd name="T6" fmla="*/ 0 w 441"/>
              <a:gd name="T7" fmla="*/ 482 h 482"/>
              <a:gd name="T8" fmla="*/ 0 w 441"/>
              <a:gd name="T9" fmla="*/ 352 h 482"/>
              <a:gd name="T10" fmla="*/ 0 w 441"/>
              <a:gd name="T11" fmla="*/ 35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1" h="482">
                <a:moveTo>
                  <a:pt x="0" y="352"/>
                </a:moveTo>
                <a:lnTo>
                  <a:pt x="441" y="0"/>
                </a:lnTo>
                <a:lnTo>
                  <a:pt x="441" y="126"/>
                </a:lnTo>
                <a:lnTo>
                  <a:pt x="0" y="482"/>
                </a:lnTo>
                <a:lnTo>
                  <a:pt x="0" y="352"/>
                </a:lnTo>
                <a:lnTo>
                  <a:pt x="0" y="352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14400000" scaled="0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9" name="Group 107"/>
          <p:cNvGrpSpPr>
            <a:grpSpLocks noChangeAspect="1"/>
          </p:cNvGrpSpPr>
          <p:nvPr/>
        </p:nvGrpSpPr>
        <p:grpSpPr bwMode="auto">
          <a:xfrm>
            <a:off x="4307663" y="2152122"/>
            <a:ext cx="192512" cy="386770"/>
            <a:chOff x="2524" y="2472"/>
            <a:chExt cx="441" cy="886"/>
          </a:xfrm>
        </p:grpSpPr>
        <p:sp>
          <p:nvSpPr>
            <p:cNvPr id="170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0" name="Group 107"/>
          <p:cNvGrpSpPr>
            <a:grpSpLocks noChangeAspect="1"/>
          </p:cNvGrpSpPr>
          <p:nvPr/>
        </p:nvGrpSpPr>
        <p:grpSpPr bwMode="auto">
          <a:xfrm>
            <a:off x="4542164" y="1962042"/>
            <a:ext cx="192512" cy="386770"/>
            <a:chOff x="2524" y="2472"/>
            <a:chExt cx="441" cy="886"/>
          </a:xfrm>
        </p:grpSpPr>
        <p:sp>
          <p:nvSpPr>
            <p:cNvPr id="181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229"/>
          <p:cNvGrpSpPr>
            <a:grpSpLocks noChangeAspect="1"/>
          </p:cNvGrpSpPr>
          <p:nvPr/>
        </p:nvGrpSpPr>
        <p:grpSpPr bwMode="auto">
          <a:xfrm>
            <a:off x="4421658" y="1945084"/>
            <a:ext cx="365274" cy="753577"/>
            <a:chOff x="2564" y="1676"/>
            <a:chExt cx="571" cy="1178"/>
          </a:xfrm>
        </p:grpSpPr>
        <p:sp>
          <p:nvSpPr>
            <p:cNvPr id="160" name="Freeform 234"/>
            <p:cNvSpPr>
              <a:spLocks/>
            </p:cNvSpPr>
            <p:nvPr/>
          </p:nvSpPr>
          <p:spPr bwMode="auto">
            <a:xfrm>
              <a:off x="2564" y="2207"/>
              <a:ext cx="571" cy="423"/>
            </a:xfrm>
            <a:custGeom>
              <a:avLst/>
              <a:gdLst>
                <a:gd name="T0" fmla="*/ 0 w 571"/>
                <a:gd name="T1" fmla="*/ 201 h 423"/>
                <a:gd name="T2" fmla="*/ 283 w 571"/>
                <a:gd name="T3" fmla="*/ 0 h 423"/>
                <a:gd name="T4" fmla="*/ 571 w 571"/>
                <a:gd name="T5" fmla="*/ 201 h 423"/>
                <a:gd name="T6" fmla="*/ 491 w 571"/>
                <a:gd name="T7" fmla="*/ 423 h 423"/>
                <a:gd name="T8" fmla="*/ 69 w 571"/>
                <a:gd name="T9" fmla="*/ 423 h 423"/>
                <a:gd name="T10" fmla="*/ 0 w 571"/>
                <a:gd name="T11" fmla="*/ 20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423">
                  <a:moveTo>
                    <a:pt x="0" y="201"/>
                  </a:moveTo>
                  <a:lnTo>
                    <a:pt x="283" y="0"/>
                  </a:lnTo>
                  <a:lnTo>
                    <a:pt x="571" y="201"/>
                  </a:lnTo>
                  <a:lnTo>
                    <a:pt x="491" y="423"/>
                  </a:lnTo>
                  <a:lnTo>
                    <a:pt x="69" y="423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35"/>
            <p:cNvSpPr>
              <a:spLocks/>
            </p:cNvSpPr>
            <p:nvPr/>
          </p:nvSpPr>
          <p:spPr bwMode="auto">
            <a:xfrm>
              <a:off x="2564" y="1943"/>
              <a:ext cx="571" cy="422"/>
            </a:xfrm>
            <a:custGeom>
              <a:avLst/>
              <a:gdLst>
                <a:gd name="T0" fmla="*/ 0 w 571"/>
                <a:gd name="T1" fmla="*/ 201 h 422"/>
                <a:gd name="T2" fmla="*/ 283 w 571"/>
                <a:gd name="T3" fmla="*/ 0 h 422"/>
                <a:gd name="T4" fmla="*/ 571 w 571"/>
                <a:gd name="T5" fmla="*/ 201 h 422"/>
                <a:gd name="T6" fmla="*/ 491 w 571"/>
                <a:gd name="T7" fmla="*/ 422 h 422"/>
                <a:gd name="T8" fmla="*/ 69 w 571"/>
                <a:gd name="T9" fmla="*/ 422 h 422"/>
                <a:gd name="T10" fmla="*/ 0 w 571"/>
                <a:gd name="T11" fmla="*/ 20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422">
                  <a:moveTo>
                    <a:pt x="0" y="201"/>
                  </a:moveTo>
                  <a:lnTo>
                    <a:pt x="283" y="0"/>
                  </a:lnTo>
                  <a:lnTo>
                    <a:pt x="571" y="201"/>
                  </a:lnTo>
                  <a:lnTo>
                    <a:pt x="491" y="422"/>
                  </a:lnTo>
                  <a:lnTo>
                    <a:pt x="69" y="422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36"/>
            <p:cNvSpPr>
              <a:spLocks/>
            </p:cNvSpPr>
            <p:nvPr/>
          </p:nvSpPr>
          <p:spPr bwMode="auto">
            <a:xfrm>
              <a:off x="2564" y="1676"/>
              <a:ext cx="571" cy="423"/>
            </a:xfrm>
            <a:custGeom>
              <a:avLst/>
              <a:gdLst>
                <a:gd name="T0" fmla="*/ 0 w 571"/>
                <a:gd name="T1" fmla="*/ 201 h 423"/>
                <a:gd name="T2" fmla="*/ 283 w 571"/>
                <a:gd name="T3" fmla="*/ 0 h 423"/>
                <a:gd name="T4" fmla="*/ 571 w 571"/>
                <a:gd name="T5" fmla="*/ 201 h 423"/>
                <a:gd name="T6" fmla="*/ 491 w 571"/>
                <a:gd name="T7" fmla="*/ 423 h 423"/>
                <a:gd name="T8" fmla="*/ 69 w 571"/>
                <a:gd name="T9" fmla="*/ 423 h 423"/>
                <a:gd name="T10" fmla="*/ 0 w 571"/>
                <a:gd name="T11" fmla="*/ 20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423">
                  <a:moveTo>
                    <a:pt x="0" y="201"/>
                  </a:moveTo>
                  <a:lnTo>
                    <a:pt x="283" y="0"/>
                  </a:lnTo>
                  <a:lnTo>
                    <a:pt x="571" y="201"/>
                  </a:lnTo>
                  <a:lnTo>
                    <a:pt x="491" y="423"/>
                  </a:lnTo>
                  <a:lnTo>
                    <a:pt x="69" y="423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37"/>
            <p:cNvSpPr>
              <a:spLocks/>
            </p:cNvSpPr>
            <p:nvPr/>
          </p:nvSpPr>
          <p:spPr bwMode="auto">
            <a:xfrm>
              <a:off x="2564" y="2408"/>
              <a:ext cx="283" cy="446"/>
            </a:xfrm>
            <a:custGeom>
              <a:avLst/>
              <a:gdLst>
                <a:gd name="T0" fmla="*/ 0 w 283"/>
                <a:gd name="T1" fmla="*/ 0 h 446"/>
                <a:gd name="T2" fmla="*/ 0 w 283"/>
                <a:gd name="T3" fmla="*/ 220 h 446"/>
                <a:gd name="T4" fmla="*/ 283 w 283"/>
                <a:gd name="T5" fmla="*/ 446 h 446"/>
                <a:gd name="T6" fmla="*/ 283 w 283"/>
                <a:gd name="T7" fmla="*/ 212 h 446"/>
                <a:gd name="T8" fmla="*/ 0 w 283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46">
                  <a:moveTo>
                    <a:pt x="0" y="0"/>
                  </a:moveTo>
                  <a:lnTo>
                    <a:pt x="0" y="220"/>
                  </a:lnTo>
                  <a:lnTo>
                    <a:pt x="283" y="446"/>
                  </a:lnTo>
                  <a:lnTo>
                    <a:pt x="283" y="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38"/>
            <p:cNvSpPr>
              <a:spLocks/>
            </p:cNvSpPr>
            <p:nvPr/>
          </p:nvSpPr>
          <p:spPr bwMode="auto">
            <a:xfrm>
              <a:off x="2564" y="2146"/>
              <a:ext cx="283" cy="439"/>
            </a:xfrm>
            <a:custGeom>
              <a:avLst/>
              <a:gdLst>
                <a:gd name="T0" fmla="*/ 283 w 283"/>
                <a:gd name="T1" fmla="*/ 210 h 439"/>
                <a:gd name="T2" fmla="*/ 0 w 283"/>
                <a:gd name="T3" fmla="*/ 0 h 439"/>
                <a:gd name="T4" fmla="*/ 0 w 283"/>
                <a:gd name="T5" fmla="*/ 227 h 439"/>
                <a:gd name="T6" fmla="*/ 283 w 283"/>
                <a:gd name="T7" fmla="*/ 439 h 439"/>
                <a:gd name="T8" fmla="*/ 283 w 283"/>
                <a:gd name="T9" fmla="*/ 21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39">
                  <a:moveTo>
                    <a:pt x="283" y="21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283" y="439"/>
                  </a:lnTo>
                  <a:lnTo>
                    <a:pt x="283" y="2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39"/>
            <p:cNvSpPr>
              <a:spLocks/>
            </p:cNvSpPr>
            <p:nvPr/>
          </p:nvSpPr>
          <p:spPr bwMode="auto">
            <a:xfrm>
              <a:off x="2564" y="1877"/>
              <a:ext cx="283" cy="444"/>
            </a:xfrm>
            <a:custGeom>
              <a:avLst/>
              <a:gdLst>
                <a:gd name="T0" fmla="*/ 283 w 283"/>
                <a:gd name="T1" fmla="*/ 444 h 444"/>
                <a:gd name="T2" fmla="*/ 283 w 283"/>
                <a:gd name="T3" fmla="*/ 203 h 444"/>
                <a:gd name="T4" fmla="*/ 0 w 283"/>
                <a:gd name="T5" fmla="*/ 0 h 444"/>
                <a:gd name="T6" fmla="*/ 0 w 283"/>
                <a:gd name="T7" fmla="*/ 233 h 444"/>
                <a:gd name="T8" fmla="*/ 283 w 283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44">
                  <a:moveTo>
                    <a:pt x="283" y="444"/>
                  </a:moveTo>
                  <a:lnTo>
                    <a:pt x="283" y="203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283" y="4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40"/>
            <p:cNvSpPr>
              <a:spLocks/>
            </p:cNvSpPr>
            <p:nvPr/>
          </p:nvSpPr>
          <p:spPr bwMode="auto">
            <a:xfrm>
              <a:off x="2847" y="2408"/>
              <a:ext cx="288" cy="446"/>
            </a:xfrm>
            <a:custGeom>
              <a:avLst/>
              <a:gdLst>
                <a:gd name="T0" fmla="*/ 288 w 288"/>
                <a:gd name="T1" fmla="*/ 0 h 446"/>
                <a:gd name="T2" fmla="*/ 288 w 288"/>
                <a:gd name="T3" fmla="*/ 220 h 446"/>
                <a:gd name="T4" fmla="*/ 0 w 288"/>
                <a:gd name="T5" fmla="*/ 446 h 446"/>
                <a:gd name="T6" fmla="*/ 0 w 288"/>
                <a:gd name="T7" fmla="*/ 212 h 446"/>
                <a:gd name="T8" fmla="*/ 288 w 288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46">
                  <a:moveTo>
                    <a:pt x="288" y="0"/>
                  </a:moveTo>
                  <a:lnTo>
                    <a:pt x="288" y="220"/>
                  </a:lnTo>
                  <a:lnTo>
                    <a:pt x="0" y="446"/>
                  </a:lnTo>
                  <a:lnTo>
                    <a:pt x="0" y="21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1"/>
            <p:cNvSpPr>
              <a:spLocks/>
            </p:cNvSpPr>
            <p:nvPr/>
          </p:nvSpPr>
          <p:spPr bwMode="auto">
            <a:xfrm>
              <a:off x="2847" y="2146"/>
              <a:ext cx="288" cy="439"/>
            </a:xfrm>
            <a:custGeom>
              <a:avLst/>
              <a:gdLst>
                <a:gd name="T0" fmla="*/ 0 w 288"/>
                <a:gd name="T1" fmla="*/ 210 h 439"/>
                <a:gd name="T2" fmla="*/ 288 w 288"/>
                <a:gd name="T3" fmla="*/ 0 h 439"/>
                <a:gd name="T4" fmla="*/ 288 w 288"/>
                <a:gd name="T5" fmla="*/ 227 h 439"/>
                <a:gd name="T6" fmla="*/ 0 w 288"/>
                <a:gd name="T7" fmla="*/ 439 h 439"/>
                <a:gd name="T8" fmla="*/ 0 w 288"/>
                <a:gd name="T9" fmla="*/ 21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39">
                  <a:moveTo>
                    <a:pt x="0" y="210"/>
                  </a:moveTo>
                  <a:lnTo>
                    <a:pt x="288" y="0"/>
                  </a:lnTo>
                  <a:lnTo>
                    <a:pt x="288" y="227"/>
                  </a:lnTo>
                  <a:lnTo>
                    <a:pt x="0" y="43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42"/>
            <p:cNvSpPr>
              <a:spLocks/>
            </p:cNvSpPr>
            <p:nvPr/>
          </p:nvSpPr>
          <p:spPr bwMode="auto">
            <a:xfrm>
              <a:off x="2847" y="1877"/>
              <a:ext cx="288" cy="444"/>
            </a:xfrm>
            <a:custGeom>
              <a:avLst/>
              <a:gdLst>
                <a:gd name="T0" fmla="*/ 0 w 288"/>
                <a:gd name="T1" fmla="*/ 444 h 444"/>
                <a:gd name="T2" fmla="*/ 0 w 288"/>
                <a:gd name="T3" fmla="*/ 203 h 444"/>
                <a:gd name="T4" fmla="*/ 288 w 288"/>
                <a:gd name="T5" fmla="*/ 0 h 444"/>
                <a:gd name="T6" fmla="*/ 288 w 288"/>
                <a:gd name="T7" fmla="*/ 233 h 444"/>
                <a:gd name="T8" fmla="*/ 0 w 288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44">
                  <a:moveTo>
                    <a:pt x="0" y="444"/>
                  </a:moveTo>
                  <a:lnTo>
                    <a:pt x="0" y="203"/>
                  </a:lnTo>
                  <a:lnTo>
                    <a:pt x="288" y="0"/>
                  </a:lnTo>
                  <a:lnTo>
                    <a:pt x="288" y="233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41" name="Rectangle 1040"/>
          <p:cNvSpPr/>
          <p:nvPr/>
        </p:nvSpPr>
        <p:spPr>
          <a:xfrm>
            <a:off x="370812" y="1422996"/>
            <a:ext cx="770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Arial" charset="0"/>
                <a:cs typeface="Arial" charset="0"/>
              </a:rPr>
              <a:t>WebApp</a:t>
            </a:r>
            <a:endParaRPr lang="en-US" sz="1200" dirty="0" smtClean="0">
              <a:latin typeface="Arial" charset="0"/>
              <a:cs typeface="Arial" charset="0"/>
            </a:endParaRPr>
          </a:p>
          <a:p>
            <a:r>
              <a:rPr lang="en-US" sz="1200" dirty="0" smtClean="0">
                <a:latin typeface="Arial" charset="0"/>
                <a:cs typeface="Arial" charset="0"/>
              </a:rPr>
              <a:t>Secure</a:t>
            </a:r>
            <a:endParaRPr lang="en-US" sz="1200" dirty="0"/>
          </a:p>
        </p:txBody>
      </p:sp>
      <p:sp>
        <p:nvSpPr>
          <p:cNvPr id="231" name="Rectangle 230"/>
          <p:cNvSpPr/>
          <p:nvPr/>
        </p:nvSpPr>
        <p:spPr>
          <a:xfrm>
            <a:off x="370812" y="5026971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  <a:cs typeface="Arial" charset="0"/>
              </a:rPr>
              <a:t>SRX</a:t>
            </a:r>
          </a:p>
          <a:p>
            <a:r>
              <a:rPr lang="en-US" sz="1200" dirty="0" smtClean="0">
                <a:latin typeface="Arial" charset="0"/>
                <a:cs typeface="Arial" charset="0"/>
              </a:rPr>
              <a:t>Secure</a:t>
            </a:r>
            <a:endParaRPr lang="en-US" sz="1200" dirty="0"/>
          </a:p>
        </p:txBody>
      </p:sp>
      <p:sp>
        <p:nvSpPr>
          <p:cNvPr id="232" name="Rectangle 231"/>
          <p:cNvSpPr/>
          <p:nvPr/>
        </p:nvSpPr>
        <p:spPr>
          <a:xfrm>
            <a:off x="4775090" y="1422996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Arial" charset="0"/>
                <a:cs typeface="Arial" charset="0"/>
              </a:rPr>
              <a:t>DDoS</a:t>
            </a:r>
            <a:endParaRPr lang="en-US" sz="1200" dirty="0" smtClean="0">
              <a:latin typeface="Arial" charset="0"/>
              <a:cs typeface="Arial" charset="0"/>
            </a:endParaRPr>
          </a:p>
          <a:p>
            <a:r>
              <a:rPr lang="en-US" sz="1200" dirty="0" smtClean="0">
                <a:latin typeface="Arial" charset="0"/>
                <a:cs typeface="Arial" charset="0"/>
              </a:rPr>
              <a:t>Secure</a:t>
            </a:r>
            <a:endParaRPr lang="en-US" sz="1200" dirty="0"/>
          </a:p>
        </p:txBody>
      </p:sp>
      <p:sp>
        <p:nvSpPr>
          <p:cNvPr id="234" name="Up-Down Arrow 1"/>
          <p:cNvSpPr/>
          <p:nvPr/>
        </p:nvSpPr>
        <p:spPr>
          <a:xfrm rot="8001537">
            <a:off x="1872311" y="2717316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5"/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81650" y="3516489"/>
            <a:ext cx="5037137" cy="72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WebApp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 Secure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1650" y="5090778"/>
            <a:ext cx="5037137" cy="72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SRX Secure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1650" y="4303633"/>
            <a:ext cx="5037137" cy="72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DDoS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 Secure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5581650" y="2729345"/>
            <a:ext cx="5037137" cy="72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ctr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Spotlight Attacker Database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3396763" y="4004861"/>
            <a:ext cx="1166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charset="0"/>
                <a:cs typeface="Arial" charset="0"/>
              </a:rPr>
              <a:t>Spotlight Attacker Database</a:t>
            </a:r>
            <a:endParaRPr lang="en-US" sz="1200" dirty="0"/>
          </a:p>
        </p:txBody>
      </p:sp>
      <p:sp>
        <p:nvSpPr>
          <p:cNvPr id="197" name="Rectangle 196"/>
          <p:cNvSpPr/>
          <p:nvPr/>
        </p:nvSpPr>
        <p:spPr>
          <a:xfrm>
            <a:off x="2292256" y="2430590"/>
            <a:ext cx="1229814" cy="1181007"/>
          </a:xfrm>
          <a:prstGeom prst="rect">
            <a:avLst/>
          </a:prstGeom>
          <a:gradFill flip="none" rotWithShape="1">
            <a:gsLst>
              <a:gs pos="49700">
                <a:schemeClr val="accent5">
                  <a:alpha val="0"/>
                </a:schemeClr>
              </a:gs>
              <a:gs pos="0">
                <a:schemeClr val="accent5">
                  <a:alpha val="5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endParaRPr lang="en-US"/>
          </a:p>
        </p:txBody>
      </p:sp>
      <p:sp>
        <p:nvSpPr>
          <p:cNvPr id="199" name="Rectangle 252"/>
          <p:cNvSpPr/>
          <p:nvPr/>
        </p:nvSpPr>
        <p:spPr>
          <a:xfrm>
            <a:off x="2289004" y="3124836"/>
            <a:ext cx="1233078" cy="963954"/>
          </a:xfrm>
          <a:prstGeom prst="ellipse">
            <a:avLst/>
          </a:prstGeom>
          <a:gradFill flip="none" rotWithShape="1">
            <a:gsLst>
              <a:gs pos="11000">
                <a:schemeClr val="accent5"/>
              </a:gs>
              <a:gs pos="72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252"/>
          <p:cNvSpPr/>
          <p:nvPr/>
        </p:nvSpPr>
        <p:spPr>
          <a:xfrm>
            <a:off x="2427234" y="3226546"/>
            <a:ext cx="956618" cy="747834"/>
          </a:xfrm>
          <a:prstGeom prst="ellipse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Group 200"/>
          <p:cNvGrpSpPr/>
          <p:nvPr/>
        </p:nvGrpSpPr>
        <p:grpSpPr>
          <a:xfrm>
            <a:off x="2461765" y="3589876"/>
            <a:ext cx="321159" cy="384880"/>
            <a:chOff x="1017575" y="2068057"/>
            <a:chExt cx="1098599" cy="1316571"/>
          </a:xfrm>
        </p:grpSpPr>
        <p:grpSp>
          <p:nvGrpSpPr>
            <p:cNvPr id="203" name="Group 42"/>
            <p:cNvGrpSpPr>
              <a:grpSpLocks noChangeAspect="1"/>
            </p:cNvGrpSpPr>
            <p:nvPr/>
          </p:nvGrpSpPr>
          <p:grpSpPr bwMode="auto">
            <a:xfrm>
              <a:off x="1017575" y="2370325"/>
              <a:ext cx="1098599" cy="1014303"/>
              <a:chOff x="1384" y="3026"/>
              <a:chExt cx="404" cy="373"/>
            </a:xfrm>
          </p:grpSpPr>
          <p:sp>
            <p:nvSpPr>
              <p:cNvPr id="236" name="Freeform 43"/>
              <p:cNvSpPr>
                <a:spLocks/>
              </p:cNvSpPr>
              <p:nvPr/>
            </p:nvSpPr>
            <p:spPr bwMode="auto">
              <a:xfrm>
                <a:off x="1384" y="3026"/>
                <a:ext cx="404" cy="373"/>
              </a:xfrm>
              <a:custGeom>
                <a:avLst/>
                <a:gdLst>
                  <a:gd name="T0" fmla="*/ 239 w 404"/>
                  <a:gd name="T1" fmla="*/ 0 h 373"/>
                  <a:gd name="T2" fmla="*/ 0 w 404"/>
                  <a:gd name="T3" fmla="*/ 164 h 373"/>
                  <a:gd name="T4" fmla="*/ 0 w 404"/>
                  <a:gd name="T5" fmla="*/ 246 h 373"/>
                  <a:gd name="T6" fmla="*/ 157 w 404"/>
                  <a:gd name="T7" fmla="*/ 373 h 373"/>
                  <a:gd name="T8" fmla="*/ 404 w 404"/>
                  <a:gd name="T9" fmla="*/ 195 h 373"/>
                  <a:gd name="T10" fmla="*/ 404 w 404"/>
                  <a:gd name="T11" fmla="*/ 126 h 373"/>
                  <a:gd name="T12" fmla="*/ 239 w 404"/>
                  <a:gd name="T1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373">
                    <a:moveTo>
                      <a:pt x="239" y="0"/>
                    </a:moveTo>
                    <a:lnTo>
                      <a:pt x="0" y="164"/>
                    </a:lnTo>
                    <a:lnTo>
                      <a:pt x="0" y="246"/>
                    </a:lnTo>
                    <a:lnTo>
                      <a:pt x="157" y="373"/>
                    </a:lnTo>
                    <a:lnTo>
                      <a:pt x="404" y="195"/>
                    </a:lnTo>
                    <a:lnTo>
                      <a:pt x="404" y="126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F04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44"/>
              <p:cNvSpPr>
                <a:spLocks/>
              </p:cNvSpPr>
              <p:nvPr/>
            </p:nvSpPr>
            <p:spPr bwMode="auto">
              <a:xfrm>
                <a:off x="1541" y="3152"/>
                <a:ext cx="247" cy="247"/>
              </a:xfrm>
              <a:custGeom>
                <a:avLst/>
                <a:gdLst>
                  <a:gd name="T0" fmla="*/ 0 w 247"/>
                  <a:gd name="T1" fmla="*/ 172 h 247"/>
                  <a:gd name="T2" fmla="*/ 0 w 247"/>
                  <a:gd name="T3" fmla="*/ 247 h 247"/>
                  <a:gd name="T4" fmla="*/ 247 w 247"/>
                  <a:gd name="T5" fmla="*/ 69 h 247"/>
                  <a:gd name="T6" fmla="*/ 247 w 247"/>
                  <a:gd name="T7" fmla="*/ 0 h 247"/>
                  <a:gd name="T8" fmla="*/ 0 w 247"/>
                  <a:gd name="T9" fmla="*/ 17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247">
                    <a:moveTo>
                      <a:pt x="0" y="172"/>
                    </a:moveTo>
                    <a:lnTo>
                      <a:pt x="0" y="247"/>
                    </a:lnTo>
                    <a:lnTo>
                      <a:pt x="247" y="69"/>
                    </a:lnTo>
                    <a:lnTo>
                      <a:pt x="247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F79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4" name="Group 42"/>
            <p:cNvGrpSpPr>
              <a:grpSpLocks noChangeAspect="1"/>
            </p:cNvGrpSpPr>
            <p:nvPr/>
          </p:nvGrpSpPr>
          <p:grpSpPr bwMode="auto">
            <a:xfrm>
              <a:off x="1017575" y="2068057"/>
              <a:ext cx="1098599" cy="1014303"/>
              <a:chOff x="1384" y="3026"/>
              <a:chExt cx="404" cy="373"/>
            </a:xfrm>
          </p:grpSpPr>
          <p:sp>
            <p:nvSpPr>
              <p:cNvPr id="230" name="Freeform 43"/>
              <p:cNvSpPr>
                <a:spLocks/>
              </p:cNvSpPr>
              <p:nvPr/>
            </p:nvSpPr>
            <p:spPr bwMode="auto">
              <a:xfrm>
                <a:off x="1384" y="3026"/>
                <a:ext cx="404" cy="373"/>
              </a:xfrm>
              <a:custGeom>
                <a:avLst/>
                <a:gdLst>
                  <a:gd name="T0" fmla="*/ 239 w 404"/>
                  <a:gd name="T1" fmla="*/ 0 h 373"/>
                  <a:gd name="T2" fmla="*/ 0 w 404"/>
                  <a:gd name="T3" fmla="*/ 164 h 373"/>
                  <a:gd name="T4" fmla="*/ 0 w 404"/>
                  <a:gd name="T5" fmla="*/ 246 h 373"/>
                  <a:gd name="T6" fmla="*/ 157 w 404"/>
                  <a:gd name="T7" fmla="*/ 373 h 373"/>
                  <a:gd name="T8" fmla="*/ 404 w 404"/>
                  <a:gd name="T9" fmla="*/ 195 h 373"/>
                  <a:gd name="T10" fmla="*/ 404 w 404"/>
                  <a:gd name="T11" fmla="*/ 126 h 373"/>
                  <a:gd name="T12" fmla="*/ 239 w 404"/>
                  <a:gd name="T1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373">
                    <a:moveTo>
                      <a:pt x="239" y="0"/>
                    </a:moveTo>
                    <a:lnTo>
                      <a:pt x="0" y="164"/>
                    </a:lnTo>
                    <a:lnTo>
                      <a:pt x="0" y="246"/>
                    </a:lnTo>
                    <a:lnTo>
                      <a:pt x="157" y="373"/>
                    </a:lnTo>
                    <a:lnTo>
                      <a:pt x="404" y="195"/>
                    </a:lnTo>
                    <a:lnTo>
                      <a:pt x="404" y="126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44"/>
              <p:cNvSpPr>
                <a:spLocks/>
              </p:cNvSpPr>
              <p:nvPr/>
            </p:nvSpPr>
            <p:spPr bwMode="auto">
              <a:xfrm>
                <a:off x="1541" y="3152"/>
                <a:ext cx="247" cy="247"/>
              </a:xfrm>
              <a:custGeom>
                <a:avLst/>
                <a:gdLst>
                  <a:gd name="T0" fmla="*/ 0 w 247"/>
                  <a:gd name="T1" fmla="*/ 172 h 247"/>
                  <a:gd name="T2" fmla="*/ 0 w 247"/>
                  <a:gd name="T3" fmla="*/ 247 h 247"/>
                  <a:gd name="T4" fmla="*/ 247 w 247"/>
                  <a:gd name="T5" fmla="*/ 69 h 247"/>
                  <a:gd name="T6" fmla="*/ 247 w 247"/>
                  <a:gd name="T7" fmla="*/ 0 h 247"/>
                  <a:gd name="T8" fmla="*/ 0 w 247"/>
                  <a:gd name="T9" fmla="*/ 17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247">
                    <a:moveTo>
                      <a:pt x="0" y="172"/>
                    </a:moveTo>
                    <a:lnTo>
                      <a:pt x="0" y="247"/>
                    </a:lnTo>
                    <a:lnTo>
                      <a:pt x="247" y="69"/>
                    </a:lnTo>
                    <a:lnTo>
                      <a:pt x="247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8" name="Group 15"/>
          <p:cNvGrpSpPr>
            <a:grpSpLocks noChangeAspect="1"/>
          </p:cNvGrpSpPr>
          <p:nvPr/>
        </p:nvGrpSpPr>
        <p:grpSpPr bwMode="auto">
          <a:xfrm>
            <a:off x="3120195" y="3017888"/>
            <a:ext cx="190241" cy="415679"/>
            <a:chOff x="2779" y="1942"/>
            <a:chExt cx="200" cy="437"/>
          </a:xfrm>
        </p:grpSpPr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779" y="1942"/>
              <a:ext cx="200" cy="437"/>
            </a:xfrm>
            <a:custGeom>
              <a:avLst/>
              <a:gdLst>
                <a:gd name="T0" fmla="*/ 84 w 200"/>
                <a:gd name="T1" fmla="*/ 0 h 437"/>
                <a:gd name="T2" fmla="*/ 0 w 200"/>
                <a:gd name="T3" fmla="*/ 57 h 437"/>
                <a:gd name="T4" fmla="*/ 0 w 200"/>
                <a:gd name="T5" fmla="*/ 350 h 437"/>
                <a:gd name="T6" fmla="*/ 108 w 200"/>
                <a:gd name="T7" fmla="*/ 437 h 437"/>
                <a:gd name="T8" fmla="*/ 200 w 200"/>
                <a:gd name="T9" fmla="*/ 369 h 437"/>
                <a:gd name="T10" fmla="*/ 200 w 200"/>
                <a:gd name="T11" fmla="*/ 85 h 437"/>
                <a:gd name="T12" fmla="*/ 84 w 200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37">
                  <a:moveTo>
                    <a:pt x="84" y="0"/>
                  </a:moveTo>
                  <a:lnTo>
                    <a:pt x="0" y="57"/>
                  </a:lnTo>
                  <a:lnTo>
                    <a:pt x="0" y="350"/>
                  </a:lnTo>
                  <a:lnTo>
                    <a:pt x="108" y="437"/>
                  </a:lnTo>
                  <a:lnTo>
                    <a:pt x="200" y="369"/>
                  </a:lnTo>
                  <a:lnTo>
                    <a:pt x="20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2887" y="2152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59 h 109"/>
                <a:gd name="T4" fmla="*/ 0 w 92"/>
                <a:gd name="T5" fmla="*/ 109 h 109"/>
                <a:gd name="T6" fmla="*/ 92 w 92"/>
                <a:gd name="T7" fmla="*/ 45 h 109"/>
                <a:gd name="T8" fmla="*/ 92 w 9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59"/>
                  </a:lnTo>
                  <a:lnTo>
                    <a:pt x="0" y="109"/>
                  </a:lnTo>
                  <a:lnTo>
                    <a:pt x="92" y="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2887" y="2091"/>
              <a:ext cx="92" cy="111"/>
            </a:xfrm>
            <a:custGeom>
              <a:avLst/>
              <a:gdLst>
                <a:gd name="T0" fmla="*/ 92 w 92"/>
                <a:gd name="T1" fmla="*/ 0 h 111"/>
                <a:gd name="T2" fmla="*/ 0 w 92"/>
                <a:gd name="T3" fmla="*/ 61 h 111"/>
                <a:gd name="T4" fmla="*/ 0 w 92"/>
                <a:gd name="T5" fmla="*/ 111 h 111"/>
                <a:gd name="T6" fmla="*/ 92 w 92"/>
                <a:gd name="T7" fmla="*/ 50 h 111"/>
                <a:gd name="T8" fmla="*/ 92 w 9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1">
                  <a:moveTo>
                    <a:pt x="92" y="0"/>
                  </a:moveTo>
                  <a:lnTo>
                    <a:pt x="0" y="61"/>
                  </a:lnTo>
                  <a:lnTo>
                    <a:pt x="0" y="111"/>
                  </a:lnTo>
                  <a:lnTo>
                    <a:pt x="92" y="5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2887" y="2209"/>
              <a:ext cx="92" cy="106"/>
            </a:xfrm>
            <a:custGeom>
              <a:avLst/>
              <a:gdLst>
                <a:gd name="T0" fmla="*/ 92 w 92"/>
                <a:gd name="T1" fmla="*/ 45 h 106"/>
                <a:gd name="T2" fmla="*/ 92 w 92"/>
                <a:gd name="T3" fmla="*/ 0 h 106"/>
                <a:gd name="T4" fmla="*/ 0 w 92"/>
                <a:gd name="T5" fmla="*/ 61 h 106"/>
                <a:gd name="T6" fmla="*/ 0 w 92"/>
                <a:gd name="T7" fmla="*/ 106 h 106"/>
                <a:gd name="T8" fmla="*/ 92 w 92"/>
                <a:gd name="T9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6">
                  <a:moveTo>
                    <a:pt x="92" y="45"/>
                  </a:moveTo>
                  <a:lnTo>
                    <a:pt x="92" y="0"/>
                  </a:lnTo>
                  <a:lnTo>
                    <a:pt x="0" y="61"/>
                  </a:lnTo>
                  <a:lnTo>
                    <a:pt x="0" y="106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2887" y="2263"/>
              <a:ext cx="92" cy="116"/>
            </a:xfrm>
            <a:custGeom>
              <a:avLst/>
              <a:gdLst>
                <a:gd name="T0" fmla="*/ 0 w 92"/>
                <a:gd name="T1" fmla="*/ 64 h 116"/>
                <a:gd name="T2" fmla="*/ 0 w 92"/>
                <a:gd name="T3" fmla="*/ 116 h 116"/>
                <a:gd name="T4" fmla="*/ 92 w 92"/>
                <a:gd name="T5" fmla="*/ 48 h 116"/>
                <a:gd name="T6" fmla="*/ 92 w 92"/>
                <a:gd name="T7" fmla="*/ 0 h 116"/>
                <a:gd name="T8" fmla="*/ 0 w 92"/>
                <a:gd name="T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6">
                  <a:moveTo>
                    <a:pt x="0" y="64"/>
                  </a:moveTo>
                  <a:lnTo>
                    <a:pt x="0" y="116"/>
                  </a:lnTo>
                  <a:lnTo>
                    <a:pt x="92" y="48"/>
                  </a:lnTo>
                  <a:lnTo>
                    <a:pt x="9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2887" y="2027"/>
              <a:ext cx="92" cy="114"/>
            </a:xfrm>
            <a:custGeom>
              <a:avLst/>
              <a:gdLst>
                <a:gd name="T0" fmla="*/ 92 w 92"/>
                <a:gd name="T1" fmla="*/ 55 h 114"/>
                <a:gd name="T2" fmla="*/ 92 w 92"/>
                <a:gd name="T3" fmla="*/ 0 h 114"/>
                <a:gd name="T4" fmla="*/ 0 w 92"/>
                <a:gd name="T5" fmla="*/ 62 h 114"/>
                <a:gd name="T6" fmla="*/ 0 w 92"/>
                <a:gd name="T7" fmla="*/ 114 h 114"/>
                <a:gd name="T8" fmla="*/ 92 w 92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4">
                  <a:moveTo>
                    <a:pt x="92" y="55"/>
                  </a:moveTo>
                  <a:lnTo>
                    <a:pt x="92" y="0"/>
                  </a:lnTo>
                  <a:lnTo>
                    <a:pt x="0" y="62"/>
                  </a:lnTo>
                  <a:lnTo>
                    <a:pt x="0" y="114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5" name="Group 15"/>
          <p:cNvGrpSpPr>
            <a:grpSpLocks noChangeAspect="1"/>
          </p:cNvGrpSpPr>
          <p:nvPr/>
        </p:nvGrpSpPr>
        <p:grpSpPr bwMode="auto">
          <a:xfrm>
            <a:off x="2473878" y="2999995"/>
            <a:ext cx="190241" cy="415679"/>
            <a:chOff x="2779" y="1942"/>
            <a:chExt cx="200" cy="437"/>
          </a:xfrm>
        </p:grpSpPr>
        <p:sp>
          <p:nvSpPr>
            <p:cNvPr id="246" name="Freeform 245"/>
            <p:cNvSpPr>
              <a:spLocks/>
            </p:cNvSpPr>
            <p:nvPr/>
          </p:nvSpPr>
          <p:spPr bwMode="auto">
            <a:xfrm>
              <a:off x="2779" y="1942"/>
              <a:ext cx="200" cy="437"/>
            </a:xfrm>
            <a:custGeom>
              <a:avLst/>
              <a:gdLst>
                <a:gd name="T0" fmla="*/ 84 w 200"/>
                <a:gd name="T1" fmla="*/ 0 h 437"/>
                <a:gd name="T2" fmla="*/ 0 w 200"/>
                <a:gd name="T3" fmla="*/ 57 h 437"/>
                <a:gd name="T4" fmla="*/ 0 w 200"/>
                <a:gd name="T5" fmla="*/ 350 h 437"/>
                <a:gd name="T6" fmla="*/ 108 w 200"/>
                <a:gd name="T7" fmla="*/ 437 h 437"/>
                <a:gd name="T8" fmla="*/ 200 w 200"/>
                <a:gd name="T9" fmla="*/ 369 h 437"/>
                <a:gd name="T10" fmla="*/ 200 w 200"/>
                <a:gd name="T11" fmla="*/ 85 h 437"/>
                <a:gd name="T12" fmla="*/ 84 w 200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37">
                  <a:moveTo>
                    <a:pt x="84" y="0"/>
                  </a:moveTo>
                  <a:lnTo>
                    <a:pt x="0" y="57"/>
                  </a:lnTo>
                  <a:lnTo>
                    <a:pt x="0" y="350"/>
                  </a:lnTo>
                  <a:lnTo>
                    <a:pt x="108" y="437"/>
                  </a:lnTo>
                  <a:lnTo>
                    <a:pt x="200" y="369"/>
                  </a:lnTo>
                  <a:lnTo>
                    <a:pt x="20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46"/>
            <p:cNvSpPr>
              <a:spLocks/>
            </p:cNvSpPr>
            <p:nvPr/>
          </p:nvSpPr>
          <p:spPr bwMode="auto">
            <a:xfrm>
              <a:off x="2887" y="2152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59 h 109"/>
                <a:gd name="T4" fmla="*/ 0 w 92"/>
                <a:gd name="T5" fmla="*/ 109 h 109"/>
                <a:gd name="T6" fmla="*/ 92 w 92"/>
                <a:gd name="T7" fmla="*/ 45 h 109"/>
                <a:gd name="T8" fmla="*/ 92 w 9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59"/>
                  </a:lnTo>
                  <a:lnTo>
                    <a:pt x="0" y="109"/>
                  </a:lnTo>
                  <a:lnTo>
                    <a:pt x="92" y="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47"/>
            <p:cNvSpPr>
              <a:spLocks/>
            </p:cNvSpPr>
            <p:nvPr/>
          </p:nvSpPr>
          <p:spPr bwMode="auto">
            <a:xfrm>
              <a:off x="2887" y="2091"/>
              <a:ext cx="92" cy="111"/>
            </a:xfrm>
            <a:custGeom>
              <a:avLst/>
              <a:gdLst>
                <a:gd name="T0" fmla="*/ 92 w 92"/>
                <a:gd name="T1" fmla="*/ 0 h 111"/>
                <a:gd name="T2" fmla="*/ 0 w 92"/>
                <a:gd name="T3" fmla="*/ 61 h 111"/>
                <a:gd name="T4" fmla="*/ 0 w 92"/>
                <a:gd name="T5" fmla="*/ 111 h 111"/>
                <a:gd name="T6" fmla="*/ 92 w 92"/>
                <a:gd name="T7" fmla="*/ 50 h 111"/>
                <a:gd name="T8" fmla="*/ 92 w 9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1">
                  <a:moveTo>
                    <a:pt x="92" y="0"/>
                  </a:moveTo>
                  <a:lnTo>
                    <a:pt x="0" y="61"/>
                  </a:lnTo>
                  <a:lnTo>
                    <a:pt x="0" y="111"/>
                  </a:lnTo>
                  <a:lnTo>
                    <a:pt x="92" y="5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48"/>
            <p:cNvSpPr>
              <a:spLocks/>
            </p:cNvSpPr>
            <p:nvPr/>
          </p:nvSpPr>
          <p:spPr bwMode="auto">
            <a:xfrm>
              <a:off x="2887" y="2209"/>
              <a:ext cx="92" cy="106"/>
            </a:xfrm>
            <a:custGeom>
              <a:avLst/>
              <a:gdLst>
                <a:gd name="T0" fmla="*/ 92 w 92"/>
                <a:gd name="T1" fmla="*/ 45 h 106"/>
                <a:gd name="T2" fmla="*/ 92 w 92"/>
                <a:gd name="T3" fmla="*/ 0 h 106"/>
                <a:gd name="T4" fmla="*/ 0 w 92"/>
                <a:gd name="T5" fmla="*/ 61 h 106"/>
                <a:gd name="T6" fmla="*/ 0 w 92"/>
                <a:gd name="T7" fmla="*/ 106 h 106"/>
                <a:gd name="T8" fmla="*/ 92 w 92"/>
                <a:gd name="T9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6">
                  <a:moveTo>
                    <a:pt x="92" y="45"/>
                  </a:moveTo>
                  <a:lnTo>
                    <a:pt x="92" y="0"/>
                  </a:lnTo>
                  <a:lnTo>
                    <a:pt x="0" y="61"/>
                  </a:lnTo>
                  <a:lnTo>
                    <a:pt x="0" y="106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49"/>
            <p:cNvSpPr>
              <a:spLocks/>
            </p:cNvSpPr>
            <p:nvPr/>
          </p:nvSpPr>
          <p:spPr bwMode="auto">
            <a:xfrm>
              <a:off x="2887" y="2263"/>
              <a:ext cx="92" cy="116"/>
            </a:xfrm>
            <a:custGeom>
              <a:avLst/>
              <a:gdLst>
                <a:gd name="T0" fmla="*/ 0 w 92"/>
                <a:gd name="T1" fmla="*/ 64 h 116"/>
                <a:gd name="T2" fmla="*/ 0 w 92"/>
                <a:gd name="T3" fmla="*/ 116 h 116"/>
                <a:gd name="T4" fmla="*/ 92 w 92"/>
                <a:gd name="T5" fmla="*/ 48 h 116"/>
                <a:gd name="T6" fmla="*/ 92 w 92"/>
                <a:gd name="T7" fmla="*/ 0 h 116"/>
                <a:gd name="T8" fmla="*/ 0 w 92"/>
                <a:gd name="T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6">
                  <a:moveTo>
                    <a:pt x="0" y="64"/>
                  </a:moveTo>
                  <a:lnTo>
                    <a:pt x="0" y="116"/>
                  </a:lnTo>
                  <a:lnTo>
                    <a:pt x="92" y="48"/>
                  </a:lnTo>
                  <a:lnTo>
                    <a:pt x="9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50"/>
            <p:cNvSpPr>
              <a:spLocks/>
            </p:cNvSpPr>
            <p:nvPr/>
          </p:nvSpPr>
          <p:spPr bwMode="auto">
            <a:xfrm>
              <a:off x="2887" y="2027"/>
              <a:ext cx="92" cy="114"/>
            </a:xfrm>
            <a:custGeom>
              <a:avLst/>
              <a:gdLst>
                <a:gd name="T0" fmla="*/ 92 w 92"/>
                <a:gd name="T1" fmla="*/ 55 h 114"/>
                <a:gd name="T2" fmla="*/ 92 w 92"/>
                <a:gd name="T3" fmla="*/ 0 h 114"/>
                <a:gd name="T4" fmla="*/ 0 w 92"/>
                <a:gd name="T5" fmla="*/ 62 h 114"/>
                <a:gd name="T6" fmla="*/ 0 w 92"/>
                <a:gd name="T7" fmla="*/ 114 h 114"/>
                <a:gd name="T8" fmla="*/ 92 w 92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4">
                  <a:moveTo>
                    <a:pt x="92" y="55"/>
                  </a:moveTo>
                  <a:lnTo>
                    <a:pt x="92" y="0"/>
                  </a:lnTo>
                  <a:lnTo>
                    <a:pt x="0" y="62"/>
                  </a:lnTo>
                  <a:lnTo>
                    <a:pt x="0" y="114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2" name="Group 15"/>
          <p:cNvGrpSpPr>
            <a:grpSpLocks noChangeAspect="1"/>
          </p:cNvGrpSpPr>
          <p:nvPr/>
        </p:nvGrpSpPr>
        <p:grpSpPr bwMode="auto">
          <a:xfrm>
            <a:off x="3112586" y="3535362"/>
            <a:ext cx="190241" cy="415679"/>
            <a:chOff x="2779" y="1942"/>
            <a:chExt cx="200" cy="437"/>
          </a:xfrm>
        </p:grpSpPr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2779" y="1942"/>
              <a:ext cx="200" cy="437"/>
            </a:xfrm>
            <a:custGeom>
              <a:avLst/>
              <a:gdLst>
                <a:gd name="T0" fmla="*/ 84 w 200"/>
                <a:gd name="T1" fmla="*/ 0 h 437"/>
                <a:gd name="T2" fmla="*/ 0 w 200"/>
                <a:gd name="T3" fmla="*/ 57 h 437"/>
                <a:gd name="T4" fmla="*/ 0 w 200"/>
                <a:gd name="T5" fmla="*/ 350 h 437"/>
                <a:gd name="T6" fmla="*/ 108 w 200"/>
                <a:gd name="T7" fmla="*/ 437 h 437"/>
                <a:gd name="T8" fmla="*/ 200 w 200"/>
                <a:gd name="T9" fmla="*/ 369 h 437"/>
                <a:gd name="T10" fmla="*/ 200 w 200"/>
                <a:gd name="T11" fmla="*/ 85 h 437"/>
                <a:gd name="T12" fmla="*/ 84 w 200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37">
                  <a:moveTo>
                    <a:pt x="84" y="0"/>
                  </a:moveTo>
                  <a:lnTo>
                    <a:pt x="0" y="57"/>
                  </a:lnTo>
                  <a:lnTo>
                    <a:pt x="0" y="350"/>
                  </a:lnTo>
                  <a:lnTo>
                    <a:pt x="108" y="437"/>
                  </a:lnTo>
                  <a:lnTo>
                    <a:pt x="200" y="369"/>
                  </a:lnTo>
                  <a:lnTo>
                    <a:pt x="20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2887" y="2152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59 h 109"/>
                <a:gd name="T4" fmla="*/ 0 w 92"/>
                <a:gd name="T5" fmla="*/ 109 h 109"/>
                <a:gd name="T6" fmla="*/ 92 w 92"/>
                <a:gd name="T7" fmla="*/ 45 h 109"/>
                <a:gd name="T8" fmla="*/ 92 w 9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59"/>
                  </a:lnTo>
                  <a:lnTo>
                    <a:pt x="0" y="109"/>
                  </a:lnTo>
                  <a:lnTo>
                    <a:pt x="92" y="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54"/>
            <p:cNvSpPr>
              <a:spLocks/>
            </p:cNvSpPr>
            <p:nvPr/>
          </p:nvSpPr>
          <p:spPr bwMode="auto">
            <a:xfrm>
              <a:off x="2887" y="2091"/>
              <a:ext cx="92" cy="111"/>
            </a:xfrm>
            <a:custGeom>
              <a:avLst/>
              <a:gdLst>
                <a:gd name="T0" fmla="*/ 92 w 92"/>
                <a:gd name="T1" fmla="*/ 0 h 111"/>
                <a:gd name="T2" fmla="*/ 0 w 92"/>
                <a:gd name="T3" fmla="*/ 61 h 111"/>
                <a:gd name="T4" fmla="*/ 0 w 92"/>
                <a:gd name="T5" fmla="*/ 111 h 111"/>
                <a:gd name="T6" fmla="*/ 92 w 92"/>
                <a:gd name="T7" fmla="*/ 50 h 111"/>
                <a:gd name="T8" fmla="*/ 92 w 9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1">
                  <a:moveTo>
                    <a:pt x="92" y="0"/>
                  </a:moveTo>
                  <a:lnTo>
                    <a:pt x="0" y="61"/>
                  </a:lnTo>
                  <a:lnTo>
                    <a:pt x="0" y="111"/>
                  </a:lnTo>
                  <a:lnTo>
                    <a:pt x="92" y="5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55"/>
            <p:cNvSpPr>
              <a:spLocks/>
            </p:cNvSpPr>
            <p:nvPr/>
          </p:nvSpPr>
          <p:spPr bwMode="auto">
            <a:xfrm>
              <a:off x="2887" y="2209"/>
              <a:ext cx="92" cy="106"/>
            </a:xfrm>
            <a:custGeom>
              <a:avLst/>
              <a:gdLst>
                <a:gd name="T0" fmla="*/ 92 w 92"/>
                <a:gd name="T1" fmla="*/ 45 h 106"/>
                <a:gd name="T2" fmla="*/ 92 w 92"/>
                <a:gd name="T3" fmla="*/ 0 h 106"/>
                <a:gd name="T4" fmla="*/ 0 w 92"/>
                <a:gd name="T5" fmla="*/ 61 h 106"/>
                <a:gd name="T6" fmla="*/ 0 w 92"/>
                <a:gd name="T7" fmla="*/ 106 h 106"/>
                <a:gd name="T8" fmla="*/ 92 w 92"/>
                <a:gd name="T9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6">
                  <a:moveTo>
                    <a:pt x="92" y="45"/>
                  </a:moveTo>
                  <a:lnTo>
                    <a:pt x="92" y="0"/>
                  </a:lnTo>
                  <a:lnTo>
                    <a:pt x="0" y="61"/>
                  </a:lnTo>
                  <a:lnTo>
                    <a:pt x="0" y="106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56"/>
            <p:cNvSpPr>
              <a:spLocks/>
            </p:cNvSpPr>
            <p:nvPr/>
          </p:nvSpPr>
          <p:spPr bwMode="auto">
            <a:xfrm>
              <a:off x="2887" y="2263"/>
              <a:ext cx="92" cy="116"/>
            </a:xfrm>
            <a:custGeom>
              <a:avLst/>
              <a:gdLst>
                <a:gd name="T0" fmla="*/ 0 w 92"/>
                <a:gd name="T1" fmla="*/ 64 h 116"/>
                <a:gd name="T2" fmla="*/ 0 w 92"/>
                <a:gd name="T3" fmla="*/ 116 h 116"/>
                <a:gd name="T4" fmla="*/ 92 w 92"/>
                <a:gd name="T5" fmla="*/ 48 h 116"/>
                <a:gd name="T6" fmla="*/ 92 w 92"/>
                <a:gd name="T7" fmla="*/ 0 h 116"/>
                <a:gd name="T8" fmla="*/ 0 w 92"/>
                <a:gd name="T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6">
                  <a:moveTo>
                    <a:pt x="0" y="64"/>
                  </a:moveTo>
                  <a:lnTo>
                    <a:pt x="0" y="116"/>
                  </a:lnTo>
                  <a:lnTo>
                    <a:pt x="92" y="48"/>
                  </a:lnTo>
                  <a:lnTo>
                    <a:pt x="9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57"/>
            <p:cNvSpPr>
              <a:spLocks/>
            </p:cNvSpPr>
            <p:nvPr/>
          </p:nvSpPr>
          <p:spPr bwMode="auto">
            <a:xfrm>
              <a:off x="2887" y="2027"/>
              <a:ext cx="92" cy="114"/>
            </a:xfrm>
            <a:custGeom>
              <a:avLst/>
              <a:gdLst>
                <a:gd name="T0" fmla="*/ 92 w 92"/>
                <a:gd name="T1" fmla="*/ 55 h 114"/>
                <a:gd name="T2" fmla="*/ 92 w 92"/>
                <a:gd name="T3" fmla="*/ 0 h 114"/>
                <a:gd name="T4" fmla="*/ 0 w 92"/>
                <a:gd name="T5" fmla="*/ 62 h 114"/>
                <a:gd name="T6" fmla="*/ 0 w 92"/>
                <a:gd name="T7" fmla="*/ 114 h 114"/>
                <a:gd name="T8" fmla="*/ 92 w 92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4">
                  <a:moveTo>
                    <a:pt x="92" y="55"/>
                  </a:moveTo>
                  <a:lnTo>
                    <a:pt x="92" y="0"/>
                  </a:lnTo>
                  <a:lnTo>
                    <a:pt x="0" y="62"/>
                  </a:lnTo>
                  <a:lnTo>
                    <a:pt x="0" y="114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9" name="Rectangle 252"/>
          <p:cNvSpPr/>
          <p:nvPr/>
        </p:nvSpPr>
        <p:spPr>
          <a:xfrm>
            <a:off x="2289004" y="1959366"/>
            <a:ext cx="1233078" cy="963954"/>
          </a:xfrm>
          <a:prstGeom prst="ellipse">
            <a:avLst/>
          </a:prstGeom>
          <a:gradFill flip="none" rotWithShape="1">
            <a:gsLst>
              <a:gs pos="1100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0" name="Group 107"/>
          <p:cNvGrpSpPr>
            <a:grpSpLocks noChangeAspect="1"/>
          </p:cNvGrpSpPr>
          <p:nvPr/>
        </p:nvGrpSpPr>
        <p:grpSpPr bwMode="auto">
          <a:xfrm flipH="1">
            <a:off x="2731466" y="1699941"/>
            <a:ext cx="309108" cy="621019"/>
            <a:chOff x="2524" y="2472"/>
            <a:chExt cx="441" cy="886"/>
          </a:xfrm>
        </p:grpSpPr>
        <p:sp>
          <p:nvSpPr>
            <p:cNvPr id="261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1" name="Group 107"/>
          <p:cNvGrpSpPr>
            <a:grpSpLocks noChangeAspect="1"/>
          </p:cNvGrpSpPr>
          <p:nvPr/>
        </p:nvGrpSpPr>
        <p:grpSpPr bwMode="auto">
          <a:xfrm flipH="1">
            <a:off x="3077196" y="1992995"/>
            <a:ext cx="309108" cy="621019"/>
            <a:chOff x="2524" y="2472"/>
            <a:chExt cx="441" cy="886"/>
          </a:xfrm>
        </p:grpSpPr>
        <p:sp>
          <p:nvSpPr>
            <p:cNvPr id="272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 flipH="1">
            <a:off x="2679210" y="2029435"/>
            <a:ext cx="330200" cy="603251"/>
            <a:chOff x="2941469" y="5375647"/>
            <a:chExt cx="330200" cy="603251"/>
          </a:xfrm>
        </p:grpSpPr>
        <p:sp>
          <p:nvSpPr>
            <p:cNvPr id="283" name="Freeform 156"/>
            <p:cNvSpPr>
              <a:spLocks/>
            </p:cNvSpPr>
            <p:nvPr/>
          </p:nvSpPr>
          <p:spPr bwMode="auto">
            <a:xfrm>
              <a:off x="2941469" y="5535985"/>
              <a:ext cx="330200" cy="442913"/>
            </a:xfrm>
            <a:custGeom>
              <a:avLst/>
              <a:gdLst>
                <a:gd name="T0" fmla="*/ 82 w 88"/>
                <a:gd name="T1" fmla="*/ 18 h 118"/>
                <a:gd name="T2" fmla="*/ 50 w 88"/>
                <a:gd name="T3" fmla="*/ 6 h 118"/>
                <a:gd name="T4" fmla="*/ 3 w 88"/>
                <a:gd name="T5" fmla="*/ 118 h 118"/>
                <a:gd name="T6" fmla="*/ 88 w 88"/>
                <a:gd name="T7" fmla="*/ 47 h 118"/>
                <a:gd name="T8" fmla="*/ 82 w 88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8">
                  <a:moveTo>
                    <a:pt x="82" y="18"/>
                  </a:moveTo>
                  <a:cubicBezTo>
                    <a:pt x="78" y="9"/>
                    <a:pt x="67" y="0"/>
                    <a:pt x="50" y="6"/>
                  </a:cubicBezTo>
                  <a:cubicBezTo>
                    <a:pt x="0" y="22"/>
                    <a:pt x="3" y="118"/>
                    <a:pt x="3" y="118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32"/>
                    <a:pt x="82" y="1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Oval 157"/>
            <p:cNvSpPr>
              <a:spLocks noChangeArrowheads="1"/>
            </p:cNvSpPr>
            <p:nvPr/>
          </p:nvSpPr>
          <p:spPr bwMode="auto">
            <a:xfrm rot="279703">
              <a:off x="3036719" y="5375647"/>
              <a:ext cx="176213" cy="2127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7305" y="1540179"/>
            <a:ext cx="1348631" cy="1391611"/>
            <a:chOff x="3561034" y="3818783"/>
            <a:chExt cx="1348631" cy="1391611"/>
          </a:xfrm>
        </p:grpSpPr>
        <p:sp>
          <p:nvSpPr>
            <p:cNvPr id="133" name="Rectangle 252"/>
            <p:cNvSpPr/>
            <p:nvPr/>
          </p:nvSpPr>
          <p:spPr>
            <a:xfrm>
              <a:off x="3561034" y="4156105"/>
              <a:ext cx="1348631" cy="1054289"/>
            </a:xfrm>
            <a:custGeom>
              <a:avLst/>
              <a:gdLst>
                <a:gd name="connsiteX0" fmla="*/ 0 w 1269076"/>
                <a:gd name="connsiteY0" fmla="*/ 0 h 925488"/>
                <a:gd name="connsiteX1" fmla="*/ 1269076 w 1269076"/>
                <a:gd name="connsiteY1" fmla="*/ 0 h 925488"/>
                <a:gd name="connsiteX2" fmla="*/ 1269076 w 1269076"/>
                <a:gd name="connsiteY2" fmla="*/ 925488 h 925488"/>
                <a:gd name="connsiteX3" fmla="*/ 0 w 1269076"/>
                <a:gd name="connsiteY3" fmla="*/ 925488 h 925488"/>
                <a:gd name="connsiteX4" fmla="*/ 0 w 1269076"/>
                <a:gd name="connsiteY4" fmla="*/ 0 h 925488"/>
                <a:gd name="connsiteX0" fmla="*/ 742604 w 1269076"/>
                <a:gd name="connsiteY0" fmla="*/ 0 h 1064033"/>
                <a:gd name="connsiteX1" fmla="*/ 1269076 w 1269076"/>
                <a:gd name="connsiteY1" fmla="*/ 138545 h 1064033"/>
                <a:gd name="connsiteX2" fmla="*/ 1269076 w 1269076"/>
                <a:gd name="connsiteY2" fmla="*/ 1064033 h 1064033"/>
                <a:gd name="connsiteX3" fmla="*/ 0 w 1269076"/>
                <a:gd name="connsiteY3" fmla="*/ 1064033 h 1064033"/>
                <a:gd name="connsiteX4" fmla="*/ 742604 w 1269076"/>
                <a:gd name="connsiteY4" fmla="*/ 0 h 1064033"/>
                <a:gd name="connsiteX0" fmla="*/ 814647 w 1341119"/>
                <a:gd name="connsiteY0" fmla="*/ 0 h 1064033"/>
                <a:gd name="connsiteX1" fmla="*/ 1341119 w 1341119"/>
                <a:gd name="connsiteY1" fmla="*/ 138545 h 1064033"/>
                <a:gd name="connsiteX2" fmla="*/ 1341119 w 1341119"/>
                <a:gd name="connsiteY2" fmla="*/ 1064033 h 1064033"/>
                <a:gd name="connsiteX3" fmla="*/ 0 w 1341119"/>
                <a:gd name="connsiteY3" fmla="*/ 592978 h 1064033"/>
                <a:gd name="connsiteX4" fmla="*/ 814647 w 1341119"/>
                <a:gd name="connsiteY4" fmla="*/ 0 h 1064033"/>
                <a:gd name="connsiteX0" fmla="*/ 814647 w 1341119"/>
                <a:gd name="connsiteY0" fmla="*/ 0 h 1058492"/>
                <a:gd name="connsiteX1" fmla="*/ 1341119 w 1341119"/>
                <a:gd name="connsiteY1" fmla="*/ 138545 h 1058492"/>
                <a:gd name="connsiteX2" fmla="*/ 737061 w 1341119"/>
                <a:gd name="connsiteY2" fmla="*/ 1058492 h 1058492"/>
                <a:gd name="connsiteX3" fmla="*/ 0 w 1341119"/>
                <a:gd name="connsiteY3" fmla="*/ 592978 h 1058492"/>
                <a:gd name="connsiteX4" fmla="*/ 814647 w 1341119"/>
                <a:gd name="connsiteY4" fmla="*/ 0 h 1058492"/>
                <a:gd name="connsiteX0" fmla="*/ 814647 w 1468581"/>
                <a:gd name="connsiteY0" fmla="*/ 0 h 1058492"/>
                <a:gd name="connsiteX1" fmla="*/ 1468581 w 1468581"/>
                <a:gd name="connsiteY1" fmla="*/ 437803 h 1058492"/>
                <a:gd name="connsiteX2" fmla="*/ 737061 w 1468581"/>
                <a:gd name="connsiteY2" fmla="*/ 1058492 h 1058492"/>
                <a:gd name="connsiteX3" fmla="*/ 0 w 1468581"/>
                <a:gd name="connsiteY3" fmla="*/ 592978 h 1058492"/>
                <a:gd name="connsiteX4" fmla="*/ 814647 w 1468581"/>
                <a:gd name="connsiteY4" fmla="*/ 0 h 1058492"/>
                <a:gd name="connsiteX0" fmla="*/ 836814 w 1468581"/>
                <a:gd name="connsiteY0" fmla="*/ 0 h 1119452"/>
                <a:gd name="connsiteX1" fmla="*/ 1468581 w 1468581"/>
                <a:gd name="connsiteY1" fmla="*/ 498763 h 1119452"/>
                <a:gd name="connsiteX2" fmla="*/ 737061 w 1468581"/>
                <a:gd name="connsiteY2" fmla="*/ 1119452 h 1119452"/>
                <a:gd name="connsiteX3" fmla="*/ 0 w 1468581"/>
                <a:gd name="connsiteY3" fmla="*/ 653938 h 1119452"/>
                <a:gd name="connsiteX4" fmla="*/ 836814 w 1468581"/>
                <a:gd name="connsiteY4" fmla="*/ 0 h 1119452"/>
                <a:gd name="connsiteX0" fmla="*/ 770312 w 1402079"/>
                <a:gd name="connsiteY0" fmla="*/ 0 h 1119452"/>
                <a:gd name="connsiteX1" fmla="*/ 1402079 w 1402079"/>
                <a:gd name="connsiteY1" fmla="*/ 498763 h 1119452"/>
                <a:gd name="connsiteX2" fmla="*/ 670559 w 1402079"/>
                <a:gd name="connsiteY2" fmla="*/ 1119452 h 1119452"/>
                <a:gd name="connsiteX3" fmla="*/ 0 w 1402079"/>
                <a:gd name="connsiteY3" fmla="*/ 598520 h 1119452"/>
                <a:gd name="connsiteX4" fmla="*/ 770312 w 1402079"/>
                <a:gd name="connsiteY4" fmla="*/ 0 h 1119452"/>
                <a:gd name="connsiteX0" fmla="*/ 770312 w 1402079"/>
                <a:gd name="connsiteY0" fmla="*/ 0 h 1124994"/>
                <a:gd name="connsiteX1" fmla="*/ 1402079 w 1402079"/>
                <a:gd name="connsiteY1" fmla="*/ 498763 h 1124994"/>
                <a:gd name="connsiteX2" fmla="*/ 631766 w 1402079"/>
                <a:gd name="connsiteY2" fmla="*/ 1124994 h 1124994"/>
                <a:gd name="connsiteX3" fmla="*/ 0 w 1402079"/>
                <a:gd name="connsiteY3" fmla="*/ 598520 h 1124994"/>
                <a:gd name="connsiteX4" fmla="*/ 770312 w 1402079"/>
                <a:gd name="connsiteY4" fmla="*/ 0 h 1124994"/>
                <a:gd name="connsiteX0" fmla="*/ 770312 w 1402079"/>
                <a:gd name="connsiteY0" fmla="*/ 0 h 1025241"/>
                <a:gd name="connsiteX1" fmla="*/ 1402079 w 1402079"/>
                <a:gd name="connsiteY1" fmla="*/ 498763 h 1025241"/>
                <a:gd name="connsiteX2" fmla="*/ 543097 w 1402079"/>
                <a:gd name="connsiteY2" fmla="*/ 1025241 h 1025241"/>
                <a:gd name="connsiteX3" fmla="*/ 0 w 1402079"/>
                <a:gd name="connsiteY3" fmla="*/ 598520 h 1025241"/>
                <a:gd name="connsiteX4" fmla="*/ 770312 w 1402079"/>
                <a:gd name="connsiteY4" fmla="*/ 0 h 1025241"/>
                <a:gd name="connsiteX0" fmla="*/ 770312 w 1318952"/>
                <a:gd name="connsiteY0" fmla="*/ 0 h 1025241"/>
                <a:gd name="connsiteX1" fmla="*/ 1318952 w 1318952"/>
                <a:gd name="connsiteY1" fmla="*/ 432262 h 1025241"/>
                <a:gd name="connsiteX2" fmla="*/ 543097 w 1318952"/>
                <a:gd name="connsiteY2" fmla="*/ 1025241 h 1025241"/>
                <a:gd name="connsiteX3" fmla="*/ 0 w 1318952"/>
                <a:gd name="connsiteY3" fmla="*/ 598520 h 1025241"/>
                <a:gd name="connsiteX4" fmla="*/ 770312 w 1318952"/>
                <a:gd name="connsiteY4" fmla="*/ 0 h 1025241"/>
                <a:gd name="connsiteX0" fmla="*/ 687185 w 1235825"/>
                <a:gd name="connsiteY0" fmla="*/ 0 h 1025241"/>
                <a:gd name="connsiteX1" fmla="*/ 1235825 w 1235825"/>
                <a:gd name="connsiteY1" fmla="*/ 432262 h 1025241"/>
                <a:gd name="connsiteX2" fmla="*/ 459970 w 1235825"/>
                <a:gd name="connsiteY2" fmla="*/ 1025241 h 1025241"/>
                <a:gd name="connsiteX3" fmla="*/ 0 w 1235825"/>
                <a:gd name="connsiteY3" fmla="*/ 637313 h 1025241"/>
                <a:gd name="connsiteX4" fmla="*/ 687185 w 1235825"/>
                <a:gd name="connsiteY4" fmla="*/ 0 h 1025241"/>
                <a:gd name="connsiteX0" fmla="*/ 781396 w 1235825"/>
                <a:gd name="connsiteY0" fmla="*/ 0 h 931030"/>
                <a:gd name="connsiteX1" fmla="*/ 1235825 w 1235825"/>
                <a:gd name="connsiteY1" fmla="*/ 338051 h 931030"/>
                <a:gd name="connsiteX2" fmla="*/ 459970 w 1235825"/>
                <a:gd name="connsiteY2" fmla="*/ 931030 h 931030"/>
                <a:gd name="connsiteX3" fmla="*/ 0 w 1235825"/>
                <a:gd name="connsiteY3" fmla="*/ 543102 h 931030"/>
                <a:gd name="connsiteX4" fmla="*/ 781396 w 1235825"/>
                <a:gd name="connsiteY4" fmla="*/ 0 h 931030"/>
                <a:gd name="connsiteX0" fmla="*/ 703811 w 1158240"/>
                <a:gd name="connsiteY0" fmla="*/ 0 h 931030"/>
                <a:gd name="connsiteX1" fmla="*/ 1158240 w 1158240"/>
                <a:gd name="connsiteY1" fmla="*/ 338051 h 931030"/>
                <a:gd name="connsiteX2" fmla="*/ 382385 w 1158240"/>
                <a:gd name="connsiteY2" fmla="*/ 931030 h 931030"/>
                <a:gd name="connsiteX3" fmla="*/ 0 w 1158240"/>
                <a:gd name="connsiteY3" fmla="*/ 482142 h 931030"/>
                <a:gd name="connsiteX4" fmla="*/ 703811 w 1158240"/>
                <a:gd name="connsiteY4" fmla="*/ 0 h 931030"/>
                <a:gd name="connsiteX0" fmla="*/ 703811 w 1158240"/>
                <a:gd name="connsiteY0" fmla="*/ 0 h 864528"/>
                <a:gd name="connsiteX1" fmla="*/ 1158240 w 1158240"/>
                <a:gd name="connsiteY1" fmla="*/ 338051 h 864528"/>
                <a:gd name="connsiteX2" fmla="*/ 454428 w 1158240"/>
                <a:gd name="connsiteY2" fmla="*/ 864528 h 864528"/>
                <a:gd name="connsiteX3" fmla="*/ 0 w 1158240"/>
                <a:gd name="connsiteY3" fmla="*/ 482142 h 864528"/>
                <a:gd name="connsiteX4" fmla="*/ 703811 w 1158240"/>
                <a:gd name="connsiteY4" fmla="*/ 0 h 864528"/>
                <a:gd name="connsiteX0" fmla="*/ 703811 w 1158240"/>
                <a:gd name="connsiteY0" fmla="*/ 0 h 875612"/>
                <a:gd name="connsiteX1" fmla="*/ 1158240 w 1158240"/>
                <a:gd name="connsiteY1" fmla="*/ 338051 h 875612"/>
                <a:gd name="connsiteX2" fmla="*/ 476595 w 1158240"/>
                <a:gd name="connsiteY2" fmla="*/ 875612 h 875612"/>
                <a:gd name="connsiteX3" fmla="*/ 0 w 1158240"/>
                <a:gd name="connsiteY3" fmla="*/ 482142 h 875612"/>
                <a:gd name="connsiteX4" fmla="*/ 703811 w 1158240"/>
                <a:gd name="connsiteY4" fmla="*/ 0 h 875612"/>
                <a:gd name="connsiteX0" fmla="*/ 681644 w 1136073"/>
                <a:gd name="connsiteY0" fmla="*/ 0 h 875612"/>
                <a:gd name="connsiteX1" fmla="*/ 1136073 w 1136073"/>
                <a:gd name="connsiteY1" fmla="*/ 338051 h 875612"/>
                <a:gd name="connsiteX2" fmla="*/ 454428 w 1136073"/>
                <a:gd name="connsiteY2" fmla="*/ 875612 h 875612"/>
                <a:gd name="connsiteX3" fmla="*/ 0 w 1136073"/>
                <a:gd name="connsiteY3" fmla="*/ 498768 h 875612"/>
                <a:gd name="connsiteX4" fmla="*/ 681644 w 1136073"/>
                <a:gd name="connsiteY4" fmla="*/ 0 h 875612"/>
                <a:gd name="connsiteX0" fmla="*/ 662594 w 1117023"/>
                <a:gd name="connsiteY0" fmla="*/ 0 h 875612"/>
                <a:gd name="connsiteX1" fmla="*/ 1117023 w 1117023"/>
                <a:gd name="connsiteY1" fmla="*/ 338051 h 875612"/>
                <a:gd name="connsiteX2" fmla="*/ 435378 w 1117023"/>
                <a:gd name="connsiteY2" fmla="*/ 875612 h 875612"/>
                <a:gd name="connsiteX3" fmla="*/ 0 w 1117023"/>
                <a:gd name="connsiteY3" fmla="*/ 484480 h 875612"/>
                <a:gd name="connsiteX4" fmla="*/ 662594 w 1117023"/>
                <a:gd name="connsiteY4" fmla="*/ 0 h 875612"/>
                <a:gd name="connsiteX0" fmla="*/ 662594 w 1117023"/>
                <a:gd name="connsiteY0" fmla="*/ 0 h 863705"/>
                <a:gd name="connsiteX1" fmla="*/ 1117023 w 1117023"/>
                <a:gd name="connsiteY1" fmla="*/ 338051 h 863705"/>
                <a:gd name="connsiteX2" fmla="*/ 461572 w 1117023"/>
                <a:gd name="connsiteY2" fmla="*/ 863705 h 863705"/>
                <a:gd name="connsiteX3" fmla="*/ 0 w 1117023"/>
                <a:gd name="connsiteY3" fmla="*/ 484480 h 863705"/>
                <a:gd name="connsiteX4" fmla="*/ 662594 w 1117023"/>
                <a:gd name="connsiteY4" fmla="*/ 0 h 863705"/>
                <a:gd name="connsiteX0" fmla="*/ 624494 w 1117023"/>
                <a:gd name="connsiteY0" fmla="*/ 0 h 873230"/>
                <a:gd name="connsiteX1" fmla="*/ 1117023 w 1117023"/>
                <a:gd name="connsiteY1" fmla="*/ 347576 h 873230"/>
                <a:gd name="connsiteX2" fmla="*/ 461572 w 1117023"/>
                <a:gd name="connsiteY2" fmla="*/ 873230 h 873230"/>
                <a:gd name="connsiteX3" fmla="*/ 0 w 1117023"/>
                <a:gd name="connsiteY3" fmla="*/ 494005 h 873230"/>
                <a:gd name="connsiteX4" fmla="*/ 624494 w 1117023"/>
                <a:gd name="connsiteY4" fmla="*/ 0 h 87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23" h="873230">
                  <a:moveTo>
                    <a:pt x="624494" y="0"/>
                  </a:moveTo>
                  <a:lnTo>
                    <a:pt x="1117023" y="347576"/>
                  </a:lnTo>
                  <a:lnTo>
                    <a:pt x="461572" y="873230"/>
                  </a:lnTo>
                  <a:lnTo>
                    <a:pt x="0" y="494005"/>
                  </a:lnTo>
                  <a:lnTo>
                    <a:pt x="624494" y="0"/>
                  </a:lnTo>
                  <a:close/>
                </a:path>
              </a:pathLst>
            </a:custGeom>
            <a:gradFill flip="none" rotWithShape="1">
              <a:gsLst>
                <a:gs pos="11000">
                  <a:schemeClr val="accent5"/>
                </a:gs>
                <a:gs pos="72000">
                  <a:schemeClr val="accent5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229"/>
            <p:cNvGrpSpPr>
              <a:grpSpLocks noChangeAspect="1"/>
            </p:cNvGrpSpPr>
            <p:nvPr/>
          </p:nvGrpSpPr>
          <p:grpSpPr bwMode="auto">
            <a:xfrm>
              <a:off x="4136882" y="3818783"/>
              <a:ext cx="365274" cy="753577"/>
              <a:chOff x="2564" y="1676"/>
              <a:chExt cx="571" cy="1178"/>
            </a:xfrm>
          </p:grpSpPr>
          <p:sp>
            <p:nvSpPr>
              <p:cNvPr id="135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4" name="Group 229"/>
            <p:cNvGrpSpPr>
              <a:grpSpLocks noChangeAspect="1"/>
            </p:cNvGrpSpPr>
            <p:nvPr/>
          </p:nvGrpSpPr>
          <p:grpSpPr bwMode="auto">
            <a:xfrm>
              <a:off x="3909340" y="3995769"/>
              <a:ext cx="365274" cy="753577"/>
              <a:chOff x="2564" y="1676"/>
              <a:chExt cx="571" cy="1178"/>
            </a:xfrm>
          </p:grpSpPr>
          <p:sp>
            <p:nvSpPr>
              <p:cNvPr id="145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" name="Group 229"/>
            <p:cNvGrpSpPr>
              <a:grpSpLocks noChangeAspect="1"/>
            </p:cNvGrpSpPr>
            <p:nvPr/>
          </p:nvGrpSpPr>
          <p:grpSpPr bwMode="auto">
            <a:xfrm>
              <a:off x="3681798" y="4172755"/>
              <a:ext cx="365274" cy="753577"/>
              <a:chOff x="2564" y="1676"/>
              <a:chExt cx="571" cy="1178"/>
            </a:xfrm>
          </p:grpSpPr>
          <p:sp>
            <p:nvSpPr>
              <p:cNvPr id="207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6" name="Group 107"/>
            <p:cNvGrpSpPr>
              <a:grpSpLocks noChangeAspect="1"/>
            </p:cNvGrpSpPr>
            <p:nvPr/>
          </p:nvGrpSpPr>
          <p:grpSpPr bwMode="auto">
            <a:xfrm>
              <a:off x="4031255" y="4684451"/>
              <a:ext cx="192512" cy="386770"/>
              <a:chOff x="2524" y="2472"/>
              <a:chExt cx="441" cy="886"/>
            </a:xfrm>
          </p:grpSpPr>
          <p:sp>
            <p:nvSpPr>
              <p:cNvPr id="217" name="Freeform 108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4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09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10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11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12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13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14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15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16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17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7" name="Group 107"/>
            <p:cNvGrpSpPr>
              <a:grpSpLocks noChangeAspect="1"/>
            </p:cNvGrpSpPr>
            <p:nvPr/>
          </p:nvGrpSpPr>
          <p:grpSpPr bwMode="auto">
            <a:xfrm>
              <a:off x="4252933" y="4506457"/>
              <a:ext cx="192512" cy="386770"/>
              <a:chOff x="2524" y="2472"/>
              <a:chExt cx="441" cy="886"/>
            </a:xfrm>
          </p:grpSpPr>
          <p:sp>
            <p:nvSpPr>
              <p:cNvPr id="228" name="Freeform 108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4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09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10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11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12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13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14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15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16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17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2" name="Group 107"/>
            <p:cNvGrpSpPr>
              <a:grpSpLocks noChangeAspect="1"/>
            </p:cNvGrpSpPr>
            <p:nvPr/>
          </p:nvGrpSpPr>
          <p:grpSpPr bwMode="auto">
            <a:xfrm>
              <a:off x="4474612" y="4328463"/>
              <a:ext cx="192512" cy="386770"/>
              <a:chOff x="2524" y="2472"/>
              <a:chExt cx="441" cy="886"/>
            </a:xfrm>
          </p:grpSpPr>
          <p:sp>
            <p:nvSpPr>
              <p:cNvPr id="293" name="Freeform 108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4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09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10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11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12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13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14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15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16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17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03" name="Up-Down Arrow 1"/>
          <p:cNvSpPr/>
          <p:nvPr/>
        </p:nvSpPr>
        <p:spPr>
          <a:xfrm rot="14030781">
            <a:off x="1927385" y="4100436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5"/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Up-Down Arrow 1"/>
          <p:cNvSpPr/>
          <p:nvPr/>
        </p:nvSpPr>
        <p:spPr>
          <a:xfrm rot="3009417">
            <a:off x="3717363" y="2666188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5"/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Up-Down Arrow 1"/>
          <p:cNvSpPr/>
          <p:nvPr/>
        </p:nvSpPr>
        <p:spPr>
          <a:xfrm rot="14030781">
            <a:off x="3586101" y="2776064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5"/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Up-Down Arrow 1"/>
          <p:cNvSpPr/>
          <p:nvPr/>
        </p:nvSpPr>
        <p:spPr>
          <a:xfrm rot="18683858">
            <a:off x="1734796" y="2595163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5"/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Juniper SECURITY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t="17567" r="38655" b="27470"/>
          <a:stretch/>
        </p:blipFill>
        <p:spPr>
          <a:xfrm>
            <a:off x="368300" y="1247775"/>
            <a:ext cx="5032375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2292256" y="2430590"/>
            <a:ext cx="1229814" cy="1181007"/>
          </a:xfrm>
          <a:prstGeom prst="rect">
            <a:avLst/>
          </a:prstGeom>
          <a:gradFill flip="none" rotWithShape="1">
            <a:gsLst>
              <a:gs pos="49700">
                <a:schemeClr val="accent5">
                  <a:alpha val="0"/>
                </a:schemeClr>
              </a:gs>
              <a:gs pos="0">
                <a:schemeClr val="accent5">
                  <a:alpha val="50000"/>
                </a:schemeClr>
              </a:gs>
              <a:gs pos="100000">
                <a:schemeClr val="accent5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8300" y="1250950"/>
            <a:ext cx="5029200" cy="456247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252"/>
          <p:cNvSpPr/>
          <p:nvPr/>
        </p:nvSpPr>
        <p:spPr>
          <a:xfrm>
            <a:off x="2289004" y="3124836"/>
            <a:ext cx="1233078" cy="963954"/>
          </a:xfrm>
          <a:prstGeom prst="ellipse">
            <a:avLst/>
          </a:prstGeom>
          <a:gradFill flip="none" rotWithShape="1">
            <a:gsLst>
              <a:gs pos="11000">
                <a:schemeClr val="accent5"/>
              </a:gs>
              <a:gs pos="72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52"/>
          <p:cNvSpPr/>
          <p:nvPr/>
        </p:nvSpPr>
        <p:spPr>
          <a:xfrm>
            <a:off x="2427234" y="3226546"/>
            <a:ext cx="956618" cy="747834"/>
          </a:xfrm>
          <a:prstGeom prst="ellipse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370460">
            <a:off x="1440821" y="2353423"/>
            <a:ext cx="2706715" cy="2482685"/>
            <a:chOff x="1743960" y="2596676"/>
            <a:chExt cx="2706715" cy="2482685"/>
          </a:xfrm>
        </p:grpSpPr>
        <p:cxnSp>
          <p:nvCxnSpPr>
            <p:cNvPr id="18" name="Straight Connector 17"/>
            <p:cNvCxnSpPr/>
            <p:nvPr/>
          </p:nvCxnSpPr>
          <p:spPr>
            <a:xfrm rot="21229540">
              <a:off x="1743960" y="2774952"/>
              <a:ext cx="1414195" cy="1146564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7990" y="2596676"/>
              <a:ext cx="2482685" cy="2482685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2461765" y="3589876"/>
            <a:ext cx="321159" cy="384880"/>
            <a:chOff x="1017575" y="2068057"/>
            <a:chExt cx="1098599" cy="1316571"/>
          </a:xfrm>
        </p:grpSpPr>
        <p:grpSp>
          <p:nvGrpSpPr>
            <p:cNvPr id="96" name="Group 42"/>
            <p:cNvGrpSpPr>
              <a:grpSpLocks noChangeAspect="1"/>
            </p:cNvGrpSpPr>
            <p:nvPr/>
          </p:nvGrpSpPr>
          <p:grpSpPr bwMode="auto">
            <a:xfrm>
              <a:off x="1017575" y="2370325"/>
              <a:ext cx="1098599" cy="1014303"/>
              <a:chOff x="1384" y="3026"/>
              <a:chExt cx="404" cy="373"/>
            </a:xfrm>
          </p:grpSpPr>
          <p:sp>
            <p:nvSpPr>
              <p:cNvPr id="100" name="Freeform 43"/>
              <p:cNvSpPr>
                <a:spLocks/>
              </p:cNvSpPr>
              <p:nvPr/>
            </p:nvSpPr>
            <p:spPr bwMode="auto">
              <a:xfrm>
                <a:off x="1384" y="3026"/>
                <a:ext cx="404" cy="373"/>
              </a:xfrm>
              <a:custGeom>
                <a:avLst/>
                <a:gdLst>
                  <a:gd name="T0" fmla="*/ 239 w 404"/>
                  <a:gd name="T1" fmla="*/ 0 h 373"/>
                  <a:gd name="T2" fmla="*/ 0 w 404"/>
                  <a:gd name="T3" fmla="*/ 164 h 373"/>
                  <a:gd name="T4" fmla="*/ 0 w 404"/>
                  <a:gd name="T5" fmla="*/ 246 h 373"/>
                  <a:gd name="T6" fmla="*/ 157 w 404"/>
                  <a:gd name="T7" fmla="*/ 373 h 373"/>
                  <a:gd name="T8" fmla="*/ 404 w 404"/>
                  <a:gd name="T9" fmla="*/ 195 h 373"/>
                  <a:gd name="T10" fmla="*/ 404 w 404"/>
                  <a:gd name="T11" fmla="*/ 126 h 373"/>
                  <a:gd name="T12" fmla="*/ 239 w 404"/>
                  <a:gd name="T1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373">
                    <a:moveTo>
                      <a:pt x="239" y="0"/>
                    </a:moveTo>
                    <a:lnTo>
                      <a:pt x="0" y="164"/>
                    </a:lnTo>
                    <a:lnTo>
                      <a:pt x="0" y="246"/>
                    </a:lnTo>
                    <a:lnTo>
                      <a:pt x="157" y="373"/>
                    </a:lnTo>
                    <a:lnTo>
                      <a:pt x="404" y="195"/>
                    </a:lnTo>
                    <a:lnTo>
                      <a:pt x="404" y="126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F04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44"/>
              <p:cNvSpPr>
                <a:spLocks/>
              </p:cNvSpPr>
              <p:nvPr/>
            </p:nvSpPr>
            <p:spPr bwMode="auto">
              <a:xfrm>
                <a:off x="1541" y="3152"/>
                <a:ext cx="247" cy="247"/>
              </a:xfrm>
              <a:custGeom>
                <a:avLst/>
                <a:gdLst>
                  <a:gd name="T0" fmla="*/ 0 w 247"/>
                  <a:gd name="T1" fmla="*/ 172 h 247"/>
                  <a:gd name="T2" fmla="*/ 0 w 247"/>
                  <a:gd name="T3" fmla="*/ 247 h 247"/>
                  <a:gd name="T4" fmla="*/ 247 w 247"/>
                  <a:gd name="T5" fmla="*/ 69 h 247"/>
                  <a:gd name="T6" fmla="*/ 247 w 247"/>
                  <a:gd name="T7" fmla="*/ 0 h 247"/>
                  <a:gd name="T8" fmla="*/ 0 w 247"/>
                  <a:gd name="T9" fmla="*/ 17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247">
                    <a:moveTo>
                      <a:pt x="0" y="172"/>
                    </a:moveTo>
                    <a:lnTo>
                      <a:pt x="0" y="247"/>
                    </a:lnTo>
                    <a:lnTo>
                      <a:pt x="247" y="69"/>
                    </a:lnTo>
                    <a:lnTo>
                      <a:pt x="247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F79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7" name="Group 42"/>
            <p:cNvGrpSpPr>
              <a:grpSpLocks noChangeAspect="1"/>
            </p:cNvGrpSpPr>
            <p:nvPr/>
          </p:nvGrpSpPr>
          <p:grpSpPr bwMode="auto">
            <a:xfrm>
              <a:off x="1017575" y="2068057"/>
              <a:ext cx="1098599" cy="1014303"/>
              <a:chOff x="1384" y="3026"/>
              <a:chExt cx="404" cy="373"/>
            </a:xfrm>
          </p:grpSpPr>
          <p:sp>
            <p:nvSpPr>
              <p:cNvPr id="98" name="Freeform 43"/>
              <p:cNvSpPr>
                <a:spLocks/>
              </p:cNvSpPr>
              <p:nvPr/>
            </p:nvSpPr>
            <p:spPr bwMode="auto">
              <a:xfrm>
                <a:off x="1384" y="3026"/>
                <a:ext cx="404" cy="373"/>
              </a:xfrm>
              <a:custGeom>
                <a:avLst/>
                <a:gdLst>
                  <a:gd name="T0" fmla="*/ 239 w 404"/>
                  <a:gd name="T1" fmla="*/ 0 h 373"/>
                  <a:gd name="T2" fmla="*/ 0 w 404"/>
                  <a:gd name="T3" fmla="*/ 164 h 373"/>
                  <a:gd name="T4" fmla="*/ 0 w 404"/>
                  <a:gd name="T5" fmla="*/ 246 h 373"/>
                  <a:gd name="T6" fmla="*/ 157 w 404"/>
                  <a:gd name="T7" fmla="*/ 373 h 373"/>
                  <a:gd name="T8" fmla="*/ 404 w 404"/>
                  <a:gd name="T9" fmla="*/ 195 h 373"/>
                  <a:gd name="T10" fmla="*/ 404 w 404"/>
                  <a:gd name="T11" fmla="*/ 126 h 373"/>
                  <a:gd name="T12" fmla="*/ 239 w 404"/>
                  <a:gd name="T1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373">
                    <a:moveTo>
                      <a:pt x="239" y="0"/>
                    </a:moveTo>
                    <a:lnTo>
                      <a:pt x="0" y="164"/>
                    </a:lnTo>
                    <a:lnTo>
                      <a:pt x="0" y="246"/>
                    </a:lnTo>
                    <a:lnTo>
                      <a:pt x="157" y="373"/>
                    </a:lnTo>
                    <a:lnTo>
                      <a:pt x="404" y="195"/>
                    </a:lnTo>
                    <a:lnTo>
                      <a:pt x="404" y="126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44"/>
              <p:cNvSpPr>
                <a:spLocks/>
              </p:cNvSpPr>
              <p:nvPr/>
            </p:nvSpPr>
            <p:spPr bwMode="auto">
              <a:xfrm>
                <a:off x="1541" y="3152"/>
                <a:ext cx="247" cy="247"/>
              </a:xfrm>
              <a:custGeom>
                <a:avLst/>
                <a:gdLst>
                  <a:gd name="T0" fmla="*/ 0 w 247"/>
                  <a:gd name="T1" fmla="*/ 172 h 247"/>
                  <a:gd name="T2" fmla="*/ 0 w 247"/>
                  <a:gd name="T3" fmla="*/ 247 h 247"/>
                  <a:gd name="T4" fmla="*/ 247 w 247"/>
                  <a:gd name="T5" fmla="*/ 69 h 247"/>
                  <a:gd name="T6" fmla="*/ 247 w 247"/>
                  <a:gd name="T7" fmla="*/ 0 h 247"/>
                  <a:gd name="T8" fmla="*/ 0 w 247"/>
                  <a:gd name="T9" fmla="*/ 17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247">
                    <a:moveTo>
                      <a:pt x="0" y="172"/>
                    </a:moveTo>
                    <a:lnTo>
                      <a:pt x="0" y="247"/>
                    </a:lnTo>
                    <a:lnTo>
                      <a:pt x="247" y="69"/>
                    </a:lnTo>
                    <a:lnTo>
                      <a:pt x="247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2" name="Group 15"/>
          <p:cNvGrpSpPr>
            <a:grpSpLocks noChangeAspect="1"/>
          </p:cNvGrpSpPr>
          <p:nvPr/>
        </p:nvGrpSpPr>
        <p:grpSpPr bwMode="auto">
          <a:xfrm>
            <a:off x="3120195" y="3017888"/>
            <a:ext cx="190241" cy="415679"/>
            <a:chOff x="2779" y="1942"/>
            <a:chExt cx="200" cy="437"/>
          </a:xfrm>
        </p:grpSpPr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779" y="1942"/>
              <a:ext cx="200" cy="437"/>
            </a:xfrm>
            <a:custGeom>
              <a:avLst/>
              <a:gdLst>
                <a:gd name="T0" fmla="*/ 84 w 200"/>
                <a:gd name="T1" fmla="*/ 0 h 437"/>
                <a:gd name="T2" fmla="*/ 0 w 200"/>
                <a:gd name="T3" fmla="*/ 57 h 437"/>
                <a:gd name="T4" fmla="*/ 0 w 200"/>
                <a:gd name="T5" fmla="*/ 350 h 437"/>
                <a:gd name="T6" fmla="*/ 108 w 200"/>
                <a:gd name="T7" fmla="*/ 437 h 437"/>
                <a:gd name="T8" fmla="*/ 200 w 200"/>
                <a:gd name="T9" fmla="*/ 369 h 437"/>
                <a:gd name="T10" fmla="*/ 200 w 200"/>
                <a:gd name="T11" fmla="*/ 85 h 437"/>
                <a:gd name="T12" fmla="*/ 84 w 200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37">
                  <a:moveTo>
                    <a:pt x="84" y="0"/>
                  </a:moveTo>
                  <a:lnTo>
                    <a:pt x="0" y="57"/>
                  </a:lnTo>
                  <a:lnTo>
                    <a:pt x="0" y="350"/>
                  </a:lnTo>
                  <a:lnTo>
                    <a:pt x="108" y="437"/>
                  </a:lnTo>
                  <a:lnTo>
                    <a:pt x="200" y="369"/>
                  </a:lnTo>
                  <a:lnTo>
                    <a:pt x="20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887" y="2152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59 h 109"/>
                <a:gd name="T4" fmla="*/ 0 w 92"/>
                <a:gd name="T5" fmla="*/ 109 h 109"/>
                <a:gd name="T6" fmla="*/ 92 w 92"/>
                <a:gd name="T7" fmla="*/ 45 h 109"/>
                <a:gd name="T8" fmla="*/ 92 w 9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59"/>
                  </a:lnTo>
                  <a:lnTo>
                    <a:pt x="0" y="109"/>
                  </a:lnTo>
                  <a:lnTo>
                    <a:pt x="92" y="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887" y="2091"/>
              <a:ext cx="92" cy="111"/>
            </a:xfrm>
            <a:custGeom>
              <a:avLst/>
              <a:gdLst>
                <a:gd name="T0" fmla="*/ 92 w 92"/>
                <a:gd name="T1" fmla="*/ 0 h 111"/>
                <a:gd name="T2" fmla="*/ 0 w 92"/>
                <a:gd name="T3" fmla="*/ 61 h 111"/>
                <a:gd name="T4" fmla="*/ 0 w 92"/>
                <a:gd name="T5" fmla="*/ 111 h 111"/>
                <a:gd name="T6" fmla="*/ 92 w 92"/>
                <a:gd name="T7" fmla="*/ 50 h 111"/>
                <a:gd name="T8" fmla="*/ 92 w 9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1">
                  <a:moveTo>
                    <a:pt x="92" y="0"/>
                  </a:moveTo>
                  <a:lnTo>
                    <a:pt x="0" y="61"/>
                  </a:lnTo>
                  <a:lnTo>
                    <a:pt x="0" y="111"/>
                  </a:lnTo>
                  <a:lnTo>
                    <a:pt x="92" y="5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887" y="2209"/>
              <a:ext cx="92" cy="106"/>
            </a:xfrm>
            <a:custGeom>
              <a:avLst/>
              <a:gdLst>
                <a:gd name="T0" fmla="*/ 92 w 92"/>
                <a:gd name="T1" fmla="*/ 45 h 106"/>
                <a:gd name="T2" fmla="*/ 92 w 92"/>
                <a:gd name="T3" fmla="*/ 0 h 106"/>
                <a:gd name="T4" fmla="*/ 0 w 92"/>
                <a:gd name="T5" fmla="*/ 61 h 106"/>
                <a:gd name="T6" fmla="*/ 0 w 92"/>
                <a:gd name="T7" fmla="*/ 106 h 106"/>
                <a:gd name="T8" fmla="*/ 92 w 92"/>
                <a:gd name="T9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6">
                  <a:moveTo>
                    <a:pt x="92" y="45"/>
                  </a:moveTo>
                  <a:lnTo>
                    <a:pt x="92" y="0"/>
                  </a:lnTo>
                  <a:lnTo>
                    <a:pt x="0" y="61"/>
                  </a:lnTo>
                  <a:lnTo>
                    <a:pt x="0" y="106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887" y="2263"/>
              <a:ext cx="92" cy="116"/>
            </a:xfrm>
            <a:custGeom>
              <a:avLst/>
              <a:gdLst>
                <a:gd name="T0" fmla="*/ 0 w 92"/>
                <a:gd name="T1" fmla="*/ 64 h 116"/>
                <a:gd name="T2" fmla="*/ 0 w 92"/>
                <a:gd name="T3" fmla="*/ 116 h 116"/>
                <a:gd name="T4" fmla="*/ 92 w 92"/>
                <a:gd name="T5" fmla="*/ 48 h 116"/>
                <a:gd name="T6" fmla="*/ 92 w 92"/>
                <a:gd name="T7" fmla="*/ 0 h 116"/>
                <a:gd name="T8" fmla="*/ 0 w 92"/>
                <a:gd name="T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6">
                  <a:moveTo>
                    <a:pt x="0" y="64"/>
                  </a:moveTo>
                  <a:lnTo>
                    <a:pt x="0" y="116"/>
                  </a:lnTo>
                  <a:lnTo>
                    <a:pt x="92" y="48"/>
                  </a:lnTo>
                  <a:lnTo>
                    <a:pt x="9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887" y="2027"/>
              <a:ext cx="92" cy="114"/>
            </a:xfrm>
            <a:custGeom>
              <a:avLst/>
              <a:gdLst>
                <a:gd name="T0" fmla="*/ 92 w 92"/>
                <a:gd name="T1" fmla="*/ 55 h 114"/>
                <a:gd name="T2" fmla="*/ 92 w 92"/>
                <a:gd name="T3" fmla="*/ 0 h 114"/>
                <a:gd name="T4" fmla="*/ 0 w 92"/>
                <a:gd name="T5" fmla="*/ 62 h 114"/>
                <a:gd name="T6" fmla="*/ 0 w 92"/>
                <a:gd name="T7" fmla="*/ 114 h 114"/>
                <a:gd name="T8" fmla="*/ 92 w 92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4">
                  <a:moveTo>
                    <a:pt x="92" y="55"/>
                  </a:moveTo>
                  <a:lnTo>
                    <a:pt x="92" y="0"/>
                  </a:lnTo>
                  <a:lnTo>
                    <a:pt x="0" y="62"/>
                  </a:lnTo>
                  <a:lnTo>
                    <a:pt x="0" y="114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" name="Group 15"/>
          <p:cNvGrpSpPr>
            <a:grpSpLocks noChangeAspect="1"/>
          </p:cNvGrpSpPr>
          <p:nvPr/>
        </p:nvGrpSpPr>
        <p:grpSpPr bwMode="auto">
          <a:xfrm>
            <a:off x="2473878" y="2999995"/>
            <a:ext cx="190241" cy="415679"/>
            <a:chOff x="2779" y="1942"/>
            <a:chExt cx="200" cy="437"/>
          </a:xfrm>
        </p:grpSpPr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779" y="1942"/>
              <a:ext cx="200" cy="437"/>
            </a:xfrm>
            <a:custGeom>
              <a:avLst/>
              <a:gdLst>
                <a:gd name="T0" fmla="*/ 84 w 200"/>
                <a:gd name="T1" fmla="*/ 0 h 437"/>
                <a:gd name="T2" fmla="*/ 0 w 200"/>
                <a:gd name="T3" fmla="*/ 57 h 437"/>
                <a:gd name="T4" fmla="*/ 0 w 200"/>
                <a:gd name="T5" fmla="*/ 350 h 437"/>
                <a:gd name="T6" fmla="*/ 108 w 200"/>
                <a:gd name="T7" fmla="*/ 437 h 437"/>
                <a:gd name="T8" fmla="*/ 200 w 200"/>
                <a:gd name="T9" fmla="*/ 369 h 437"/>
                <a:gd name="T10" fmla="*/ 200 w 200"/>
                <a:gd name="T11" fmla="*/ 85 h 437"/>
                <a:gd name="T12" fmla="*/ 84 w 200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37">
                  <a:moveTo>
                    <a:pt x="84" y="0"/>
                  </a:moveTo>
                  <a:lnTo>
                    <a:pt x="0" y="57"/>
                  </a:lnTo>
                  <a:lnTo>
                    <a:pt x="0" y="350"/>
                  </a:lnTo>
                  <a:lnTo>
                    <a:pt x="108" y="437"/>
                  </a:lnTo>
                  <a:lnTo>
                    <a:pt x="200" y="369"/>
                  </a:lnTo>
                  <a:lnTo>
                    <a:pt x="20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887" y="2152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59 h 109"/>
                <a:gd name="T4" fmla="*/ 0 w 92"/>
                <a:gd name="T5" fmla="*/ 109 h 109"/>
                <a:gd name="T6" fmla="*/ 92 w 92"/>
                <a:gd name="T7" fmla="*/ 45 h 109"/>
                <a:gd name="T8" fmla="*/ 92 w 9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59"/>
                  </a:lnTo>
                  <a:lnTo>
                    <a:pt x="0" y="109"/>
                  </a:lnTo>
                  <a:lnTo>
                    <a:pt x="92" y="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887" y="2091"/>
              <a:ext cx="92" cy="111"/>
            </a:xfrm>
            <a:custGeom>
              <a:avLst/>
              <a:gdLst>
                <a:gd name="T0" fmla="*/ 92 w 92"/>
                <a:gd name="T1" fmla="*/ 0 h 111"/>
                <a:gd name="T2" fmla="*/ 0 w 92"/>
                <a:gd name="T3" fmla="*/ 61 h 111"/>
                <a:gd name="T4" fmla="*/ 0 w 92"/>
                <a:gd name="T5" fmla="*/ 111 h 111"/>
                <a:gd name="T6" fmla="*/ 92 w 92"/>
                <a:gd name="T7" fmla="*/ 50 h 111"/>
                <a:gd name="T8" fmla="*/ 92 w 9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1">
                  <a:moveTo>
                    <a:pt x="92" y="0"/>
                  </a:moveTo>
                  <a:lnTo>
                    <a:pt x="0" y="61"/>
                  </a:lnTo>
                  <a:lnTo>
                    <a:pt x="0" y="111"/>
                  </a:lnTo>
                  <a:lnTo>
                    <a:pt x="92" y="5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887" y="2209"/>
              <a:ext cx="92" cy="106"/>
            </a:xfrm>
            <a:custGeom>
              <a:avLst/>
              <a:gdLst>
                <a:gd name="T0" fmla="*/ 92 w 92"/>
                <a:gd name="T1" fmla="*/ 45 h 106"/>
                <a:gd name="T2" fmla="*/ 92 w 92"/>
                <a:gd name="T3" fmla="*/ 0 h 106"/>
                <a:gd name="T4" fmla="*/ 0 w 92"/>
                <a:gd name="T5" fmla="*/ 61 h 106"/>
                <a:gd name="T6" fmla="*/ 0 w 92"/>
                <a:gd name="T7" fmla="*/ 106 h 106"/>
                <a:gd name="T8" fmla="*/ 92 w 92"/>
                <a:gd name="T9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6">
                  <a:moveTo>
                    <a:pt x="92" y="45"/>
                  </a:moveTo>
                  <a:lnTo>
                    <a:pt x="92" y="0"/>
                  </a:lnTo>
                  <a:lnTo>
                    <a:pt x="0" y="61"/>
                  </a:lnTo>
                  <a:lnTo>
                    <a:pt x="0" y="106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887" y="2263"/>
              <a:ext cx="92" cy="116"/>
            </a:xfrm>
            <a:custGeom>
              <a:avLst/>
              <a:gdLst>
                <a:gd name="T0" fmla="*/ 0 w 92"/>
                <a:gd name="T1" fmla="*/ 64 h 116"/>
                <a:gd name="T2" fmla="*/ 0 w 92"/>
                <a:gd name="T3" fmla="*/ 116 h 116"/>
                <a:gd name="T4" fmla="*/ 92 w 92"/>
                <a:gd name="T5" fmla="*/ 48 h 116"/>
                <a:gd name="T6" fmla="*/ 92 w 92"/>
                <a:gd name="T7" fmla="*/ 0 h 116"/>
                <a:gd name="T8" fmla="*/ 0 w 92"/>
                <a:gd name="T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6">
                  <a:moveTo>
                    <a:pt x="0" y="64"/>
                  </a:moveTo>
                  <a:lnTo>
                    <a:pt x="0" y="116"/>
                  </a:lnTo>
                  <a:lnTo>
                    <a:pt x="92" y="48"/>
                  </a:lnTo>
                  <a:lnTo>
                    <a:pt x="9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2887" y="2027"/>
              <a:ext cx="92" cy="114"/>
            </a:xfrm>
            <a:custGeom>
              <a:avLst/>
              <a:gdLst>
                <a:gd name="T0" fmla="*/ 92 w 92"/>
                <a:gd name="T1" fmla="*/ 55 h 114"/>
                <a:gd name="T2" fmla="*/ 92 w 92"/>
                <a:gd name="T3" fmla="*/ 0 h 114"/>
                <a:gd name="T4" fmla="*/ 0 w 92"/>
                <a:gd name="T5" fmla="*/ 62 h 114"/>
                <a:gd name="T6" fmla="*/ 0 w 92"/>
                <a:gd name="T7" fmla="*/ 114 h 114"/>
                <a:gd name="T8" fmla="*/ 92 w 92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4">
                  <a:moveTo>
                    <a:pt x="92" y="55"/>
                  </a:moveTo>
                  <a:lnTo>
                    <a:pt x="92" y="0"/>
                  </a:lnTo>
                  <a:lnTo>
                    <a:pt x="0" y="62"/>
                  </a:lnTo>
                  <a:lnTo>
                    <a:pt x="0" y="114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6" name="Group 15"/>
          <p:cNvGrpSpPr>
            <a:grpSpLocks noChangeAspect="1"/>
          </p:cNvGrpSpPr>
          <p:nvPr/>
        </p:nvGrpSpPr>
        <p:grpSpPr bwMode="auto">
          <a:xfrm>
            <a:off x="3112586" y="3535362"/>
            <a:ext cx="190241" cy="415679"/>
            <a:chOff x="2779" y="1942"/>
            <a:chExt cx="200" cy="437"/>
          </a:xfrm>
        </p:grpSpPr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779" y="1942"/>
              <a:ext cx="200" cy="437"/>
            </a:xfrm>
            <a:custGeom>
              <a:avLst/>
              <a:gdLst>
                <a:gd name="T0" fmla="*/ 84 w 200"/>
                <a:gd name="T1" fmla="*/ 0 h 437"/>
                <a:gd name="T2" fmla="*/ 0 w 200"/>
                <a:gd name="T3" fmla="*/ 57 h 437"/>
                <a:gd name="T4" fmla="*/ 0 w 200"/>
                <a:gd name="T5" fmla="*/ 350 h 437"/>
                <a:gd name="T6" fmla="*/ 108 w 200"/>
                <a:gd name="T7" fmla="*/ 437 h 437"/>
                <a:gd name="T8" fmla="*/ 200 w 200"/>
                <a:gd name="T9" fmla="*/ 369 h 437"/>
                <a:gd name="T10" fmla="*/ 200 w 200"/>
                <a:gd name="T11" fmla="*/ 85 h 437"/>
                <a:gd name="T12" fmla="*/ 84 w 200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37">
                  <a:moveTo>
                    <a:pt x="84" y="0"/>
                  </a:moveTo>
                  <a:lnTo>
                    <a:pt x="0" y="57"/>
                  </a:lnTo>
                  <a:lnTo>
                    <a:pt x="0" y="350"/>
                  </a:lnTo>
                  <a:lnTo>
                    <a:pt x="108" y="437"/>
                  </a:lnTo>
                  <a:lnTo>
                    <a:pt x="200" y="369"/>
                  </a:lnTo>
                  <a:lnTo>
                    <a:pt x="20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887" y="2152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59 h 109"/>
                <a:gd name="T4" fmla="*/ 0 w 92"/>
                <a:gd name="T5" fmla="*/ 109 h 109"/>
                <a:gd name="T6" fmla="*/ 92 w 92"/>
                <a:gd name="T7" fmla="*/ 45 h 109"/>
                <a:gd name="T8" fmla="*/ 92 w 9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59"/>
                  </a:lnTo>
                  <a:lnTo>
                    <a:pt x="0" y="109"/>
                  </a:lnTo>
                  <a:lnTo>
                    <a:pt x="92" y="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887" y="2091"/>
              <a:ext cx="92" cy="111"/>
            </a:xfrm>
            <a:custGeom>
              <a:avLst/>
              <a:gdLst>
                <a:gd name="T0" fmla="*/ 92 w 92"/>
                <a:gd name="T1" fmla="*/ 0 h 111"/>
                <a:gd name="T2" fmla="*/ 0 w 92"/>
                <a:gd name="T3" fmla="*/ 61 h 111"/>
                <a:gd name="T4" fmla="*/ 0 w 92"/>
                <a:gd name="T5" fmla="*/ 111 h 111"/>
                <a:gd name="T6" fmla="*/ 92 w 92"/>
                <a:gd name="T7" fmla="*/ 50 h 111"/>
                <a:gd name="T8" fmla="*/ 92 w 9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1">
                  <a:moveTo>
                    <a:pt x="92" y="0"/>
                  </a:moveTo>
                  <a:lnTo>
                    <a:pt x="0" y="61"/>
                  </a:lnTo>
                  <a:lnTo>
                    <a:pt x="0" y="111"/>
                  </a:lnTo>
                  <a:lnTo>
                    <a:pt x="92" y="5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887" y="2209"/>
              <a:ext cx="92" cy="106"/>
            </a:xfrm>
            <a:custGeom>
              <a:avLst/>
              <a:gdLst>
                <a:gd name="T0" fmla="*/ 92 w 92"/>
                <a:gd name="T1" fmla="*/ 45 h 106"/>
                <a:gd name="T2" fmla="*/ 92 w 92"/>
                <a:gd name="T3" fmla="*/ 0 h 106"/>
                <a:gd name="T4" fmla="*/ 0 w 92"/>
                <a:gd name="T5" fmla="*/ 61 h 106"/>
                <a:gd name="T6" fmla="*/ 0 w 92"/>
                <a:gd name="T7" fmla="*/ 106 h 106"/>
                <a:gd name="T8" fmla="*/ 92 w 92"/>
                <a:gd name="T9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6">
                  <a:moveTo>
                    <a:pt x="92" y="45"/>
                  </a:moveTo>
                  <a:lnTo>
                    <a:pt x="92" y="0"/>
                  </a:lnTo>
                  <a:lnTo>
                    <a:pt x="0" y="61"/>
                  </a:lnTo>
                  <a:lnTo>
                    <a:pt x="0" y="106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887" y="2263"/>
              <a:ext cx="92" cy="116"/>
            </a:xfrm>
            <a:custGeom>
              <a:avLst/>
              <a:gdLst>
                <a:gd name="T0" fmla="*/ 0 w 92"/>
                <a:gd name="T1" fmla="*/ 64 h 116"/>
                <a:gd name="T2" fmla="*/ 0 w 92"/>
                <a:gd name="T3" fmla="*/ 116 h 116"/>
                <a:gd name="T4" fmla="*/ 92 w 92"/>
                <a:gd name="T5" fmla="*/ 48 h 116"/>
                <a:gd name="T6" fmla="*/ 92 w 92"/>
                <a:gd name="T7" fmla="*/ 0 h 116"/>
                <a:gd name="T8" fmla="*/ 0 w 92"/>
                <a:gd name="T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6">
                  <a:moveTo>
                    <a:pt x="0" y="64"/>
                  </a:moveTo>
                  <a:lnTo>
                    <a:pt x="0" y="116"/>
                  </a:lnTo>
                  <a:lnTo>
                    <a:pt x="92" y="48"/>
                  </a:lnTo>
                  <a:lnTo>
                    <a:pt x="9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2887" y="2027"/>
              <a:ext cx="92" cy="114"/>
            </a:xfrm>
            <a:custGeom>
              <a:avLst/>
              <a:gdLst>
                <a:gd name="T0" fmla="*/ 92 w 92"/>
                <a:gd name="T1" fmla="*/ 55 h 114"/>
                <a:gd name="T2" fmla="*/ 92 w 92"/>
                <a:gd name="T3" fmla="*/ 0 h 114"/>
                <a:gd name="T4" fmla="*/ 0 w 92"/>
                <a:gd name="T5" fmla="*/ 62 h 114"/>
                <a:gd name="T6" fmla="*/ 0 w 92"/>
                <a:gd name="T7" fmla="*/ 114 h 114"/>
                <a:gd name="T8" fmla="*/ 92 w 92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4">
                  <a:moveTo>
                    <a:pt x="92" y="55"/>
                  </a:moveTo>
                  <a:lnTo>
                    <a:pt x="92" y="0"/>
                  </a:lnTo>
                  <a:lnTo>
                    <a:pt x="0" y="62"/>
                  </a:lnTo>
                  <a:lnTo>
                    <a:pt x="0" y="114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8" name="Rectangle 252"/>
          <p:cNvSpPr/>
          <p:nvPr/>
        </p:nvSpPr>
        <p:spPr>
          <a:xfrm>
            <a:off x="2289004" y="1959366"/>
            <a:ext cx="1233078" cy="963954"/>
          </a:xfrm>
          <a:prstGeom prst="ellipse">
            <a:avLst/>
          </a:prstGeom>
          <a:gradFill flip="none" rotWithShape="1">
            <a:gsLst>
              <a:gs pos="1100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Group 107"/>
          <p:cNvGrpSpPr>
            <a:grpSpLocks noChangeAspect="1"/>
          </p:cNvGrpSpPr>
          <p:nvPr/>
        </p:nvGrpSpPr>
        <p:grpSpPr bwMode="auto">
          <a:xfrm flipH="1">
            <a:off x="2731466" y="1699941"/>
            <a:ext cx="309108" cy="621019"/>
            <a:chOff x="2524" y="2472"/>
            <a:chExt cx="441" cy="886"/>
          </a:xfrm>
        </p:grpSpPr>
        <p:sp>
          <p:nvSpPr>
            <p:cNvPr id="170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0" name="Group 107"/>
          <p:cNvGrpSpPr>
            <a:grpSpLocks noChangeAspect="1"/>
          </p:cNvGrpSpPr>
          <p:nvPr/>
        </p:nvGrpSpPr>
        <p:grpSpPr bwMode="auto">
          <a:xfrm flipH="1">
            <a:off x="3077196" y="1992995"/>
            <a:ext cx="309108" cy="621019"/>
            <a:chOff x="2524" y="2472"/>
            <a:chExt cx="441" cy="886"/>
          </a:xfrm>
        </p:grpSpPr>
        <p:sp>
          <p:nvSpPr>
            <p:cNvPr id="181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 flipH="1">
            <a:off x="2679210" y="2029435"/>
            <a:ext cx="330200" cy="603251"/>
            <a:chOff x="2941469" y="5375647"/>
            <a:chExt cx="330200" cy="603251"/>
          </a:xfrm>
        </p:grpSpPr>
        <p:sp>
          <p:nvSpPr>
            <p:cNvPr id="192" name="Freeform 156"/>
            <p:cNvSpPr>
              <a:spLocks/>
            </p:cNvSpPr>
            <p:nvPr/>
          </p:nvSpPr>
          <p:spPr bwMode="auto">
            <a:xfrm>
              <a:off x="2941469" y="5535985"/>
              <a:ext cx="330200" cy="442913"/>
            </a:xfrm>
            <a:custGeom>
              <a:avLst/>
              <a:gdLst>
                <a:gd name="T0" fmla="*/ 82 w 88"/>
                <a:gd name="T1" fmla="*/ 18 h 118"/>
                <a:gd name="T2" fmla="*/ 50 w 88"/>
                <a:gd name="T3" fmla="*/ 6 h 118"/>
                <a:gd name="T4" fmla="*/ 3 w 88"/>
                <a:gd name="T5" fmla="*/ 118 h 118"/>
                <a:gd name="T6" fmla="*/ 88 w 88"/>
                <a:gd name="T7" fmla="*/ 47 h 118"/>
                <a:gd name="T8" fmla="*/ 82 w 88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8">
                  <a:moveTo>
                    <a:pt x="82" y="18"/>
                  </a:moveTo>
                  <a:cubicBezTo>
                    <a:pt x="78" y="9"/>
                    <a:pt x="67" y="0"/>
                    <a:pt x="50" y="6"/>
                  </a:cubicBezTo>
                  <a:cubicBezTo>
                    <a:pt x="0" y="22"/>
                    <a:pt x="3" y="118"/>
                    <a:pt x="3" y="118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32"/>
                    <a:pt x="82" y="1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157"/>
            <p:cNvSpPr>
              <a:spLocks noChangeArrowheads="1"/>
            </p:cNvSpPr>
            <p:nvPr/>
          </p:nvSpPr>
          <p:spPr bwMode="auto">
            <a:xfrm rot="279703">
              <a:off x="3036719" y="5375647"/>
              <a:ext cx="176213" cy="2127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3" name="Rectangle 202"/>
          <p:cNvSpPr/>
          <p:nvPr/>
        </p:nvSpPr>
        <p:spPr>
          <a:xfrm>
            <a:off x="370812" y="1422996"/>
            <a:ext cx="770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WebApp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Secure</a:t>
            </a:r>
          </a:p>
        </p:txBody>
      </p:sp>
      <p:sp>
        <p:nvSpPr>
          <p:cNvPr id="204" name="Up-Down Arrow 1"/>
          <p:cNvSpPr/>
          <p:nvPr/>
        </p:nvSpPr>
        <p:spPr>
          <a:xfrm rot="8001537">
            <a:off x="1872311" y="2712236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52"/>
          <p:cNvSpPr/>
          <p:nvPr/>
        </p:nvSpPr>
        <p:spPr>
          <a:xfrm>
            <a:off x="859492" y="4224583"/>
            <a:ext cx="1348631" cy="1054289"/>
          </a:xfrm>
          <a:custGeom>
            <a:avLst/>
            <a:gdLst>
              <a:gd name="connsiteX0" fmla="*/ 0 w 1269076"/>
              <a:gd name="connsiteY0" fmla="*/ 0 h 925488"/>
              <a:gd name="connsiteX1" fmla="*/ 1269076 w 1269076"/>
              <a:gd name="connsiteY1" fmla="*/ 0 h 925488"/>
              <a:gd name="connsiteX2" fmla="*/ 1269076 w 1269076"/>
              <a:gd name="connsiteY2" fmla="*/ 925488 h 925488"/>
              <a:gd name="connsiteX3" fmla="*/ 0 w 1269076"/>
              <a:gd name="connsiteY3" fmla="*/ 925488 h 925488"/>
              <a:gd name="connsiteX4" fmla="*/ 0 w 1269076"/>
              <a:gd name="connsiteY4" fmla="*/ 0 h 925488"/>
              <a:gd name="connsiteX0" fmla="*/ 742604 w 1269076"/>
              <a:gd name="connsiteY0" fmla="*/ 0 h 1064033"/>
              <a:gd name="connsiteX1" fmla="*/ 1269076 w 1269076"/>
              <a:gd name="connsiteY1" fmla="*/ 138545 h 1064033"/>
              <a:gd name="connsiteX2" fmla="*/ 1269076 w 1269076"/>
              <a:gd name="connsiteY2" fmla="*/ 1064033 h 1064033"/>
              <a:gd name="connsiteX3" fmla="*/ 0 w 1269076"/>
              <a:gd name="connsiteY3" fmla="*/ 1064033 h 1064033"/>
              <a:gd name="connsiteX4" fmla="*/ 742604 w 1269076"/>
              <a:gd name="connsiteY4" fmla="*/ 0 h 1064033"/>
              <a:gd name="connsiteX0" fmla="*/ 814647 w 1341119"/>
              <a:gd name="connsiteY0" fmla="*/ 0 h 1064033"/>
              <a:gd name="connsiteX1" fmla="*/ 1341119 w 1341119"/>
              <a:gd name="connsiteY1" fmla="*/ 138545 h 1064033"/>
              <a:gd name="connsiteX2" fmla="*/ 1341119 w 1341119"/>
              <a:gd name="connsiteY2" fmla="*/ 1064033 h 1064033"/>
              <a:gd name="connsiteX3" fmla="*/ 0 w 1341119"/>
              <a:gd name="connsiteY3" fmla="*/ 592978 h 1064033"/>
              <a:gd name="connsiteX4" fmla="*/ 814647 w 1341119"/>
              <a:gd name="connsiteY4" fmla="*/ 0 h 1064033"/>
              <a:gd name="connsiteX0" fmla="*/ 814647 w 1341119"/>
              <a:gd name="connsiteY0" fmla="*/ 0 h 1058492"/>
              <a:gd name="connsiteX1" fmla="*/ 1341119 w 1341119"/>
              <a:gd name="connsiteY1" fmla="*/ 138545 h 1058492"/>
              <a:gd name="connsiteX2" fmla="*/ 737061 w 1341119"/>
              <a:gd name="connsiteY2" fmla="*/ 1058492 h 1058492"/>
              <a:gd name="connsiteX3" fmla="*/ 0 w 1341119"/>
              <a:gd name="connsiteY3" fmla="*/ 592978 h 1058492"/>
              <a:gd name="connsiteX4" fmla="*/ 814647 w 1341119"/>
              <a:gd name="connsiteY4" fmla="*/ 0 h 1058492"/>
              <a:gd name="connsiteX0" fmla="*/ 814647 w 1468581"/>
              <a:gd name="connsiteY0" fmla="*/ 0 h 1058492"/>
              <a:gd name="connsiteX1" fmla="*/ 1468581 w 1468581"/>
              <a:gd name="connsiteY1" fmla="*/ 437803 h 1058492"/>
              <a:gd name="connsiteX2" fmla="*/ 737061 w 1468581"/>
              <a:gd name="connsiteY2" fmla="*/ 1058492 h 1058492"/>
              <a:gd name="connsiteX3" fmla="*/ 0 w 1468581"/>
              <a:gd name="connsiteY3" fmla="*/ 592978 h 1058492"/>
              <a:gd name="connsiteX4" fmla="*/ 814647 w 1468581"/>
              <a:gd name="connsiteY4" fmla="*/ 0 h 1058492"/>
              <a:gd name="connsiteX0" fmla="*/ 836814 w 1468581"/>
              <a:gd name="connsiteY0" fmla="*/ 0 h 1119452"/>
              <a:gd name="connsiteX1" fmla="*/ 1468581 w 1468581"/>
              <a:gd name="connsiteY1" fmla="*/ 498763 h 1119452"/>
              <a:gd name="connsiteX2" fmla="*/ 737061 w 1468581"/>
              <a:gd name="connsiteY2" fmla="*/ 1119452 h 1119452"/>
              <a:gd name="connsiteX3" fmla="*/ 0 w 1468581"/>
              <a:gd name="connsiteY3" fmla="*/ 653938 h 1119452"/>
              <a:gd name="connsiteX4" fmla="*/ 836814 w 1468581"/>
              <a:gd name="connsiteY4" fmla="*/ 0 h 1119452"/>
              <a:gd name="connsiteX0" fmla="*/ 770312 w 1402079"/>
              <a:gd name="connsiteY0" fmla="*/ 0 h 1119452"/>
              <a:gd name="connsiteX1" fmla="*/ 1402079 w 1402079"/>
              <a:gd name="connsiteY1" fmla="*/ 498763 h 1119452"/>
              <a:gd name="connsiteX2" fmla="*/ 670559 w 1402079"/>
              <a:gd name="connsiteY2" fmla="*/ 1119452 h 1119452"/>
              <a:gd name="connsiteX3" fmla="*/ 0 w 1402079"/>
              <a:gd name="connsiteY3" fmla="*/ 598520 h 1119452"/>
              <a:gd name="connsiteX4" fmla="*/ 770312 w 1402079"/>
              <a:gd name="connsiteY4" fmla="*/ 0 h 1119452"/>
              <a:gd name="connsiteX0" fmla="*/ 770312 w 1402079"/>
              <a:gd name="connsiteY0" fmla="*/ 0 h 1124994"/>
              <a:gd name="connsiteX1" fmla="*/ 1402079 w 1402079"/>
              <a:gd name="connsiteY1" fmla="*/ 498763 h 1124994"/>
              <a:gd name="connsiteX2" fmla="*/ 631766 w 1402079"/>
              <a:gd name="connsiteY2" fmla="*/ 1124994 h 1124994"/>
              <a:gd name="connsiteX3" fmla="*/ 0 w 1402079"/>
              <a:gd name="connsiteY3" fmla="*/ 598520 h 1124994"/>
              <a:gd name="connsiteX4" fmla="*/ 770312 w 1402079"/>
              <a:gd name="connsiteY4" fmla="*/ 0 h 1124994"/>
              <a:gd name="connsiteX0" fmla="*/ 770312 w 1402079"/>
              <a:gd name="connsiteY0" fmla="*/ 0 h 1025241"/>
              <a:gd name="connsiteX1" fmla="*/ 1402079 w 1402079"/>
              <a:gd name="connsiteY1" fmla="*/ 498763 h 1025241"/>
              <a:gd name="connsiteX2" fmla="*/ 543097 w 1402079"/>
              <a:gd name="connsiteY2" fmla="*/ 1025241 h 1025241"/>
              <a:gd name="connsiteX3" fmla="*/ 0 w 1402079"/>
              <a:gd name="connsiteY3" fmla="*/ 598520 h 1025241"/>
              <a:gd name="connsiteX4" fmla="*/ 770312 w 1402079"/>
              <a:gd name="connsiteY4" fmla="*/ 0 h 1025241"/>
              <a:gd name="connsiteX0" fmla="*/ 770312 w 1318952"/>
              <a:gd name="connsiteY0" fmla="*/ 0 h 1025241"/>
              <a:gd name="connsiteX1" fmla="*/ 1318952 w 1318952"/>
              <a:gd name="connsiteY1" fmla="*/ 432262 h 1025241"/>
              <a:gd name="connsiteX2" fmla="*/ 543097 w 1318952"/>
              <a:gd name="connsiteY2" fmla="*/ 1025241 h 1025241"/>
              <a:gd name="connsiteX3" fmla="*/ 0 w 1318952"/>
              <a:gd name="connsiteY3" fmla="*/ 598520 h 1025241"/>
              <a:gd name="connsiteX4" fmla="*/ 770312 w 1318952"/>
              <a:gd name="connsiteY4" fmla="*/ 0 h 1025241"/>
              <a:gd name="connsiteX0" fmla="*/ 687185 w 1235825"/>
              <a:gd name="connsiteY0" fmla="*/ 0 h 1025241"/>
              <a:gd name="connsiteX1" fmla="*/ 1235825 w 1235825"/>
              <a:gd name="connsiteY1" fmla="*/ 432262 h 1025241"/>
              <a:gd name="connsiteX2" fmla="*/ 459970 w 1235825"/>
              <a:gd name="connsiteY2" fmla="*/ 1025241 h 1025241"/>
              <a:gd name="connsiteX3" fmla="*/ 0 w 1235825"/>
              <a:gd name="connsiteY3" fmla="*/ 637313 h 1025241"/>
              <a:gd name="connsiteX4" fmla="*/ 687185 w 1235825"/>
              <a:gd name="connsiteY4" fmla="*/ 0 h 1025241"/>
              <a:gd name="connsiteX0" fmla="*/ 781396 w 1235825"/>
              <a:gd name="connsiteY0" fmla="*/ 0 h 931030"/>
              <a:gd name="connsiteX1" fmla="*/ 1235825 w 1235825"/>
              <a:gd name="connsiteY1" fmla="*/ 338051 h 931030"/>
              <a:gd name="connsiteX2" fmla="*/ 459970 w 1235825"/>
              <a:gd name="connsiteY2" fmla="*/ 931030 h 931030"/>
              <a:gd name="connsiteX3" fmla="*/ 0 w 1235825"/>
              <a:gd name="connsiteY3" fmla="*/ 543102 h 931030"/>
              <a:gd name="connsiteX4" fmla="*/ 781396 w 1235825"/>
              <a:gd name="connsiteY4" fmla="*/ 0 h 931030"/>
              <a:gd name="connsiteX0" fmla="*/ 703811 w 1158240"/>
              <a:gd name="connsiteY0" fmla="*/ 0 h 931030"/>
              <a:gd name="connsiteX1" fmla="*/ 1158240 w 1158240"/>
              <a:gd name="connsiteY1" fmla="*/ 338051 h 931030"/>
              <a:gd name="connsiteX2" fmla="*/ 382385 w 1158240"/>
              <a:gd name="connsiteY2" fmla="*/ 931030 h 931030"/>
              <a:gd name="connsiteX3" fmla="*/ 0 w 1158240"/>
              <a:gd name="connsiteY3" fmla="*/ 482142 h 931030"/>
              <a:gd name="connsiteX4" fmla="*/ 703811 w 1158240"/>
              <a:gd name="connsiteY4" fmla="*/ 0 h 931030"/>
              <a:gd name="connsiteX0" fmla="*/ 703811 w 1158240"/>
              <a:gd name="connsiteY0" fmla="*/ 0 h 864528"/>
              <a:gd name="connsiteX1" fmla="*/ 1158240 w 1158240"/>
              <a:gd name="connsiteY1" fmla="*/ 338051 h 864528"/>
              <a:gd name="connsiteX2" fmla="*/ 454428 w 1158240"/>
              <a:gd name="connsiteY2" fmla="*/ 864528 h 864528"/>
              <a:gd name="connsiteX3" fmla="*/ 0 w 1158240"/>
              <a:gd name="connsiteY3" fmla="*/ 482142 h 864528"/>
              <a:gd name="connsiteX4" fmla="*/ 703811 w 1158240"/>
              <a:gd name="connsiteY4" fmla="*/ 0 h 864528"/>
              <a:gd name="connsiteX0" fmla="*/ 703811 w 1158240"/>
              <a:gd name="connsiteY0" fmla="*/ 0 h 875612"/>
              <a:gd name="connsiteX1" fmla="*/ 1158240 w 1158240"/>
              <a:gd name="connsiteY1" fmla="*/ 338051 h 875612"/>
              <a:gd name="connsiteX2" fmla="*/ 476595 w 1158240"/>
              <a:gd name="connsiteY2" fmla="*/ 875612 h 875612"/>
              <a:gd name="connsiteX3" fmla="*/ 0 w 1158240"/>
              <a:gd name="connsiteY3" fmla="*/ 482142 h 875612"/>
              <a:gd name="connsiteX4" fmla="*/ 703811 w 1158240"/>
              <a:gd name="connsiteY4" fmla="*/ 0 h 875612"/>
              <a:gd name="connsiteX0" fmla="*/ 681644 w 1136073"/>
              <a:gd name="connsiteY0" fmla="*/ 0 h 875612"/>
              <a:gd name="connsiteX1" fmla="*/ 1136073 w 1136073"/>
              <a:gd name="connsiteY1" fmla="*/ 338051 h 875612"/>
              <a:gd name="connsiteX2" fmla="*/ 454428 w 1136073"/>
              <a:gd name="connsiteY2" fmla="*/ 875612 h 875612"/>
              <a:gd name="connsiteX3" fmla="*/ 0 w 1136073"/>
              <a:gd name="connsiteY3" fmla="*/ 498768 h 875612"/>
              <a:gd name="connsiteX4" fmla="*/ 681644 w 1136073"/>
              <a:gd name="connsiteY4" fmla="*/ 0 h 875612"/>
              <a:gd name="connsiteX0" fmla="*/ 662594 w 1117023"/>
              <a:gd name="connsiteY0" fmla="*/ 0 h 875612"/>
              <a:gd name="connsiteX1" fmla="*/ 1117023 w 1117023"/>
              <a:gd name="connsiteY1" fmla="*/ 338051 h 875612"/>
              <a:gd name="connsiteX2" fmla="*/ 435378 w 1117023"/>
              <a:gd name="connsiteY2" fmla="*/ 875612 h 875612"/>
              <a:gd name="connsiteX3" fmla="*/ 0 w 1117023"/>
              <a:gd name="connsiteY3" fmla="*/ 484480 h 875612"/>
              <a:gd name="connsiteX4" fmla="*/ 662594 w 1117023"/>
              <a:gd name="connsiteY4" fmla="*/ 0 h 875612"/>
              <a:gd name="connsiteX0" fmla="*/ 662594 w 1117023"/>
              <a:gd name="connsiteY0" fmla="*/ 0 h 863705"/>
              <a:gd name="connsiteX1" fmla="*/ 1117023 w 1117023"/>
              <a:gd name="connsiteY1" fmla="*/ 338051 h 863705"/>
              <a:gd name="connsiteX2" fmla="*/ 461572 w 1117023"/>
              <a:gd name="connsiteY2" fmla="*/ 863705 h 863705"/>
              <a:gd name="connsiteX3" fmla="*/ 0 w 1117023"/>
              <a:gd name="connsiteY3" fmla="*/ 484480 h 863705"/>
              <a:gd name="connsiteX4" fmla="*/ 662594 w 1117023"/>
              <a:gd name="connsiteY4" fmla="*/ 0 h 863705"/>
              <a:gd name="connsiteX0" fmla="*/ 624494 w 1117023"/>
              <a:gd name="connsiteY0" fmla="*/ 0 h 873230"/>
              <a:gd name="connsiteX1" fmla="*/ 1117023 w 1117023"/>
              <a:gd name="connsiteY1" fmla="*/ 347576 h 873230"/>
              <a:gd name="connsiteX2" fmla="*/ 461572 w 1117023"/>
              <a:gd name="connsiteY2" fmla="*/ 873230 h 873230"/>
              <a:gd name="connsiteX3" fmla="*/ 0 w 1117023"/>
              <a:gd name="connsiteY3" fmla="*/ 494005 h 873230"/>
              <a:gd name="connsiteX4" fmla="*/ 624494 w 1117023"/>
              <a:gd name="connsiteY4" fmla="*/ 0 h 87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023" h="873230">
                <a:moveTo>
                  <a:pt x="624494" y="0"/>
                </a:moveTo>
                <a:lnTo>
                  <a:pt x="1117023" y="347576"/>
                </a:lnTo>
                <a:lnTo>
                  <a:pt x="461572" y="873230"/>
                </a:lnTo>
                <a:lnTo>
                  <a:pt x="0" y="494005"/>
                </a:lnTo>
                <a:lnTo>
                  <a:pt x="624494" y="0"/>
                </a:lnTo>
                <a:close/>
              </a:path>
            </a:pathLst>
          </a:custGeom>
          <a:gradFill flip="none" rotWithShape="1">
            <a:gsLst>
              <a:gs pos="11000">
                <a:schemeClr val="accent6"/>
              </a:gs>
              <a:gs pos="72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154"/>
          <p:cNvSpPr>
            <a:spLocks/>
          </p:cNvSpPr>
          <p:nvPr/>
        </p:nvSpPr>
        <p:spPr bwMode="auto">
          <a:xfrm flipH="1">
            <a:off x="1525623" y="4365108"/>
            <a:ext cx="259642" cy="484488"/>
          </a:xfrm>
          <a:custGeom>
            <a:avLst/>
            <a:gdLst>
              <a:gd name="T0" fmla="*/ 0 w 82"/>
              <a:gd name="T1" fmla="*/ 68 h 153"/>
              <a:gd name="T2" fmla="*/ 4 w 82"/>
              <a:gd name="T3" fmla="*/ 60 h 153"/>
              <a:gd name="T4" fmla="*/ 78 w 82"/>
              <a:gd name="T5" fmla="*/ 2 h 153"/>
              <a:gd name="T6" fmla="*/ 82 w 82"/>
              <a:gd name="T7" fmla="*/ 5 h 153"/>
              <a:gd name="T8" fmla="*/ 81 w 82"/>
              <a:gd name="T9" fmla="*/ 80 h 153"/>
              <a:gd name="T10" fmla="*/ 78 w 82"/>
              <a:gd name="T11" fmla="*/ 89 h 153"/>
              <a:gd name="T12" fmla="*/ 4 w 82"/>
              <a:gd name="T13" fmla="*/ 151 h 153"/>
              <a:gd name="T14" fmla="*/ 0 w 82"/>
              <a:gd name="T15" fmla="*/ 148 h 153"/>
              <a:gd name="T16" fmla="*/ 0 w 82"/>
              <a:gd name="T17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153">
                <a:moveTo>
                  <a:pt x="0" y="68"/>
                </a:moveTo>
                <a:cubicBezTo>
                  <a:pt x="0" y="65"/>
                  <a:pt x="2" y="61"/>
                  <a:pt x="4" y="60"/>
                </a:cubicBezTo>
                <a:cubicBezTo>
                  <a:pt x="78" y="2"/>
                  <a:pt x="78" y="2"/>
                  <a:pt x="78" y="2"/>
                </a:cubicBezTo>
                <a:cubicBezTo>
                  <a:pt x="81" y="0"/>
                  <a:pt x="82" y="2"/>
                  <a:pt x="82" y="5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3"/>
                  <a:pt x="80" y="87"/>
                  <a:pt x="78" y="89"/>
                </a:cubicBezTo>
                <a:cubicBezTo>
                  <a:pt x="4" y="151"/>
                  <a:pt x="4" y="151"/>
                  <a:pt x="4" y="151"/>
                </a:cubicBezTo>
                <a:cubicBezTo>
                  <a:pt x="2" y="153"/>
                  <a:pt x="0" y="151"/>
                  <a:pt x="0" y="148"/>
                </a:cubicBezTo>
                <a:lnTo>
                  <a:pt x="0" y="6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7" name="Group 206"/>
          <p:cNvGrpSpPr/>
          <p:nvPr/>
        </p:nvGrpSpPr>
        <p:grpSpPr>
          <a:xfrm flipH="1">
            <a:off x="1329278" y="4328021"/>
            <a:ext cx="330200" cy="603251"/>
            <a:chOff x="2941469" y="5375647"/>
            <a:chExt cx="330200" cy="603251"/>
          </a:xfrm>
        </p:grpSpPr>
        <p:sp>
          <p:nvSpPr>
            <p:cNvPr id="208" name="Freeform 156"/>
            <p:cNvSpPr>
              <a:spLocks/>
            </p:cNvSpPr>
            <p:nvPr/>
          </p:nvSpPr>
          <p:spPr bwMode="auto">
            <a:xfrm>
              <a:off x="2941469" y="5535985"/>
              <a:ext cx="330200" cy="442913"/>
            </a:xfrm>
            <a:custGeom>
              <a:avLst/>
              <a:gdLst>
                <a:gd name="T0" fmla="*/ 82 w 88"/>
                <a:gd name="T1" fmla="*/ 18 h 118"/>
                <a:gd name="T2" fmla="*/ 50 w 88"/>
                <a:gd name="T3" fmla="*/ 6 h 118"/>
                <a:gd name="T4" fmla="*/ 3 w 88"/>
                <a:gd name="T5" fmla="*/ 118 h 118"/>
                <a:gd name="T6" fmla="*/ 88 w 88"/>
                <a:gd name="T7" fmla="*/ 47 h 118"/>
                <a:gd name="T8" fmla="*/ 82 w 88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8">
                  <a:moveTo>
                    <a:pt x="82" y="18"/>
                  </a:moveTo>
                  <a:cubicBezTo>
                    <a:pt x="78" y="9"/>
                    <a:pt x="67" y="0"/>
                    <a:pt x="50" y="6"/>
                  </a:cubicBezTo>
                  <a:cubicBezTo>
                    <a:pt x="0" y="22"/>
                    <a:pt x="3" y="118"/>
                    <a:pt x="3" y="118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32"/>
                    <a:pt x="82" y="1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157"/>
            <p:cNvSpPr>
              <a:spLocks noChangeArrowheads="1"/>
            </p:cNvSpPr>
            <p:nvPr/>
          </p:nvSpPr>
          <p:spPr bwMode="auto">
            <a:xfrm rot="279703">
              <a:off x="3036719" y="5375647"/>
              <a:ext cx="176213" cy="2127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0" name="Up-Down Arrow 1"/>
          <p:cNvSpPr/>
          <p:nvPr/>
        </p:nvSpPr>
        <p:spPr>
          <a:xfrm rot="3009417">
            <a:off x="2058647" y="3990560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370812" y="5026971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SRX</a:t>
            </a:r>
          </a:p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Secure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2" name="Rectangle 252"/>
          <p:cNvSpPr/>
          <p:nvPr/>
        </p:nvSpPr>
        <p:spPr>
          <a:xfrm>
            <a:off x="3817684" y="1868562"/>
            <a:ext cx="1348631" cy="1054289"/>
          </a:xfrm>
          <a:custGeom>
            <a:avLst/>
            <a:gdLst>
              <a:gd name="connsiteX0" fmla="*/ 0 w 1269076"/>
              <a:gd name="connsiteY0" fmla="*/ 0 h 925488"/>
              <a:gd name="connsiteX1" fmla="*/ 1269076 w 1269076"/>
              <a:gd name="connsiteY1" fmla="*/ 0 h 925488"/>
              <a:gd name="connsiteX2" fmla="*/ 1269076 w 1269076"/>
              <a:gd name="connsiteY2" fmla="*/ 925488 h 925488"/>
              <a:gd name="connsiteX3" fmla="*/ 0 w 1269076"/>
              <a:gd name="connsiteY3" fmla="*/ 925488 h 925488"/>
              <a:gd name="connsiteX4" fmla="*/ 0 w 1269076"/>
              <a:gd name="connsiteY4" fmla="*/ 0 h 925488"/>
              <a:gd name="connsiteX0" fmla="*/ 742604 w 1269076"/>
              <a:gd name="connsiteY0" fmla="*/ 0 h 1064033"/>
              <a:gd name="connsiteX1" fmla="*/ 1269076 w 1269076"/>
              <a:gd name="connsiteY1" fmla="*/ 138545 h 1064033"/>
              <a:gd name="connsiteX2" fmla="*/ 1269076 w 1269076"/>
              <a:gd name="connsiteY2" fmla="*/ 1064033 h 1064033"/>
              <a:gd name="connsiteX3" fmla="*/ 0 w 1269076"/>
              <a:gd name="connsiteY3" fmla="*/ 1064033 h 1064033"/>
              <a:gd name="connsiteX4" fmla="*/ 742604 w 1269076"/>
              <a:gd name="connsiteY4" fmla="*/ 0 h 1064033"/>
              <a:gd name="connsiteX0" fmla="*/ 814647 w 1341119"/>
              <a:gd name="connsiteY0" fmla="*/ 0 h 1064033"/>
              <a:gd name="connsiteX1" fmla="*/ 1341119 w 1341119"/>
              <a:gd name="connsiteY1" fmla="*/ 138545 h 1064033"/>
              <a:gd name="connsiteX2" fmla="*/ 1341119 w 1341119"/>
              <a:gd name="connsiteY2" fmla="*/ 1064033 h 1064033"/>
              <a:gd name="connsiteX3" fmla="*/ 0 w 1341119"/>
              <a:gd name="connsiteY3" fmla="*/ 592978 h 1064033"/>
              <a:gd name="connsiteX4" fmla="*/ 814647 w 1341119"/>
              <a:gd name="connsiteY4" fmla="*/ 0 h 1064033"/>
              <a:gd name="connsiteX0" fmla="*/ 814647 w 1341119"/>
              <a:gd name="connsiteY0" fmla="*/ 0 h 1058492"/>
              <a:gd name="connsiteX1" fmla="*/ 1341119 w 1341119"/>
              <a:gd name="connsiteY1" fmla="*/ 138545 h 1058492"/>
              <a:gd name="connsiteX2" fmla="*/ 737061 w 1341119"/>
              <a:gd name="connsiteY2" fmla="*/ 1058492 h 1058492"/>
              <a:gd name="connsiteX3" fmla="*/ 0 w 1341119"/>
              <a:gd name="connsiteY3" fmla="*/ 592978 h 1058492"/>
              <a:gd name="connsiteX4" fmla="*/ 814647 w 1341119"/>
              <a:gd name="connsiteY4" fmla="*/ 0 h 1058492"/>
              <a:gd name="connsiteX0" fmla="*/ 814647 w 1468581"/>
              <a:gd name="connsiteY0" fmla="*/ 0 h 1058492"/>
              <a:gd name="connsiteX1" fmla="*/ 1468581 w 1468581"/>
              <a:gd name="connsiteY1" fmla="*/ 437803 h 1058492"/>
              <a:gd name="connsiteX2" fmla="*/ 737061 w 1468581"/>
              <a:gd name="connsiteY2" fmla="*/ 1058492 h 1058492"/>
              <a:gd name="connsiteX3" fmla="*/ 0 w 1468581"/>
              <a:gd name="connsiteY3" fmla="*/ 592978 h 1058492"/>
              <a:gd name="connsiteX4" fmla="*/ 814647 w 1468581"/>
              <a:gd name="connsiteY4" fmla="*/ 0 h 1058492"/>
              <a:gd name="connsiteX0" fmla="*/ 836814 w 1468581"/>
              <a:gd name="connsiteY0" fmla="*/ 0 h 1119452"/>
              <a:gd name="connsiteX1" fmla="*/ 1468581 w 1468581"/>
              <a:gd name="connsiteY1" fmla="*/ 498763 h 1119452"/>
              <a:gd name="connsiteX2" fmla="*/ 737061 w 1468581"/>
              <a:gd name="connsiteY2" fmla="*/ 1119452 h 1119452"/>
              <a:gd name="connsiteX3" fmla="*/ 0 w 1468581"/>
              <a:gd name="connsiteY3" fmla="*/ 653938 h 1119452"/>
              <a:gd name="connsiteX4" fmla="*/ 836814 w 1468581"/>
              <a:gd name="connsiteY4" fmla="*/ 0 h 1119452"/>
              <a:gd name="connsiteX0" fmla="*/ 770312 w 1402079"/>
              <a:gd name="connsiteY0" fmla="*/ 0 h 1119452"/>
              <a:gd name="connsiteX1" fmla="*/ 1402079 w 1402079"/>
              <a:gd name="connsiteY1" fmla="*/ 498763 h 1119452"/>
              <a:gd name="connsiteX2" fmla="*/ 670559 w 1402079"/>
              <a:gd name="connsiteY2" fmla="*/ 1119452 h 1119452"/>
              <a:gd name="connsiteX3" fmla="*/ 0 w 1402079"/>
              <a:gd name="connsiteY3" fmla="*/ 598520 h 1119452"/>
              <a:gd name="connsiteX4" fmla="*/ 770312 w 1402079"/>
              <a:gd name="connsiteY4" fmla="*/ 0 h 1119452"/>
              <a:gd name="connsiteX0" fmla="*/ 770312 w 1402079"/>
              <a:gd name="connsiteY0" fmla="*/ 0 h 1124994"/>
              <a:gd name="connsiteX1" fmla="*/ 1402079 w 1402079"/>
              <a:gd name="connsiteY1" fmla="*/ 498763 h 1124994"/>
              <a:gd name="connsiteX2" fmla="*/ 631766 w 1402079"/>
              <a:gd name="connsiteY2" fmla="*/ 1124994 h 1124994"/>
              <a:gd name="connsiteX3" fmla="*/ 0 w 1402079"/>
              <a:gd name="connsiteY3" fmla="*/ 598520 h 1124994"/>
              <a:gd name="connsiteX4" fmla="*/ 770312 w 1402079"/>
              <a:gd name="connsiteY4" fmla="*/ 0 h 1124994"/>
              <a:gd name="connsiteX0" fmla="*/ 770312 w 1402079"/>
              <a:gd name="connsiteY0" fmla="*/ 0 h 1025241"/>
              <a:gd name="connsiteX1" fmla="*/ 1402079 w 1402079"/>
              <a:gd name="connsiteY1" fmla="*/ 498763 h 1025241"/>
              <a:gd name="connsiteX2" fmla="*/ 543097 w 1402079"/>
              <a:gd name="connsiteY2" fmla="*/ 1025241 h 1025241"/>
              <a:gd name="connsiteX3" fmla="*/ 0 w 1402079"/>
              <a:gd name="connsiteY3" fmla="*/ 598520 h 1025241"/>
              <a:gd name="connsiteX4" fmla="*/ 770312 w 1402079"/>
              <a:gd name="connsiteY4" fmla="*/ 0 h 1025241"/>
              <a:gd name="connsiteX0" fmla="*/ 770312 w 1318952"/>
              <a:gd name="connsiteY0" fmla="*/ 0 h 1025241"/>
              <a:gd name="connsiteX1" fmla="*/ 1318952 w 1318952"/>
              <a:gd name="connsiteY1" fmla="*/ 432262 h 1025241"/>
              <a:gd name="connsiteX2" fmla="*/ 543097 w 1318952"/>
              <a:gd name="connsiteY2" fmla="*/ 1025241 h 1025241"/>
              <a:gd name="connsiteX3" fmla="*/ 0 w 1318952"/>
              <a:gd name="connsiteY3" fmla="*/ 598520 h 1025241"/>
              <a:gd name="connsiteX4" fmla="*/ 770312 w 1318952"/>
              <a:gd name="connsiteY4" fmla="*/ 0 h 1025241"/>
              <a:gd name="connsiteX0" fmla="*/ 687185 w 1235825"/>
              <a:gd name="connsiteY0" fmla="*/ 0 h 1025241"/>
              <a:gd name="connsiteX1" fmla="*/ 1235825 w 1235825"/>
              <a:gd name="connsiteY1" fmla="*/ 432262 h 1025241"/>
              <a:gd name="connsiteX2" fmla="*/ 459970 w 1235825"/>
              <a:gd name="connsiteY2" fmla="*/ 1025241 h 1025241"/>
              <a:gd name="connsiteX3" fmla="*/ 0 w 1235825"/>
              <a:gd name="connsiteY3" fmla="*/ 637313 h 1025241"/>
              <a:gd name="connsiteX4" fmla="*/ 687185 w 1235825"/>
              <a:gd name="connsiteY4" fmla="*/ 0 h 1025241"/>
              <a:gd name="connsiteX0" fmla="*/ 781396 w 1235825"/>
              <a:gd name="connsiteY0" fmla="*/ 0 h 931030"/>
              <a:gd name="connsiteX1" fmla="*/ 1235825 w 1235825"/>
              <a:gd name="connsiteY1" fmla="*/ 338051 h 931030"/>
              <a:gd name="connsiteX2" fmla="*/ 459970 w 1235825"/>
              <a:gd name="connsiteY2" fmla="*/ 931030 h 931030"/>
              <a:gd name="connsiteX3" fmla="*/ 0 w 1235825"/>
              <a:gd name="connsiteY3" fmla="*/ 543102 h 931030"/>
              <a:gd name="connsiteX4" fmla="*/ 781396 w 1235825"/>
              <a:gd name="connsiteY4" fmla="*/ 0 h 931030"/>
              <a:gd name="connsiteX0" fmla="*/ 703811 w 1158240"/>
              <a:gd name="connsiteY0" fmla="*/ 0 h 931030"/>
              <a:gd name="connsiteX1" fmla="*/ 1158240 w 1158240"/>
              <a:gd name="connsiteY1" fmla="*/ 338051 h 931030"/>
              <a:gd name="connsiteX2" fmla="*/ 382385 w 1158240"/>
              <a:gd name="connsiteY2" fmla="*/ 931030 h 931030"/>
              <a:gd name="connsiteX3" fmla="*/ 0 w 1158240"/>
              <a:gd name="connsiteY3" fmla="*/ 482142 h 931030"/>
              <a:gd name="connsiteX4" fmla="*/ 703811 w 1158240"/>
              <a:gd name="connsiteY4" fmla="*/ 0 h 931030"/>
              <a:gd name="connsiteX0" fmla="*/ 703811 w 1158240"/>
              <a:gd name="connsiteY0" fmla="*/ 0 h 864528"/>
              <a:gd name="connsiteX1" fmla="*/ 1158240 w 1158240"/>
              <a:gd name="connsiteY1" fmla="*/ 338051 h 864528"/>
              <a:gd name="connsiteX2" fmla="*/ 454428 w 1158240"/>
              <a:gd name="connsiteY2" fmla="*/ 864528 h 864528"/>
              <a:gd name="connsiteX3" fmla="*/ 0 w 1158240"/>
              <a:gd name="connsiteY3" fmla="*/ 482142 h 864528"/>
              <a:gd name="connsiteX4" fmla="*/ 703811 w 1158240"/>
              <a:gd name="connsiteY4" fmla="*/ 0 h 864528"/>
              <a:gd name="connsiteX0" fmla="*/ 703811 w 1158240"/>
              <a:gd name="connsiteY0" fmla="*/ 0 h 875612"/>
              <a:gd name="connsiteX1" fmla="*/ 1158240 w 1158240"/>
              <a:gd name="connsiteY1" fmla="*/ 338051 h 875612"/>
              <a:gd name="connsiteX2" fmla="*/ 476595 w 1158240"/>
              <a:gd name="connsiteY2" fmla="*/ 875612 h 875612"/>
              <a:gd name="connsiteX3" fmla="*/ 0 w 1158240"/>
              <a:gd name="connsiteY3" fmla="*/ 482142 h 875612"/>
              <a:gd name="connsiteX4" fmla="*/ 703811 w 1158240"/>
              <a:gd name="connsiteY4" fmla="*/ 0 h 875612"/>
              <a:gd name="connsiteX0" fmla="*/ 681644 w 1136073"/>
              <a:gd name="connsiteY0" fmla="*/ 0 h 875612"/>
              <a:gd name="connsiteX1" fmla="*/ 1136073 w 1136073"/>
              <a:gd name="connsiteY1" fmla="*/ 338051 h 875612"/>
              <a:gd name="connsiteX2" fmla="*/ 454428 w 1136073"/>
              <a:gd name="connsiteY2" fmla="*/ 875612 h 875612"/>
              <a:gd name="connsiteX3" fmla="*/ 0 w 1136073"/>
              <a:gd name="connsiteY3" fmla="*/ 498768 h 875612"/>
              <a:gd name="connsiteX4" fmla="*/ 681644 w 1136073"/>
              <a:gd name="connsiteY4" fmla="*/ 0 h 875612"/>
              <a:gd name="connsiteX0" fmla="*/ 662594 w 1117023"/>
              <a:gd name="connsiteY0" fmla="*/ 0 h 875612"/>
              <a:gd name="connsiteX1" fmla="*/ 1117023 w 1117023"/>
              <a:gd name="connsiteY1" fmla="*/ 338051 h 875612"/>
              <a:gd name="connsiteX2" fmla="*/ 435378 w 1117023"/>
              <a:gd name="connsiteY2" fmla="*/ 875612 h 875612"/>
              <a:gd name="connsiteX3" fmla="*/ 0 w 1117023"/>
              <a:gd name="connsiteY3" fmla="*/ 484480 h 875612"/>
              <a:gd name="connsiteX4" fmla="*/ 662594 w 1117023"/>
              <a:gd name="connsiteY4" fmla="*/ 0 h 875612"/>
              <a:gd name="connsiteX0" fmla="*/ 662594 w 1117023"/>
              <a:gd name="connsiteY0" fmla="*/ 0 h 863705"/>
              <a:gd name="connsiteX1" fmla="*/ 1117023 w 1117023"/>
              <a:gd name="connsiteY1" fmla="*/ 338051 h 863705"/>
              <a:gd name="connsiteX2" fmla="*/ 461572 w 1117023"/>
              <a:gd name="connsiteY2" fmla="*/ 863705 h 863705"/>
              <a:gd name="connsiteX3" fmla="*/ 0 w 1117023"/>
              <a:gd name="connsiteY3" fmla="*/ 484480 h 863705"/>
              <a:gd name="connsiteX4" fmla="*/ 662594 w 1117023"/>
              <a:gd name="connsiteY4" fmla="*/ 0 h 863705"/>
              <a:gd name="connsiteX0" fmla="*/ 624494 w 1117023"/>
              <a:gd name="connsiteY0" fmla="*/ 0 h 873230"/>
              <a:gd name="connsiteX1" fmla="*/ 1117023 w 1117023"/>
              <a:gd name="connsiteY1" fmla="*/ 347576 h 873230"/>
              <a:gd name="connsiteX2" fmla="*/ 461572 w 1117023"/>
              <a:gd name="connsiteY2" fmla="*/ 873230 h 873230"/>
              <a:gd name="connsiteX3" fmla="*/ 0 w 1117023"/>
              <a:gd name="connsiteY3" fmla="*/ 494005 h 873230"/>
              <a:gd name="connsiteX4" fmla="*/ 624494 w 1117023"/>
              <a:gd name="connsiteY4" fmla="*/ 0 h 87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023" h="873230">
                <a:moveTo>
                  <a:pt x="624494" y="0"/>
                </a:moveTo>
                <a:lnTo>
                  <a:pt x="1117023" y="347576"/>
                </a:lnTo>
                <a:lnTo>
                  <a:pt x="461572" y="873230"/>
                </a:lnTo>
                <a:lnTo>
                  <a:pt x="0" y="494005"/>
                </a:lnTo>
                <a:lnTo>
                  <a:pt x="624494" y="0"/>
                </a:lnTo>
                <a:close/>
              </a:path>
            </a:pathLst>
          </a:custGeom>
          <a:gradFill flip="none" rotWithShape="1">
            <a:gsLst>
              <a:gs pos="11000">
                <a:schemeClr val="accent6"/>
              </a:gs>
              <a:gs pos="72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34"/>
          <p:cNvSpPr>
            <a:spLocks/>
          </p:cNvSpPr>
          <p:nvPr/>
        </p:nvSpPr>
        <p:spPr bwMode="auto">
          <a:xfrm>
            <a:off x="4116534" y="2025569"/>
            <a:ext cx="365274" cy="270597"/>
          </a:xfrm>
          <a:custGeom>
            <a:avLst/>
            <a:gdLst>
              <a:gd name="T0" fmla="*/ 0 w 571"/>
              <a:gd name="T1" fmla="*/ 201 h 423"/>
              <a:gd name="T2" fmla="*/ 283 w 571"/>
              <a:gd name="T3" fmla="*/ 0 h 423"/>
              <a:gd name="T4" fmla="*/ 571 w 571"/>
              <a:gd name="T5" fmla="*/ 201 h 423"/>
              <a:gd name="T6" fmla="*/ 491 w 571"/>
              <a:gd name="T7" fmla="*/ 423 h 423"/>
              <a:gd name="T8" fmla="*/ 69 w 571"/>
              <a:gd name="T9" fmla="*/ 423 h 423"/>
              <a:gd name="T10" fmla="*/ 0 w 571"/>
              <a:gd name="T11" fmla="*/ 20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3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3"/>
                </a:lnTo>
                <a:lnTo>
                  <a:pt x="69" y="423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Freeform 235"/>
          <p:cNvSpPr>
            <a:spLocks/>
          </p:cNvSpPr>
          <p:nvPr/>
        </p:nvSpPr>
        <p:spPr bwMode="auto">
          <a:xfrm>
            <a:off x="4116534" y="1856686"/>
            <a:ext cx="365274" cy="269957"/>
          </a:xfrm>
          <a:custGeom>
            <a:avLst/>
            <a:gdLst>
              <a:gd name="T0" fmla="*/ 0 w 571"/>
              <a:gd name="T1" fmla="*/ 201 h 422"/>
              <a:gd name="T2" fmla="*/ 283 w 571"/>
              <a:gd name="T3" fmla="*/ 0 h 422"/>
              <a:gd name="T4" fmla="*/ 571 w 571"/>
              <a:gd name="T5" fmla="*/ 201 h 422"/>
              <a:gd name="T6" fmla="*/ 491 w 571"/>
              <a:gd name="T7" fmla="*/ 422 h 422"/>
              <a:gd name="T8" fmla="*/ 69 w 571"/>
              <a:gd name="T9" fmla="*/ 422 h 422"/>
              <a:gd name="T10" fmla="*/ 0 w 571"/>
              <a:gd name="T11" fmla="*/ 2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2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2"/>
                </a:lnTo>
                <a:lnTo>
                  <a:pt x="69" y="422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Freeform 236"/>
          <p:cNvSpPr>
            <a:spLocks/>
          </p:cNvSpPr>
          <p:nvPr/>
        </p:nvSpPr>
        <p:spPr bwMode="auto">
          <a:xfrm>
            <a:off x="4116534" y="1685884"/>
            <a:ext cx="365274" cy="270597"/>
          </a:xfrm>
          <a:custGeom>
            <a:avLst/>
            <a:gdLst>
              <a:gd name="T0" fmla="*/ 0 w 571"/>
              <a:gd name="T1" fmla="*/ 201 h 423"/>
              <a:gd name="T2" fmla="*/ 283 w 571"/>
              <a:gd name="T3" fmla="*/ 0 h 423"/>
              <a:gd name="T4" fmla="*/ 571 w 571"/>
              <a:gd name="T5" fmla="*/ 201 h 423"/>
              <a:gd name="T6" fmla="*/ 491 w 571"/>
              <a:gd name="T7" fmla="*/ 423 h 423"/>
              <a:gd name="T8" fmla="*/ 69 w 571"/>
              <a:gd name="T9" fmla="*/ 423 h 423"/>
              <a:gd name="T10" fmla="*/ 0 w 571"/>
              <a:gd name="T11" fmla="*/ 20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3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3"/>
                </a:lnTo>
                <a:lnTo>
                  <a:pt x="69" y="423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Freeform 237"/>
          <p:cNvSpPr>
            <a:spLocks/>
          </p:cNvSpPr>
          <p:nvPr/>
        </p:nvSpPr>
        <p:spPr bwMode="auto">
          <a:xfrm>
            <a:off x="4116534" y="2154151"/>
            <a:ext cx="181038" cy="285310"/>
          </a:xfrm>
          <a:custGeom>
            <a:avLst/>
            <a:gdLst>
              <a:gd name="T0" fmla="*/ 0 w 283"/>
              <a:gd name="T1" fmla="*/ 0 h 446"/>
              <a:gd name="T2" fmla="*/ 0 w 283"/>
              <a:gd name="T3" fmla="*/ 220 h 446"/>
              <a:gd name="T4" fmla="*/ 283 w 283"/>
              <a:gd name="T5" fmla="*/ 446 h 446"/>
              <a:gd name="T6" fmla="*/ 283 w 283"/>
              <a:gd name="T7" fmla="*/ 212 h 446"/>
              <a:gd name="T8" fmla="*/ 0 w 283"/>
              <a:gd name="T9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46">
                <a:moveTo>
                  <a:pt x="0" y="0"/>
                </a:moveTo>
                <a:lnTo>
                  <a:pt x="0" y="220"/>
                </a:lnTo>
                <a:lnTo>
                  <a:pt x="283" y="446"/>
                </a:lnTo>
                <a:lnTo>
                  <a:pt x="283" y="2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Freeform 238"/>
          <p:cNvSpPr>
            <a:spLocks/>
          </p:cNvSpPr>
          <p:nvPr/>
        </p:nvSpPr>
        <p:spPr bwMode="auto">
          <a:xfrm>
            <a:off x="4116534" y="1986547"/>
            <a:ext cx="181038" cy="280832"/>
          </a:xfrm>
          <a:custGeom>
            <a:avLst/>
            <a:gdLst>
              <a:gd name="T0" fmla="*/ 283 w 283"/>
              <a:gd name="T1" fmla="*/ 210 h 439"/>
              <a:gd name="T2" fmla="*/ 0 w 283"/>
              <a:gd name="T3" fmla="*/ 0 h 439"/>
              <a:gd name="T4" fmla="*/ 0 w 283"/>
              <a:gd name="T5" fmla="*/ 227 h 439"/>
              <a:gd name="T6" fmla="*/ 283 w 283"/>
              <a:gd name="T7" fmla="*/ 439 h 439"/>
              <a:gd name="T8" fmla="*/ 283 w 283"/>
              <a:gd name="T9" fmla="*/ 21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39">
                <a:moveTo>
                  <a:pt x="283" y="210"/>
                </a:moveTo>
                <a:lnTo>
                  <a:pt x="0" y="0"/>
                </a:lnTo>
                <a:lnTo>
                  <a:pt x="0" y="227"/>
                </a:lnTo>
                <a:lnTo>
                  <a:pt x="283" y="439"/>
                </a:lnTo>
                <a:lnTo>
                  <a:pt x="283" y="21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239"/>
          <p:cNvSpPr>
            <a:spLocks/>
          </p:cNvSpPr>
          <p:nvPr/>
        </p:nvSpPr>
        <p:spPr bwMode="auto">
          <a:xfrm>
            <a:off x="4116534" y="1814465"/>
            <a:ext cx="181038" cy="284031"/>
          </a:xfrm>
          <a:custGeom>
            <a:avLst/>
            <a:gdLst>
              <a:gd name="T0" fmla="*/ 283 w 283"/>
              <a:gd name="T1" fmla="*/ 444 h 444"/>
              <a:gd name="T2" fmla="*/ 283 w 283"/>
              <a:gd name="T3" fmla="*/ 203 h 444"/>
              <a:gd name="T4" fmla="*/ 0 w 283"/>
              <a:gd name="T5" fmla="*/ 0 h 444"/>
              <a:gd name="T6" fmla="*/ 0 w 283"/>
              <a:gd name="T7" fmla="*/ 233 h 444"/>
              <a:gd name="T8" fmla="*/ 283 w 283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44">
                <a:moveTo>
                  <a:pt x="283" y="444"/>
                </a:moveTo>
                <a:lnTo>
                  <a:pt x="283" y="203"/>
                </a:lnTo>
                <a:lnTo>
                  <a:pt x="0" y="0"/>
                </a:lnTo>
                <a:lnTo>
                  <a:pt x="0" y="233"/>
                </a:lnTo>
                <a:lnTo>
                  <a:pt x="283" y="44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Freeform 240"/>
          <p:cNvSpPr>
            <a:spLocks/>
          </p:cNvSpPr>
          <p:nvPr/>
        </p:nvSpPr>
        <p:spPr bwMode="auto">
          <a:xfrm>
            <a:off x="4297572" y="2154151"/>
            <a:ext cx="184236" cy="285310"/>
          </a:xfrm>
          <a:custGeom>
            <a:avLst/>
            <a:gdLst>
              <a:gd name="T0" fmla="*/ 288 w 288"/>
              <a:gd name="T1" fmla="*/ 0 h 446"/>
              <a:gd name="T2" fmla="*/ 288 w 288"/>
              <a:gd name="T3" fmla="*/ 220 h 446"/>
              <a:gd name="T4" fmla="*/ 0 w 288"/>
              <a:gd name="T5" fmla="*/ 446 h 446"/>
              <a:gd name="T6" fmla="*/ 0 w 288"/>
              <a:gd name="T7" fmla="*/ 212 h 446"/>
              <a:gd name="T8" fmla="*/ 288 w 288"/>
              <a:gd name="T9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46">
                <a:moveTo>
                  <a:pt x="288" y="0"/>
                </a:moveTo>
                <a:lnTo>
                  <a:pt x="288" y="220"/>
                </a:lnTo>
                <a:lnTo>
                  <a:pt x="0" y="446"/>
                </a:lnTo>
                <a:lnTo>
                  <a:pt x="0" y="212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Freeform 241"/>
          <p:cNvSpPr>
            <a:spLocks/>
          </p:cNvSpPr>
          <p:nvPr/>
        </p:nvSpPr>
        <p:spPr bwMode="auto">
          <a:xfrm>
            <a:off x="4297572" y="1986547"/>
            <a:ext cx="184236" cy="280832"/>
          </a:xfrm>
          <a:custGeom>
            <a:avLst/>
            <a:gdLst>
              <a:gd name="T0" fmla="*/ 0 w 288"/>
              <a:gd name="T1" fmla="*/ 210 h 439"/>
              <a:gd name="T2" fmla="*/ 288 w 288"/>
              <a:gd name="T3" fmla="*/ 0 h 439"/>
              <a:gd name="T4" fmla="*/ 288 w 288"/>
              <a:gd name="T5" fmla="*/ 227 h 439"/>
              <a:gd name="T6" fmla="*/ 0 w 288"/>
              <a:gd name="T7" fmla="*/ 439 h 439"/>
              <a:gd name="T8" fmla="*/ 0 w 288"/>
              <a:gd name="T9" fmla="*/ 21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39">
                <a:moveTo>
                  <a:pt x="0" y="210"/>
                </a:moveTo>
                <a:lnTo>
                  <a:pt x="288" y="0"/>
                </a:lnTo>
                <a:lnTo>
                  <a:pt x="288" y="227"/>
                </a:lnTo>
                <a:lnTo>
                  <a:pt x="0" y="439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Freeform 242"/>
          <p:cNvSpPr>
            <a:spLocks/>
          </p:cNvSpPr>
          <p:nvPr/>
        </p:nvSpPr>
        <p:spPr bwMode="auto">
          <a:xfrm>
            <a:off x="4297572" y="1814465"/>
            <a:ext cx="184236" cy="284031"/>
          </a:xfrm>
          <a:custGeom>
            <a:avLst/>
            <a:gdLst>
              <a:gd name="T0" fmla="*/ 0 w 288"/>
              <a:gd name="T1" fmla="*/ 444 h 444"/>
              <a:gd name="T2" fmla="*/ 0 w 288"/>
              <a:gd name="T3" fmla="*/ 203 h 444"/>
              <a:gd name="T4" fmla="*/ 288 w 288"/>
              <a:gd name="T5" fmla="*/ 0 h 444"/>
              <a:gd name="T6" fmla="*/ 288 w 288"/>
              <a:gd name="T7" fmla="*/ 233 h 444"/>
              <a:gd name="T8" fmla="*/ 0 w 288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44">
                <a:moveTo>
                  <a:pt x="0" y="444"/>
                </a:moveTo>
                <a:lnTo>
                  <a:pt x="0" y="203"/>
                </a:lnTo>
                <a:lnTo>
                  <a:pt x="288" y="0"/>
                </a:lnTo>
                <a:lnTo>
                  <a:pt x="288" y="233"/>
                </a:lnTo>
                <a:lnTo>
                  <a:pt x="0" y="44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Freeform 114"/>
          <p:cNvSpPr>
            <a:spLocks/>
          </p:cNvSpPr>
          <p:nvPr/>
        </p:nvSpPr>
        <p:spPr bwMode="auto">
          <a:xfrm>
            <a:off x="4061790" y="1839305"/>
            <a:ext cx="735281" cy="803641"/>
          </a:xfrm>
          <a:custGeom>
            <a:avLst/>
            <a:gdLst>
              <a:gd name="T0" fmla="*/ 0 w 441"/>
              <a:gd name="T1" fmla="*/ 352 h 482"/>
              <a:gd name="T2" fmla="*/ 441 w 441"/>
              <a:gd name="T3" fmla="*/ 0 h 482"/>
              <a:gd name="T4" fmla="*/ 441 w 441"/>
              <a:gd name="T5" fmla="*/ 126 h 482"/>
              <a:gd name="T6" fmla="*/ 0 w 441"/>
              <a:gd name="T7" fmla="*/ 482 h 482"/>
              <a:gd name="T8" fmla="*/ 0 w 441"/>
              <a:gd name="T9" fmla="*/ 352 h 482"/>
              <a:gd name="T10" fmla="*/ 0 w 441"/>
              <a:gd name="T11" fmla="*/ 35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1" h="482">
                <a:moveTo>
                  <a:pt x="0" y="352"/>
                </a:moveTo>
                <a:lnTo>
                  <a:pt x="441" y="0"/>
                </a:lnTo>
                <a:lnTo>
                  <a:pt x="441" y="126"/>
                </a:lnTo>
                <a:lnTo>
                  <a:pt x="0" y="482"/>
                </a:lnTo>
                <a:lnTo>
                  <a:pt x="0" y="352"/>
                </a:lnTo>
                <a:lnTo>
                  <a:pt x="0" y="352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4400000" scaled="0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3" name="Group 107"/>
          <p:cNvGrpSpPr>
            <a:grpSpLocks noChangeAspect="1"/>
          </p:cNvGrpSpPr>
          <p:nvPr/>
        </p:nvGrpSpPr>
        <p:grpSpPr bwMode="auto">
          <a:xfrm>
            <a:off x="4307663" y="2152122"/>
            <a:ext cx="192512" cy="386770"/>
            <a:chOff x="2524" y="2472"/>
            <a:chExt cx="441" cy="886"/>
          </a:xfrm>
        </p:grpSpPr>
        <p:sp>
          <p:nvSpPr>
            <p:cNvPr id="224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107"/>
          <p:cNvGrpSpPr>
            <a:grpSpLocks noChangeAspect="1"/>
          </p:cNvGrpSpPr>
          <p:nvPr/>
        </p:nvGrpSpPr>
        <p:grpSpPr bwMode="auto">
          <a:xfrm>
            <a:off x="4542164" y="1962042"/>
            <a:ext cx="192512" cy="386770"/>
            <a:chOff x="2524" y="2472"/>
            <a:chExt cx="441" cy="886"/>
          </a:xfrm>
        </p:grpSpPr>
        <p:sp>
          <p:nvSpPr>
            <p:cNvPr id="235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5" name="Freeform 234"/>
          <p:cNvSpPr>
            <a:spLocks/>
          </p:cNvSpPr>
          <p:nvPr/>
        </p:nvSpPr>
        <p:spPr bwMode="auto">
          <a:xfrm>
            <a:off x="4421658" y="2284769"/>
            <a:ext cx="365274" cy="270597"/>
          </a:xfrm>
          <a:custGeom>
            <a:avLst/>
            <a:gdLst>
              <a:gd name="T0" fmla="*/ 0 w 571"/>
              <a:gd name="T1" fmla="*/ 201 h 423"/>
              <a:gd name="T2" fmla="*/ 283 w 571"/>
              <a:gd name="T3" fmla="*/ 0 h 423"/>
              <a:gd name="T4" fmla="*/ 571 w 571"/>
              <a:gd name="T5" fmla="*/ 201 h 423"/>
              <a:gd name="T6" fmla="*/ 491 w 571"/>
              <a:gd name="T7" fmla="*/ 423 h 423"/>
              <a:gd name="T8" fmla="*/ 69 w 571"/>
              <a:gd name="T9" fmla="*/ 423 h 423"/>
              <a:gd name="T10" fmla="*/ 0 w 571"/>
              <a:gd name="T11" fmla="*/ 20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3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3"/>
                </a:lnTo>
                <a:lnTo>
                  <a:pt x="69" y="423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235"/>
          <p:cNvSpPr>
            <a:spLocks/>
          </p:cNvSpPr>
          <p:nvPr/>
        </p:nvSpPr>
        <p:spPr bwMode="auto">
          <a:xfrm>
            <a:off x="4421658" y="2115886"/>
            <a:ext cx="365274" cy="269957"/>
          </a:xfrm>
          <a:custGeom>
            <a:avLst/>
            <a:gdLst>
              <a:gd name="T0" fmla="*/ 0 w 571"/>
              <a:gd name="T1" fmla="*/ 201 h 422"/>
              <a:gd name="T2" fmla="*/ 283 w 571"/>
              <a:gd name="T3" fmla="*/ 0 h 422"/>
              <a:gd name="T4" fmla="*/ 571 w 571"/>
              <a:gd name="T5" fmla="*/ 201 h 422"/>
              <a:gd name="T6" fmla="*/ 491 w 571"/>
              <a:gd name="T7" fmla="*/ 422 h 422"/>
              <a:gd name="T8" fmla="*/ 69 w 571"/>
              <a:gd name="T9" fmla="*/ 422 h 422"/>
              <a:gd name="T10" fmla="*/ 0 w 571"/>
              <a:gd name="T11" fmla="*/ 2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2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2"/>
                </a:lnTo>
                <a:lnTo>
                  <a:pt x="69" y="422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Freeform 236"/>
          <p:cNvSpPr>
            <a:spLocks/>
          </p:cNvSpPr>
          <p:nvPr/>
        </p:nvSpPr>
        <p:spPr bwMode="auto">
          <a:xfrm>
            <a:off x="4421658" y="1945084"/>
            <a:ext cx="365274" cy="270597"/>
          </a:xfrm>
          <a:custGeom>
            <a:avLst/>
            <a:gdLst>
              <a:gd name="T0" fmla="*/ 0 w 571"/>
              <a:gd name="T1" fmla="*/ 201 h 423"/>
              <a:gd name="T2" fmla="*/ 283 w 571"/>
              <a:gd name="T3" fmla="*/ 0 h 423"/>
              <a:gd name="T4" fmla="*/ 571 w 571"/>
              <a:gd name="T5" fmla="*/ 201 h 423"/>
              <a:gd name="T6" fmla="*/ 491 w 571"/>
              <a:gd name="T7" fmla="*/ 423 h 423"/>
              <a:gd name="T8" fmla="*/ 69 w 571"/>
              <a:gd name="T9" fmla="*/ 423 h 423"/>
              <a:gd name="T10" fmla="*/ 0 w 571"/>
              <a:gd name="T11" fmla="*/ 20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3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3"/>
                </a:lnTo>
                <a:lnTo>
                  <a:pt x="69" y="423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Freeform 237"/>
          <p:cNvSpPr>
            <a:spLocks/>
          </p:cNvSpPr>
          <p:nvPr/>
        </p:nvSpPr>
        <p:spPr bwMode="auto">
          <a:xfrm>
            <a:off x="4421658" y="2413351"/>
            <a:ext cx="181038" cy="285310"/>
          </a:xfrm>
          <a:custGeom>
            <a:avLst/>
            <a:gdLst>
              <a:gd name="T0" fmla="*/ 0 w 283"/>
              <a:gd name="T1" fmla="*/ 0 h 446"/>
              <a:gd name="T2" fmla="*/ 0 w 283"/>
              <a:gd name="T3" fmla="*/ 220 h 446"/>
              <a:gd name="T4" fmla="*/ 283 w 283"/>
              <a:gd name="T5" fmla="*/ 446 h 446"/>
              <a:gd name="T6" fmla="*/ 283 w 283"/>
              <a:gd name="T7" fmla="*/ 212 h 446"/>
              <a:gd name="T8" fmla="*/ 0 w 283"/>
              <a:gd name="T9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46">
                <a:moveTo>
                  <a:pt x="0" y="0"/>
                </a:moveTo>
                <a:lnTo>
                  <a:pt x="0" y="220"/>
                </a:lnTo>
                <a:lnTo>
                  <a:pt x="283" y="446"/>
                </a:lnTo>
                <a:lnTo>
                  <a:pt x="283" y="2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Freeform 238"/>
          <p:cNvSpPr>
            <a:spLocks/>
          </p:cNvSpPr>
          <p:nvPr/>
        </p:nvSpPr>
        <p:spPr bwMode="auto">
          <a:xfrm>
            <a:off x="4421658" y="2245747"/>
            <a:ext cx="181038" cy="280832"/>
          </a:xfrm>
          <a:custGeom>
            <a:avLst/>
            <a:gdLst>
              <a:gd name="T0" fmla="*/ 283 w 283"/>
              <a:gd name="T1" fmla="*/ 210 h 439"/>
              <a:gd name="T2" fmla="*/ 0 w 283"/>
              <a:gd name="T3" fmla="*/ 0 h 439"/>
              <a:gd name="T4" fmla="*/ 0 w 283"/>
              <a:gd name="T5" fmla="*/ 227 h 439"/>
              <a:gd name="T6" fmla="*/ 283 w 283"/>
              <a:gd name="T7" fmla="*/ 439 h 439"/>
              <a:gd name="T8" fmla="*/ 283 w 283"/>
              <a:gd name="T9" fmla="*/ 21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39">
                <a:moveTo>
                  <a:pt x="283" y="210"/>
                </a:moveTo>
                <a:lnTo>
                  <a:pt x="0" y="0"/>
                </a:lnTo>
                <a:lnTo>
                  <a:pt x="0" y="227"/>
                </a:lnTo>
                <a:lnTo>
                  <a:pt x="283" y="439"/>
                </a:lnTo>
                <a:lnTo>
                  <a:pt x="283" y="21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Freeform 239"/>
          <p:cNvSpPr>
            <a:spLocks/>
          </p:cNvSpPr>
          <p:nvPr/>
        </p:nvSpPr>
        <p:spPr bwMode="auto">
          <a:xfrm>
            <a:off x="4421658" y="2073665"/>
            <a:ext cx="181038" cy="284031"/>
          </a:xfrm>
          <a:custGeom>
            <a:avLst/>
            <a:gdLst>
              <a:gd name="T0" fmla="*/ 283 w 283"/>
              <a:gd name="T1" fmla="*/ 444 h 444"/>
              <a:gd name="T2" fmla="*/ 283 w 283"/>
              <a:gd name="T3" fmla="*/ 203 h 444"/>
              <a:gd name="T4" fmla="*/ 0 w 283"/>
              <a:gd name="T5" fmla="*/ 0 h 444"/>
              <a:gd name="T6" fmla="*/ 0 w 283"/>
              <a:gd name="T7" fmla="*/ 233 h 444"/>
              <a:gd name="T8" fmla="*/ 283 w 283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44">
                <a:moveTo>
                  <a:pt x="283" y="444"/>
                </a:moveTo>
                <a:lnTo>
                  <a:pt x="283" y="203"/>
                </a:lnTo>
                <a:lnTo>
                  <a:pt x="0" y="0"/>
                </a:lnTo>
                <a:lnTo>
                  <a:pt x="0" y="233"/>
                </a:lnTo>
                <a:lnTo>
                  <a:pt x="283" y="44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240"/>
          <p:cNvSpPr>
            <a:spLocks/>
          </p:cNvSpPr>
          <p:nvPr/>
        </p:nvSpPr>
        <p:spPr bwMode="auto">
          <a:xfrm>
            <a:off x="4602696" y="2413351"/>
            <a:ext cx="184236" cy="285310"/>
          </a:xfrm>
          <a:custGeom>
            <a:avLst/>
            <a:gdLst>
              <a:gd name="T0" fmla="*/ 288 w 288"/>
              <a:gd name="T1" fmla="*/ 0 h 446"/>
              <a:gd name="T2" fmla="*/ 288 w 288"/>
              <a:gd name="T3" fmla="*/ 220 h 446"/>
              <a:gd name="T4" fmla="*/ 0 w 288"/>
              <a:gd name="T5" fmla="*/ 446 h 446"/>
              <a:gd name="T6" fmla="*/ 0 w 288"/>
              <a:gd name="T7" fmla="*/ 212 h 446"/>
              <a:gd name="T8" fmla="*/ 288 w 288"/>
              <a:gd name="T9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46">
                <a:moveTo>
                  <a:pt x="288" y="0"/>
                </a:moveTo>
                <a:lnTo>
                  <a:pt x="288" y="220"/>
                </a:lnTo>
                <a:lnTo>
                  <a:pt x="0" y="446"/>
                </a:lnTo>
                <a:lnTo>
                  <a:pt x="0" y="212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241"/>
          <p:cNvSpPr>
            <a:spLocks/>
          </p:cNvSpPr>
          <p:nvPr/>
        </p:nvSpPr>
        <p:spPr bwMode="auto">
          <a:xfrm>
            <a:off x="4602696" y="2245747"/>
            <a:ext cx="184236" cy="280832"/>
          </a:xfrm>
          <a:custGeom>
            <a:avLst/>
            <a:gdLst>
              <a:gd name="T0" fmla="*/ 0 w 288"/>
              <a:gd name="T1" fmla="*/ 210 h 439"/>
              <a:gd name="T2" fmla="*/ 288 w 288"/>
              <a:gd name="T3" fmla="*/ 0 h 439"/>
              <a:gd name="T4" fmla="*/ 288 w 288"/>
              <a:gd name="T5" fmla="*/ 227 h 439"/>
              <a:gd name="T6" fmla="*/ 0 w 288"/>
              <a:gd name="T7" fmla="*/ 439 h 439"/>
              <a:gd name="T8" fmla="*/ 0 w 288"/>
              <a:gd name="T9" fmla="*/ 21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39">
                <a:moveTo>
                  <a:pt x="0" y="210"/>
                </a:moveTo>
                <a:lnTo>
                  <a:pt x="288" y="0"/>
                </a:lnTo>
                <a:lnTo>
                  <a:pt x="288" y="227"/>
                </a:lnTo>
                <a:lnTo>
                  <a:pt x="0" y="439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242"/>
          <p:cNvSpPr>
            <a:spLocks/>
          </p:cNvSpPr>
          <p:nvPr/>
        </p:nvSpPr>
        <p:spPr bwMode="auto">
          <a:xfrm>
            <a:off x="4602696" y="2073665"/>
            <a:ext cx="184236" cy="284031"/>
          </a:xfrm>
          <a:custGeom>
            <a:avLst/>
            <a:gdLst>
              <a:gd name="T0" fmla="*/ 0 w 288"/>
              <a:gd name="T1" fmla="*/ 444 h 444"/>
              <a:gd name="T2" fmla="*/ 0 w 288"/>
              <a:gd name="T3" fmla="*/ 203 h 444"/>
              <a:gd name="T4" fmla="*/ 288 w 288"/>
              <a:gd name="T5" fmla="*/ 0 h 444"/>
              <a:gd name="T6" fmla="*/ 288 w 288"/>
              <a:gd name="T7" fmla="*/ 233 h 444"/>
              <a:gd name="T8" fmla="*/ 0 w 288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44">
                <a:moveTo>
                  <a:pt x="0" y="444"/>
                </a:moveTo>
                <a:lnTo>
                  <a:pt x="0" y="203"/>
                </a:lnTo>
                <a:lnTo>
                  <a:pt x="288" y="0"/>
                </a:lnTo>
                <a:lnTo>
                  <a:pt x="288" y="233"/>
                </a:lnTo>
                <a:lnTo>
                  <a:pt x="0" y="44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4775090" y="1422996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DDoS</a:t>
            </a:r>
            <a:endPara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Secure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5573712" y="4437870"/>
            <a:ext cx="5037137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WebApp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Secure</a:t>
            </a:r>
          </a:p>
        </p:txBody>
      </p:sp>
      <p:sp>
        <p:nvSpPr>
          <p:cNvPr id="316" name="Rectangle 315"/>
          <p:cNvSpPr/>
          <p:nvPr/>
        </p:nvSpPr>
        <p:spPr>
          <a:xfrm>
            <a:off x="5573712" y="4910204"/>
            <a:ext cx="5037137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DDoS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Secure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5573712" y="5382538"/>
            <a:ext cx="5037137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SRX Secure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73712" y="1250950"/>
            <a:ext cx="5037137" cy="3145473"/>
            <a:chOff x="5573712" y="2679973"/>
            <a:chExt cx="5037137" cy="3145473"/>
          </a:xfrm>
        </p:grpSpPr>
        <p:sp>
          <p:nvSpPr>
            <p:cNvPr id="314" name="Rectangle 313"/>
            <p:cNvSpPr/>
            <p:nvPr/>
          </p:nvSpPr>
          <p:spPr>
            <a:xfrm>
              <a:off x="5573712" y="2679973"/>
              <a:ext cx="5037137" cy="49244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80" tIns="91440" rIns="182880" bIns="91440" rtlCol="0" anchor="t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  <a:cs typeface="Arial" charset="0"/>
                </a:rPr>
                <a:t>Spotlight Attacker Database</a:t>
              </a: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5573712" y="3172416"/>
              <a:ext cx="5037137" cy="265303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80" tIns="91440" rIns="182880" bIns="91440" rtlCol="0" anchor="t" anchorCtr="0"/>
            <a:lstStyle/>
            <a:p>
              <a:pPr fontAlgn="base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5"/>
                  </a:solidFill>
                  <a:latin typeface="Arial" charset="0"/>
                  <a:cs typeface="Arial" charset="0"/>
                </a:rPr>
                <a:t>What it is</a:t>
              </a:r>
            </a:p>
            <a:p>
              <a:pPr marL="173038" indent="-173038" fontAlgn="base">
                <a:buClr>
                  <a:schemeClr val="accent5"/>
                </a:buClr>
                <a:buFont typeface="Wingdings" pitchFamily="2" charset="2"/>
                <a:buChar char="§"/>
              </a:pPr>
              <a:r>
                <a:rPr lang="en-US" sz="1300" dirty="0"/>
                <a:t>Aggregates hacker profile information from global </a:t>
              </a:r>
              <a:br>
                <a:rPr lang="en-US" sz="1300" dirty="0"/>
              </a:br>
              <a:r>
                <a:rPr lang="en-US" sz="1300" dirty="0"/>
                <a:t>sources in a cloud-based database</a:t>
              </a:r>
            </a:p>
            <a:p>
              <a:pPr marL="173038" indent="-173038" fontAlgn="base">
                <a:buClr>
                  <a:schemeClr val="accent5"/>
                </a:buClr>
                <a:buFont typeface="Wingdings" pitchFamily="2" charset="2"/>
                <a:buChar char="§"/>
              </a:pPr>
              <a:r>
                <a:rPr lang="en-US" sz="1300" dirty="0"/>
                <a:t>Distributes aggregated hacker profile information </a:t>
              </a:r>
              <a:br>
                <a:rPr lang="en-US" sz="1300" dirty="0"/>
              </a:br>
              <a:r>
                <a:rPr lang="en-US" sz="1300" dirty="0"/>
                <a:t>to global subscribers</a:t>
              </a:r>
            </a:p>
            <a:p>
              <a:pPr fontAlgn="base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5"/>
                  </a:solidFill>
                  <a:latin typeface="Arial" charset="0"/>
                  <a:cs typeface="Arial" charset="0"/>
                </a:rPr>
                <a:t>Why it’s different</a:t>
              </a:r>
            </a:p>
            <a:p>
              <a:pPr marL="173038" indent="-173038" fontAlgn="base">
                <a:buClr>
                  <a:schemeClr val="accent5"/>
                </a:buClr>
                <a:buFont typeface="Wingdings" pitchFamily="2" charset="2"/>
                <a:buChar char="§"/>
              </a:pPr>
              <a:r>
                <a:rPr lang="en-US" sz="1300" dirty="0"/>
                <a:t>High accuracy zero day attacker detection</a:t>
              </a:r>
              <a:br>
                <a:rPr lang="en-US" sz="1300" dirty="0"/>
              </a:br>
              <a:r>
                <a:rPr lang="en-US" sz="1300" dirty="0"/>
                <a:t>and threat mitigation</a:t>
              </a:r>
            </a:p>
            <a:p>
              <a:pPr marL="173038" indent="-173038" fontAlgn="base">
                <a:buClr>
                  <a:schemeClr val="accent5"/>
                </a:buClr>
                <a:buFont typeface="Wingdings" pitchFamily="2" charset="2"/>
                <a:buChar char="§"/>
              </a:pPr>
              <a:r>
                <a:rPr lang="en-US" sz="1300" dirty="0"/>
                <a:t>Only </a:t>
              </a:r>
              <a:r>
                <a:rPr lang="en-US" sz="1300" dirty="0" smtClean="0"/>
                <a:t>solution to </a:t>
              </a:r>
              <a:r>
                <a:rPr lang="en-US" sz="1300" dirty="0"/>
                <a:t>offer device-level hacker</a:t>
              </a:r>
              <a:br>
                <a:rPr lang="en-US" sz="1300" dirty="0"/>
              </a:br>
              <a:r>
                <a:rPr lang="en-US" sz="1300" dirty="0"/>
                <a:t>profiling service </a:t>
              </a:r>
              <a:endParaRPr lang="en-US" sz="1300" dirty="0" smtClean="0"/>
            </a:p>
            <a:p>
              <a:pPr marL="173038" indent="-173038" fontAlgn="base">
                <a:buClr>
                  <a:schemeClr val="accent5"/>
                </a:buClr>
                <a:buFont typeface="Wingdings" pitchFamily="2" charset="2"/>
                <a:buChar char="§"/>
              </a:pPr>
              <a:r>
                <a:rPr lang="en-US" sz="1300" dirty="0" smtClean="0"/>
                <a:t>Can block a single device/attacker</a:t>
              </a:r>
              <a:endParaRPr lang="en-US" sz="1300" dirty="0"/>
            </a:p>
          </p:txBody>
        </p:sp>
      </p:grpSp>
      <p:sp>
        <p:nvSpPr>
          <p:cNvPr id="320" name="Rectangle 319"/>
          <p:cNvSpPr/>
          <p:nvPr/>
        </p:nvSpPr>
        <p:spPr>
          <a:xfrm>
            <a:off x="3396763" y="4004861"/>
            <a:ext cx="1166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charset="0"/>
                <a:cs typeface="Arial" charset="0"/>
              </a:rPr>
              <a:t>Spotlight Attacker Database</a:t>
            </a:r>
            <a:endParaRPr lang="en-US" sz="1200" dirty="0"/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t="17567" r="38655" b="27470"/>
          <a:stretch/>
        </p:blipFill>
        <p:spPr>
          <a:xfrm>
            <a:off x="369639" y="1250822"/>
            <a:ext cx="5032375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Up-Down Arrow 1"/>
          <p:cNvSpPr/>
          <p:nvPr/>
        </p:nvSpPr>
        <p:spPr>
          <a:xfrm rot="14030781">
            <a:off x="1927385" y="4100436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Up-Down Arrow 1"/>
          <p:cNvSpPr/>
          <p:nvPr/>
        </p:nvSpPr>
        <p:spPr>
          <a:xfrm rot="3009417">
            <a:off x="3717363" y="2666188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Up-Down Arrow 1"/>
          <p:cNvSpPr/>
          <p:nvPr/>
        </p:nvSpPr>
        <p:spPr>
          <a:xfrm rot="14030781">
            <a:off x="3586101" y="2776064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Up-Down Arrow 1"/>
          <p:cNvSpPr/>
          <p:nvPr/>
        </p:nvSpPr>
        <p:spPr>
          <a:xfrm rot="18683858">
            <a:off x="1734796" y="2595163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737305" y="1540179"/>
            <a:ext cx="1348631" cy="1391611"/>
            <a:chOff x="3561034" y="3818783"/>
            <a:chExt cx="1348631" cy="1391611"/>
          </a:xfrm>
        </p:grpSpPr>
        <p:sp>
          <p:nvSpPr>
            <p:cNvPr id="136" name="Rectangle 252"/>
            <p:cNvSpPr/>
            <p:nvPr/>
          </p:nvSpPr>
          <p:spPr>
            <a:xfrm>
              <a:off x="3561034" y="4156105"/>
              <a:ext cx="1348631" cy="1054289"/>
            </a:xfrm>
            <a:custGeom>
              <a:avLst/>
              <a:gdLst>
                <a:gd name="connsiteX0" fmla="*/ 0 w 1269076"/>
                <a:gd name="connsiteY0" fmla="*/ 0 h 925488"/>
                <a:gd name="connsiteX1" fmla="*/ 1269076 w 1269076"/>
                <a:gd name="connsiteY1" fmla="*/ 0 h 925488"/>
                <a:gd name="connsiteX2" fmla="*/ 1269076 w 1269076"/>
                <a:gd name="connsiteY2" fmla="*/ 925488 h 925488"/>
                <a:gd name="connsiteX3" fmla="*/ 0 w 1269076"/>
                <a:gd name="connsiteY3" fmla="*/ 925488 h 925488"/>
                <a:gd name="connsiteX4" fmla="*/ 0 w 1269076"/>
                <a:gd name="connsiteY4" fmla="*/ 0 h 925488"/>
                <a:gd name="connsiteX0" fmla="*/ 742604 w 1269076"/>
                <a:gd name="connsiteY0" fmla="*/ 0 h 1064033"/>
                <a:gd name="connsiteX1" fmla="*/ 1269076 w 1269076"/>
                <a:gd name="connsiteY1" fmla="*/ 138545 h 1064033"/>
                <a:gd name="connsiteX2" fmla="*/ 1269076 w 1269076"/>
                <a:gd name="connsiteY2" fmla="*/ 1064033 h 1064033"/>
                <a:gd name="connsiteX3" fmla="*/ 0 w 1269076"/>
                <a:gd name="connsiteY3" fmla="*/ 1064033 h 1064033"/>
                <a:gd name="connsiteX4" fmla="*/ 742604 w 1269076"/>
                <a:gd name="connsiteY4" fmla="*/ 0 h 1064033"/>
                <a:gd name="connsiteX0" fmla="*/ 814647 w 1341119"/>
                <a:gd name="connsiteY0" fmla="*/ 0 h 1064033"/>
                <a:gd name="connsiteX1" fmla="*/ 1341119 w 1341119"/>
                <a:gd name="connsiteY1" fmla="*/ 138545 h 1064033"/>
                <a:gd name="connsiteX2" fmla="*/ 1341119 w 1341119"/>
                <a:gd name="connsiteY2" fmla="*/ 1064033 h 1064033"/>
                <a:gd name="connsiteX3" fmla="*/ 0 w 1341119"/>
                <a:gd name="connsiteY3" fmla="*/ 592978 h 1064033"/>
                <a:gd name="connsiteX4" fmla="*/ 814647 w 1341119"/>
                <a:gd name="connsiteY4" fmla="*/ 0 h 1064033"/>
                <a:gd name="connsiteX0" fmla="*/ 814647 w 1341119"/>
                <a:gd name="connsiteY0" fmla="*/ 0 h 1058492"/>
                <a:gd name="connsiteX1" fmla="*/ 1341119 w 1341119"/>
                <a:gd name="connsiteY1" fmla="*/ 138545 h 1058492"/>
                <a:gd name="connsiteX2" fmla="*/ 737061 w 1341119"/>
                <a:gd name="connsiteY2" fmla="*/ 1058492 h 1058492"/>
                <a:gd name="connsiteX3" fmla="*/ 0 w 1341119"/>
                <a:gd name="connsiteY3" fmla="*/ 592978 h 1058492"/>
                <a:gd name="connsiteX4" fmla="*/ 814647 w 1341119"/>
                <a:gd name="connsiteY4" fmla="*/ 0 h 1058492"/>
                <a:gd name="connsiteX0" fmla="*/ 814647 w 1468581"/>
                <a:gd name="connsiteY0" fmla="*/ 0 h 1058492"/>
                <a:gd name="connsiteX1" fmla="*/ 1468581 w 1468581"/>
                <a:gd name="connsiteY1" fmla="*/ 437803 h 1058492"/>
                <a:gd name="connsiteX2" fmla="*/ 737061 w 1468581"/>
                <a:gd name="connsiteY2" fmla="*/ 1058492 h 1058492"/>
                <a:gd name="connsiteX3" fmla="*/ 0 w 1468581"/>
                <a:gd name="connsiteY3" fmla="*/ 592978 h 1058492"/>
                <a:gd name="connsiteX4" fmla="*/ 814647 w 1468581"/>
                <a:gd name="connsiteY4" fmla="*/ 0 h 1058492"/>
                <a:gd name="connsiteX0" fmla="*/ 836814 w 1468581"/>
                <a:gd name="connsiteY0" fmla="*/ 0 h 1119452"/>
                <a:gd name="connsiteX1" fmla="*/ 1468581 w 1468581"/>
                <a:gd name="connsiteY1" fmla="*/ 498763 h 1119452"/>
                <a:gd name="connsiteX2" fmla="*/ 737061 w 1468581"/>
                <a:gd name="connsiteY2" fmla="*/ 1119452 h 1119452"/>
                <a:gd name="connsiteX3" fmla="*/ 0 w 1468581"/>
                <a:gd name="connsiteY3" fmla="*/ 653938 h 1119452"/>
                <a:gd name="connsiteX4" fmla="*/ 836814 w 1468581"/>
                <a:gd name="connsiteY4" fmla="*/ 0 h 1119452"/>
                <a:gd name="connsiteX0" fmla="*/ 770312 w 1402079"/>
                <a:gd name="connsiteY0" fmla="*/ 0 h 1119452"/>
                <a:gd name="connsiteX1" fmla="*/ 1402079 w 1402079"/>
                <a:gd name="connsiteY1" fmla="*/ 498763 h 1119452"/>
                <a:gd name="connsiteX2" fmla="*/ 670559 w 1402079"/>
                <a:gd name="connsiteY2" fmla="*/ 1119452 h 1119452"/>
                <a:gd name="connsiteX3" fmla="*/ 0 w 1402079"/>
                <a:gd name="connsiteY3" fmla="*/ 598520 h 1119452"/>
                <a:gd name="connsiteX4" fmla="*/ 770312 w 1402079"/>
                <a:gd name="connsiteY4" fmla="*/ 0 h 1119452"/>
                <a:gd name="connsiteX0" fmla="*/ 770312 w 1402079"/>
                <a:gd name="connsiteY0" fmla="*/ 0 h 1124994"/>
                <a:gd name="connsiteX1" fmla="*/ 1402079 w 1402079"/>
                <a:gd name="connsiteY1" fmla="*/ 498763 h 1124994"/>
                <a:gd name="connsiteX2" fmla="*/ 631766 w 1402079"/>
                <a:gd name="connsiteY2" fmla="*/ 1124994 h 1124994"/>
                <a:gd name="connsiteX3" fmla="*/ 0 w 1402079"/>
                <a:gd name="connsiteY3" fmla="*/ 598520 h 1124994"/>
                <a:gd name="connsiteX4" fmla="*/ 770312 w 1402079"/>
                <a:gd name="connsiteY4" fmla="*/ 0 h 1124994"/>
                <a:gd name="connsiteX0" fmla="*/ 770312 w 1402079"/>
                <a:gd name="connsiteY0" fmla="*/ 0 h 1025241"/>
                <a:gd name="connsiteX1" fmla="*/ 1402079 w 1402079"/>
                <a:gd name="connsiteY1" fmla="*/ 498763 h 1025241"/>
                <a:gd name="connsiteX2" fmla="*/ 543097 w 1402079"/>
                <a:gd name="connsiteY2" fmla="*/ 1025241 h 1025241"/>
                <a:gd name="connsiteX3" fmla="*/ 0 w 1402079"/>
                <a:gd name="connsiteY3" fmla="*/ 598520 h 1025241"/>
                <a:gd name="connsiteX4" fmla="*/ 770312 w 1402079"/>
                <a:gd name="connsiteY4" fmla="*/ 0 h 1025241"/>
                <a:gd name="connsiteX0" fmla="*/ 770312 w 1318952"/>
                <a:gd name="connsiteY0" fmla="*/ 0 h 1025241"/>
                <a:gd name="connsiteX1" fmla="*/ 1318952 w 1318952"/>
                <a:gd name="connsiteY1" fmla="*/ 432262 h 1025241"/>
                <a:gd name="connsiteX2" fmla="*/ 543097 w 1318952"/>
                <a:gd name="connsiteY2" fmla="*/ 1025241 h 1025241"/>
                <a:gd name="connsiteX3" fmla="*/ 0 w 1318952"/>
                <a:gd name="connsiteY3" fmla="*/ 598520 h 1025241"/>
                <a:gd name="connsiteX4" fmla="*/ 770312 w 1318952"/>
                <a:gd name="connsiteY4" fmla="*/ 0 h 1025241"/>
                <a:gd name="connsiteX0" fmla="*/ 687185 w 1235825"/>
                <a:gd name="connsiteY0" fmla="*/ 0 h 1025241"/>
                <a:gd name="connsiteX1" fmla="*/ 1235825 w 1235825"/>
                <a:gd name="connsiteY1" fmla="*/ 432262 h 1025241"/>
                <a:gd name="connsiteX2" fmla="*/ 459970 w 1235825"/>
                <a:gd name="connsiteY2" fmla="*/ 1025241 h 1025241"/>
                <a:gd name="connsiteX3" fmla="*/ 0 w 1235825"/>
                <a:gd name="connsiteY3" fmla="*/ 637313 h 1025241"/>
                <a:gd name="connsiteX4" fmla="*/ 687185 w 1235825"/>
                <a:gd name="connsiteY4" fmla="*/ 0 h 1025241"/>
                <a:gd name="connsiteX0" fmla="*/ 781396 w 1235825"/>
                <a:gd name="connsiteY0" fmla="*/ 0 h 931030"/>
                <a:gd name="connsiteX1" fmla="*/ 1235825 w 1235825"/>
                <a:gd name="connsiteY1" fmla="*/ 338051 h 931030"/>
                <a:gd name="connsiteX2" fmla="*/ 459970 w 1235825"/>
                <a:gd name="connsiteY2" fmla="*/ 931030 h 931030"/>
                <a:gd name="connsiteX3" fmla="*/ 0 w 1235825"/>
                <a:gd name="connsiteY3" fmla="*/ 543102 h 931030"/>
                <a:gd name="connsiteX4" fmla="*/ 781396 w 1235825"/>
                <a:gd name="connsiteY4" fmla="*/ 0 h 931030"/>
                <a:gd name="connsiteX0" fmla="*/ 703811 w 1158240"/>
                <a:gd name="connsiteY0" fmla="*/ 0 h 931030"/>
                <a:gd name="connsiteX1" fmla="*/ 1158240 w 1158240"/>
                <a:gd name="connsiteY1" fmla="*/ 338051 h 931030"/>
                <a:gd name="connsiteX2" fmla="*/ 382385 w 1158240"/>
                <a:gd name="connsiteY2" fmla="*/ 931030 h 931030"/>
                <a:gd name="connsiteX3" fmla="*/ 0 w 1158240"/>
                <a:gd name="connsiteY3" fmla="*/ 482142 h 931030"/>
                <a:gd name="connsiteX4" fmla="*/ 703811 w 1158240"/>
                <a:gd name="connsiteY4" fmla="*/ 0 h 931030"/>
                <a:gd name="connsiteX0" fmla="*/ 703811 w 1158240"/>
                <a:gd name="connsiteY0" fmla="*/ 0 h 864528"/>
                <a:gd name="connsiteX1" fmla="*/ 1158240 w 1158240"/>
                <a:gd name="connsiteY1" fmla="*/ 338051 h 864528"/>
                <a:gd name="connsiteX2" fmla="*/ 454428 w 1158240"/>
                <a:gd name="connsiteY2" fmla="*/ 864528 h 864528"/>
                <a:gd name="connsiteX3" fmla="*/ 0 w 1158240"/>
                <a:gd name="connsiteY3" fmla="*/ 482142 h 864528"/>
                <a:gd name="connsiteX4" fmla="*/ 703811 w 1158240"/>
                <a:gd name="connsiteY4" fmla="*/ 0 h 864528"/>
                <a:gd name="connsiteX0" fmla="*/ 703811 w 1158240"/>
                <a:gd name="connsiteY0" fmla="*/ 0 h 875612"/>
                <a:gd name="connsiteX1" fmla="*/ 1158240 w 1158240"/>
                <a:gd name="connsiteY1" fmla="*/ 338051 h 875612"/>
                <a:gd name="connsiteX2" fmla="*/ 476595 w 1158240"/>
                <a:gd name="connsiteY2" fmla="*/ 875612 h 875612"/>
                <a:gd name="connsiteX3" fmla="*/ 0 w 1158240"/>
                <a:gd name="connsiteY3" fmla="*/ 482142 h 875612"/>
                <a:gd name="connsiteX4" fmla="*/ 703811 w 1158240"/>
                <a:gd name="connsiteY4" fmla="*/ 0 h 875612"/>
                <a:gd name="connsiteX0" fmla="*/ 681644 w 1136073"/>
                <a:gd name="connsiteY0" fmla="*/ 0 h 875612"/>
                <a:gd name="connsiteX1" fmla="*/ 1136073 w 1136073"/>
                <a:gd name="connsiteY1" fmla="*/ 338051 h 875612"/>
                <a:gd name="connsiteX2" fmla="*/ 454428 w 1136073"/>
                <a:gd name="connsiteY2" fmla="*/ 875612 h 875612"/>
                <a:gd name="connsiteX3" fmla="*/ 0 w 1136073"/>
                <a:gd name="connsiteY3" fmla="*/ 498768 h 875612"/>
                <a:gd name="connsiteX4" fmla="*/ 681644 w 1136073"/>
                <a:gd name="connsiteY4" fmla="*/ 0 h 875612"/>
                <a:gd name="connsiteX0" fmla="*/ 662594 w 1117023"/>
                <a:gd name="connsiteY0" fmla="*/ 0 h 875612"/>
                <a:gd name="connsiteX1" fmla="*/ 1117023 w 1117023"/>
                <a:gd name="connsiteY1" fmla="*/ 338051 h 875612"/>
                <a:gd name="connsiteX2" fmla="*/ 435378 w 1117023"/>
                <a:gd name="connsiteY2" fmla="*/ 875612 h 875612"/>
                <a:gd name="connsiteX3" fmla="*/ 0 w 1117023"/>
                <a:gd name="connsiteY3" fmla="*/ 484480 h 875612"/>
                <a:gd name="connsiteX4" fmla="*/ 662594 w 1117023"/>
                <a:gd name="connsiteY4" fmla="*/ 0 h 875612"/>
                <a:gd name="connsiteX0" fmla="*/ 662594 w 1117023"/>
                <a:gd name="connsiteY0" fmla="*/ 0 h 863705"/>
                <a:gd name="connsiteX1" fmla="*/ 1117023 w 1117023"/>
                <a:gd name="connsiteY1" fmla="*/ 338051 h 863705"/>
                <a:gd name="connsiteX2" fmla="*/ 461572 w 1117023"/>
                <a:gd name="connsiteY2" fmla="*/ 863705 h 863705"/>
                <a:gd name="connsiteX3" fmla="*/ 0 w 1117023"/>
                <a:gd name="connsiteY3" fmla="*/ 484480 h 863705"/>
                <a:gd name="connsiteX4" fmla="*/ 662594 w 1117023"/>
                <a:gd name="connsiteY4" fmla="*/ 0 h 863705"/>
                <a:gd name="connsiteX0" fmla="*/ 624494 w 1117023"/>
                <a:gd name="connsiteY0" fmla="*/ 0 h 873230"/>
                <a:gd name="connsiteX1" fmla="*/ 1117023 w 1117023"/>
                <a:gd name="connsiteY1" fmla="*/ 347576 h 873230"/>
                <a:gd name="connsiteX2" fmla="*/ 461572 w 1117023"/>
                <a:gd name="connsiteY2" fmla="*/ 873230 h 873230"/>
                <a:gd name="connsiteX3" fmla="*/ 0 w 1117023"/>
                <a:gd name="connsiteY3" fmla="*/ 494005 h 873230"/>
                <a:gd name="connsiteX4" fmla="*/ 624494 w 1117023"/>
                <a:gd name="connsiteY4" fmla="*/ 0 h 87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23" h="873230">
                  <a:moveTo>
                    <a:pt x="624494" y="0"/>
                  </a:moveTo>
                  <a:lnTo>
                    <a:pt x="1117023" y="347576"/>
                  </a:lnTo>
                  <a:lnTo>
                    <a:pt x="461572" y="873230"/>
                  </a:lnTo>
                  <a:lnTo>
                    <a:pt x="0" y="494005"/>
                  </a:lnTo>
                  <a:lnTo>
                    <a:pt x="624494" y="0"/>
                  </a:lnTo>
                  <a:close/>
                </a:path>
              </a:pathLst>
            </a:custGeom>
            <a:gradFill flip="none" rotWithShape="1">
              <a:gsLst>
                <a:gs pos="11000">
                  <a:schemeClr val="accent6"/>
                </a:gs>
                <a:gs pos="72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7" name="Group 229"/>
            <p:cNvGrpSpPr>
              <a:grpSpLocks noChangeAspect="1"/>
            </p:cNvGrpSpPr>
            <p:nvPr/>
          </p:nvGrpSpPr>
          <p:grpSpPr bwMode="auto">
            <a:xfrm>
              <a:off x="4136882" y="3818783"/>
              <a:ext cx="365274" cy="753577"/>
              <a:chOff x="2564" y="1676"/>
              <a:chExt cx="571" cy="1178"/>
            </a:xfrm>
          </p:grpSpPr>
          <p:sp>
            <p:nvSpPr>
              <p:cNvPr id="274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5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6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7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8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9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80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81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82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38" name="Group 229"/>
            <p:cNvGrpSpPr>
              <a:grpSpLocks noChangeAspect="1"/>
            </p:cNvGrpSpPr>
            <p:nvPr/>
          </p:nvGrpSpPr>
          <p:grpSpPr bwMode="auto">
            <a:xfrm>
              <a:off x="3909340" y="3995769"/>
              <a:ext cx="365274" cy="753577"/>
              <a:chOff x="2564" y="1676"/>
              <a:chExt cx="571" cy="1178"/>
            </a:xfrm>
          </p:grpSpPr>
          <p:sp>
            <p:nvSpPr>
              <p:cNvPr id="265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66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67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68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69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0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1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2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3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39" name="Group 229"/>
            <p:cNvGrpSpPr>
              <a:grpSpLocks noChangeAspect="1"/>
            </p:cNvGrpSpPr>
            <p:nvPr/>
          </p:nvGrpSpPr>
          <p:grpSpPr bwMode="auto">
            <a:xfrm>
              <a:off x="3681798" y="4172755"/>
              <a:ext cx="365274" cy="753577"/>
              <a:chOff x="2564" y="1676"/>
              <a:chExt cx="571" cy="1178"/>
            </a:xfrm>
          </p:grpSpPr>
          <p:sp>
            <p:nvSpPr>
              <p:cNvPr id="256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57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58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59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60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61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63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64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0" name="Group 107"/>
            <p:cNvGrpSpPr>
              <a:grpSpLocks noChangeAspect="1"/>
            </p:cNvGrpSpPr>
            <p:nvPr/>
          </p:nvGrpSpPr>
          <p:grpSpPr bwMode="auto">
            <a:xfrm>
              <a:off x="4031255" y="4684451"/>
              <a:ext cx="192512" cy="386770"/>
              <a:chOff x="2524" y="2472"/>
              <a:chExt cx="441" cy="886"/>
            </a:xfrm>
          </p:grpSpPr>
          <p:sp>
            <p:nvSpPr>
              <p:cNvPr id="163" name="Freeform 108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4" name="Freeform 109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5" name="Freeform 110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6" name="Freeform 111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7" name="Freeform 112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4" name="Freeform 113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5" name="Freeform 114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6" name="Freeform 115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7" name="Freeform 116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55" name="Freeform 117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1" name="Group 107"/>
            <p:cNvGrpSpPr>
              <a:grpSpLocks noChangeAspect="1"/>
            </p:cNvGrpSpPr>
            <p:nvPr/>
          </p:nvGrpSpPr>
          <p:grpSpPr bwMode="auto">
            <a:xfrm>
              <a:off x="4252933" y="4506457"/>
              <a:ext cx="192512" cy="386770"/>
              <a:chOff x="2524" y="2472"/>
              <a:chExt cx="441" cy="886"/>
            </a:xfrm>
          </p:grpSpPr>
          <p:sp>
            <p:nvSpPr>
              <p:cNvPr id="153" name="Freeform 108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4" name="Freeform 109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5" name="Freeform 110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6" name="Freeform 111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7" name="Freeform 112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8" name="Freeform 113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9" name="Freeform 114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0" name="Freeform 115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1" name="Freeform 116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2" name="Freeform 117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2" name="Group 107"/>
            <p:cNvGrpSpPr>
              <a:grpSpLocks noChangeAspect="1"/>
            </p:cNvGrpSpPr>
            <p:nvPr/>
          </p:nvGrpSpPr>
          <p:grpSpPr bwMode="auto">
            <a:xfrm>
              <a:off x="4474612" y="4328463"/>
              <a:ext cx="192512" cy="386770"/>
              <a:chOff x="2524" y="2472"/>
              <a:chExt cx="441" cy="886"/>
            </a:xfrm>
          </p:grpSpPr>
          <p:sp>
            <p:nvSpPr>
              <p:cNvPr id="143" name="Freeform 108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4" name="Freeform 109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5" name="Freeform 110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6" name="Freeform 111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7" name="Freeform 112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8" name="Freeform 113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9" name="Freeform 114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0" name="Freeform 115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1" name="Freeform 116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2" name="Freeform 117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42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Juniper SECURITY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3712" y="4907785"/>
            <a:ext cx="5037137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DDoS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Secure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3712" y="5379363"/>
            <a:ext cx="5037137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SRX Secure </a:t>
            </a:r>
          </a:p>
        </p:txBody>
      </p:sp>
      <p:sp>
        <p:nvSpPr>
          <p:cNvPr id="9" name="Rectangle 8"/>
          <p:cNvSpPr/>
          <p:nvPr/>
        </p:nvSpPr>
        <p:spPr>
          <a:xfrm>
            <a:off x="5573712" y="1250950"/>
            <a:ext cx="5037137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Spotlight Attacker Database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73712" y="1722528"/>
            <a:ext cx="5037137" cy="3144566"/>
            <a:chOff x="5573712" y="1250950"/>
            <a:chExt cx="5037137" cy="3144566"/>
          </a:xfrm>
        </p:grpSpPr>
        <p:sp>
          <p:nvSpPr>
            <p:cNvPr id="6" name="Rectangle 5"/>
            <p:cNvSpPr/>
            <p:nvPr/>
          </p:nvSpPr>
          <p:spPr>
            <a:xfrm>
              <a:off x="5573712" y="1250950"/>
              <a:ext cx="5037137" cy="49244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80" tIns="91440" rIns="182880" bIns="91440" rtlCol="0" anchor="t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chemeClr val="accent5">
                      <a:lumMod val="75000"/>
                    </a:schemeClr>
                  </a:solidFill>
                  <a:latin typeface="Arial" charset="0"/>
                  <a:cs typeface="Arial" charset="0"/>
                </a:rPr>
                <a:t>WebApp</a:t>
              </a:r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  <a:cs typeface="Arial" charset="0"/>
                </a:rPr>
                <a:t> Secure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73712" y="1742486"/>
              <a:ext cx="5037137" cy="265303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80" tIns="91440" rIns="182880" bIns="91440" rtlCol="0" anchor="t" anchorCtr="0"/>
            <a:lstStyle/>
            <a:p>
              <a:pPr fontAlgn="base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5"/>
                  </a:solidFill>
                  <a:latin typeface="Arial" charset="0"/>
                  <a:cs typeface="Arial" charset="0"/>
                </a:rPr>
                <a:t>What it is</a:t>
              </a:r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/>
                <a:t>Continuously monitors web apps to stop hackers and botnets </a:t>
              </a:r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/>
                <a:t>Collects forensic data on hacker device, location,</a:t>
              </a:r>
              <a:br>
                <a:rPr lang="en-US" sz="1300" dirty="0"/>
              </a:br>
              <a:r>
                <a:rPr lang="en-US" sz="1300" dirty="0"/>
                <a:t>and methods</a:t>
              </a:r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/>
                <a:t>Continuously updates on-board hacker profile information </a:t>
              </a:r>
            </a:p>
            <a:p>
              <a:pPr fontAlgn="base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5"/>
                  </a:solidFill>
                  <a:latin typeface="Arial" charset="0"/>
                  <a:cs typeface="Arial" charset="0"/>
                </a:rPr>
                <a:t>Why it’s different</a:t>
              </a:r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/>
                <a:t>Accurate threat mitigation with </a:t>
              </a:r>
              <a:r>
                <a:rPr lang="en-US" sz="1300" dirty="0" smtClean="0"/>
                <a:t>near-zero </a:t>
              </a:r>
              <a:r>
                <a:rPr lang="en-US" sz="1300" dirty="0"/>
                <a:t>false positives</a:t>
              </a:r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/>
                <a:t>Hacker profile sharing for global protection surface</a:t>
              </a:r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/>
                <a:t>Flexible deployment (i.e., appliance, VM, AWS)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t="17567" r="38655" b="27470"/>
          <a:stretch/>
        </p:blipFill>
        <p:spPr>
          <a:xfrm>
            <a:off x="368300" y="1247775"/>
            <a:ext cx="5032375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68300" y="1250950"/>
            <a:ext cx="5029200" cy="456247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 rot="370460">
            <a:off x="1444099" y="2353600"/>
            <a:ext cx="2703427" cy="2482685"/>
            <a:chOff x="1747248" y="2596676"/>
            <a:chExt cx="2703427" cy="2482685"/>
          </a:xfrm>
        </p:grpSpPr>
        <p:cxnSp>
          <p:nvCxnSpPr>
            <p:cNvPr id="18" name="Straight Connector 17"/>
            <p:cNvCxnSpPr/>
            <p:nvPr/>
          </p:nvCxnSpPr>
          <p:spPr>
            <a:xfrm rot="21229540">
              <a:off x="1747248" y="2770418"/>
              <a:ext cx="1494978" cy="1212059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7990" y="2596676"/>
              <a:ext cx="2482685" cy="2482685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252"/>
          <p:cNvSpPr/>
          <p:nvPr/>
        </p:nvSpPr>
        <p:spPr>
          <a:xfrm>
            <a:off x="3817684" y="1868562"/>
            <a:ext cx="1348631" cy="1054289"/>
          </a:xfrm>
          <a:custGeom>
            <a:avLst/>
            <a:gdLst>
              <a:gd name="connsiteX0" fmla="*/ 0 w 1269076"/>
              <a:gd name="connsiteY0" fmla="*/ 0 h 925488"/>
              <a:gd name="connsiteX1" fmla="*/ 1269076 w 1269076"/>
              <a:gd name="connsiteY1" fmla="*/ 0 h 925488"/>
              <a:gd name="connsiteX2" fmla="*/ 1269076 w 1269076"/>
              <a:gd name="connsiteY2" fmla="*/ 925488 h 925488"/>
              <a:gd name="connsiteX3" fmla="*/ 0 w 1269076"/>
              <a:gd name="connsiteY3" fmla="*/ 925488 h 925488"/>
              <a:gd name="connsiteX4" fmla="*/ 0 w 1269076"/>
              <a:gd name="connsiteY4" fmla="*/ 0 h 925488"/>
              <a:gd name="connsiteX0" fmla="*/ 742604 w 1269076"/>
              <a:gd name="connsiteY0" fmla="*/ 0 h 1064033"/>
              <a:gd name="connsiteX1" fmla="*/ 1269076 w 1269076"/>
              <a:gd name="connsiteY1" fmla="*/ 138545 h 1064033"/>
              <a:gd name="connsiteX2" fmla="*/ 1269076 w 1269076"/>
              <a:gd name="connsiteY2" fmla="*/ 1064033 h 1064033"/>
              <a:gd name="connsiteX3" fmla="*/ 0 w 1269076"/>
              <a:gd name="connsiteY3" fmla="*/ 1064033 h 1064033"/>
              <a:gd name="connsiteX4" fmla="*/ 742604 w 1269076"/>
              <a:gd name="connsiteY4" fmla="*/ 0 h 1064033"/>
              <a:gd name="connsiteX0" fmla="*/ 814647 w 1341119"/>
              <a:gd name="connsiteY0" fmla="*/ 0 h 1064033"/>
              <a:gd name="connsiteX1" fmla="*/ 1341119 w 1341119"/>
              <a:gd name="connsiteY1" fmla="*/ 138545 h 1064033"/>
              <a:gd name="connsiteX2" fmla="*/ 1341119 w 1341119"/>
              <a:gd name="connsiteY2" fmla="*/ 1064033 h 1064033"/>
              <a:gd name="connsiteX3" fmla="*/ 0 w 1341119"/>
              <a:gd name="connsiteY3" fmla="*/ 592978 h 1064033"/>
              <a:gd name="connsiteX4" fmla="*/ 814647 w 1341119"/>
              <a:gd name="connsiteY4" fmla="*/ 0 h 1064033"/>
              <a:gd name="connsiteX0" fmla="*/ 814647 w 1341119"/>
              <a:gd name="connsiteY0" fmla="*/ 0 h 1058492"/>
              <a:gd name="connsiteX1" fmla="*/ 1341119 w 1341119"/>
              <a:gd name="connsiteY1" fmla="*/ 138545 h 1058492"/>
              <a:gd name="connsiteX2" fmla="*/ 737061 w 1341119"/>
              <a:gd name="connsiteY2" fmla="*/ 1058492 h 1058492"/>
              <a:gd name="connsiteX3" fmla="*/ 0 w 1341119"/>
              <a:gd name="connsiteY3" fmla="*/ 592978 h 1058492"/>
              <a:gd name="connsiteX4" fmla="*/ 814647 w 1341119"/>
              <a:gd name="connsiteY4" fmla="*/ 0 h 1058492"/>
              <a:gd name="connsiteX0" fmla="*/ 814647 w 1468581"/>
              <a:gd name="connsiteY0" fmla="*/ 0 h 1058492"/>
              <a:gd name="connsiteX1" fmla="*/ 1468581 w 1468581"/>
              <a:gd name="connsiteY1" fmla="*/ 437803 h 1058492"/>
              <a:gd name="connsiteX2" fmla="*/ 737061 w 1468581"/>
              <a:gd name="connsiteY2" fmla="*/ 1058492 h 1058492"/>
              <a:gd name="connsiteX3" fmla="*/ 0 w 1468581"/>
              <a:gd name="connsiteY3" fmla="*/ 592978 h 1058492"/>
              <a:gd name="connsiteX4" fmla="*/ 814647 w 1468581"/>
              <a:gd name="connsiteY4" fmla="*/ 0 h 1058492"/>
              <a:gd name="connsiteX0" fmla="*/ 836814 w 1468581"/>
              <a:gd name="connsiteY0" fmla="*/ 0 h 1119452"/>
              <a:gd name="connsiteX1" fmla="*/ 1468581 w 1468581"/>
              <a:gd name="connsiteY1" fmla="*/ 498763 h 1119452"/>
              <a:gd name="connsiteX2" fmla="*/ 737061 w 1468581"/>
              <a:gd name="connsiteY2" fmla="*/ 1119452 h 1119452"/>
              <a:gd name="connsiteX3" fmla="*/ 0 w 1468581"/>
              <a:gd name="connsiteY3" fmla="*/ 653938 h 1119452"/>
              <a:gd name="connsiteX4" fmla="*/ 836814 w 1468581"/>
              <a:gd name="connsiteY4" fmla="*/ 0 h 1119452"/>
              <a:gd name="connsiteX0" fmla="*/ 770312 w 1402079"/>
              <a:gd name="connsiteY0" fmla="*/ 0 h 1119452"/>
              <a:gd name="connsiteX1" fmla="*/ 1402079 w 1402079"/>
              <a:gd name="connsiteY1" fmla="*/ 498763 h 1119452"/>
              <a:gd name="connsiteX2" fmla="*/ 670559 w 1402079"/>
              <a:gd name="connsiteY2" fmla="*/ 1119452 h 1119452"/>
              <a:gd name="connsiteX3" fmla="*/ 0 w 1402079"/>
              <a:gd name="connsiteY3" fmla="*/ 598520 h 1119452"/>
              <a:gd name="connsiteX4" fmla="*/ 770312 w 1402079"/>
              <a:gd name="connsiteY4" fmla="*/ 0 h 1119452"/>
              <a:gd name="connsiteX0" fmla="*/ 770312 w 1402079"/>
              <a:gd name="connsiteY0" fmla="*/ 0 h 1124994"/>
              <a:gd name="connsiteX1" fmla="*/ 1402079 w 1402079"/>
              <a:gd name="connsiteY1" fmla="*/ 498763 h 1124994"/>
              <a:gd name="connsiteX2" fmla="*/ 631766 w 1402079"/>
              <a:gd name="connsiteY2" fmla="*/ 1124994 h 1124994"/>
              <a:gd name="connsiteX3" fmla="*/ 0 w 1402079"/>
              <a:gd name="connsiteY3" fmla="*/ 598520 h 1124994"/>
              <a:gd name="connsiteX4" fmla="*/ 770312 w 1402079"/>
              <a:gd name="connsiteY4" fmla="*/ 0 h 1124994"/>
              <a:gd name="connsiteX0" fmla="*/ 770312 w 1402079"/>
              <a:gd name="connsiteY0" fmla="*/ 0 h 1025241"/>
              <a:gd name="connsiteX1" fmla="*/ 1402079 w 1402079"/>
              <a:gd name="connsiteY1" fmla="*/ 498763 h 1025241"/>
              <a:gd name="connsiteX2" fmla="*/ 543097 w 1402079"/>
              <a:gd name="connsiteY2" fmla="*/ 1025241 h 1025241"/>
              <a:gd name="connsiteX3" fmla="*/ 0 w 1402079"/>
              <a:gd name="connsiteY3" fmla="*/ 598520 h 1025241"/>
              <a:gd name="connsiteX4" fmla="*/ 770312 w 1402079"/>
              <a:gd name="connsiteY4" fmla="*/ 0 h 1025241"/>
              <a:gd name="connsiteX0" fmla="*/ 770312 w 1318952"/>
              <a:gd name="connsiteY0" fmla="*/ 0 h 1025241"/>
              <a:gd name="connsiteX1" fmla="*/ 1318952 w 1318952"/>
              <a:gd name="connsiteY1" fmla="*/ 432262 h 1025241"/>
              <a:gd name="connsiteX2" fmla="*/ 543097 w 1318952"/>
              <a:gd name="connsiteY2" fmla="*/ 1025241 h 1025241"/>
              <a:gd name="connsiteX3" fmla="*/ 0 w 1318952"/>
              <a:gd name="connsiteY3" fmla="*/ 598520 h 1025241"/>
              <a:gd name="connsiteX4" fmla="*/ 770312 w 1318952"/>
              <a:gd name="connsiteY4" fmla="*/ 0 h 1025241"/>
              <a:gd name="connsiteX0" fmla="*/ 687185 w 1235825"/>
              <a:gd name="connsiteY0" fmla="*/ 0 h 1025241"/>
              <a:gd name="connsiteX1" fmla="*/ 1235825 w 1235825"/>
              <a:gd name="connsiteY1" fmla="*/ 432262 h 1025241"/>
              <a:gd name="connsiteX2" fmla="*/ 459970 w 1235825"/>
              <a:gd name="connsiteY2" fmla="*/ 1025241 h 1025241"/>
              <a:gd name="connsiteX3" fmla="*/ 0 w 1235825"/>
              <a:gd name="connsiteY3" fmla="*/ 637313 h 1025241"/>
              <a:gd name="connsiteX4" fmla="*/ 687185 w 1235825"/>
              <a:gd name="connsiteY4" fmla="*/ 0 h 1025241"/>
              <a:gd name="connsiteX0" fmla="*/ 781396 w 1235825"/>
              <a:gd name="connsiteY0" fmla="*/ 0 h 931030"/>
              <a:gd name="connsiteX1" fmla="*/ 1235825 w 1235825"/>
              <a:gd name="connsiteY1" fmla="*/ 338051 h 931030"/>
              <a:gd name="connsiteX2" fmla="*/ 459970 w 1235825"/>
              <a:gd name="connsiteY2" fmla="*/ 931030 h 931030"/>
              <a:gd name="connsiteX3" fmla="*/ 0 w 1235825"/>
              <a:gd name="connsiteY3" fmla="*/ 543102 h 931030"/>
              <a:gd name="connsiteX4" fmla="*/ 781396 w 1235825"/>
              <a:gd name="connsiteY4" fmla="*/ 0 h 931030"/>
              <a:gd name="connsiteX0" fmla="*/ 703811 w 1158240"/>
              <a:gd name="connsiteY0" fmla="*/ 0 h 931030"/>
              <a:gd name="connsiteX1" fmla="*/ 1158240 w 1158240"/>
              <a:gd name="connsiteY1" fmla="*/ 338051 h 931030"/>
              <a:gd name="connsiteX2" fmla="*/ 382385 w 1158240"/>
              <a:gd name="connsiteY2" fmla="*/ 931030 h 931030"/>
              <a:gd name="connsiteX3" fmla="*/ 0 w 1158240"/>
              <a:gd name="connsiteY3" fmla="*/ 482142 h 931030"/>
              <a:gd name="connsiteX4" fmla="*/ 703811 w 1158240"/>
              <a:gd name="connsiteY4" fmla="*/ 0 h 931030"/>
              <a:gd name="connsiteX0" fmla="*/ 703811 w 1158240"/>
              <a:gd name="connsiteY0" fmla="*/ 0 h 864528"/>
              <a:gd name="connsiteX1" fmla="*/ 1158240 w 1158240"/>
              <a:gd name="connsiteY1" fmla="*/ 338051 h 864528"/>
              <a:gd name="connsiteX2" fmla="*/ 454428 w 1158240"/>
              <a:gd name="connsiteY2" fmla="*/ 864528 h 864528"/>
              <a:gd name="connsiteX3" fmla="*/ 0 w 1158240"/>
              <a:gd name="connsiteY3" fmla="*/ 482142 h 864528"/>
              <a:gd name="connsiteX4" fmla="*/ 703811 w 1158240"/>
              <a:gd name="connsiteY4" fmla="*/ 0 h 864528"/>
              <a:gd name="connsiteX0" fmla="*/ 703811 w 1158240"/>
              <a:gd name="connsiteY0" fmla="*/ 0 h 875612"/>
              <a:gd name="connsiteX1" fmla="*/ 1158240 w 1158240"/>
              <a:gd name="connsiteY1" fmla="*/ 338051 h 875612"/>
              <a:gd name="connsiteX2" fmla="*/ 476595 w 1158240"/>
              <a:gd name="connsiteY2" fmla="*/ 875612 h 875612"/>
              <a:gd name="connsiteX3" fmla="*/ 0 w 1158240"/>
              <a:gd name="connsiteY3" fmla="*/ 482142 h 875612"/>
              <a:gd name="connsiteX4" fmla="*/ 703811 w 1158240"/>
              <a:gd name="connsiteY4" fmla="*/ 0 h 875612"/>
              <a:gd name="connsiteX0" fmla="*/ 681644 w 1136073"/>
              <a:gd name="connsiteY0" fmla="*/ 0 h 875612"/>
              <a:gd name="connsiteX1" fmla="*/ 1136073 w 1136073"/>
              <a:gd name="connsiteY1" fmla="*/ 338051 h 875612"/>
              <a:gd name="connsiteX2" fmla="*/ 454428 w 1136073"/>
              <a:gd name="connsiteY2" fmla="*/ 875612 h 875612"/>
              <a:gd name="connsiteX3" fmla="*/ 0 w 1136073"/>
              <a:gd name="connsiteY3" fmla="*/ 498768 h 875612"/>
              <a:gd name="connsiteX4" fmla="*/ 681644 w 1136073"/>
              <a:gd name="connsiteY4" fmla="*/ 0 h 875612"/>
              <a:gd name="connsiteX0" fmla="*/ 662594 w 1117023"/>
              <a:gd name="connsiteY0" fmla="*/ 0 h 875612"/>
              <a:gd name="connsiteX1" fmla="*/ 1117023 w 1117023"/>
              <a:gd name="connsiteY1" fmla="*/ 338051 h 875612"/>
              <a:gd name="connsiteX2" fmla="*/ 435378 w 1117023"/>
              <a:gd name="connsiteY2" fmla="*/ 875612 h 875612"/>
              <a:gd name="connsiteX3" fmla="*/ 0 w 1117023"/>
              <a:gd name="connsiteY3" fmla="*/ 484480 h 875612"/>
              <a:gd name="connsiteX4" fmla="*/ 662594 w 1117023"/>
              <a:gd name="connsiteY4" fmla="*/ 0 h 875612"/>
              <a:gd name="connsiteX0" fmla="*/ 662594 w 1117023"/>
              <a:gd name="connsiteY0" fmla="*/ 0 h 863705"/>
              <a:gd name="connsiteX1" fmla="*/ 1117023 w 1117023"/>
              <a:gd name="connsiteY1" fmla="*/ 338051 h 863705"/>
              <a:gd name="connsiteX2" fmla="*/ 461572 w 1117023"/>
              <a:gd name="connsiteY2" fmla="*/ 863705 h 863705"/>
              <a:gd name="connsiteX3" fmla="*/ 0 w 1117023"/>
              <a:gd name="connsiteY3" fmla="*/ 484480 h 863705"/>
              <a:gd name="connsiteX4" fmla="*/ 662594 w 1117023"/>
              <a:gd name="connsiteY4" fmla="*/ 0 h 863705"/>
              <a:gd name="connsiteX0" fmla="*/ 624494 w 1117023"/>
              <a:gd name="connsiteY0" fmla="*/ 0 h 873230"/>
              <a:gd name="connsiteX1" fmla="*/ 1117023 w 1117023"/>
              <a:gd name="connsiteY1" fmla="*/ 347576 h 873230"/>
              <a:gd name="connsiteX2" fmla="*/ 461572 w 1117023"/>
              <a:gd name="connsiteY2" fmla="*/ 873230 h 873230"/>
              <a:gd name="connsiteX3" fmla="*/ 0 w 1117023"/>
              <a:gd name="connsiteY3" fmla="*/ 494005 h 873230"/>
              <a:gd name="connsiteX4" fmla="*/ 624494 w 1117023"/>
              <a:gd name="connsiteY4" fmla="*/ 0 h 87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023" h="873230">
                <a:moveTo>
                  <a:pt x="624494" y="0"/>
                </a:moveTo>
                <a:lnTo>
                  <a:pt x="1117023" y="347576"/>
                </a:lnTo>
                <a:lnTo>
                  <a:pt x="461572" y="873230"/>
                </a:lnTo>
                <a:lnTo>
                  <a:pt x="0" y="494005"/>
                </a:lnTo>
                <a:lnTo>
                  <a:pt x="624494" y="0"/>
                </a:lnTo>
                <a:close/>
              </a:path>
            </a:pathLst>
          </a:custGeom>
          <a:gradFill flip="none" rotWithShape="1">
            <a:gsLst>
              <a:gs pos="11000">
                <a:schemeClr val="accent6"/>
              </a:gs>
              <a:gs pos="72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52"/>
          <p:cNvSpPr/>
          <p:nvPr/>
        </p:nvSpPr>
        <p:spPr>
          <a:xfrm>
            <a:off x="859492" y="4224583"/>
            <a:ext cx="1348631" cy="1054289"/>
          </a:xfrm>
          <a:custGeom>
            <a:avLst/>
            <a:gdLst>
              <a:gd name="connsiteX0" fmla="*/ 0 w 1269076"/>
              <a:gd name="connsiteY0" fmla="*/ 0 h 925488"/>
              <a:gd name="connsiteX1" fmla="*/ 1269076 w 1269076"/>
              <a:gd name="connsiteY1" fmla="*/ 0 h 925488"/>
              <a:gd name="connsiteX2" fmla="*/ 1269076 w 1269076"/>
              <a:gd name="connsiteY2" fmla="*/ 925488 h 925488"/>
              <a:gd name="connsiteX3" fmla="*/ 0 w 1269076"/>
              <a:gd name="connsiteY3" fmla="*/ 925488 h 925488"/>
              <a:gd name="connsiteX4" fmla="*/ 0 w 1269076"/>
              <a:gd name="connsiteY4" fmla="*/ 0 h 925488"/>
              <a:gd name="connsiteX0" fmla="*/ 742604 w 1269076"/>
              <a:gd name="connsiteY0" fmla="*/ 0 h 1064033"/>
              <a:gd name="connsiteX1" fmla="*/ 1269076 w 1269076"/>
              <a:gd name="connsiteY1" fmla="*/ 138545 h 1064033"/>
              <a:gd name="connsiteX2" fmla="*/ 1269076 w 1269076"/>
              <a:gd name="connsiteY2" fmla="*/ 1064033 h 1064033"/>
              <a:gd name="connsiteX3" fmla="*/ 0 w 1269076"/>
              <a:gd name="connsiteY3" fmla="*/ 1064033 h 1064033"/>
              <a:gd name="connsiteX4" fmla="*/ 742604 w 1269076"/>
              <a:gd name="connsiteY4" fmla="*/ 0 h 1064033"/>
              <a:gd name="connsiteX0" fmla="*/ 814647 w 1341119"/>
              <a:gd name="connsiteY0" fmla="*/ 0 h 1064033"/>
              <a:gd name="connsiteX1" fmla="*/ 1341119 w 1341119"/>
              <a:gd name="connsiteY1" fmla="*/ 138545 h 1064033"/>
              <a:gd name="connsiteX2" fmla="*/ 1341119 w 1341119"/>
              <a:gd name="connsiteY2" fmla="*/ 1064033 h 1064033"/>
              <a:gd name="connsiteX3" fmla="*/ 0 w 1341119"/>
              <a:gd name="connsiteY3" fmla="*/ 592978 h 1064033"/>
              <a:gd name="connsiteX4" fmla="*/ 814647 w 1341119"/>
              <a:gd name="connsiteY4" fmla="*/ 0 h 1064033"/>
              <a:gd name="connsiteX0" fmla="*/ 814647 w 1341119"/>
              <a:gd name="connsiteY0" fmla="*/ 0 h 1058492"/>
              <a:gd name="connsiteX1" fmla="*/ 1341119 w 1341119"/>
              <a:gd name="connsiteY1" fmla="*/ 138545 h 1058492"/>
              <a:gd name="connsiteX2" fmla="*/ 737061 w 1341119"/>
              <a:gd name="connsiteY2" fmla="*/ 1058492 h 1058492"/>
              <a:gd name="connsiteX3" fmla="*/ 0 w 1341119"/>
              <a:gd name="connsiteY3" fmla="*/ 592978 h 1058492"/>
              <a:gd name="connsiteX4" fmla="*/ 814647 w 1341119"/>
              <a:gd name="connsiteY4" fmla="*/ 0 h 1058492"/>
              <a:gd name="connsiteX0" fmla="*/ 814647 w 1468581"/>
              <a:gd name="connsiteY0" fmla="*/ 0 h 1058492"/>
              <a:gd name="connsiteX1" fmla="*/ 1468581 w 1468581"/>
              <a:gd name="connsiteY1" fmla="*/ 437803 h 1058492"/>
              <a:gd name="connsiteX2" fmla="*/ 737061 w 1468581"/>
              <a:gd name="connsiteY2" fmla="*/ 1058492 h 1058492"/>
              <a:gd name="connsiteX3" fmla="*/ 0 w 1468581"/>
              <a:gd name="connsiteY3" fmla="*/ 592978 h 1058492"/>
              <a:gd name="connsiteX4" fmla="*/ 814647 w 1468581"/>
              <a:gd name="connsiteY4" fmla="*/ 0 h 1058492"/>
              <a:gd name="connsiteX0" fmla="*/ 836814 w 1468581"/>
              <a:gd name="connsiteY0" fmla="*/ 0 h 1119452"/>
              <a:gd name="connsiteX1" fmla="*/ 1468581 w 1468581"/>
              <a:gd name="connsiteY1" fmla="*/ 498763 h 1119452"/>
              <a:gd name="connsiteX2" fmla="*/ 737061 w 1468581"/>
              <a:gd name="connsiteY2" fmla="*/ 1119452 h 1119452"/>
              <a:gd name="connsiteX3" fmla="*/ 0 w 1468581"/>
              <a:gd name="connsiteY3" fmla="*/ 653938 h 1119452"/>
              <a:gd name="connsiteX4" fmla="*/ 836814 w 1468581"/>
              <a:gd name="connsiteY4" fmla="*/ 0 h 1119452"/>
              <a:gd name="connsiteX0" fmla="*/ 770312 w 1402079"/>
              <a:gd name="connsiteY0" fmla="*/ 0 h 1119452"/>
              <a:gd name="connsiteX1" fmla="*/ 1402079 w 1402079"/>
              <a:gd name="connsiteY1" fmla="*/ 498763 h 1119452"/>
              <a:gd name="connsiteX2" fmla="*/ 670559 w 1402079"/>
              <a:gd name="connsiteY2" fmla="*/ 1119452 h 1119452"/>
              <a:gd name="connsiteX3" fmla="*/ 0 w 1402079"/>
              <a:gd name="connsiteY3" fmla="*/ 598520 h 1119452"/>
              <a:gd name="connsiteX4" fmla="*/ 770312 w 1402079"/>
              <a:gd name="connsiteY4" fmla="*/ 0 h 1119452"/>
              <a:gd name="connsiteX0" fmla="*/ 770312 w 1402079"/>
              <a:gd name="connsiteY0" fmla="*/ 0 h 1124994"/>
              <a:gd name="connsiteX1" fmla="*/ 1402079 w 1402079"/>
              <a:gd name="connsiteY1" fmla="*/ 498763 h 1124994"/>
              <a:gd name="connsiteX2" fmla="*/ 631766 w 1402079"/>
              <a:gd name="connsiteY2" fmla="*/ 1124994 h 1124994"/>
              <a:gd name="connsiteX3" fmla="*/ 0 w 1402079"/>
              <a:gd name="connsiteY3" fmla="*/ 598520 h 1124994"/>
              <a:gd name="connsiteX4" fmla="*/ 770312 w 1402079"/>
              <a:gd name="connsiteY4" fmla="*/ 0 h 1124994"/>
              <a:gd name="connsiteX0" fmla="*/ 770312 w 1402079"/>
              <a:gd name="connsiteY0" fmla="*/ 0 h 1025241"/>
              <a:gd name="connsiteX1" fmla="*/ 1402079 w 1402079"/>
              <a:gd name="connsiteY1" fmla="*/ 498763 h 1025241"/>
              <a:gd name="connsiteX2" fmla="*/ 543097 w 1402079"/>
              <a:gd name="connsiteY2" fmla="*/ 1025241 h 1025241"/>
              <a:gd name="connsiteX3" fmla="*/ 0 w 1402079"/>
              <a:gd name="connsiteY3" fmla="*/ 598520 h 1025241"/>
              <a:gd name="connsiteX4" fmla="*/ 770312 w 1402079"/>
              <a:gd name="connsiteY4" fmla="*/ 0 h 1025241"/>
              <a:gd name="connsiteX0" fmla="*/ 770312 w 1318952"/>
              <a:gd name="connsiteY0" fmla="*/ 0 h 1025241"/>
              <a:gd name="connsiteX1" fmla="*/ 1318952 w 1318952"/>
              <a:gd name="connsiteY1" fmla="*/ 432262 h 1025241"/>
              <a:gd name="connsiteX2" fmla="*/ 543097 w 1318952"/>
              <a:gd name="connsiteY2" fmla="*/ 1025241 h 1025241"/>
              <a:gd name="connsiteX3" fmla="*/ 0 w 1318952"/>
              <a:gd name="connsiteY3" fmla="*/ 598520 h 1025241"/>
              <a:gd name="connsiteX4" fmla="*/ 770312 w 1318952"/>
              <a:gd name="connsiteY4" fmla="*/ 0 h 1025241"/>
              <a:gd name="connsiteX0" fmla="*/ 687185 w 1235825"/>
              <a:gd name="connsiteY0" fmla="*/ 0 h 1025241"/>
              <a:gd name="connsiteX1" fmla="*/ 1235825 w 1235825"/>
              <a:gd name="connsiteY1" fmla="*/ 432262 h 1025241"/>
              <a:gd name="connsiteX2" fmla="*/ 459970 w 1235825"/>
              <a:gd name="connsiteY2" fmla="*/ 1025241 h 1025241"/>
              <a:gd name="connsiteX3" fmla="*/ 0 w 1235825"/>
              <a:gd name="connsiteY3" fmla="*/ 637313 h 1025241"/>
              <a:gd name="connsiteX4" fmla="*/ 687185 w 1235825"/>
              <a:gd name="connsiteY4" fmla="*/ 0 h 1025241"/>
              <a:gd name="connsiteX0" fmla="*/ 781396 w 1235825"/>
              <a:gd name="connsiteY0" fmla="*/ 0 h 931030"/>
              <a:gd name="connsiteX1" fmla="*/ 1235825 w 1235825"/>
              <a:gd name="connsiteY1" fmla="*/ 338051 h 931030"/>
              <a:gd name="connsiteX2" fmla="*/ 459970 w 1235825"/>
              <a:gd name="connsiteY2" fmla="*/ 931030 h 931030"/>
              <a:gd name="connsiteX3" fmla="*/ 0 w 1235825"/>
              <a:gd name="connsiteY3" fmla="*/ 543102 h 931030"/>
              <a:gd name="connsiteX4" fmla="*/ 781396 w 1235825"/>
              <a:gd name="connsiteY4" fmla="*/ 0 h 931030"/>
              <a:gd name="connsiteX0" fmla="*/ 703811 w 1158240"/>
              <a:gd name="connsiteY0" fmla="*/ 0 h 931030"/>
              <a:gd name="connsiteX1" fmla="*/ 1158240 w 1158240"/>
              <a:gd name="connsiteY1" fmla="*/ 338051 h 931030"/>
              <a:gd name="connsiteX2" fmla="*/ 382385 w 1158240"/>
              <a:gd name="connsiteY2" fmla="*/ 931030 h 931030"/>
              <a:gd name="connsiteX3" fmla="*/ 0 w 1158240"/>
              <a:gd name="connsiteY3" fmla="*/ 482142 h 931030"/>
              <a:gd name="connsiteX4" fmla="*/ 703811 w 1158240"/>
              <a:gd name="connsiteY4" fmla="*/ 0 h 931030"/>
              <a:gd name="connsiteX0" fmla="*/ 703811 w 1158240"/>
              <a:gd name="connsiteY0" fmla="*/ 0 h 864528"/>
              <a:gd name="connsiteX1" fmla="*/ 1158240 w 1158240"/>
              <a:gd name="connsiteY1" fmla="*/ 338051 h 864528"/>
              <a:gd name="connsiteX2" fmla="*/ 454428 w 1158240"/>
              <a:gd name="connsiteY2" fmla="*/ 864528 h 864528"/>
              <a:gd name="connsiteX3" fmla="*/ 0 w 1158240"/>
              <a:gd name="connsiteY3" fmla="*/ 482142 h 864528"/>
              <a:gd name="connsiteX4" fmla="*/ 703811 w 1158240"/>
              <a:gd name="connsiteY4" fmla="*/ 0 h 864528"/>
              <a:gd name="connsiteX0" fmla="*/ 703811 w 1158240"/>
              <a:gd name="connsiteY0" fmla="*/ 0 h 875612"/>
              <a:gd name="connsiteX1" fmla="*/ 1158240 w 1158240"/>
              <a:gd name="connsiteY1" fmla="*/ 338051 h 875612"/>
              <a:gd name="connsiteX2" fmla="*/ 476595 w 1158240"/>
              <a:gd name="connsiteY2" fmla="*/ 875612 h 875612"/>
              <a:gd name="connsiteX3" fmla="*/ 0 w 1158240"/>
              <a:gd name="connsiteY3" fmla="*/ 482142 h 875612"/>
              <a:gd name="connsiteX4" fmla="*/ 703811 w 1158240"/>
              <a:gd name="connsiteY4" fmla="*/ 0 h 875612"/>
              <a:gd name="connsiteX0" fmla="*/ 681644 w 1136073"/>
              <a:gd name="connsiteY0" fmla="*/ 0 h 875612"/>
              <a:gd name="connsiteX1" fmla="*/ 1136073 w 1136073"/>
              <a:gd name="connsiteY1" fmla="*/ 338051 h 875612"/>
              <a:gd name="connsiteX2" fmla="*/ 454428 w 1136073"/>
              <a:gd name="connsiteY2" fmla="*/ 875612 h 875612"/>
              <a:gd name="connsiteX3" fmla="*/ 0 w 1136073"/>
              <a:gd name="connsiteY3" fmla="*/ 498768 h 875612"/>
              <a:gd name="connsiteX4" fmla="*/ 681644 w 1136073"/>
              <a:gd name="connsiteY4" fmla="*/ 0 h 875612"/>
              <a:gd name="connsiteX0" fmla="*/ 662594 w 1117023"/>
              <a:gd name="connsiteY0" fmla="*/ 0 h 875612"/>
              <a:gd name="connsiteX1" fmla="*/ 1117023 w 1117023"/>
              <a:gd name="connsiteY1" fmla="*/ 338051 h 875612"/>
              <a:gd name="connsiteX2" fmla="*/ 435378 w 1117023"/>
              <a:gd name="connsiteY2" fmla="*/ 875612 h 875612"/>
              <a:gd name="connsiteX3" fmla="*/ 0 w 1117023"/>
              <a:gd name="connsiteY3" fmla="*/ 484480 h 875612"/>
              <a:gd name="connsiteX4" fmla="*/ 662594 w 1117023"/>
              <a:gd name="connsiteY4" fmla="*/ 0 h 875612"/>
              <a:gd name="connsiteX0" fmla="*/ 662594 w 1117023"/>
              <a:gd name="connsiteY0" fmla="*/ 0 h 863705"/>
              <a:gd name="connsiteX1" fmla="*/ 1117023 w 1117023"/>
              <a:gd name="connsiteY1" fmla="*/ 338051 h 863705"/>
              <a:gd name="connsiteX2" fmla="*/ 461572 w 1117023"/>
              <a:gd name="connsiteY2" fmla="*/ 863705 h 863705"/>
              <a:gd name="connsiteX3" fmla="*/ 0 w 1117023"/>
              <a:gd name="connsiteY3" fmla="*/ 484480 h 863705"/>
              <a:gd name="connsiteX4" fmla="*/ 662594 w 1117023"/>
              <a:gd name="connsiteY4" fmla="*/ 0 h 863705"/>
              <a:gd name="connsiteX0" fmla="*/ 624494 w 1117023"/>
              <a:gd name="connsiteY0" fmla="*/ 0 h 873230"/>
              <a:gd name="connsiteX1" fmla="*/ 1117023 w 1117023"/>
              <a:gd name="connsiteY1" fmla="*/ 347576 h 873230"/>
              <a:gd name="connsiteX2" fmla="*/ 461572 w 1117023"/>
              <a:gd name="connsiteY2" fmla="*/ 873230 h 873230"/>
              <a:gd name="connsiteX3" fmla="*/ 0 w 1117023"/>
              <a:gd name="connsiteY3" fmla="*/ 494005 h 873230"/>
              <a:gd name="connsiteX4" fmla="*/ 624494 w 1117023"/>
              <a:gd name="connsiteY4" fmla="*/ 0 h 87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023" h="873230">
                <a:moveTo>
                  <a:pt x="624494" y="0"/>
                </a:moveTo>
                <a:lnTo>
                  <a:pt x="1117023" y="347576"/>
                </a:lnTo>
                <a:lnTo>
                  <a:pt x="461572" y="873230"/>
                </a:lnTo>
                <a:lnTo>
                  <a:pt x="0" y="494005"/>
                </a:lnTo>
                <a:lnTo>
                  <a:pt x="624494" y="0"/>
                </a:lnTo>
                <a:close/>
              </a:path>
            </a:pathLst>
          </a:custGeom>
          <a:gradFill flip="none" rotWithShape="1">
            <a:gsLst>
              <a:gs pos="11000">
                <a:schemeClr val="accent6"/>
              </a:gs>
              <a:gs pos="72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54"/>
          <p:cNvSpPr>
            <a:spLocks/>
          </p:cNvSpPr>
          <p:nvPr/>
        </p:nvSpPr>
        <p:spPr bwMode="auto">
          <a:xfrm flipH="1">
            <a:off x="1525623" y="4365108"/>
            <a:ext cx="259642" cy="484488"/>
          </a:xfrm>
          <a:custGeom>
            <a:avLst/>
            <a:gdLst>
              <a:gd name="T0" fmla="*/ 0 w 82"/>
              <a:gd name="T1" fmla="*/ 68 h 153"/>
              <a:gd name="T2" fmla="*/ 4 w 82"/>
              <a:gd name="T3" fmla="*/ 60 h 153"/>
              <a:gd name="T4" fmla="*/ 78 w 82"/>
              <a:gd name="T5" fmla="*/ 2 h 153"/>
              <a:gd name="T6" fmla="*/ 82 w 82"/>
              <a:gd name="T7" fmla="*/ 5 h 153"/>
              <a:gd name="T8" fmla="*/ 81 w 82"/>
              <a:gd name="T9" fmla="*/ 80 h 153"/>
              <a:gd name="T10" fmla="*/ 78 w 82"/>
              <a:gd name="T11" fmla="*/ 89 h 153"/>
              <a:gd name="T12" fmla="*/ 4 w 82"/>
              <a:gd name="T13" fmla="*/ 151 h 153"/>
              <a:gd name="T14" fmla="*/ 0 w 82"/>
              <a:gd name="T15" fmla="*/ 148 h 153"/>
              <a:gd name="T16" fmla="*/ 0 w 82"/>
              <a:gd name="T17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153">
                <a:moveTo>
                  <a:pt x="0" y="68"/>
                </a:moveTo>
                <a:cubicBezTo>
                  <a:pt x="0" y="65"/>
                  <a:pt x="2" y="61"/>
                  <a:pt x="4" y="60"/>
                </a:cubicBezTo>
                <a:cubicBezTo>
                  <a:pt x="78" y="2"/>
                  <a:pt x="78" y="2"/>
                  <a:pt x="78" y="2"/>
                </a:cubicBezTo>
                <a:cubicBezTo>
                  <a:pt x="81" y="0"/>
                  <a:pt x="82" y="2"/>
                  <a:pt x="82" y="5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3"/>
                  <a:pt x="80" y="87"/>
                  <a:pt x="78" y="89"/>
                </a:cubicBezTo>
                <a:cubicBezTo>
                  <a:pt x="4" y="151"/>
                  <a:pt x="4" y="151"/>
                  <a:pt x="4" y="151"/>
                </a:cubicBezTo>
                <a:cubicBezTo>
                  <a:pt x="2" y="153"/>
                  <a:pt x="0" y="151"/>
                  <a:pt x="0" y="148"/>
                </a:cubicBezTo>
                <a:lnTo>
                  <a:pt x="0" y="6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 flipH="1">
            <a:off x="1329278" y="4328021"/>
            <a:ext cx="330200" cy="603251"/>
            <a:chOff x="2941469" y="5375647"/>
            <a:chExt cx="330200" cy="603251"/>
          </a:xfrm>
        </p:grpSpPr>
        <p:sp>
          <p:nvSpPr>
            <p:cNvPr id="24" name="Freeform 156"/>
            <p:cNvSpPr>
              <a:spLocks/>
            </p:cNvSpPr>
            <p:nvPr/>
          </p:nvSpPr>
          <p:spPr bwMode="auto">
            <a:xfrm>
              <a:off x="2941469" y="5535985"/>
              <a:ext cx="330200" cy="442913"/>
            </a:xfrm>
            <a:custGeom>
              <a:avLst/>
              <a:gdLst>
                <a:gd name="T0" fmla="*/ 82 w 88"/>
                <a:gd name="T1" fmla="*/ 18 h 118"/>
                <a:gd name="T2" fmla="*/ 50 w 88"/>
                <a:gd name="T3" fmla="*/ 6 h 118"/>
                <a:gd name="T4" fmla="*/ 3 w 88"/>
                <a:gd name="T5" fmla="*/ 118 h 118"/>
                <a:gd name="T6" fmla="*/ 88 w 88"/>
                <a:gd name="T7" fmla="*/ 47 h 118"/>
                <a:gd name="T8" fmla="*/ 82 w 88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8">
                  <a:moveTo>
                    <a:pt x="82" y="18"/>
                  </a:moveTo>
                  <a:cubicBezTo>
                    <a:pt x="78" y="9"/>
                    <a:pt x="67" y="0"/>
                    <a:pt x="50" y="6"/>
                  </a:cubicBezTo>
                  <a:cubicBezTo>
                    <a:pt x="0" y="22"/>
                    <a:pt x="3" y="118"/>
                    <a:pt x="3" y="118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32"/>
                    <a:pt x="82" y="1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57"/>
            <p:cNvSpPr>
              <a:spLocks noChangeArrowheads="1"/>
            </p:cNvSpPr>
            <p:nvPr/>
          </p:nvSpPr>
          <p:spPr bwMode="auto">
            <a:xfrm rot="279703">
              <a:off x="3036719" y="5375647"/>
              <a:ext cx="176213" cy="2127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" name="Up-Down Arrow 1"/>
          <p:cNvSpPr/>
          <p:nvPr/>
        </p:nvSpPr>
        <p:spPr>
          <a:xfrm rot="3009417">
            <a:off x="2058647" y="3990560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234"/>
          <p:cNvSpPr>
            <a:spLocks/>
          </p:cNvSpPr>
          <p:nvPr/>
        </p:nvSpPr>
        <p:spPr bwMode="auto">
          <a:xfrm>
            <a:off x="4116534" y="2025569"/>
            <a:ext cx="365274" cy="270597"/>
          </a:xfrm>
          <a:custGeom>
            <a:avLst/>
            <a:gdLst>
              <a:gd name="T0" fmla="*/ 0 w 571"/>
              <a:gd name="T1" fmla="*/ 201 h 423"/>
              <a:gd name="T2" fmla="*/ 283 w 571"/>
              <a:gd name="T3" fmla="*/ 0 h 423"/>
              <a:gd name="T4" fmla="*/ 571 w 571"/>
              <a:gd name="T5" fmla="*/ 201 h 423"/>
              <a:gd name="T6" fmla="*/ 491 w 571"/>
              <a:gd name="T7" fmla="*/ 423 h 423"/>
              <a:gd name="T8" fmla="*/ 69 w 571"/>
              <a:gd name="T9" fmla="*/ 423 h 423"/>
              <a:gd name="T10" fmla="*/ 0 w 571"/>
              <a:gd name="T11" fmla="*/ 20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3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3"/>
                </a:lnTo>
                <a:lnTo>
                  <a:pt x="69" y="423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235"/>
          <p:cNvSpPr>
            <a:spLocks/>
          </p:cNvSpPr>
          <p:nvPr/>
        </p:nvSpPr>
        <p:spPr bwMode="auto">
          <a:xfrm>
            <a:off x="4116534" y="1856686"/>
            <a:ext cx="365274" cy="269957"/>
          </a:xfrm>
          <a:custGeom>
            <a:avLst/>
            <a:gdLst>
              <a:gd name="T0" fmla="*/ 0 w 571"/>
              <a:gd name="T1" fmla="*/ 201 h 422"/>
              <a:gd name="T2" fmla="*/ 283 w 571"/>
              <a:gd name="T3" fmla="*/ 0 h 422"/>
              <a:gd name="T4" fmla="*/ 571 w 571"/>
              <a:gd name="T5" fmla="*/ 201 h 422"/>
              <a:gd name="T6" fmla="*/ 491 w 571"/>
              <a:gd name="T7" fmla="*/ 422 h 422"/>
              <a:gd name="T8" fmla="*/ 69 w 571"/>
              <a:gd name="T9" fmla="*/ 422 h 422"/>
              <a:gd name="T10" fmla="*/ 0 w 571"/>
              <a:gd name="T11" fmla="*/ 2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2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2"/>
                </a:lnTo>
                <a:lnTo>
                  <a:pt x="69" y="422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236"/>
          <p:cNvSpPr>
            <a:spLocks/>
          </p:cNvSpPr>
          <p:nvPr/>
        </p:nvSpPr>
        <p:spPr bwMode="auto">
          <a:xfrm>
            <a:off x="4116534" y="1685884"/>
            <a:ext cx="365274" cy="270597"/>
          </a:xfrm>
          <a:custGeom>
            <a:avLst/>
            <a:gdLst>
              <a:gd name="T0" fmla="*/ 0 w 571"/>
              <a:gd name="T1" fmla="*/ 201 h 423"/>
              <a:gd name="T2" fmla="*/ 283 w 571"/>
              <a:gd name="T3" fmla="*/ 0 h 423"/>
              <a:gd name="T4" fmla="*/ 571 w 571"/>
              <a:gd name="T5" fmla="*/ 201 h 423"/>
              <a:gd name="T6" fmla="*/ 491 w 571"/>
              <a:gd name="T7" fmla="*/ 423 h 423"/>
              <a:gd name="T8" fmla="*/ 69 w 571"/>
              <a:gd name="T9" fmla="*/ 423 h 423"/>
              <a:gd name="T10" fmla="*/ 0 w 571"/>
              <a:gd name="T11" fmla="*/ 20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3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3"/>
                </a:lnTo>
                <a:lnTo>
                  <a:pt x="69" y="423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237"/>
          <p:cNvSpPr>
            <a:spLocks/>
          </p:cNvSpPr>
          <p:nvPr/>
        </p:nvSpPr>
        <p:spPr bwMode="auto">
          <a:xfrm>
            <a:off x="4116534" y="2154151"/>
            <a:ext cx="181038" cy="285310"/>
          </a:xfrm>
          <a:custGeom>
            <a:avLst/>
            <a:gdLst>
              <a:gd name="T0" fmla="*/ 0 w 283"/>
              <a:gd name="T1" fmla="*/ 0 h 446"/>
              <a:gd name="T2" fmla="*/ 0 w 283"/>
              <a:gd name="T3" fmla="*/ 220 h 446"/>
              <a:gd name="T4" fmla="*/ 283 w 283"/>
              <a:gd name="T5" fmla="*/ 446 h 446"/>
              <a:gd name="T6" fmla="*/ 283 w 283"/>
              <a:gd name="T7" fmla="*/ 212 h 446"/>
              <a:gd name="T8" fmla="*/ 0 w 283"/>
              <a:gd name="T9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46">
                <a:moveTo>
                  <a:pt x="0" y="0"/>
                </a:moveTo>
                <a:lnTo>
                  <a:pt x="0" y="220"/>
                </a:lnTo>
                <a:lnTo>
                  <a:pt x="283" y="446"/>
                </a:lnTo>
                <a:lnTo>
                  <a:pt x="283" y="2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238"/>
          <p:cNvSpPr>
            <a:spLocks/>
          </p:cNvSpPr>
          <p:nvPr/>
        </p:nvSpPr>
        <p:spPr bwMode="auto">
          <a:xfrm>
            <a:off x="4116534" y="1986547"/>
            <a:ext cx="181038" cy="280832"/>
          </a:xfrm>
          <a:custGeom>
            <a:avLst/>
            <a:gdLst>
              <a:gd name="T0" fmla="*/ 283 w 283"/>
              <a:gd name="T1" fmla="*/ 210 h 439"/>
              <a:gd name="T2" fmla="*/ 0 w 283"/>
              <a:gd name="T3" fmla="*/ 0 h 439"/>
              <a:gd name="T4" fmla="*/ 0 w 283"/>
              <a:gd name="T5" fmla="*/ 227 h 439"/>
              <a:gd name="T6" fmla="*/ 283 w 283"/>
              <a:gd name="T7" fmla="*/ 439 h 439"/>
              <a:gd name="T8" fmla="*/ 283 w 283"/>
              <a:gd name="T9" fmla="*/ 21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39">
                <a:moveTo>
                  <a:pt x="283" y="210"/>
                </a:moveTo>
                <a:lnTo>
                  <a:pt x="0" y="0"/>
                </a:lnTo>
                <a:lnTo>
                  <a:pt x="0" y="227"/>
                </a:lnTo>
                <a:lnTo>
                  <a:pt x="283" y="439"/>
                </a:lnTo>
                <a:lnTo>
                  <a:pt x="283" y="21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239"/>
          <p:cNvSpPr>
            <a:spLocks/>
          </p:cNvSpPr>
          <p:nvPr/>
        </p:nvSpPr>
        <p:spPr bwMode="auto">
          <a:xfrm>
            <a:off x="4116534" y="1814465"/>
            <a:ext cx="181038" cy="284031"/>
          </a:xfrm>
          <a:custGeom>
            <a:avLst/>
            <a:gdLst>
              <a:gd name="T0" fmla="*/ 283 w 283"/>
              <a:gd name="T1" fmla="*/ 444 h 444"/>
              <a:gd name="T2" fmla="*/ 283 w 283"/>
              <a:gd name="T3" fmla="*/ 203 h 444"/>
              <a:gd name="T4" fmla="*/ 0 w 283"/>
              <a:gd name="T5" fmla="*/ 0 h 444"/>
              <a:gd name="T6" fmla="*/ 0 w 283"/>
              <a:gd name="T7" fmla="*/ 233 h 444"/>
              <a:gd name="T8" fmla="*/ 283 w 283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44">
                <a:moveTo>
                  <a:pt x="283" y="444"/>
                </a:moveTo>
                <a:lnTo>
                  <a:pt x="283" y="203"/>
                </a:lnTo>
                <a:lnTo>
                  <a:pt x="0" y="0"/>
                </a:lnTo>
                <a:lnTo>
                  <a:pt x="0" y="233"/>
                </a:lnTo>
                <a:lnTo>
                  <a:pt x="283" y="44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240"/>
          <p:cNvSpPr>
            <a:spLocks/>
          </p:cNvSpPr>
          <p:nvPr/>
        </p:nvSpPr>
        <p:spPr bwMode="auto">
          <a:xfrm>
            <a:off x="4297572" y="2154151"/>
            <a:ext cx="184236" cy="285310"/>
          </a:xfrm>
          <a:custGeom>
            <a:avLst/>
            <a:gdLst>
              <a:gd name="T0" fmla="*/ 288 w 288"/>
              <a:gd name="T1" fmla="*/ 0 h 446"/>
              <a:gd name="T2" fmla="*/ 288 w 288"/>
              <a:gd name="T3" fmla="*/ 220 h 446"/>
              <a:gd name="T4" fmla="*/ 0 w 288"/>
              <a:gd name="T5" fmla="*/ 446 h 446"/>
              <a:gd name="T6" fmla="*/ 0 w 288"/>
              <a:gd name="T7" fmla="*/ 212 h 446"/>
              <a:gd name="T8" fmla="*/ 288 w 288"/>
              <a:gd name="T9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46">
                <a:moveTo>
                  <a:pt x="288" y="0"/>
                </a:moveTo>
                <a:lnTo>
                  <a:pt x="288" y="220"/>
                </a:lnTo>
                <a:lnTo>
                  <a:pt x="0" y="446"/>
                </a:lnTo>
                <a:lnTo>
                  <a:pt x="0" y="212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241"/>
          <p:cNvSpPr>
            <a:spLocks/>
          </p:cNvSpPr>
          <p:nvPr/>
        </p:nvSpPr>
        <p:spPr bwMode="auto">
          <a:xfrm>
            <a:off x="4297572" y="1986547"/>
            <a:ext cx="184236" cy="280832"/>
          </a:xfrm>
          <a:custGeom>
            <a:avLst/>
            <a:gdLst>
              <a:gd name="T0" fmla="*/ 0 w 288"/>
              <a:gd name="T1" fmla="*/ 210 h 439"/>
              <a:gd name="T2" fmla="*/ 288 w 288"/>
              <a:gd name="T3" fmla="*/ 0 h 439"/>
              <a:gd name="T4" fmla="*/ 288 w 288"/>
              <a:gd name="T5" fmla="*/ 227 h 439"/>
              <a:gd name="T6" fmla="*/ 0 w 288"/>
              <a:gd name="T7" fmla="*/ 439 h 439"/>
              <a:gd name="T8" fmla="*/ 0 w 288"/>
              <a:gd name="T9" fmla="*/ 21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39">
                <a:moveTo>
                  <a:pt x="0" y="210"/>
                </a:moveTo>
                <a:lnTo>
                  <a:pt x="288" y="0"/>
                </a:lnTo>
                <a:lnTo>
                  <a:pt x="288" y="227"/>
                </a:lnTo>
                <a:lnTo>
                  <a:pt x="0" y="439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242"/>
          <p:cNvSpPr>
            <a:spLocks/>
          </p:cNvSpPr>
          <p:nvPr/>
        </p:nvSpPr>
        <p:spPr bwMode="auto">
          <a:xfrm>
            <a:off x="4297572" y="1814465"/>
            <a:ext cx="184236" cy="284031"/>
          </a:xfrm>
          <a:custGeom>
            <a:avLst/>
            <a:gdLst>
              <a:gd name="T0" fmla="*/ 0 w 288"/>
              <a:gd name="T1" fmla="*/ 444 h 444"/>
              <a:gd name="T2" fmla="*/ 0 w 288"/>
              <a:gd name="T3" fmla="*/ 203 h 444"/>
              <a:gd name="T4" fmla="*/ 288 w 288"/>
              <a:gd name="T5" fmla="*/ 0 h 444"/>
              <a:gd name="T6" fmla="*/ 288 w 288"/>
              <a:gd name="T7" fmla="*/ 233 h 444"/>
              <a:gd name="T8" fmla="*/ 0 w 288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44">
                <a:moveTo>
                  <a:pt x="0" y="444"/>
                </a:moveTo>
                <a:lnTo>
                  <a:pt x="0" y="203"/>
                </a:lnTo>
                <a:lnTo>
                  <a:pt x="288" y="0"/>
                </a:lnTo>
                <a:lnTo>
                  <a:pt x="288" y="233"/>
                </a:lnTo>
                <a:lnTo>
                  <a:pt x="0" y="44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14"/>
          <p:cNvSpPr>
            <a:spLocks/>
          </p:cNvSpPr>
          <p:nvPr/>
        </p:nvSpPr>
        <p:spPr bwMode="auto">
          <a:xfrm>
            <a:off x="4061790" y="1839305"/>
            <a:ext cx="735281" cy="803641"/>
          </a:xfrm>
          <a:custGeom>
            <a:avLst/>
            <a:gdLst>
              <a:gd name="T0" fmla="*/ 0 w 441"/>
              <a:gd name="T1" fmla="*/ 352 h 482"/>
              <a:gd name="T2" fmla="*/ 441 w 441"/>
              <a:gd name="T3" fmla="*/ 0 h 482"/>
              <a:gd name="T4" fmla="*/ 441 w 441"/>
              <a:gd name="T5" fmla="*/ 126 h 482"/>
              <a:gd name="T6" fmla="*/ 0 w 441"/>
              <a:gd name="T7" fmla="*/ 482 h 482"/>
              <a:gd name="T8" fmla="*/ 0 w 441"/>
              <a:gd name="T9" fmla="*/ 352 h 482"/>
              <a:gd name="T10" fmla="*/ 0 w 441"/>
              <a:gd name="T11" fmla="*/ 35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1" h="482">
                <a:moveTo>
                  <a:pt x="0" y="352"/>
                </a:moveTo>
                <a:lnTo>
                  <a:pt x="441" y="0"/>
                </a:lnTo>
                <a:lnTo>
                  <a:pt x="441" y="126"/>
                </a:lnTo>
                <a:lnTo>
                  <a:pt x="0" y="482"/>
                </a:lnTo>
                <a:lnTo>
                  <a:pt x="0" y="352"/>
                </a:lnTo>
                <a:lnTo>
                  <a:pt x="0" y="352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4400000" scaled="0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6" name="Group 107"/>
          <p:cNvGrpSpPr>
            <a:grpSpLocks noChangeAspect="1"/>
          </p:cNvGrpSpPr>
          <p:nvPr/>
        </p:nvGrpSpPr>
        <p:grpSpPr bwMode="auto">
          <a:xfrm>
            <a:off x="4307663" y="2152122"/>
            <a:ext cx="192512" cy="386770"/>
            <a:chOff x="2524" y="2472"/>
            <a:chExt cx="441" cy="886"/>
          </a:xfrm>
        </p:grpSpPr>
        <p:sp>
          <p:nvSpPr>
            <p:cNvPr id="137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" name="Group 107"/>
          <p:cNvGrpSpPr>
            <a:grpSpLocks noChangeAspect="1"/>
          </p:cNvGrpSpPr>
          <p:nvPr/>
        </p:nvGrpSpPr>
        <p:grpSpPr bwMode="auto">
          <a:xfrm>
            <a:off x="4542164" y="1962042"/>
            <a:ext cx="192512" cy="386770"/>
            <a:chOff x="2524" y="2472"/>
            <a:chExt cx="441" cy="886"/>
          </a:xfrm>
        </p:grpSpPr>
        <p:sp>
          <p:nvSpPr>
            <p:cNvPr id="148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9" name="Freeform 234"/>
          <p:cNvSpPr>
            <a:spLocks/>
          </p:cNvSpPr>
          <p:nvPr/>
        </p:nvSpPr>
        <p:spPr bwMode="auto">
          <a:xfrm>
            <a:off x="4421658" y="2284769"/>
            <a:ext cx="365274" cy="270597"/>
          </a:xfrm>
          <a:custGeom>
            <a:avLst/>
            <a:gdLst>
              <a:gd name="T0" fmla="*/ 0 w 571"/>
              <a:gd name="T1" fmla="*/ 201 h 423"/>
              <a:gd name="T2" fmla="*/ 283 w 571"/>
              <a:gd name="T3" fmla="*/ 0 h 423"/>
              <a:gd name="T4" fmla="*/ 571 w 571"/>
              <a:gd name="T5" fmla="*/ 201 h 423"/>
              <a:gd name="T6" fmla="*/ 491 w 571"/>
              <a:gd name="T7" fmla="*/ 423 h 423"/>
              <a:gd name="T8" fmla="*/ 69 w 571"/>
              <a:gd name="T9" fmla="*/ 423 h 423"/>
              <a:gd name="T10" fmla="*/ 0 w 571"/>
              <a:gd name="T11" fmla="*/ 20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3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3"/>
                </a:lnTo>
                <a:lnTo>
                  <a:pt x="69" y="423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235"/>
          <p:cNvSpPr>
            <a:spLocks/>
          </p:cNvSpPr>
          <p:nvPr/>
        </p:nvSpPr>
        <p:spPr bwMode="auto">
          <a:xfrm>
            <a:off x="4421658" y="2115886"/>
            <a:ext cx="365274" cy="269957"/>
          </a:xfrm>
          <a:custGeom>
            <a:avLst/>
            <a:gdLst>
              <a:gd name="T0" fmla="*/ 0 w 571"/>
              <a:gd name="T1" fmla="*/ 201 h 422"/>
              <a:gd name="T2" fmla="*/ 283 w 571"/>
              <a:gd name="T3" fmla="*/ 0 h 422"/>
              <a:gd name="T4" fmla="*/ 571 w 571"/>
              <a:gd name="T5" fmla="*/ 201 h 422"/>
              <a:gd name="T6" fmla="*/ 491 w 571"/>
              <a:gd name="T7" fmla="*/ 422 h 422"/>
              <a:gd name="T8" fmla="*/ 69 w 571"/>
              <a:gd name="T9" fmla="*/ 422 h 422"/>
              <a:gd name="T10" fmla="*/ 0 w 571"/>
              <a:gd name="T11" fmla="*/ 2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2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2"/>
                </a:lnTo>
                <a:lnTo>
                  <a:pt x="69" y="422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236"/>
          <p:cNvSpPr>
            <a:spLocks/>
          </p:cNvSpPr>
          <p:nvPr/>
        </p:nvSpPr>
        <p:spPr bwMode="auto">
          <a:xfrm>
            <a:off x="4421658" y="1945084"/>
            <a:ext cx="365274" cy="270597"/>
          </a:xfrm>
          <a:custGeom>
            <a:avLst/>
            <a:gdLst>
              <a:gd name="T0" fmla="*/ 0 w 571"/>
              <a:gd name="T1" fmla="*/ 201 h 423"/>
              <a:gd name="T2" fmla="*/ 283 w 571"/>
              <a:gd name="T3" fmla="*/ 0 h 423"/>
              <a:gd name="T4" fmla="*/ 571 w 571"/>
              <a:gd name="T5" fmla="*/ 201 h 423"/>
              <a:gd name="T6" fmla="*/ 491 w 571"/>
              <a:gd name="T7" fmla="*/ 423 h 423"/>
              <a:gd name="T8" fmla="*/ 69 w 571"/>
              <a:gd name="T9" fmla="*/ 423 h 423"/>
              <a:gd name="T10" fmla="*/ 0 w 571"/>
              <a:gd name="T11" fmla="*/ 20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3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3"/>
                </a:lnTo>
                <a:lnTo>
                  <a:pt x="69" y="423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237"/>
          <p:cNvSpPr>
            <a:spLocks/>
          </p:cNvSpPr>
          <p:nvPr/>
        </p:nvSpPr>
        <p:spPr bwMode="auto">
          <a:xfrm>
            <a:off x="4421658" y="2413351"/>
            <a:ext cx="181038" cy="285310"/>
          </a:xfrm>
          <a:custGeom>
            <a:avLst/>
            <a:gdLst>
              <a:gd name="T0" fmla="*/ 0 w 283"/>
              <a:gd name="T1" fmla="*/ 0 h 446"/>
              <a:gd name="T2" fmla="*/ 0 w 283"/>
              <a:gd name="T3" fmla="*/ 220 h 446"/>
              <a:gd name="T4" fmla="*/ 283 w 283"/>
              <a:gd name="T5" fmla="*/ 446 h 446"/>
              <a:gd name="T6" fmla="*/ 283 w 283"/>
              <a:gd name="T7" fmla="*/ 212 h 446"/>
              <a:gd name="T8" fmla="*/ 0 w 283"/>
              <a:gd name="T9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46">
                <a:moveTo>
                  <a:pt x="0" y="0"/>
                </a:moveTo>
                <a:lnTo>
                  <a:pt x="0" y="220"/>
                </a:lnTo>
                <a:lnTo>
                  <a:pt x="283" y="446"/>
                </a:lnTo>
                <a:lnTo>
                  <a:pt x="283" y="2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238"/>
          <p:cNvSpPr>
            <a:spLocks/>
          </p:cNvSpPr>
          <p:nvPr/>
        </p:nvSpPr>
        <p:spPr bwMode="auto">
          <a:xfrm>
            <a:off x="4421658" y="2245747"/>
            <a:ext cx="181038" cy="280832"/>
          </a:xfrm>
          <a:custGeom>
            <a:avLst/>
            <a:gdLst>
              <a:gd name="T0" fmla="*/ 283 w 283"/>
              <a:gd name="T1" fmla="*/ 210 h 439"/>
              <a:gd name="T2" fmla="*/ 0 w 283"/>
              <a:gd name="T3" fmla="*/ 0 h 439"/>
              <a:gd name="T4" fmla="*/ 0 w 283"/>
              <a:gd name="T5" fmla="*/ 227 h 439"/>
              <a:gd name="T6" fmla="*/ 283 w 283"/>
              <a:gd name="T7" fmla="*/ 439 h 439"/>
              <a:gd name="T8" fmla="*/ 283 w 283"/>
              <a:gd name="T9" fmla="*/ 21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39">
                <a:moveTo>
                  <a:pt x="283" y="210"/>
                </a:moveTo>
                <a:lnTo>
                  <a:pt x="0" y="0"/>
                </a:lnTo>
                <a:lnTo>
                  <a:pt x="0" y="227"/>
                </a:lnTo>
                <a:lnTo>
                  <a:pt x="283" y="439"/>
                </a:lnTo>
                <a:lnTo>
                  <a:pt x="283" y="21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239"/>
          <p:cNvSpPr>
            <a:spLocks/>
          </p:cNvSpPr>
          <p:nvPr/>
        </p:nvSpPr>
        <p:spPr bwMode="auto">
          <a:xfrm>
            <a:off x="4421658" y="2073665"/>
            <a:ext cx="181038" cy="284031"/>
          </a:xfrm>
          <a:custGeom>
            <a:avLst/>
            <a:gdLst>
              <a:gd name="T0" fmla="*/ 283 w 283"/>
              <a:gd name="T1" fmla="*/ 444 h 444"/>
              <a:gd name="T2" fmla="*/ 283 w 283"/>
              <a:gd name="T3" fmla="*/ 203 h 444"/>
              <a:gd name="T4" fmla="*/ 0 w 283"/>
              <a:gd name="T5" fmla="*/ 0 h 444"/>
              <a:gd name="T6" fmla="*/ 0 w 283"/>
              <a:gd name="T7" fmla="*/ 233 h 444"/>
              <a:gd name="T8" fmla="*/ 283 w 283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44">
                <a:moveTo>
                  <a:pt x="283" y="444"/>
                </a:moveTo>
                <a:lnTo>
                  <a:pt x="283" y="203"/>
                </a:lnTo>
                <a:lnTo>
                  <a:pt x="0" y="0"/>
                </a:lnTo>
                <a:lnTo>
                  <a:pt x="0" y="233"/>
                </a:lnTo>
                <a:lnTo>
                  <a:pt x="283" y="44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240"/>
          <p:cNvSpPr>
            <a:spLocks/>
          </p:cNvSpPr>
          <p:nvPr/>
        </p:nvSpPr>
        <p:spPr bwMode="auto">
          <a:xfrm>
            <a:off x="4602696" y="2413351"/>
            <a:ext cx="184236" cy="285310"/>
          </a:xfrm>
          <a:custGeom>
            <a:avLst/>
            <a:gdLst>
              <a:gd name="T0" fmla="*/ 288 w 288"/>
              <a:gd name="T1" fmla="*/ 0 h 446"/>
              <a:gd name="T2" fmla="*/ 288 w 288"/>
              <a:gd name="T3" fmla="*/ 220 h 446"/>
              <a:gd name="T4" fmla="*/ 0 w 288"/>
              <a:gd name="T5" fmla="*/ 446 h 446"/>
              <a:gd name="T6" fmla="*/ 0 w 288"/>
              <a:gd name="T7" fmla="*/ 212 h 446"/>
              <a:gd name="T8" fmla="*/ 288 w 288"/>
              <a:gd name="T9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46">
                <a:moveTo>
                  <a:pt x="288" y="0"/>
                </a:moveTo>
                <a:lnTo>
                  <a:pt x="288" y="220"/>
                </a:lnTo>
                <a:lnTo>
                  <a:pt x="0" y="446"/>
                </a:lnTo>
                <a:lnTo>
                  <a:pt x="0" y="212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241"/>
          <p:cNvSpPr>
            <a:spLocks/>
          </p:cNvSpPr>
          <p:nvPr/>
        </p:nvSpPr>
        <p:spPr bwMode="auto">
          <a:xfrm>
            <a:off x="4602696" y="2245747"/>
            <a:ext cx="184236" cy="280832"/>
          </a:xfrm>
          <a:custGeom>
            <a:avLst/>
            <a:gdLst>
              <a:gd name="T0" fmla="*/ 0 w 288"/>
              <a:gd name="T1" fmla="*/ 210 h 439"/>
              <a:gd name="T2" fmla="*/ 288 w 288"/>
              <a:gd name="T3" fmla="*/ 0 h 439"/>
              <a:gd name="T4" fmla="*/ 288 w 288"/>
              <a:gd name="T5" fmla="*/ 227 h 439"/>
              <a:gd name="T6" fmla="*/ 0 w 288"/>
              <a:gd name="T7" fmla="*/ 439 h 439"/>
              <a:gd name="T8" fmla="*/ 0 w 288"/>
              <a:gd name="T9" fmla="*/ 21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39">
                <a:moveTo>
                  <a:pt x="0" y="210"/>
                </a:moveTo>
                <a:lnTo>
                  <a:pt x="288" y="0"/>
                </a:lnTo>
                <a:lnTo>
                  <a:pt x="288" y="227"/>
                </a:lnTo>
                <a:lnTo>
                  <a:pt x="0" y="439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242"/>
          <p:cNvSpPr>
            <a:spLocks/>
          </p:cNvSpPr>
          <p:nvPr/>
        </p:nvSpPr>
        <p:spPr bwMode="auto">
          <a:xfrm>
            <a:off x="4602696" y="2073665"/>
            <a:ext cx="184236" cy="284031"/>
          </a:xfrm>
          <a:custGeom>
            <a:avLst/>
            <a:gdLst>
              <a:gd name="T0" fmla="*/ 0 w 288"/>
              <a:gd name="T1" fmla="*/ 444 h 444"/>
              <a:gd name="T2" fmla="*/ 0 w 288"/>
              <a:gd name="T3" fmla="*/ 203 h 444"/>
              <a:gd name="T4" fmla="*/ 288 w 288"/>
              <a:gd name="T5" fmla="*/ 0 h 444"/>
              <a:gd name="T6" fmla="*/ 288 w 288"/>
              <a:gd name="T7" fmla="*/ 233 h 444"/>
              <a:gd name="T8" fmla="*/ 0 w 288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44">
                <a:moveTo>
                  <a:pt x="0" y="444"/>
                </a:moveTo>
                <a:lnTo>
                  <a:pt x="0" y="203"/>
                </a:lnTo>
                <a:lnTo>
                  <a:pt x="288" y="0"/>
                </a:lnTo>
                <a:lnTo>
                  <a:pt x="288" y="233"/>
                </a:lnTo>
                <a:lnTo>
                  <a:pt x="0" y="44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370812" y="1422996"/>
            <a:ext cx="770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Arial" charset="0"/>
                <a:cs typeface="Arial" charset="0"/>
              </a:rPr>
              <a:t>WebApp</a:t>
            </a:r>
            <a:endParaRPr lang="en-US" sz="1200" dirty="0" smtClean="0">
              <a:latin typeface="Arial" charset="0"/>
              <a:cs typeface="Arial" charset="0"/>
            </a:endParaRPr>
          </a:p>
          <a:p>
            <a:r>
              <a:rPr lang="en-US" sz="1200" dirty="0" smtClean="0">
                <a:latin typeface="Arial" charset="0"/>
                <a:cs typeface="Arial" charset="0"/>
              </a:rPr>
              <a:t>Secure</a:t>
            </a:r>
            <a:endParaRPr lang="en-US" sz="1200" dirty="0"/>
          </a:p>
        </p:txBody>
      </p:sp>
      <p:sp>
        <p:nvSpPr>
          <p:cNvPr id="195" name="Rectangle 194"/>
          <p:cNvSpPr/>
          <p:nvPr/>
        </p:nvSpPr>
        <p:spPr>
          <a:xfrm>
            <a:off x="370812" y="5026971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SRX</a:t>
            </a:r>
          </a:p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Secure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775090" y="1422996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DDoS</a:t>
            </a:r>
            <a:endPara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Secure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8" name="Up-Down Arrow 1"/>
          <p:cNvSpPr/>
          <p:nvPr/>
        </p:nvSpPr>
        <p:spPr>
          <a:xfrm rot="8001537">
            <a:off x="1872311" y="2712236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5"/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2292256" y="2430590"/>
            <a:ext cx="1229814" cy="1181007"/>
          </a:xfrm>
          <a:prstGeom prst="rect">
            <a:avLst/>
          </a:prstGeom>
          <a:gradFill flip="none" rotWithShape="1">
            <a:gsLst>
              <a:gs pos="49700">
                <a:schemeClr val="accent6">
                  <a:alpha val="0"/>
                </a:schemeClr>
              </a:gs>
              <a:gs pos="0">
                <a:schemeClr val="accent6">
                  <a:alpha val="50000"/>
                </a:schemeClr>
              </a:gs>
              <a:gs pos="100000">
                <a:schemeClr val="accent6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endParaRPr lang="en-US"/>
          </a:p>
        </p:txBody>
      </p:sp>
      <p:sp>
        <p:nvSpPr>
          <p:cNvPr id="202" name="Rectangle 252"/>
          <p:cNvSpPr/>
          <p:nvPr/>
        </p:nvSpPr>
        <p:spPr>
          <a:xfrm>
            <a:off x="2289004" y="3124836"/>
            <a:ext cx="1233078" cy="963954"/>
          </a:xfrm>
          <a:prstGeom prst="ellipse">
            <a:avLst/>
          </a:prstGeom>
          <a:gradFill flip="none" rotWithShape="1">
            <a:gsLst>
              <a:gs pos="11000">
                <a:schemeClr val="accent6"/>
              </a:gs>
              <a:gs pos="72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52"/>
          <p:cNvSpPr/>
          <p:nvPr/>
        </p:nvSpPr>
        <p:spPr>
          <a:xfrm>
            <a:off x="2427234" y="3226546"/>
            <a:ext cx="956618" cy="747834"/>
          </a:xfrm>
          <a:prstGeom prst="ellipse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roup 203"/>
          <p:cNvGrpSpPr/>
          <p:nvPr/>
        </p:nvGrpSpPr>
        <p:grpSpPr>
          <a:xfrm>
            <a:off x="2461765" y="3589876"/>
            <a:ext cx="321159" cy="384880"/>
            <a:chOff x="1017575" y="2068057"/>
            <a:chExt cx="1098599" cy="1316571"/>
          </a:xfrm>
        </p:grpSpPr>
        <p:grpSp>
          <p:nvGrpSpPr>
            <p:cNvPr id="205" name="Group 42"/>
            <p:cNvGrpSpPr>
              <a:grpSpLocks noChangeAspect="1"/>
            </p:cNvGrpSpPr>
            <p:nvPr/>
          </p:nvGrpSpPr>
          <p:grpSpPr bwMode="auto">
            <a:xfrm>
              <a:off x="1017575" y="2370325"/>
              <a:ext cx="1098599" cy="1014303"/>
              <a:chOff x="1384" y="3026"/>
              <a:chExt cx="404" cy="373"/>
            </a:xfrm>
          </p:grpSpPr>
          <p:sp>
            <p:nvSpPr>
              <p:cNvPr id="209" name="Freeform 43"/>
              <p:cNvSpPr>
                <a:spLocks/>
              </p:cNvSpPr>
              <p:nvPr/>
            </p:nvSpPr>
            <p:spPr bwMode="auto">
              <a:xfrm>
                <a:off x="1384" y="3026"/>
                <a:ext cx="404" cy="373"/>
              </a:xfrm>
              <a:custGeom>
                <a:avLst/>
                <a:gdLst>
                  <a:gd name="T0" fmla="*/ 239 w 404"/>
                  <a:gd name="T1" fmla="*/ 0 h 373"/>
                  <a:gd name="T2" fmla="*/ 0 w 404"/>
                  <a:gd name="T3" fmla="*/ 164 h 373"/>
                  <a:gd name="T4" fmla="*/ 0 w 404"/>
                  <a:gd name="T5" fmla="*/ 246 h 373"/>
                  <a:gd name="T6" fmla="*/ 157 w 404"/>
                  <a:gd name="T7" fmla="*/ 373 h 373"/>
                  <a:gd name="T8" fmla="*/ 404 w 404"/>
                  <a:gd name="T9" fmla="*/ 195 h 373"/>
                  <a:gd name="T10" fmla="*/ 404 w 404"/>
                  <a:gd name="T11" fmla="*/ 126 h 373"/>
                  <a:gd name="T12" fmla="*/ 239 w 404"/>
                  <a:gd name="T1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373">
                    <a:moveTo>
                      <a:pt x="239" y="0"/>
                    </a:moveTo>
                    <a:lnTo>
                      <a:pt x="0" y="164"/>
                    </a:lnTo>
                    <a:lnTo>
                      <a:pt x="0" y="246"/>
                    </a:lnTo>
                    <a:lnTo>
                      <a:pt x="157" y="373"/>
                    </a:lnTo>
                    <a:lnTo>
                      <a:pt x="404" y="195"/>
                    </a:lnTo>
                    <a:lnTo>
                      <a:pt x="404" y="126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44"/>
              <p:cNvSpPr>
                <a:spLocks/>
              </p:cNvSpPr>
              <p:nvPr/>
            </p:nvSpPr>
            <p:spPr bwMode="auto">
              <a:xfrm>
                <a:off x="1541" y="3152"/>
                <a:ext cx="247" cy="247"/>
              </a:xfrm>
              <a:custGeom>
                <a:avLst/>
                <a:gdLst>
                  <a:gd name="T0" fmla="*/ 0 w 247"/>
                  <a:gd name="T1" fmla="*/ 172 h 247"/>
                  <a:gd name="T2" fmla="*/ 0 w 247"/>
                  <a:gd name="T3" fmla="*/ 247 h 247"/>
                  <a:gd name="T4" fmla="*/ 247 w 247"/>
                  <a:gd name="T5" fmla="*/ 69 h 247"/>
                  <a:gd name="T6" fmla="*/ 247 w 247"/>
                  <a:gd name="T7" fmla="*/ 0 h 247"/>
                  <a:gd name="T8" fmla="*/ 0 w 247"/>
                  <a:gd name="T9" fmla="*/ 17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247">
                    <a:moveTo>
                      <a:pt x="0" y="172"/>
                    </a:moveTo>
                    <a:lnTo>
                      <a:pt x="0" y="247"/>
                    </a:lnTo>
                    <a:lnTo>
                      <a:pt x="247" y="69"/>
                    </a:lnTo>
                    <a:lnTo>
                      <a:pt x="247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6" name="Group 42"/>
            <p:cNvGrpSpPr>
              <a:grpSpLocks noChangeAspect="1"/>
            </p:cNvGrpSpPr>
            <p:nvPr/>
          </p:nvGrpSpPr>
          <p:grpSpPr bwMode="auto">
            <a:xfrm>
              <a:off x="1017575" y="2068057"/>
              <a:ext cx="1098599" cy="1014303"/>
              <a:chOff x="1384" y="3026"/>
              <a:chExt cx="404" cy="373"/>
            </a:xfrm>
          </p:grpSpPr>
          <p:sp>
            <p:nvSpPr>
              <p:cNvPr id="207" name="Freeform 43"/>
              <p:cNvSpPr>
                <a:spLocks/>
              </p:cNvSpPr>
              <p:nvPr/>
            </p:nvSpPr>
            <p:spPr bwMode="auto">
              <a:xfrm>
                <a:off x="1384" y="3026"/>
                <a:ext cx="404" cy="373"/>
              </a:xfrm>
              <a:custGeom>
                <a:avLst/>
                <a:gdLst>
                  <a:gd name="T0" fmla="*/ 239 w 404"/>
                  <a:gd name="T1" fmla="*/ 0 h 373"/>
                  <a:gd name="T2" fmla="*/ 0 w 404"/>
                  <a:gd name="T3" fmla="*/ 164 h 373"/>
                  <a:gd name="T4" fmla="*/ 0 w 404"/>
                  <a:gd name="T5" fmla="*/ 246 h 373"/>
                  <a:gd name="T6" fmla="*/ 157 w 404"/>
                  <a:gd name="T7" fmla="*/ 373 h 373"/>
                  <a:gd name="T8" fmla="*/ 404 w 404"/>
                  <a:gd name="T9" fmla="*/ 195 h 373"/>
                  <a:gd name="T10" fmla="*/ 404 w 404"/>
                  <a:gd name="T11" fmla="*/ 126 h 373"/>
                  <a:gd name="T12" fmla="*/ 239 w 404"/>
                  <a:gd name="T1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373">
                    <a:moveTo>
                      <a:pt x="239" y="0"/>
                    </a:moveTo>
                    <a:lnTo>
                      <a:pt x="0" y="164"/>
                    </a:lnTo>
                    <a:lnTo>
                      <a:pt x="0" y="246"/>
                    </a:lnTo>
                    <a:lnTo>
                      <a:pt x="157" y="373"/>
                    </a:lnTo>
                    <a:lnTo>
                      <a:pt x="404" y="195"/>
                    </a:lnTo>
                    <a:lnTo>
                      <a:pt x="404" y="126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44"/>
              <p:cNvSpPr>
                <a:spLocks/>
              </p:cNvSpPr>
              <p:nvPr/>
            </p:nvSpPr>
            <p:spPr bwMode="auto">
              <a:xfrm>
                <a:off x="1541" y="3152"/>
                <a:ext cx="247" cy="247"/>
              </a:xfrm>
              <a:custGeom>
                <a:avLst/>
                <a:gdLst>
                  <a:gd name="T0" fmla="*/ 0 w 247"/>
                  <a:gd name="T1" fmla="*/ 172 h 247"/>
                  <a:gd name="T2" fmla="*/ 0 w 247"/>
                  <a:gd name="T3" fmla="*/ 247 h 247"/>
                  <a:gd name="T4" fmla="*/ 247 w 247"/>
                  <a:gd name="T5" fmla="*/ 69 h 247"/>
                  <a:gd name="T6" fmla="*/ 247 w 247"/>
                  <a:gd name="T7" fmla="*/ 0 h 247"/>
                  <a:gd name="T8" fmla="*/ 0 w 247"/>
                  <a:gd name="T9" fmla="*/ 17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247">
                    <a:moveTo>
                      <a:pt x="0" y="172"/>
                    </a:moveTo>
                    <a:lnTo>
                      <a:pt x="0" y="247"/>
                    </a:lnTo>
                    <a:lnTo>
                      <a:pt x="247" y="69"/>
                    </a:lnTo>
                    <a:lnTo>
                      <a:pt x="247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1" name="Group 15"/>
          <p:cNvGrpSpPr>
            <a:grpSpLocks noChangeAspect="1"/>
          </p:cNvGrpSpPr>
          <p:nvPr/>
        </p:nvGrpSpPr>
        <p:grpSpPr bwMode="auto">
          <a:xfrm>
            <a:off x="3120195" y="3017888"/>
            <a:ext cx="190241" cy="415679"/>
            <a:chOff x="2779" y="1942"/>
            <a:chExt cx="200" cy="437"/>
          </a:xfrm>
        </p:grpSpPr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779" y="1942"/>
              <a:ext cx="200" cy="437"/>
            </a:xfrm>
            <a:custGeom>
              <a:avLst/>
              <a:gdLst>
                <a:gd name="T0" fmla="*/ 84 w 200"/>
                <a:gd name="T1" fmla="*/ 0 h 437"/>
                <a:gd name="T2" fmla="*/ 0 w 200"/>
                <a:gd name="T3" fmla="*/ 57 h 437"/>
                <a:gd name="T4" fmla="*/ 0 w 200"/>
                <a:gd name="T5" fmla="*/ 350 h 437"/>
                <a:gd name="T6" fmla="*/ 108 w 200"/>
                <a:gd name="T7" fmla="*/ 437 h 437"/>
                <a:gd name="T8" fmla="*/ 200 w 200"/>
                <a:gd name="T9" fmla="*/ 369 h 437"/>
                <a:gd name="T10" fmla="*/ 200 w 200"/>
                <a:gd name="T11" fmla="*/ 85 h 437"/>
                <a:gd name="T12" fmla="*/ 84 w 200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37">
                  <a:moveTo>
                    <a:pt x="84" y="0"/>
                  </a:moveTo>
                  <a:lnTo>
                    <a:pt x="0" y="57"/>
                  </a:lnTo>
                  <a:lnTo>
                    <a:pt x="0" y="350"/>
                  </a:lnTo>
                  <a:lnTo>
                    <a:pt x="108" y="437"/>
                  </a:lnTo>
                  <a:lnTo>
                    <a:pt x="200" y="369"/>
                  </a:lnTo>
                  <a:lnTo>
                    <a:pt x="20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2887" y="2152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59 h 109"/>
                <a:gd name="T4" fmla="*/ 0 w 92"/>
                <a:gd name="T5" fmla="*/ 109 h 109"/>
                <a:gd name="T6" fmla="*/ 92 w 92"/>
                <a:gd name="T7" fmla="*/ 45 h 109"/>
                <a:gd name="T8" fmla="*/ 92 w 9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59"/>
                  </a:lnTo>
                  <a:lnTo>
                    <a:pt x="0" y="109"/>
                  </a:lnTo>
                  <a:lnTo>
                    <a:pt x="92" y="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2887" y="2091"/>
              <a:ext cx="92" cy="111"/>
            </a:xfrm>
            <a:custGeom>
              <a:avLst/>
              <a:gdLst>
                <a:gd name="T0" fmla="*/ 92 w 92"/>
                <a:gd name="T1" fmla="*/ 0 h 111"/>
                <a:gd name="T2" fmla="*/ 0 w 92"/>
                <a:gd name="T3" fmla="*/ 61 h 111"/>
                <a:gd name="T4" fmla="*/ 0 w 92"/>
                <a:gd name="T5" fmla="*/ 111 h 111"/>
                <a:gd name="T6" fmla="*/ 92 w 92"/>
                <a:gd name="T7" fmla="*/ 50 h 111"/>
                <a:gd name="T8" fmla="*/ 92 w 9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1">
                  <a:moveTo>
                    <a:pt x="92" y="0"/>
                  </a:moveTo>
                  <a:lnTo>
                    <a:pt x="0" y="61"/>
                  </a:lnTo>
                  <a:lnTo>
                    <a:pt x="0" y="111"/>
                  </a:lnTo>
                  <a:lnTo>
                    <a:pt x="92" y="5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887" y="2209"/>
              <a:ext cx="92" cy="106"/>
            </a:xfrm>
            <a:custGeom>
              <a:avLst/>
              <a:gdLst>
                <a:gd name="T0" fmla="*/ 92 w 92"/>
                <a:gd name="T1" fmla="*/ 45 h 106"/>
                <a:gd name="T2" fmla="*/ 92 w 92"/>
                <a:gd name="T3" fmla="*/ 0 h 106"/>
                <a:gd name="T4" fmla="*/ 0 w 92"/>
                <a:gd name="T5" fmla="*/ 61 h 106"/>
                <a:gd name="T6" fmla="*/ 0 w 92"/>
                <a:gd name="T7" fmla="*/ 106 h 106"/>
                <a:gd name="T8" fmla="*/ 92 w 92"/>
                <a:gd name="T9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6">
                  <a:moveTo>
                    <a:pt x="92" y="45"/>
                  </a:moveTo>
                  <a:lnTo>
                    <a:pt x="92" y="0"/>
                  </a:lnTo>
                  <a:lnTo>
                    <a:pt x="0" y="61"/>
                  </a:lnTo>
                  <a:lnTo>
                    <a:pt x="0" y="106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2887" y="2263"/>
              <a:ext cx="92" cy="116"/>
            </a:xfrm>
            <a:custGeom>
              <a:avLst/>
              <a:gdLst>
                <a:gd name="T0" fmla="*/ 0 w 92"/>
                <a:gd name="T1" fmla="*/ 64 h 116"/>
                <a:gd name="T2" fmla="*/ 0 w 92"/>
                <a:gd name="T3" fmla="*/ 116 h 116"/>
                <a:gd name="T4" fmla="*/ 92 w 92"/>
                <a:gd name="T5" fmla="*/ 48 h 116"/>
                <a:gd name="T6" fmla="*/ 92 w 92"/>
                <a:gd name="T7" fmla="*/ 0 h 116"/>
                <a:gd name="T8" fmla="*/ 0 w 92"/>
                <a:gd name="T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6">
                  <a:moveTo>
                    <a:pt x="0" y="64"/>
                  </a:moveTo>
                  <a:lnTo>
                    <a:pt x="0" y="116"/>
                  </a:lnTo>
                  <a:lnTo>
                    <a:pt x="92" y="48"/>
                  </a:lnTo>
                  <a:lnTo>
                    <a:pt x="9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2887" y="2027"/>
              <a:ext cx="92" cy="114"/>
            </a:xfrm>
            <a:custGeom>
              <a:avLst/>
              <a:gdLst>
                <a:gd name="T0" fmla="*/ 92 w 92"/>
                <a:gd name="T1" fmla="*/ 55 h 114"/>
                <a:gd name="T2" fmla="*/ 92 w 92"/>
                <a:gd name="T3" fmla="*/ 0 h 114"/>
                <a:gd name="T4" fmla="*/ 0 w 92"/>
                <a:gd name="T5" fmla="*/ 62 h 114"/>
                <a:gd name="T6" fmla="*/ 0 w 92"/>
                <a:gd name="T7" fmla="*/ 114 h 114"/>
                <a:gd name="T8" fmla="*/ 92 w 92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4">
                  <a:moveTo>
                    <a:pt x="92" y="55"/>
                  </a:moveTo>
                  <a:lnTo>
                    <a:pt x="92" y="0"/>
                  </a:lnTo>
                  <a:lnTo>
                    <a:pt x="0" y="62"/>
                  </a:lnTo>
                  <a:lnTo>
                    <a:pt x="0" y="114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8" name="Group 15"/>
          <p:cNvGrpSpPr>
            <a:grpSpLocks noChangeAspect="1"/>
          </p:cNvGrpSpPr>
          <p:nvPr/>
        </p:nvGrpSpPr>
        <p:grpSpPr bwMode="auto">
          <a:xfrm>
            <a:off x="2473878" y="2999995"/>
            <a:ext cx="190241" cy="415679"/>
            <a:chOff x="2779" y="1942"/>
            <a:chExt cx="200" cy="437"/>
          </a:xfrm>
        </p:grpSpPr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2779" y="1942"/>
              <a:ext cx="200" cy="437"/>
            </a:xfrm>
            <a:custGeom>
              <a:avLst/>
              <a:gdLst>
                <a:gd name="T0" fmla="*/ 84 w 200"/>
                <a:gd name="T1" fmla="*/ 0 h 437"/>
                <a:gd name="T2" fmla="*/ 0 w 200"/>
                <a:gd name="T3" fmla="*/ 57 h 437"/>
                <a:gd name="T4" fmla="*/ 0 w 200"/>
                <a:gd name="T5" fmla="*/ 350 h 437"/>
                <a:gd name="T6" fmla="*/ 108 w 200"/>
                <a:gd name="T7" fmla="*/ 437 h 437"/>
                <a:gd name="T8" fmla="*/ 200 w 200"/>
                <a:gd name="T9" fmla="*/ 369 h 437"/>
                <a:gd name="T10" fmla="*/ 200 w 200"/>
                <a:gd name="T11" fmla="*/ 85 h 437"/>
                <a:gd name="T12" fmla="*/ 84 w 200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37">
                  <a:moveTo>
                    <a:pt x="84" y="0"/>
                  </a:moveTo>
                  <a:lnTo>
                    <a:pt x="0" y="57"/>
                  </a:lnTo>
                  <a:lnTo>
                    <a:pt x="0" y="350"/>
                  </a:lnTo>
                  <a:lnTo>
                    <a:pt x="108" y="437"/>
                  </a:lnTo>
                  <a:lnTo>
                    <a:pt x="200" y="369"/>
                  </a:lnTo>
                  <a:lnTo>
                    <a:pt x="20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2887" y="2152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59 h 109"/>
                <a:gd name="T4" fmla="*/ 0 w 92"/>
                <a:gd name="T5" fmla="*/ 109 h 109"/>
                <a:gd name="T6" fmla="*/ 92 w 92"/>
                <a:gd name="T7" fmla="*/ 45 h 109"/>
                <a:gd name="T8" fmla="*/ 92 w 9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59"/>
                  </a:lnTo>
                  <a:lnTo>
                    <a:pt x="0" y="109"/>
                  </a:lnTo>
                  <a:lnTo>
                    <a:pt x="92" y="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2887" y="2091"/>
              <a:ext cx="92" cy="111"/>
            </a:xfrm>
            <a:custGeom>
              <a:avLst/>
              <a:gdLst>
                <a:gd name="T0" fmla="*/ 92 w 92"/>
                <a:gd name="T1" fmla="*/ 0 h 111"/>
                <a:gd name="T2" fmla="*/ 0 w 92"/>
                <a:gd name="T3" fmla="*/ 61 h 111"/>
                <a:gd name="T4" fmla="*/ 0 w 92"/>
                <a:gd name="T5" fmla="*/ 111 h 111"/>
                <a:gd name="T6" fmla="*/ 92 w 92"/>
                <a:gd name="T7" fmla="*/ 50 h 111"/>
                <a:gd name="T8" fmla="*/ 92 w 9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1">
                  <a:moveTo>
                    <a:pt x="92" y="0"/>
                  </a:moveTo>
                  <a:lnTo>
                    <a:pt x="0" y="61"/>
                  </a:lnTo>
                  <a:lnTo>
                    <a:pt x="0" y="111"/>
                  </a:lnTo>
                  <a:lnTo>
                    <a:pt x="92" y="5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21"/>
            <p:cNvSpPr>
              <a:spLocks/>
            </p:cNvSpPr>
            <p:nvPr/>
          </p:nvSpPr>
          <p:spPr bwMode="auto">
            <a:xfrm>
              <a:off x="2887" y="2209"/>
              <a:ext cx="92" cy="106"/>
            </a:xfrm>
            <a:custGeom>
              <a:avLst/>
              <a:gdLst>
                <a:gd name="T0" fmla="*/ 92 w 92"/>
                <a:gd name="T1" fmla="*/ 45 h 106"/>
                <a:gd name="T2" fmla="*/ 92 w 92"/>
                <a:gd name="T3" fmla="*/ 0 h 106"/>
                <a:gd name="T4" fmla="*/ 0 w 92"/>
                <a:gd name="T5" fmla="*/ 61 h 106"/>
                <a:gd name="T6" fmla="*/ 0 w 92"/>
                <a:gd name="T7" fmla="*/ 106 h 106"/>
                <a:gd name="T8" fmla="*/ 92 w 92"/>
                <a:gd name="T9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6">
                  <a:moveTo>
                    <a:pt x="92" y="45"/>
                  </a:moveTo>
                  <a:lnTo>
                    <a:pt x="92" y="0"/>
                  </a:lnTo>
                  <a:lnTo>
                    <a:pt x="0" y="61"/>
                  </a:lnTo>
                  <a:lnTo>
                    <a:pt x="0" y="106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>
              <a:off x="2887" y="2263"/>
              <a:ext cx="92" cy="116"/>
            </a:xfrm>
            <a:custGeom>
              <a:avLst/>
              <a:gdLst>
                <a:gd name="T0" fmla="*/ 0 w 92"/>
                <a:gd name="T1" fmla="*/ 64 h 116"/>
                <a:gd name="T2" fmla="*/ 0 w 92"/>
                <a:gd name="T3" fmla="*/ 116 h 116"/>
                <a:gd name="T4" fmla="*/ 92 w 92"/>
                <a:gd name="T5" fmla="*/ 48 h 116"/>
                <a:gd name="T6" fmla="*/ 92 w 92"/>
                <a:gd name="T7" fmla="*/ 0 h 116"/>
                <a:gd name="T8" fmla="*/ 0 w 92"/>
                <a:gd name="T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6">
                  <a:moveTo>
                    <a:pt x="0" y="64"/>
                  </a:moveTo>
                  <a:lnTo>
                    <a:pt x="0" y="116"/>
                  </a:lnTo>
                  <a:lnTo>
                    <a:pt x="92" y="48"/>
                  </a:lnTo>
                  <a:lnTo>
                    <a:pt x="9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>
              <a:off x="2887" y="2027"/>
              <a:ext cx="92" cy="114"/>
            </a:xfrm>
            <a:custGeom>
              <a:avLst/>
              <a:gdLst>
                <a:gd name="T0" fmla="*/ 92 w 92"/>
                <a:gd name="T1" fmla="*/ 55 h 114"/>
                <a:gd name="T2" fmla="*/ 92 w 92"/>
                <a:gd name="T3" fmla="*/ 0 h 114"/>
                <a:gd name="T4" fmla="*/ 0 w 92"/>
                <a:gd name="T5" fmla="*/ 62 h 114"/>
                <a:gd name="T6" fmla="*/ 0 w 92"/>
                <a:gd name="T7" fmla="*/ 114 h 114"/>
                <a:gd name="T8" fmla="*/ 92 w 92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4">
                  <a:moveTo>
                    <a:pt x="92" y="55"/>
                  </a:moveTo>
                  <a:lnTo>
                    <a:pt x="92" y="0"/>
                  </a:lnTo>
                  <a:lnTo>
                    <a:pt x="0" y="62"/>
                  </a:lnTo>
                  <a:lnTo>
                    <a:pt x="0" y="114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" name="Group 15"/>
          <p:cNvGrpSpPr>
            <a:grpSpLocks noChangeAspect="1"/>
          </p:cNvGrpSpPr>
          <p:nvPr/>
        </p:nvGrpSpPr>
        <p:grpSpPr bwMode="auto">
          <a:xfrm>
            <a:off x="3112586" y="3535362"/>
            <a:ext cx="190241" cy="415679"/>
            <a:chOff x="2779" y="1942"/>
            <a:chExt cx="200" cy="437"/>
          </a:xfrm>
        </p:grpSpPr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2779" y="1942"/>
              <a:ext cx="200" cy="437"/>
            </a:xfrm>
            <a:custGeom>
              <a:avLst/>
              <a:gdLst>
                <a:gd name="T0" fmla="*/ 84 w 200"/>
                <a:gd name="T1" fmla="*/ 0 h 437"/>
                <a:gd name="T2" fmla="*/ 0 w 200"/>
                <a:gd name="T3" fmla="*/ 57 h 437"/>
                <a:gd name="T4" fmla="*/ 0 w 200"/>
                <a:gd name="T5" fmla="*/ 350 h 437"/>
                <a:gd name="T6" fmla="*/ 108 w 200"/>
                <a:gd name="T7" fmla="*/ 437 h 437"/>
                <a:gd name="T8" fmla="*/ 200 w 200"/>
                <a:gd name="T9" fmla="*/ 369 h 437"/>
                <a:gd name="T10" fmla="*/ 200 w 200"/>
                <a:gd name="T11" fmla="*/ 85 h 437"/>
                <a:gd name="T12" fmla="*/ 84 w 200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37">
                  <a:moveTo>
                    <a:pt x="84" y="0"/>
                  </a:moveTo>
                  <a:lnTo>
                    <a:pt x="0" y="57"/>
                  </a:lnTo>
                  <a:lnTo>
                    <a:pt x="0" y="350"/>
                  </a:lnTo>
                  <a:lnTo>
                    <a:pt x="108" y="437"/>
                  </a:lnTo>
                  <a:lnTo>
                    <a:pt x="200" y="369"/>
                  </a:lnTo>
                  <a:lnTo>
                    <a:pt x="20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887" y="2152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59 h 109"/>
                <a:gd name="T4" fmla="*/ 0 w 92"/>
                <a:gd name="T5" fmla="*/ 109 h 109"/>
                <a:gd name="T6" fmla="*/ 92 w 92"/>
                <a:gd name="T7" fmla="*/ 45 h 109"/>
                <a:gd name="T8" fmla="*/ 92 w 9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59"/>
                  </a:lnTo>
                  <a:lnTo>
                    <a:pt x="0" y="109"/>
                  </a:lnTo>
                  <a:lnTo>
                    <a:pt x="92" y="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27"/>
            <p:cNvSpPr>
              <a:spLocks/>
            </p:cNvSpPr>
            <p:nvPr/>
          </p:nvSpPr>
          <p:spPr bwMode="auto">
            <a:xfrm>
              <a:off x="2887" y="2091"/>
              <a:ext cx="92" cy="111"/>
            </a:xfrm>
            <a:custGeom>
              <a:avLst/>
              <a:gdLst>
                <a:gd name="T0" fmla="*/ 92 w 92"/>
                <a:gd name="T1" fmla="*/ 0 h 111"/>
                <a:gd name="T2" fmla="*/ 0 w 92"/>
                <a:gd name="T3" fmla="*/ 61 h 111"/>
                <a:gd name="T4" fmla="*/ 0 w 92"/>
                <a:gd name="T5" fmla="*/ 111 h 111"/>
                <a:gd name="T6" fmla="*/ 92 w 92"/>
                <a:gd name="T7" fmla="*/ 50 h 111"/>
                <a:gd name="T8" fmla="*/ 92 w 9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1">
                  <a:moveTo>
                    <a:pt x="92" y="0"/>
                  </a:moveTo>
                  <a:lnTo>
                    <a:pt x="0" y="61"/>
                  </a:lnTo>
                  <a:lnTo>
                    <a:pt x="0" y="111"/>
                  </a:lnTo>
                  <a:lnTo>
                    <a:pt x="92" y="5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2887" y="2209"/>
              <a:ext cx="92" cy="106"/>
            </a:xfrm>
            <a:custGeom>
              <a:avLst/>
              <a:gdLst>
                <a:gd name="T0" fmla="*/ 92 w 92"/>
                <a:gd name="T1" fmla="*/ 45 h 106"/>
                <a:gd name="T2" fmla="*/ 92 w 92"/>
                <a:gd name="T3" fmla="*/ 0 h 106"/>
                <a:gd name="T4" fmla="*/ 0 w 92"/>
                <a:gd name="T5" fmla="*/ 61 h 106"/>
                <a:gd name="T6" fmla="*/ 0 w 92"/>
                <a:gd name="T7" fmla="*/ 106 h 106"/>
                <a:gd name="T8" fmla="*/ 92 w 92"/>
                <a:gd name="T9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6">
                  <a:moveTo>
                    <a:pt x="92" y="45"/>
                  </a:moveTo>
                  <a:lnTo>
                    <a:pt x="92" y="0"/>
                  </a:lnTo>
                  <a:lnTo>
                    <a:pt x="0" y="61"/>
                  </a:lnTo>
                  <a:lnTo>
                    <a:pt x="0" y="106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29"/>
            <p:cNvSpPr>
              <a:spLocks/>
            </p:cNvSpPr>
            <p:nvPr/>
          </p:nvSpPr>
          <p:spPr bwMode="auto">
            <a:xfrm>
              <a:off x="2887" y="2263"/>
              <a:ext cx="92" cy="116"/>
            </a:xfrm>
            <a:custGeom>
              <a:avLst/>
              <a:gdLst>
                <a:gd name="T0" fmla="*/ 0 w 92"/>
                <a:gd name="T1" fmla="*/ 64 h 116"/>
                <a:gd name="T2" fmla="*/ 0 w 92"/>
                <a:gd name="T3" fmla="*/ 116 h 116"/>
                <a:gd name="T4" fmla="*/ 92 w 92"/>
                <a:gd name="T5" fmla="*/ 48 h 116"/>
                <a:gd name="T6" fmla="*/ 92 w 92"/>
                <a:gd name="T7" fmla="*/ 0 h 116"/>
                <a:gd name="T8" fmla="*/ 0 w 92"/>
                <a:gd name="T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6">
                  <a:moveTo>
                    <a:pt x="0" y="64"/>
                  </a:moveTo>
                  <a:lnTo>
                    <a:pt x="0" y="116"/>
                  </a:lnTo>
                  <a:lnTo>
                    <a:pt x="92" y="48"/>
                  </a:lnTo>
                  <a:lnTo>
                    <a:pt x="9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2887" y="2027"/>
              <a:ext cx="92" cy="114"/>
            </a:xfrm>
            <a:custGeom>
              <a:avLst/>
              <a:gdLst>
                <a:gd name="T0" fmla="*/ 92 w 92"/>
                <a:gd name="T1" fmla="*/ 55 h 114"/>
                <a:gd name="T2" fmla="*/ 92 w 92"/>
                <a:gd name="T3" fmla="*/ 0 h 114"/>
                <a:gd name="T4" fmla="*/ 0 w 92"/>
                <a:gd name="T5" fmla="*/ 62 h 114"/>
                <a:gd name="T6" fmla="*/ 0 w 92"/>
                <a:gd name="T7" fmla="*/ 114 h 114"/>
                <a:gd name="T8" fmla="*/ 92 w 92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4">
                  <a:moveTo>
                    <a:pt x="92" y="55"/>
                  </a:moveTo>
                  <a:lnTo>
                    <a:pt x="92" y="0"/>
                  </a:lnTo>
                  <a:lnTo>
                    <a:pt x="0" y="62"/>
                  </a:lnTo>
                  <a:lnTo>
                    <a:pt x="0" y="114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2" name="Rectangle 252"/>
          <p:cNvSpPr/>
          <p:nvPr/>
        </p:nvSpPr>
        <p:spPr>
          <a:xfrm>
            <a:off x="2289004" y="1959366"/>
            <a:ext cx="1233078" cy="963954"/>
          </a:xfrm>
          <a:prstGeom prst="ellipse">
            <a:avLst/>
          </a:prstGeom>
          <a:gradFill flip="none" rotWithShape="1">
            <a:gsLst>
              <a:gs pos="11000">
                <a:schemeClr val="accent6"/>
              </a:gs>
              <a:gs pos="72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Group 107"/>
          <p:cNvGrpSpPr>
            <a:grpSpLocks noChangeAspect="1"/>
          </p:cNvGrpSpPr>
          <p:nvPr/>
        </p:nvGrpSpPr>
        <p:grpSpPr bwMode="auto">
          <a:xfrm flipH="1">
            <a:off x="2731466" y="1699941"/>
            <a:ext cx="309108" cy="621019"/>
            <a:chOff x="2524" y="2472"/>
            <a:chExt cx="441" cy="886"/>
          </a:xfrm>
        </p:grpSpPr>
        <p:sp>
          <p:nvSpPr>
            <p:cNvPr id="234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4" name="Group 107"/>
          <p:cNvGrpSpPr>
            <a:grpSpLocks noChangeAspect="1"/>
          </p:cNvGrpSpPr>
          <p:nvPr/>
        </p:nvGrpSpPr>
        <p:grpSpPr bwMode="auto">
          <a:xfrm flipH="1">
            <a:off x="3077196" y="1992995"/>
            <a:ext cx="309108" cy="621019"/>
            <a:chOff x="2524" y="2472"/>
            <a:chExt cx="441" cy="886"/>
          </a:xfrm>
        </p:grpSpPr>
        <p:sp>
          <p:nvSpPr>
            <p:cNvPr id="245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5" name="Group 254"/>
          <p:cNvGrpSpPr/>
          <p:nvPr/>
        </p:nvGrpSpPr>
        <p:grpSpPr>
          <a:xfrm flipH="1">
            <a:off x="2679210" y="2029435"/>
            <a:ext cx="330200" cy="603251"/>
            <a:chOff x="2941469" y="5375647"/>
            <a:chExt cx="330200" cy="603251"/>
          </a:xfrm>
        </p:grpSpPr>
        <p:sp>
          <p:nvSpPr>
            <p:cNvPr id="256" name="Freeform 156"/>
            <p:cNvSpPr>
              <a:spLocks/>
            </p:cNvSpPr>
            <p:nvPr/>
          </p:nvSpPr>
          <p:spPr bwMode="auto">
            <a:xfrm>
              <a:off x="2941469" y="5535985"/>
              <a:ext cx="330200" cy="442913"/>
            </a:xfrm>
            <a:custGeom>
              <a:avLst/>
              <a:gdLst>
                <a:gd name="T0" fmla="*/ 82 w 88"/>
                <a:gd name="T1" fmla="*/ 18 h 118"/>
                <a:gd name="T2" fmla="*/ 50 w 88"/>
                <a:gd name="T3" fmla="*/ 6 h 118"/>
                <a:gd name="T4" fmla="*/ 3 w 88"/>
                <a:gd name="T5" fmla="*/ 118 h 118"/>
                <a:gd name="T6" fmla="*/ 88 w 88"/>
                <a:gd name="T7" fmla="*/ 47 h 118"/>
                <a:gd name="T8" fmla="*/ 82 w 88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8">
                  <a:moveTo>
                    <a:pt x="82" y="18"/>
                  </a:moveTo>
                  <a:cubicBezTo>
                    <a:pt x="78" y="9"/>
                    <a:pt x="67" y="0"/>
                    <a:pt x="50" y="6"/>
                  </a:cubicBezTo>
                  <a:cubicBezTo>
                    <a:pt x="0" y="22"/>
                    <a:pt x="3" y="118"/>
                    <a:pt x="3" y="118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32"/>
                    <a:pt x="82" y="1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Oval 157"/>
            <p:cNvSpPr>
              <a:spLocks noChangeArrowheads="1"/>
            </p:cNvSpPr>
            <p:nvPr/>
          </p:nvSpPr>
          <p:spPr bwMode="auto">
            <a:xfrm rot="279703">
              <a:off x="3036719" y="5375647"/>
              <a:ext cx="176213" cy="2127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3396763" y="4004861"/>
            <a:ext cx="1166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Spotlight Attacker Database</a:t>
            </a:r>
          </a:p>
        </p:txBody>
      </p:sp>
      <p:sp>
        <p:nvSpPr>
          <p:cNvPr id="158" name="Up-Down Arrow 1"/>
          <p:cNvSpPr/>
          <p:nvPr/>
        </p:nvSpPr>
        <p:spPr>
          <a:xfrm rot="14030781">
            <a:off x="1927385" y="4100436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Up-Down Arrow 1"/>
          <p:cNvSpPr/>
          <p:nvPr/>
        </p:nvSpPr>
        <p:spPr>
          <a:xfrm rot="3009417">
            <a:off x="3717363" y="2666188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Up-Down Arrow 1"/>
          <p:cNvSpPr/>
          <p:nvPr/>
        </p:nvSpPr>
        <p:spPr>
          <a:xfrm rot="14030781">
            <a:off x="3586101" y="2776064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Up-Down Arrow 1"/>
          <p:cNvSpPr/>
          <p:nvPr/>
        </p:nvSpPr>
        <p:spPr>
          <a:xfrm rot="18683858">
            <a:off x="1734796" y="2595163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5"/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9" name="Group 298"/>
          <p:cNvGrpSpPr/>
          <p:nvPr/>
        </p:nvGrpSpPr>
        <p:grpSpPr>
          <a:xfrm>
            <a:off x="737305" y="1540179"/>
            <a:ext cx="1348631" cy="1391611"/>
            <a:chOff x="3561034" y="3818783"/>
            <a:chExt cx="1348631" cy="1391611"/>
          </a:xfrm>
        </p:grpSpPr>
        <p:sp>
          <p:nvSpPr>
            <p:cNvPr id="300" name="Rectangle 252"/>
            <p:cNvSpPr/>
            <p:nvPr/>
          </p:nvSpPr>
          <p:spPr>
            <a:xfrm>
              <a:off x="3561034" y="4156105"/>
              <a:ext cx="1348631" cy="1054289"/>
            </a:xfrm>
            <a:custGeom>
              <a:avLst/>
              <a:gdLst>
                <a:gd name="connsiteX0" fmla="*/ 0 w 1269076"/>
                <a:gd name="connsiteY0" fmla="*/ 0 h 925488"/>
                <a:gd name="connsiteX1" fmla="*/ 1269076 w 1269076"/>
                <a:gd name="connsiteY1" fmla="*/ 0 h 925488"/>
                <a:gd name="connsiteX2" fmla="*/ 1269076 w 1269076"/>
                <a:gd name="connsiteY2" fmla="*/ 925488 h 925488"/>
                <a:gd name="connsiteX3" fmla="*/ 0 w 1269076"/>
                <a:gd name="connsiteY3" fmla="*/ 925488 h 925488"/>
                <a:gd name="connsiteX4" fmla="*/ 0 w 1269076"/>
                <a:gd name="connsiteY4" fmla="*/ 0 h 925488"/>
                <a:gd name="connsiteX0" fmla="*/ 742604 w 1269076"/>
                <a:gd name="connsiteY0" fmla="*/ 0 h 1064033"/>
                <a:gd name="connsiteX1" fmla="*/ 1269076 w 1269076"/>
                <a:gd name="connsiteY1" fmla="*/ 138545 h 1064033"/>
                <a:gd name="connsiteX2" fmla="*/ 1269076 w 1269076"/>
                <a:gd name="connsiteY2" fmla="*/ 1064033 h 1064033"/>
                <a:gd name="connsiteX3" fmla="*/ 0 w 1269076"/>
                <a:gd name="connsiteY3" fmla="*/ 1064033 h 1064033"/>
                <a:gd name="connsiteX4" fmla="*/ 742604 w 1269076"/>
                <a:gd name="connsiteY4" fmla="*/ 0 h 1064033"/>
                <a:gd name="connsiteX0" fmla="*/ 814647 w 1341119"/>
                <a:gd name="connsiteY0" fmla="*/ 0 h 1064033"/>
                <a:gd name="connsiteX1" fmla="*/ 1341119 w 1341119"/>
                <a:gd name="connsiteY1" fmla="*/ 138545 h 1064033"/>
                <a:gd name="connsiteX2" fmla="*/ 1341119 w 1341119"/>
                <a:gd name="connsiteY2" fmla="*/ 1064033 h 1064033"/>
                <a:gd name="connsiteX3" fmla="*/ 0 w 1341119"/>
                <a:gd name="connsiteY3" fmla="*/ 592978 h 1064033"/>
                <a:gd name="connsiteX4" fmla="*/ 814647 w 1341119"/>
                <a:gd name="connsiteY4" fmla="*/ 0 h 1064033"/>
                <a:gd name="connsiteX0" fmla="*/ 814647 w 1341119"/>
                <a:gd name="connsiteY0" fmla="*/ 0 h 1058492"/>
                <a:gd name="connsiteX1" fmla="*/ 1341119 w 1341119"/>
                <a:gd name="connsiteY1" fmla="*/ 138545 h 1058492"/>
                <a:gd name="connsiteX2" fmla="*/ 737061 w 1341119"/>
                <a:gd name="connsiteY2" fmla="*/ 1058492 h 1058492"/>
                <a:gd name="connsiteX3" fmla="*/ 0 w 1341119"/>
                <a:gd name="connsiteY3" fmla="*/ 592978 h 1058492"/>
                <a:gd name="connsiteX4" fmla="*/ 814647 w 1341119"/>
                <a:gd name="connsiteY4" fmla="*/ 0 h 1058492"/>
                <a:gd name="connsiteX0" fmla="*/ 814647 w 1468581"/>
                <a:gd name="connsiteY0" fmla="*/ 0 h 1058492"/>
                <a:gd name="connsiteX1" fmla="*/ 1468581 w 1468581"/>
                <a:gd name="connsiteY1" fmla="*/ 437803 h 1058492"/>
                <a:gd name="connsiteX2" fmla="*/ 737061 w 1468581"/>
                <a:gd name="connsiteY2" fmla="*/ 1058492 h 1058492"/>
                <a:gd name="connsiteX3" fmla="*/ 0 w 1468581"/>
                <a:gd name="connsiteY3" fmla="*/ 592978 h 1058492"/>
                <a:gd name="connsiteX4" fmla="*/ 814647 w 1468581"/>
                <a:gd name="connsiteY4" fmla="*/ 0 h 1058492"/>
                <a:gd name="connsiteX0" fmla="*/ 836814 w 1468581"/>
                <a:gd name="connsiteY0" fmla="*/ 0 h 1119452"/>
                <a:gd name="connsiteX1" fmla="*/ 1468581 w 1468581"/>
                <a:gd name="connsiteY1" fmla="*/ 498763 h 1119452"/>
                <a:gd name="connsiteX2" fmla="*/ 737061 w 1468581"/>
                <a:gd name="connsiteY2" fmla="*/ 1119452 h 1119452"/>
                <a:gd name="connsiteX3" fmla="*/ 0 w 1468581"/>
                <a:gd name="connsiteY3" fmla="*/ 653938 h 1119452"/>
                <a:gd name="connsiteX4" fmla="*/ 836814 w 1468581"/>
                <a:gd name="connsiteY4" fmla="*/ 0 h 1119452"/>
                <a:gd name="connsiteX0" fmla="*/ 770312 w 1402079"/>
                <a:gd name="connsiteY0" fmla="*/ 0 h 1119452"/>
                <a:gd name="connsiteX1" fmla="*/ 1402079 w 1402079"/>
                <a:gd name="connsiteY1" fmla="*/ 498763 h 1119452"/>
                <a:gd name="connsiteX2" fmla="*/ 670559 w 1402079"/>
                <a:gd name="connsiteY2" fmla="*/ 1119452 h 1119452"/>
                <a:gd name="connsiteX3" fmla="*/ 0 w 1402079"/>
                <a:gd name="connsiteY3" fmla="*/ 598520 h 1119452"/>
                <a:gd name="connsiteX4" fmla="*/ 770312 w 1402079"/>
                <a:gd name="connsiteY4" fmla="*/ 0 h 1119452"/>
                <a:gd name="connsiteX0" fmla="*/ 770312 w 1402079"/>
                <a:gd name="connsiteY0" fmla="*/ 0 h 1124994"/>
                <a:gd name="connsiteX1" fmla="*/ 1402079 w 1402079"/>
                <a:gd name="connsiteY1" fmla="*/ 498763 h 1124994"/>
                <a:gd name="connsiteX2" fmla="*/ 631766 w 1402079"/>
                <a:gd name="connsiteY2" fmla="*/ 1124994 h 1124994"/>
                <a:gd name="connsiteX3" fmla="*/ 0 w 1402079"/>
                <a:gd name="connsiteY3" fmla="*/ 598520 h 1124994"/>
                <a:gd name="connsiteX4" fmla="*/ 770312 w 1402079"/>
                <a:gd name="connsiteY4" fmla="*/ 0 h 1124994"/>
                <a:gd name="connsiteX0" fmla="*/ 770312 w 1402079"/>
                <a:gd name="connsiteY0" fmla="*/ 0 h 1025241"/>
                <a:gd name="connsiteX1" fmla="*/ 1402079 w 1402079"/>
                <a:gd name="connsiteY1" fmla="*/ 498763 h 1025241"/>
                <a:gd name="connsiteX2" fmla="*/ 543097 w 1402079"/>
                <a:gd name="connsiteY2" fmla="*/ 1025241 h 1025241"/>
                <a:gd name="connsiteX3" fmla="*/ 0 w 1402079"/>
                <a:gd name="connsiteY3" fmla="*/ 598520 h 1025241"/>
                <a:gd name="connsiteX4" fmla="*/ 770312 w 1402079"/>
                <a:gd name="connsiteY4" fmla="*/ 0 h 1025241"/>
                <a:gd name="connsiteX0" fmla="*/ 770312 w 1318952"/>
                <a:gd name="connsiteY0" fmla="*/ 0 h 1025241"/>
                <a:gd name="connsiteX1" fmla="*/ 1318952 w 1318952"/>
                <a:gd name="connsiteY1" fmla="*/ 432262 h 1025241"/>
                <a:gd name="connsiteX2" fmla="*/ 543097 w 1318952"/>
                <a:gd name="connsiteY2" fmla="*/ 1025241 h 1025241"/>
                <a:gd name="connsiteX3" fmla="*/ 0 w 1318952"/>
                <a:gd name="connsiteY3" fmla="*/ 598520 h 1025241"/>
                <a:gd name="connsiteX4" fmla="*/ 770312 w 1318952"/>
                <a:gd name="connsiteY4" fmla="*/ 0 h 1025241"/>
                <a:gd name="connsiteX0" fmla="*/ 687185 w 1235825"/>
                <a:gd name="connsiteY0" fmla="*/ 0 h 1025241"/>
                <a:gd name="connsiteX1" fmla="*/ 1235825 w 1235825"/>
                <a:gd name="connsiteY1" fmla="*/ 432262 h 1025241"/>
                <a:gd name="connsiteX2" fmla="*/ 459970 w 1235825"/>
                <a:gd name="connsiteY2" fmla="*/ 1025241 h 1025241"/>
                <a:gd name="connsiteX3" fmla="*/ 0 w 1235825"/>
                <a:gd name="connsiteY3" fmla="*/ 637313 h 1025241"/>
                <a:gd name="connsiteX4" fmla="*/ 687185 w 1235825"/>
                <a:gd name="connsiteY4" fmla="*/ 0 h 1025241"/>
                <a:gd name="connsiteX0" fmla="*/ 781396 w 1235825"/>
                <a:gd name="connsiteY0" fmla="*/ 0 h 931030"/>
                <a:gd name="connsiteX1" fmla="*/ 1235825 w 1235825"/>
                <a:gd name="connsiteY1" fmla="*/ 338051 h 931030"/>
                <a:gd name="connsiteX2" fmla="*/ 459970 w 1235825"/>
                <a:gd name="connsiteY2" fmla="*/ 931030 h 931030"/>
                <a:gd name="connsiteX3" fmla="*/ 0 w 1235825"/>
                <a:gd name="connsiteY3" fmla="*/ 543102 h 931030"/>
                <a:gd name="connsiteX4" fmla="*/ 781396 w 1235825"/>
                <a:gd name="connsiteY4" fmla="*/ 0 h 931030"/>
                <a:gd name="connsiteX0" fmla="*/ 703811 w 1158240"/>
                <a:gd name="connsiteY0" fmla="*/ 0 h 931030"/>
                <a:gd name="connsiteX1" fmla="*/ 1158240 w 1158240"/>
                <a:gd name="connsiteY1" fmla="*/ 338051 h 931030"/>
                <a:gd name="connsiteX2" fmla="*/ 382385 w 1158240"/>
                <a:gd name="connsiteY2" fmla="*/ 931030 h 931030"/>
                <a:gd name="connsiteX3" fmla="*/ 0 w 1158240"/>
                <a:gd name="connsiteY3" fmla="*/ 482142 h 931030"/>
                <a:gd name="connsiteX4" fmla="*/ 703811 w 1158240"/>
                <a:gd name="connsiteY4" fmla="*/ 0 h 931030"/>
                <a:gd name="connsiteX0" fmla="*/ 703811 w 1158240"/>
                <a:gd name="connsiteY0" fmla="*/ 0 h 864528"/>
                <a:gd name="connsiteX1" fmla="*/ 1158240 w 1158240"/>
                <a:gd name="connsiteY1" fmla="*/ 338051 h 864528"/>
                <a:gd name="connsiteX2" fmla="*/ 454428 w 1158240"/>
                <a:gd name="connsiteY2" fmla="*/ 864528 h 864528"/>
                <a:gd name="connsiteX3" fmla="*/ 0 w 1158240"/>
                <a:gd name="connsiteY3" fmla="*/ 482142 h 864528"/>
                <a:gd name="connsiteX4" fmla="*/ 703811 w 1158240"/>
                <a:gd name="connsiteY4" fmla="*/ 0 h 864528"/>
                <a:gd name="connsiteX0" fmla="*/ 703811 w 1158240"/>
                <a:gd name="connsiteY0" fmla="*/ 0 h 875612"/>
                <a:gd name="connsiteX1" fmla="*/ 1158240 w 1158240"/>
                <a:gd name="connsiteY1" fmla="*/ 338051 h 875612"/>
                <a:gd name="connsiteX2" fmla="*/ 476595 w 1158240"/>
                <a:gd name="connsiteY2" fmla="*/ 875612 h 875612"/>
                <a:gd name="connsiteX3" fmla="*/ 0 w 1158240"/>
                <a:gd name="connsiteY3" fmla="*/ 482142 h 875612"/>
                <a:gd name="connsiteX4" fmla="*/ 703811 w 1158240"/>
                <a:gd name="connsiteY4" fmla="*/ 0 h 875612"/>
                <a:gd name="connsiteX0" fmla="*/ 681644 w 1136073"/>
                <a:gd name="connsiteY0" fmla="*/ 0 h 875612"/>
                <a:gd name="connsiteX1" fmla="*/ 1136073 w 1136073"/>
                <a:gd name="connsiteY1" fmla="*/ 338051 h 875612"/>
                <a:gd name="connsiteX2" fmla="*/ 454428 w 1136073"/>
                <a:gd name="connsiteY2" fmla="*/ 875612 h 875612"/>
                <a:gd name="connsiteX3" fmla="*/ 0 w 1136073"/>
                <a:gd name="connsiteY3" fmla="*/ 498768 h 875612"/>
                <a:gd name="connsiteX4" fmla="*/ 681644 w 1136073"/>
                <a:gd name="connsiteY4" fmla="*/ 0 h 875612"/>
                <a:gd name="connsiteX0" fmla="*/ 662594 w 1117023"/>
                <a:gd name="connsiteY0" fmla="*/ 0 h 875612"/>
                <a:gd name="connsiteX1" fmla="*/ 1117023 w 1117023"/>
                <a:gd name="connsiteY1" fmla="*/ 338051 h 875612"/>
                <a:gd name="connsiteX2" fmla="*/ 435378 w 1117023"/>
                <a:gd name="connsiteY2" fmla="*/ 875612 h 875612"/>
                <a:gd name="connsiteX3" fmla="*/ 0 w 1117023"/>
                <a:gd name="connsiteY3" fmla="*/ 484480 h 875612"/>
                <a:gd name="connsiteX4" fmla="*/ 662594 w 1117023"/>
                <a:gd name="connsiteY4" fmla="*/ 0 h 875612"/>
                <a:gd name="connsiteX0" fmla="*/ 662594 w 1117023"/>
                <a:gd name="connsiteY0" fmla="*/ 0 h 863705"/>
                <a:gd name="connsiteX1" fmla="*/ 1117023 w 1117023"/>
                <a:gd name="connsiteY1" fmla="*/ 338051 h 863705"/>
                <a:gd name="connsiteX2" fmla="*/ 461572 w 1117023"/>
                <a:gd name="connsiteY2" fmla="*/ 863705 h 863705"/>
                <a:gd name="connsiteX3" fmla="*/ 0 w 1117023"/>
                <a:gd name="connsiteY3" fmla="*/ 484480 h 863705"/>
                <a:gd name="connsiteX4" fmla="*/ 662594 w 1117023"/>
                <a:gd name="connsiteY4" fmla="*/ 0 h 863705"/>
                <a:gd name="connsiteX0" fmla="*/ 624494 w 1117023"/>
                <a:gd name="connsiteY0" fmla="*/ 0 h 873230"/>
                <a:gd name="connsiteX1" fmla="*/ 1117023 w 1117023"/>
                <a:gd name="connsiteY1" fmla="*/ 347576 h 873230"/>
                <a:gd name="connsiteX2" fmla="*/ 461572 w 1117023"/>
                <a:gd name="connsiteY2" fmla="*/ 873230 h 873230"/>
                <a:gd name="connsiteX3" fmla="*/ 0 w 1117023"/>
                <a:gd name="connsiteY3" fmla="*/ 494005 h 873230"/>
                <a:gd name="connsiteX4" fmla="*/ 624494 w 1117023"/>
                <a:gd name="connsiteY4" fmla="*/ 0 h 87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23" h="873230">
                  <a:moveTo>
                    <a:pt x="624494" y="0"/>
                  </a:moveTo>
                  <a:lnTo>
                    <a:pt x="1117023" y="347576"/>
                  </a:lnTo>
                  <a:lnTo>
                    <a:pt x="461572" y="873230"/>
                  </a:lnTo>
                  <a:lnTo>
                    <a:pt x="0" y="494005"/>
                  </a:lnTo>
                  <a:lnTo>
                    <a:pt x="624494" y="0"/>
                  </a:lnTo>
                  <a:close/>
                </a:path>
              </a:pathLst>
            </a:custGeom>
            <a:gradFill flip="none" rotWithShape="1">
              <a:gsLst>
                <a:gs pos="11000">
                  <a:schemeClr val="accent5"/>
                </a:gs>
                <a:gs pos="72000">
                  <a:schemeClr val="accent5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1" name="Group 229"/>
            <p:cNvGrpSpPr>
              <a:grpSpLocks noChangeAspect="1"/>
            </p:cNvGrpSpPr>
            <p:nvPr/>
          </p:nvGrpSpPr>
          <p:grpSpPr bwMode="auto">
            <a:xfrm>
              <a:off x="4136882" y="3818783"/>
              <a:ext cx="365274" cy="753577"/>
              <a:chOff x="2564" y="1676"/>
              <a:chExt cx="571" cy="1178"/>
            </a:xfrm>
          </p:grpSpPr>
          <p:sp>
            <p:nvSpPr>
              <p:cNvPr id="355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2" name="Group 229"/>
            <p:cNvGrpSpPr>
              <a:grpSpLocks noChangeAspect="1"/>
            </p:cNvGrpSpPr>
            <p:nvPr/>
          </p:nvGrpSpPr>
          <p:grpSpPr bwMode="auto">
            <a:xfrm>
              <a:off x="3909340" y="3995769"/>
              <a:ext cx="365274" cy="753577"/>
              <a:chOff x="2564" y="1676"/>
              <a:chExt cx="571" cy="1178"/>
            </a:xfrm>
          </p:grpSpPr>
          <p:sp>
            <p:nvSpPr>
              <p:cNvPr id="346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3" name="Group 229"/>
            <p:cNvGrpSpPr>
              <a:grpSpLocks noChangeAspect="1"/>
            </p:cNvGrpSpPr>
            <p:nvPr/>
          </p:nvGrpSpPr>
          <p:grpSpPr bwMode="auto">
            <a:xfrm>
              <a:off x="3681798" y="4172755"/>
              <a:ext cx="365274" cy="753577"/>
              <a:chOff x="2564" y="1676"/>
              <a:chExt cx="571" cy="1178"/>
            </a:xfrm>
          </p:grpSpPr>
          <p:sp>
            <p:nvSpPr>
              <p:cNvPr id="337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4" name="Group 107"/>
            <p:cNvGrpSpPr>
              <a:grpSpLocks noChangeAspect="1"/>
            </p:cNvGrpSpPr>
            <p:nvPr/>
          </p:nvGrpSpPr>
          <p:grpSpPr bwMode="auto">
            <a:xfrm>
              <a:off x="4031255" y="4684451"/>
              <a:ext cx="192512" cy="386770"/>
              <a:chOff x="2524" y="2472"/>
              <a:chExt cx="441" cy="886"/>
            </a:xfrm>
          </p:grpSpPr>
          <p:sp>
            <p:nvSpPr>
              <p:cNvPr id="327" name="Freeform 108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4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09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10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11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12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13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14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15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16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17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5" name="Group 107"/>
            <p:cNvGrpSpPr>
              <a:grpSpLocks noChangeAspect="1"/>
            </p:cNvGrpSpPr>
            <p:nvPr/>
          </p:nvGrpSpPr>
          <p:grpSpPr bwMode="auto">
            <a:xfrm>
              <a:off x="4252933" y="4506457"/>
              <a:ext cx="192512" cy="386770"/>
              <a:chOff x="2524" y="2472"/>
              <a:chExt cx="441" cy="886"/>
            </a:xfrm>
          </p:grpSpPr>
          <p:sp>
            <p:nvSpPr>
              <p:cNvPr id="317" name="Freeform 108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4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09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10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11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12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13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14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15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16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17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6" name="Group 107"/>
            <p:cNvGrpSpPr>
              <a:grpSpLocks noChangeAspect="1"/>
            </p:cNvGrpSpPr>
            <p:nvPr/>
          </p:nvGrpSpPr>
          <p:grpSpPr bwMode="auto">
            <a:xfrm>
              <a:off x="4474612" y="4328463"/>
              <a:ext cx="192512" cy="386770"/>
              <a:chOff x="2524" y="2472"/>
              <a:chExt cx="441" cy="886"/>
            </a:xfrm>
          </p:grpSpPr>
          <p:sp>
            <p:nvSpPr>
              <p:cNvPr id="307" name="Freeform 108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4B3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09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10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11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12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13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14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15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16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17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22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Juniper SECURITY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t="17567" r="38655" b="27470"/>
          <a:stretch/>
        </p:blipFill>
        <p:spPr>
          <a:xfrm>
            <a:off x="368300" y="1247775"/>
            <a:ext cx="5032375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68300" y="1250950"/>
            <a:ext cx="5029200" cy="456247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 rot="370460">
            <a:off x="1444099" y="2353600"/>
            <a:ext cx="2703427" cy="2482685"/>
            <a:chOff x="1747248" y="2596676"/>
            <a:chExt cx="2703427" cy="2482685"/>
          </a:xfrm>
        </p:grpSpPr>
        <p:cxnSp>
          <p:nvCxnSpPr>
            <p:cNvPr id="18" name="Straight Connector 17"/>
            <p:cNvCxnSpPr/>
            <p:nvPr/>
          </p:nvCxnSpPr>
          <p:spPr>
            <a:xfrm rot="21229540">
              <a:off x="1747248" y="2770418"/>
              <a:ext cx="1494978" cy="1212059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7990" y="2596676"/>
              <a:ext cx="2482685" cy="2482685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252"/>
          <p:cNvSpPr/>
          <p:nvPr/>
        </p:nvSpPr>
        <p:spPr>
          <a:xfrm>
            <a:off x="3817684" y="1868562"/>
            <a:ext cx="1348631" cy="1054289"/>
          </a:xfrm>
          <a:custGeom>
            <a:avLst/>
            <a:gdLst>
              <a:gd name="connsiteX0" fmla="*/ 0 w 1269076"/>
              <a:gd name="connsiteY0" fmla="*/ 0 h 925488"/>
              <a:gd name="connsiteX1" fmla="*/ 1269076 w 1269076"/>
              <a:gd name="connsiteY1" fmla="*/ 0 h 925488"/>
              <a:gd name="connsiteX2" fmla="*/ 1269076 w 1269076"/>
              <a:gd name="connsiteY2" fmla="*/ 925488 h 925488"/>
              <a:gd name="connsiteX3" fmla="*/ 0 w 1269076"/>
              <a:gd name="connsiteY3" fmla="*/ 925488 h 925488"/>
              <a:gd name="connsiteX4" fmla="*/ 0 w 1269076"/>
              <a:gd name="connsiteY4" fmla="*/ 0 h 925488"/>
              <a:gd name="connsiteX0" fmla="*/ 742604 w 1269076"/>
              <a:gd name="connsiteY0" fmla="*/ 0 h 1064033"/>
              <a:gd name="connsiteX1" fmla="*/ 1269076 w 1269076"/>
              <a:gd name="connsiteY1" fmla="*/ 138545 h 1064033"/>
              <a:gd name="connsiteX2" fmla="*/ 1269076 w 1269076"/>
              <a:gd name="connsiteY2" fmla="*/ 1064033 h 1064033"/>
              <a:gd name="connsiteX3" fmla="*/ 0 w 1269076"/>
              <a:gd name="connsiteY3" fmla="*/ 1064033 h 1064033"/>
              <a:gd name="connsiteX4" fmla="*/ 742604 w 1269076"/>
              <a:gd name="connsiteY4" fmla="*/ 0 h 1064033"/>
              <a:gd name="connsiteX0" fmla="*/ 814647 w 1341119"/>
              <a:gd name="connsiteY0" fmla="*/ 0 h 1064033"/>
              <a:gd name="connsiteX1" fmla="*/ 1341119 w 1341119"/>
              <a:gd name="connsiteY1" fmla="*/ 138545 h 1064033"/>
              <a:gd name="connsiteX2" fmla="*/ 1341119 w 1341119"/>
              <a:gd name="connsiteY2" fmla="*/ 1064033 h 1064033"/>
              <a:gd name="connsiteX3" fmla="*/ 0 w 1341119"/>
              <a:gd name="connsiteY3" fmla="*/ 592978 h 1064033"/>
              <a:gd name="connsiteX4" fmla="*/ 814647 w 1341119"/>
              <a:gd name="connsiteY4" fmla="*/ 0 h 1064033"/>
              <a:gd name="connsiteX0" fmla="*/ 814647 w 1341119"/>
              <a:gd name="connsiteY0" fmla="*/ 0 h 1058492"/>
              <a:gd name="connsiteX1" fmla="*/ 1341119 w 1341119"/>
              <a:gd name="connsiteY1" fmla="*/ 138545 h 1058492"/>
              <a:gd name="connsiteX2" fmla="*/ 737061 w 1341119"/>
              <a:gd name="connsiteY2" fmla="*/ 1058492 h 1058492"/>
              <a:gd name="connsiteX3" fmla="*/ 0 w 1341119"/>
              <a:gd name="connsiteY3" fmla="*/ 592978 h 1058492"/>
              <a:gd name="connsiteX4" fmla="*/ 814647 w 1341119"/>
              <a:gd name="connsiteY4" fmla="*/ 0 h 1058492"/>
              <a:gd name="connsiteX0" fmla="*/ 814647 w 1468581"/>
              <a:gd name="connsiteY0" fmla="*/ 0 h 1058492"/>
              <a:gd name="connsiteX1" fmla="*/ 1468581 w 1468581"/>
              <a:gd name="connsiteY1" fmla="*/ 437803 h 1058492"/>
              <a:gd name="connsiteX2" fmla="*/ 737061 w 1468581"/>
              <a:gd name="connsiteY2" fmla="*/ 1058492 h 1058492"/>
              <a:gd name="connsiteX3" fmla="*/ 0 w 1468581"/>
              <a:gd name="connsiteY3" fmla="*/ 592978 h 1058492"/>
              <a:gd name="connsiteX4" fmla="*/ 814647 w 1468581"/>
              <a:gd name="connsiteY4" fmla="*/ 0 h 1058492"/>
              <a:gd name="connsiteX0" fmla="*/ 836814 w 1468581"/>
              <a:gd name="connsiteY0" fmla="*/ 0 h 1119452"/>
              <a:gd name="connsiteX1" fmla="*/ 1468581 w 1468581"/>
              <a:gd name="connsiteY1" fmla="*/ 498763 h 1119452"/>
              <a:gd name="connsiteX2" fmla="*/ 737061 w 1468581"/>
              <a:gd name="connsiteY2" fmla="*/ 1119452 h 1119452"/>
              <a:gd name="connsiteX3" fmla="*/ 0 w 1468581"/>
              <a:gd name="connsiteY3" fmla="*/ 653938 h 1119452"/>
              <a:gd name="connsiteX4" fmla="*/ 836814 w 1468581"/>
              <a:gd name="connsiteY4" fmla="*/ 0 h 1119452"/>
              <a:gd name="connsiteX0" fmla="*/ 770312 w 1402079"/>
              <a:gd name="connsiteY0" fmla="*/ 0 h 1119452"/>
              <a:gd name="connsiteX1" fmla="*/ 1402079 w 1402079"/>
              <a:gd name="connsiteY1" fmla="*/ 498763 h 1119452"/>
              <a:gd name="connsiteX2" fmla="*/ 670559 w 1402079"/>
              <a:gd name="connsiteY2" fmla="*/ 1119452 h 1119452"/>
              <a:gd name="connsiteX3" fmla="*/ 0 w 1402079"/>
              <a:gd name="connsiteY3" fmla="*/ 598520 h 1119452"/>
              <a:gd name="connsiteX4" fmla="*/ 770312 w 1402079"/>
              <a:gd name="connsiteY4" fmla="*/ 0 h 1119452"/>
              <a:gd name="connsiteX0" fmla="*/ 770312 w 1402079"/>
              <a:gd name="connsiteY0" fmla="*/ 0 h 1124994"/>
              <a:gd name="connsiteX1" fmla="*/ 1402079 w 1402079"/>
              <a:gd name="connsiteY1" fmla="*/ 498763 h 1124994"/>
              <a:gd name="connsiteX2" fmla="*/ 631766 w 1402079"/>
              <a:gd name="connsiteY2" fmla="*/ 1124994 h 1124994"/>
              <a:gd name="connsiteX3" fmla="*/ 0 w 1402079"/>
              <a:gd name="connsiteY3" fmla="*/ 598520 h 1124994"/>
              <a:gd name="connsiteX4" fmla="*/ 770312 w 1402079"/>
              <a:gd name="connsiteY4" fmla="*/ 0 h 1124994"/>
              <a:gd name="connsiteX0" fmla="*/ 770312 w 1402079"/>
              <a:gd name="connsiteY0" fmla="*/ 0 h 1025241"/>
              <a:gd name="connsiteX1" fmla="*/ 1402079 w 1402079"/>
              <a:gd name="connsiteY1" fmla="*/ 498763 h 1025241"/>
              <a:gd name="connsiteX2" fmla="*/ 543097 w 1402079"/>
              <a:gd name="connsiteY2" fmla="*/ 1025241 h 1025241"/>
              <a:gd name="connsiteX3" fmla="*/ 0 w 1402079"/>
              <a:gd name="connsiteY3" fmla="*/ 598520 h 1025241"/>
              <a:gd name="connsiteX4" fmla="*/ 770312 w 1402079"/>
              <a:gd name="connsiteY4" fmla="*/ 0 h 1025241"/>
              <a:gd name="connsiteX0" fmla="*/ 770312 w 1318952"/>
              <a:gd name="connsiteY0" fmla="*/ 0 h 1025241"/>
              <a:gd name="connsiteX1" fmla="*/ 1318952 w 1318952"/>
              <a:gd name="connsiteY1" fmla="*/ 432262 h 1025241"/>
              <a:gd name="connsiteX2" fmla="*/ 543097 w 1318952"/>
              <a:gd name="connsiteY2" fmla="*/ 1025241 h 1025241"/>
              <a:gd name="connsiteX3" fmla="*/ 0 w 1318952"/>
              <a:gd name="connsiteY3" fmla="*/ 598520 h 1025241"/>
              <a:gd name="connsiteX4" fmla="*/ 770312 w 1318952"/>
              <a:gd name="connsiteY4" fmla="*/ 0 h 1025241"/>
              <a:gd name="connsiteX0" fmla="*/ 687185 w 1235825"/>
              <a:gd name="connsiteY0" fmla="*/ 0 h 1025241"/>
              <a:gd name="connsiteX1" fmla="*/ 1235825 w 1235825"/>
              <a:gd name="connsiteY1" fmla="*/ 432262 h 1025241"/>
              <a:gd name="connsiteX2" fmla="*/ 459970 w 1235825"/>
              <a:gd name="connsiteY2" fmla="*/ 1025241 h 1025241"/>
              <a:gd name="connsiteX3" fmla="*/ 0 w 1235825"/>
              <a:gd name="connsiteY3" fmla="*/ 637313 h 1025241"/>
              <a:gd name="connsiteX4" fmla="*/ 687185 w 1235825"/>
              <a:gd name="connsiteY4" fmla="*/ 0 h 1025241"/>
              <a:gd name="connsiteX0" fmla="*/ 781396 w 1235825"/>
              <a:gd name="connsiteY0" fmla="*/ 0 h 931030"/>
              <a:gd name="connsiteX1" fmla="*/ 1235825 w 1235825"/>
              <a:gd name="connsiteY1" fmla="*/ 338051 h 931030"/>
              <a:gd name="connsiteX2" fmla="*/ 459970 w 1235825"/>
              <a:gd name="connsiteY2" fmla="*/ 931030 h 931030"/>
              <a:gd name="connsiteX3" fmla="*/ 0 w 1235825"/>
              <a:gd name="connsiteY3" fmla="*/ 543102 h 931030"/>
              <a:gd name="connsiteX4" fmla="*/ 781396 w 1235825"/>
              <a:gd name="connsiteY4" fmla="*/ 0 h 931030"/>
              <a:gd name="connsiteX0" fmla="*/ 703811 w 1158240"/>
              <a:gd name="connsiteY0" fmla="*/ 0 h 931030"/>
              <a:gd name="connsiteX1" fmla="*/ 1158240 w 1158240"/>
              <a:gd name="connsiteY1" fmla="*/ 338051 h 931030"/>
              <a:gd name="connsiteX2" fmla="*/ 382385 w 1158240"/>
              <a:gd name="connsiteY2" fmla="*/ 931030 h 931030"/>
              <a:gd name="connsiteX3" fmla="*/ 0 w 1158240"/>
              <a:gd name="connsiteY3" fmla="*/ 482142 h 931030"/>
              <a:gd name="connsiteX4" fmla="*/ 703811 w 1158240"/>
              <a:gd name="connsiteY4" fmla="*/ 0 h 931030"/>
              <a:gd name="connsiteX0" fmla="*/ 703811 w 1158240"/>
              <a:gd name="connsiteY0" fmla="*/ 0 h 864528"/>
              <a:gd name="connsiteX1" fmla="*/ 1158240 w 1158240"/>
              <a:gd name="connsiteY1" fmla="*/ 338051 h 864528"/>
              <a:gd name="connsiteX2" fmla="*/ 454428 w 1158240"/>
              <a:gd name="connsiteY2" fmla="*/ 864528 h 864528"/>
              <a:gd name="connsiteX3" fmla="*/ 0 w 1158240"/>
              <a:gd name="connsiteY3" fmla="*/ 482142 h 864528"/>
              <a:gd name="connsiteX4" fmla="*/ 703811 w 1158240"/>
              <a:gd name="connsiteY4" fmla="*/ 0 h 864528"/>
              <a:gd name="connsiteX0" fmla="*/ 703811 w 1158240"/>
              <a:gd name="connsiteY0" fmla="*/ 0 h 875612"/>
              <a:gd name="connsiteX1" fmla="*/ 1158240 w 1158240"/>
              <a:gd name="connsiteY1" fmla="*/ 338051 h 875612"/>
              <a:gd name="connsiteX2" fmla="*/ 476595 w 1158240"/>
              <a:gd name="connsiteY2" fmla="*/ 875612 h 875612"/>
              <a:gd name="connsiteX3" fmla="*/ 0 w 1158240"/>
              <a:gd name="connsiteY3" fmla="*/ 482142 h 875612"/>
              <a:gd name="connsiteX4" fmla="*/ 703811 w 1158240"/>
              <a:gd name="connsiteY4" fmla="*/ 0 h 875612"/>
              <a:gd name="connsiteX0" fmla="*/ 681644 w 1136073"/>
              <a:gd name="connsiteY0" fmla="*/ 0 h 875612"/>
              <a:gd name="connsiteX1" fmla="*/ 1136073 w 1136073"/>
              <a:gd name="connsiteY1" fmla="*/ 338051 h 875612"/>
              <a:gd name="connsiteX2" fmla="*/ 454428 w 1136073"/>
              <a:gd name="connsiteY2" fmla="*/ 875612 h 875612"/>
              <a:gd name="connsiteX3" fmla="*/ 0 w 1136073"/>
              <a:gd name="connsiteY3" fmla="*/ 498768 h 875612"/>
              <a:gd name="connsiteX4" fmla="*/ 681644 w 1136073"/>
              <a:gd name="connsiteY4" fmla="*/ 0 h 875612"/>
              <a:gd name="connsiteX0" fmla="*/ 662594 w 1117023"/>
              <a:gd name="connsiteY0" fmla="*/ 0 h 875612"/>
              <a:gd name="connsiteX1" fmla="*/ 1117023 w 1117023"/>
              <a:gd name="connsiteY1" fmla="*/ 338051 h 875612"/>
              <a:gd name="connsiteX2" fmla="*/ 435378 w 1117023"/>
              <a:gd name="connsiteY2" fmla="*/ 875612 h 875612"/>
              <a:gd name="connsiteX3" fmla="*/ 0 w 1117023"/>
              <a:gd name="connsiteY3" fmla="*/ 484480 h 875612"/>
              <a:gd name="connsiteX4" fmla="*/ 662594 w 1117023"/>
              <a:gd name="connsiteY4" fmla="*/ 0 h 875612"/>
              <a:gd name="connsiteX0" fmla="*/ 662594 w 1117023"/>
              <a:gd name="connsiteY0" fmla="*/ 0 h 863705"/>
              <a:gd name="connsiteX1" fmla="*/ 1117023 w 1117023"/>
              <a:gd name="connsiteY1" fmla="*/ 338051 h 863705"/>
              <a:gd name="connsiteX2" fmla="*/ 461572 w 1117023"/>
              <a:gd name="connsiteY2" fmla="*/ 863705 h 863705"/>
              <a:gd name="connsiteX3" fmla="*/ 0 w 1117023"/>
              <a:gd name="connsiteY3" fmla="*/ 484480 h 863705"/>
              <a:gd name="connsiteX4" fmla="*/ 662594 w 1117023"/>
              <a:gd name="connsiteY4" fmla="*/ 0 h 863705"/>
              <a:gd name="connsiteX0" fmla="*/ 624494 w 1117023"/>
              <a:gd name="connsiteY0" fmla="*/ 0 h 873230"/>
              <a:gd name="connsiteX1" fmla="*/ 1117023 w 1117023"/>
              <a:gd name="connsiteY1" fmla="*/ 347576 h 873230"/>
              <a:gd name="connsiteX2" fmla="*/ 461572 w 1117023"/>
              <a:gd name="connsiteY2" fmla="*/ 873230 h 873230"/>
              <a:gd name="connsiteX3" fmla="*/ 0 w 1117023"/>
              <a:gd name="connsiteY3" fmla="*/ 494005 h 873230"/>
              <a:gd name="connsiteX4" fmla="*/ 624494 w 1117023"/>
              <a:gd name="connsiteY4" fmla="*/ 0 h 87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023" h="873230">
                <a:moveTo>
                  <a:pt x="624494" y="0"/>
                </a:moveTo>
                <a:lnTo>
                  <a:pt x="1117023" y="347576"/>
                </a:lnTo>
                <a:lnTo>
                  <a:pt x="461572" y="873230"/>
                </a:lnTo>
                <a:lnTo>
                  <a:pt x="0" y="494005"/>
                </a:lnTo>
                <a:lnTo>
                  <a:pt x="624494" y="0"/>
                </a:lnTo>
                <a:close/>
              </a:path>
            </a:pathLst>
          </a:custGeom>
          <a:gradFill flip="none" rotWithShape="1">
            <a:gsLst>
              <a:gs pos="11000">
                <a:schemeClr val="accent5"/>
              </a:gs>
              <a:gs pos="72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229"/>
          <p:cNvGrpSpPr>
            <a:grpSpLocks noChangeAspect="1"/>
          </p:cNvGrpSpPr>
          <p:nvPr/>
        </p:nvGrpSpPr>
        <p:grpSpPr bwMode="auto">
          <a:xfrm>
            <a:off x="4116534" y="1685884"/>
            <a:ext cx="365274" cy="753577"/>
            <a:chOff x="2564" y="1676"/>
            <a:chExt cx="571" cy="1178"/>
          </a:xfrm>
        </p:grpSpPr>
        <p:sp>
          <p:nvSpPr>
            <p:cNvPr id="126" name="Freeform 234"/>
            <p:cNvSpPr>
              <a:spLocks/>
            </p:cNvSpPr>
            <p:nvPr/>
          </p:nvSpPr>
          <p:spPr bwMode="auto">
            <a:xfrm>
              <a:off x="2564" y="2207"/>
              <a:ext cx="571" cy="423"/>
            </a:xfrm>
            <a:custGeom>
              <a:avLst/>
              <a:gdLst>
                <a:gd name="T0" fmla="*/ 0 w 571"/>
                <a:gd name="T1" fmla="*/ 201 h 423"/>
                <a:gd name="T2" fmla="*/ 283 w 571"/>
                <a:gd name="T3" fmla="*/ 0 h 423"/>
                <a:gd name="T4" fmla="*/ 571 w 571"/>
                <a:gd name="T5" fmla="*/ 201 h 423"/>
                <a:gd name="T6" fmla="*/ 491 w 571"/>
                <a:gd name="T7" fmla="*/ 423 h 423"/>
                <a:gd name="T8" fmla="*/ 69 w 571"/>
                <a:gd name="T9" fmla="*/ 423 h 423"/>
                <a:gd name="T10" fmla="*/ 0 w 571"/>
                <a:gd name="T11" fmla="*/ 20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423">
                  <a:moveTo>
                    <a:pt x="0" y="201"/>
                  </a:moveTo>
                  <a:lnTo>
                    <a:pt x="283" y="0"/>
                  </a:lnTo>
                  <a:lnTo>
                    <a:pt x="571" y="201"/>
                  </a:lnTo>
                  <a:lnTo>
                    <a:pt x="491" y="423"/>
                  </a:lnTo>
                  <a:lnTo>
                    <a:pt x="69" y="423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35"/>
            <p:cNvSpPr>
              <a:spLocks/>
            </p:cNvSpPr>
            <p:nvPr/>
          </p:nvSpPr>
          <p:spPr bwMode="auto">
            <a:xfrm>
              <a:off x="2564" y="1943"/>
              <a:ext cx="571" cy="422"/>
            </a:xfrm>
            <a:custGeom>
              <a:avLst/>
              <a:gdLst>
                <a:gd name="T0" fmla="*/ 0 w 571"/>
                <a:gd name="T1" fmla="*/ 201 h 422"/>
                <a:gd name="T2" fmla="*/ 283 w 571"/>
                <a:gd name="T3" fmla="*/ 0 h 422"/>
                <a:gd name="T4" fmla="*/ 571 w 571"/>
                <a:gd name="T5" fmla="*/ 201 h 422"/>
                <a:gd name="T6" fmla="*/ 491 w 571"/>
                <a:gd name="T7" fmla="*/ 422 h 422"/>
                <a:gd name="T8" fmla="*/ 69 w 571"/>
                <a:gd name="T9" fmla="*/ 422 h 422"/>
                <a:gd name="T10" fmla="*/ 0 w 571"/>
                <a:gd name="T11" fmla="*/ 20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422">
                  <a:moveTo>
                    <a:pt x="0" y="201"/>
                  </a:moveTo>
                  <a:lnTo>
                    <a:pt x="283" y="0"/>
                  </a:lnTo>
                  <a:lnTo>
                    <a:pt x="571" y="201"/>
                  </a:lnTo>
                  <a:lnTo>
                    <a:pt x="491" y="422"/>
                  </a:lnTo>
                  <a:lnTo>
                    <a:pt x="69" y="422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36"/>
            <p:cNvSpPr>
              <a:spLocks/>
            </p:cNvSpPr>
            <p:nvPr/>
          </p:nvSpPr>
          <p:spPr bwMode="auto">
            <a:xfrm>
              <a:off x="2564" y="1676"/>
              <a:ext cx="571" cy="423"/>
            </a:xfrm>
            <a:custGeom>
              <a:avLst/>
              <a:gdLst>
                <a:gd name="T0" fmla="*/ 0 w 571"/>
                <a:gd name="T1" fmla="*/ 201 h 423"/>
                <a:gd name="T2" fmla="*/ 283 w 571"/>
                <a:gd name="T3" fmla="*/ 0 h 423"/>
                <a:gd name="T4" fmla="*/ 571 w 571"/>
                <a:gd name="T5" fmla="*/ 201 h 423"/>
                <a:gd name="T6" fmla="*/ 491 w 571"/>
                <a:gd name="T7" fmla="*/ 423 h 423"/>
                <a:gd name="T8" fmla="*/ 69 w 571"/>
                <a:gd name="T9" fmla="*/ 423 h 423"/>
                <a:gd name="T10" fmla="*/ 0 w 571"/>
                <a:gd name="T11" fmla="*/ 20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423">
                  <a:moveTo>
                    <a:pt x="0" y="201"/>
                  </a:moveTo>
                  <a:lnTo>
                    <a:pt x="283" y="0"/>
                  </a:lnTo>
                  <a:lnTo>
                    <a:pt x="571" y="201"/>
                  </a:lnTo>
                  <a:lnTo>
                    <a:pt x="491" y="423"/>
                  </a:lnTo>
                  <a:lnTo>
                    <a:pt x="69" y="423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37"/>
            <p:cNvSpPr>
              <a:spLocks/>
            </p:cNvSpPr>
            <p:nvPr/>
          </p:nvSpPr>
          <p:spPr bwMode="auto">
            <a:xfrm>
              <a:off x="2564" y="2408"/>
              <a:ext cx="283" cy="446"/>
            </a:xfrm>
            <a:custGeom>
              <a:avLst/>
              <a:gdLst>
                <a:gd name="T0" fmla="*/ 0 w 283"/>
                <a:gd name="T1" fmla="*/ 0 h 446"/>
                <a:gd name="T2" fmla="*/ 0 w 283"/>
                <a:gd name="T3" fmla="*/ 220 h 446"/>
                <a:gd name="T4" fmla="*/ 283 w 283"/>
                <a:gd name="T5" fmla="*/ 446 h 446"/>
                <a:gd name="T6" fmla="*/ 283 w 283"/>
                <a:gd name="T7" fmla="*/ 212 h 446"/>
                <a:gd name="T8" fmla="*/ 0 w 283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46">
                  <a:moveTo>
                    <a:pt x="0" y="0"/>
                  </a:moveTo>
                  <a:lnTo>
                    <a:pt x="0" y="220"/>
                  </a:lnTo>
                  <a:lnTo>
                    <a:pt x="283" y="446"/>
                  </a:lnTo>
                  <a:lnTo>
                    <a:pt x="283" y="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38"/>
            <p:cNvSpPr>
              <a:spLocks/>
            </p:cNvSpPr>
            <p:nvPr/>
          </p:nvSpPr>
          <p:spPr bwMode="auto">
            <a:xfrm>
              <a:off x="2564" y="2146"/>
              <a:ext cx="283" cy="439"/>
            </a:xfrm>
            <a:custGeom>
              <a:avLst/>
              <a:gdLst>
                <a:gd name="T0" fmla="*/ 283 w 283"/>
                <a:gd name="T1" fmla="*/ 210 h 439"/>
                <a:gd name="T2" fmla="*/ 0 w 283"/>
                <a:gd name="T3" fmla="*/ 0 h 439"/>
                <a:gd name="T4" fmla="*/ 0 w 283"/>
                <a:gd name="T5" fmla="*/ 227 h 439"/>
                <a:gd name="T6" fmla="*/ 283 w 283"/>
                <a:gd name="T7" fmla="*/ 439 h 439"/>
                <a:gd name="T8" fmla="*/ 283 w 283"/>
                <a:gd name="T9" fmla="*/ 21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39">
                  <a:moveTo>
                    <a:pt x="283" y="21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283" y="439"/>
                  </a:lnTo>
                  <a:lnTo>
                    <a:pt x="283" y="2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39"/>
            <p:cNvSpPr>
              <a:spLocks/>
            </p:cNvSpPr>
            <p:nvPr/>
          </p:nvSpPr>
          <p:spPr bwMode="auto">
            <a:xfrm>
              <a:off x="2564" y="1877"/>
              <a:ext cx="283" cy="444"/>
            </a:xfrm>
            <a:custGeom>
              <a:avLst/>
              <a:gdLst>
                <a:gd name="T0" fmla="*/ 283 w 283"/>
                <a:gd name="T1" fmla="*/ 444 h 444"/>
                <a:gd name="T2" fmla="*/ 283 w 283"/>
                <a:gd name="T3" fmla="*/ 203 h 444"/>
                <a:gd name="T4" fmla="*/ 0 w 283"/>
                <a:gd name="T5" fmla="*/ 0 h 444"/>
                <a:gd name="T6" fmla="*/ 0 w 283"/>
                <a:gd name="T7" fmla="*/ 233 h 444"/>
                <a:gd name="T8" fmla="*/ 283 w 283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44">
                  <a:moveTo>
                    <a:pt x="283" y="444"/>
                  </a:moveTo>
                  <a:lnTo>
                    <a:pt x="283" y="203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283" y="4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40"/>
            <p:cNvSpPr>
              <a:spLocks/>
            </p:cNvSpPr>
            <p:nvPr/>
          </p:nvSpPr>
          <p:spPr bwMode="auto">
            <a:xfrm>
              <a:off x="2847" y="2408"/>
              <a:ext cx="288" cy="446"/>
            </a:xfrm>
            <a:custGeom>
              <a:avLst/>
              <a:gdLst>
                <a:gd name="T0" fmla="*/ 288 w 288"/>
                <a:gd name="T1" fmla="*/ 0 h 446"/>
                <a:gd name="T2" fmla="*/ 288 w 288"/>
                <a:gd name="T3" fmla="*/ 220 h 446"/>
                <a:gd name="T4" fmla="*/ 0 w 288"/>
                <a:gd name="T5" fmla="*/ 446 h 446"/>
                <a:gd name="T6" fmla="*/ 0 w 288"/>
                <a:gd name="T7" fmla="*/ 212 h 446"/>
                <a:gd name="T8" fmla="*/ 288 w 288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46">
                  <a:moveTo>
                    <a:pt x="288" y="0"/>
                  </a:moveTo>
                  <a:lnTo>
                    <a:pt x="288" y="220"/>
                  </a:lnTo>
                  <a:lnTo>
                    <a:pt x="0" y="446"/>
                  </a:lnTo>
                  <a:lnTo>
                    <a:pt x="0" y="21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41"/>
            <p:cNvSpPr>
              <a:spLocks/>
            </p:cNvSpPr>
            <p:nvPr/>
          </p:nvSpPr>
          <p:spPr bwMode="auto">
            <a:xfrm>
              <a:off x="2847" y="2146"/>
              <a:ext cx="288" cy="439"/>
            </a:xfrm>
            <a:custGeom>
              <a:avLst/>
              <a:gdLst>
                <a:gd name="T0" fmla="*/ 0 w 288"/>
                <a:gd name="T1" fmla="*/ 210 h 439"/>
                <a:gd name="T2" fmla="*/ 288 w 288"/>
                <a:gd name="T3" fmla="*/ 0 h 439"/>
                <a:gd name="T4" fmla="*/ 288 w 288"/>
                <a:gd name="T5" fmla="*/ 227 h 439"/>
                <a:gd name="T6" fmla="*/ 0 w 288"/>
                <a:gd name="T7" fmla="*/ 439 h 439"/>
                <a:gd name="T8" fmla="*/ 0 w 288"/>
                <a:gd name="T9" fmla="*/ 21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39">
                  <a:moveTo>
                    <a:pt x="0" y="210"/>
                  </a:moveTo>
                  <a:lnTo>
                    <a:pt x="288" y="0"/>
                  </a:lnTo>
                  <a:lnTo>
                    <a:pt x="288" y="227"/>
                  </a:lnTo>
                  <a:lnTo>
                    <a:pt x="0" y="43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42"/>
            <p:cNvSpPr>
              <a:spLocks/>
            </p:cNvSpPr>
            <p:nvPr/>
          </p:nvSpPr>
          <p:spPr bwMode="auto">
            <a:xfrm>
              <a:off x="2847" y="1877"/>
              <a:ext cx="288" cy="444"/>
            </a:xfrm>
            <a:custGeom>
              <a:avLst/>
              <a:gdLst>
                <a:gd name="T0" fmla="*/ 0 w 288"/>
                <a:gd name="T1" fmla="*/ 444 h 444"/>
                <a:gd name="T2" fmla="*/ 0 w 288"/>
                <a:gd name="T3" fmla="*/ 203 h 444"/>
                <a:gd name="T4" fmla="*/ 288 w 288"/>
                <a:gd name="T5" fmla="*/ 0 h 444"/>
                <a:gd name="T6" fmla="*/ 288 w 288"/>
                <a:gd name="T7" fmla="*/ 233 h 444"/>
                <a:gd name="T8" fmla="*/ 0 w 288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44">
                  <a:moveTo>
                    <a:pt x="0" y="444"/>
                  </a:moveTo>
                  <a:lnTo>
                    <a:pt x="0" y="203"/>
                  </a:lnTo>
                  <a:lnTo>
                    <a:pt x="288" y="0"/>
                  </a:lnTo>
                  <a:lnTo>
                    <a:pt x="288" y="233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5" name="Freeform 114"/>
          <p:cNvSpPr>
            <a:spLocks/>
          </p:cNvSpPr>
          <p:nvPr/>
        </p:nvSpPr>
        <p:spPr bwMode="auto">
          <a:xfrm>
            <a:off x="4061790" y="1839305"/>
            <a:ext cx="735281" cy="803641"/>
          </a:xfrm>
          <a:custGeom>
            <a:avLst/>
            <a:gdLst>
              <a:gd name="T0" fmla="*/ 0 w 441"/>
              <a:gd name="T1" fmla="*/ 352 h 482"/>
              <a:gd name="T2" fmla="*/ 441 w 441"/>
              <a:gd name="T3" fmla="*/ 0 h 482"/>
              <a:gd name="T4" fmla="*/ 441 w 441"/>
              <a:gd name="T5" fmla="*/ 126 h 482"/>
              <a:gd name="T6" fmla="*/ 0 w 441"/>
              <a:gd name="T7" fmla="*/ 482 h 482"/>
              <a:gd name="T8" fmla="*/ 0 w 441"/>
              <a:gd name="T9" fmla="*/ 352 h 482"/>
              <a:gd name="T10" fmla="*/ 0 w 441"/>
              <a:gd name="T11" fmla="*/ 35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1" h="482">
                <a:moveTo>
                  <a:pt x="0" y="352"/>
                </a:moveTo>
                <a:lnTo>
                  <a:pt x="441" y="0"/>
                </a:lnTo>
                <a:lnTo>
                  <a:pt x="441" y="126"/>
                </a:lnTo>
                <a:lnTo>
                  <a:pt x="0" y="482"/>
                </a:lnTo>
                <a:lnTo>
                  <a:pt x="0" y="352"/>
                </a:lnTo>
                <a:lnTo>
                  <a:pt x="0" y="352"/>
                </a:ln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14400000" scaled="0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6" name="Group 107"/>
          <p:cNvGrpSpPr>
            <a:grpSpLocks noChangeAspect="1"/>
          </p:cNvGrpSpPr>
          <p:nvPr/>
        </p:nvGrpSpPr>
        <p:grpSpPr bwMode="auto">
          <a:xfrm>
            <a:off x="4307663" y="2152122"/>
            <a:ext cx="192512" cy="386770"/>
            <a:chOff x="2524" y="2472"/>
            <a:chExt cx="441" cy="886"/>
          </a:xfrm>
        </p:grpSpPr>
        <p:sp>
          <p:nvSpPr>
            <p:cNvPr id="137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" name="Group 107"/>
          <p:cNvGrpSpPr>
            <a:grpSpLocks noChangeAspect="1"/>
          </p:cNvGrpSpPr>
          <p:nvPr/>
        </p:nvGrpSpPr>
        <p:grpSpPr bwMode="auto">
          <a:xfrm>
            <a:off x="4542164" y="1962042"/>
            <a:ext cx="192512" cy="386770"/>
            <a:chOff x="2524" y="2472"/>
            <a:chExt cx="441" cy="886"/>
          </a:xfrm>
        </p:grpSpPr>
        <p:sp>
          <p:nvSpPr>
            <p:cNvPr id="148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8" name="Group 229"/>
          <p:cNvGrpSpPr>
            <a:grpSpLocks noChangeAspect="1"/>
          </p:cNvGrpSpPr>
          <p:nvPr/>
        </p:nvGrpSpPr>
        <p:grpSpPr bwMode="auto">
          <a:xfrm>
            <a:off x="4421658" y="1945084"/>
            <a:ext cx="365274" cy="753577"/>
            <a:chOff x="2564" y="1676"/>
            <a:chExt cx="571" cy="1178"/>
          </a:xfrm>
        </p:grpSpPr>
        <p:sp>
          <p:nvSpPr>
            <p:cNvPr id="159" name="Freeform 234"/>
            <p:cNvSpPr>
              <a:spLocks/>
            </p:cNvSpPr>
            <p:nvPr/>
          </p:nvSpPr>
          <p:spPr bwMode="auto">
            <a:xfrm>
              <a:off x="2564" y="2207"/>
              <a:ext cx="571" cy="423"/>
            </a:xfrm>
            <a:custGeom>
              <a:avLst/>
              <a:gdLst>
                <a:gd name="T0" fmla="*/ 0 w 571"/>
                <a:gd name="T1" fmla="*/ 201 h 423"/>
                <a:gd name="T2" fmla="*/ 283 w 571"/>
                <a:gd name="T3" fmla="*/ 0 h 423"/>
                <a:gd name="T4" fmla="*/ 571 w 571"/>
                <a:gd name="T5" fmla="*/ 201 h 423"/>
                <a:gd name="T6" fmla="*/ 491 w 571"/>
                <a:gd name="T7" fmla="*/ 423 h 423"/>
                <a:gd name="T8" fmla="*/ 69 w 571"/>
                <a:gd name="T9" fmla="*/ 423 h 423"/>
                <a:gd name="T10" fmla="*/ 0 w 571"/>
                <a:gd name="T11" fmla="*/ 20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423">
                  <a:moveTo>
                    <a:pt x="0" y="201"/>
                  </a:moveTo>
                  <a:lnTo>
                    <a:pt x="283" y="0"/>
                  </a:lnTo>
                  <a:lnTo>
                    <a:pt x="571" y="201"/>
                  </a:lnTo>
                  <a:lnTo>
                    <a:pt x="491" y="423"/>
                  </a:lnTo>
                  <a:lnTo>
                    <a:pt x="69" y="423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35"/>
            <p:cNvSpPr>
              <a:spLocks/>
            </p:cNvSpPr>
            <p:nvPr/>
          </p:nvSpPr>
          <p:spPr bwMode="auto">
            <a:xfrm>
              <a:off x="2564" y="1943"/>
              <a:ext cx="571" cy="422"/>
            </a:xfrm>
            <a:custGeom>
              <a:avLst/>
              <a:gdLst>
                <a:gd name="T0" fmla="*/ 0 w 571"/>
                <a:gd name="T1" fmla="*/ 201 h 422"/>
                <a:gd name="T2" fmla="*/ 283 w 571"/>
                <a:gd name="T3" fmla="*/ 0 h 422"/>
                <a:gd name="T4" fmla="*/ 571 w 571"/>
                <a:gd name="T5" fmla="*/ 201 h 422"/>
                <a:gd name="T6" fmla="*/ 491 w 571"/>
                <a:gd name="T7" fmla="*/ 422 h 422"/>
                <a:gd name="T8" fmla="*/ 69 w 571"/>
                <a:gd name="T9" fmla="*/ 422 h 422"/>
                <a:gd name="T10" fmla="*/ 0 w 571"/>
                <a:gd name="T11" fmla="*/ 20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422">
                  <a:moveTo>
                    <a:pt x="0" y="201"/>
                  </a:moveTo>
                  <a:lnTo>
                    <a:pt x="283" y="0"/>
                  </a:lnTo>
                  <a:lnTo>
                    <a:pt x="571" y="201"/>
                  </a:lnTo>
                  <a:lnTo>
                    <a:pt x="491" y="422"/>
                  </a:lnTo>
                  <a:lnTo>
                    <a:pt x="69" y="422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36"/>
            <p:cNvSpPr>
              <a:spLocks/>
            </p:cNvSpPr>
            <p:nvPr/>
          </p:nvSpPr>
          <p:spPr bwMode="auto">
            <a:xfrm>
              <a:off x="2564" y="1676"/>
              <a:ext cx="571" cy="423"/>
            </a:xfrm>
            <a:custGeom>
              <a:avLst/>
              <a:gdLst>
                <a:gd name="T0" fmla="*/ 0 w 571"/>
                <a:gd name="T1" fmla="*/ 201 h 423"/>
                <a:gd name="T2" fmla="*/ 283 w 571"/>
                <a:gd name="T3" fmla="*/ 0 h 423"/>
                <a:gd name="T4" fmla="*/ 571 w 571"/>
                <a:gd name="T5" fmla="*/ 201 h 423"/>
                <a:gd name="T6" fmla="*/ 491 w 571"/>
                <a:gd name="T7" fmla="*/ 423 h 423"/>
                <a:gd name="T8" fmla="*/ 69 w 571"/>
                <a:gd name="T9" fmla="*/ 423 h 423"/>
                <a:gd name="T10" fmla="*/ 0 w 571"/>
                <a:gd name="T11" fmla="*/ 20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423">
                  <a:moveTo>
                    <a:pt x="0" y="201"/>
                  </a:moveTo>
                  <a:lnTo>
                    <a:pt x="283" y="0"/>
                  </a:lnTo>
                  <a:lnTo>
                    <a:pt x="571" y="201"/>
                  </a:lnTo>
                  <a:lnTo>
                    <a:pt x="491" y="423"/>
                  </a:lnTo>
                  <a:lnTo>
                    <a:pt x="69" y="423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37"/>
            <p:cNvSpPr>
              <a:spLocks/>
            </p:cNvSpPr>
            <p:nvPr/>
          </p:nvSpPr>
          <p:spPr bwMode="auto">
            <a:xfrm>
              <a:off x="2564" y="2408"/>
              <a:ext cx="283" cy="446"/>
            </a:xfrm>
            <a:custGeom>
              <a:avLst/>
              <a:gdLst>
                <a:gd name="T0" fmla="*/ 0 w 283"/>
                <a:gd name="T1" fmla="*/ 0 h 446"/>
                <a:gd name="T2" fmla="*/ 0 w 283"/>
                <a:gd name="T3" fmla="*/ 220 h 446"/>
                <a:gd name="T4" fmla="*/ 283 w 283"/>
                <a:gd name="T5" fmla="*/ 446 h 446"/>
                <a:gd name="T6" fmla="*/ 283 w 283"/>
                <a:gd name="T7" fmla="*/ 212 h 446"/>
                <a:gd name="T8" fmla="*/ 0 w 283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46">
                  <a:moveTo>
                    <a:pt x="0" y="0"/>
                  </a:moveTo>
                  <a:lnTo>
                    <a:pt x="0" y="220"/>
                  </a:lnTo>
                  <a:lnTo>
                    <a:pt x="283" y="446"/>
                  </a:lnTo>
                  <a:lnTo>
                    <a:pt x="283" y="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38"/>
            <p:cNvSpPr>
              <a:spLocks/>
            </p:cNvSpPr>
            <p:nvPr/>
          </p:nvSpPr>
          <p:spPr bwMode="auto">
            <a:xfrm>
              <a:off x="2564" y="2146"/>
              <a:ext cx="283" cy="439"/>
            </a:xfrm>
            <a:custGeom>
              <a:avLst/>
              <a:gdLst>
                <a:gd name="T0" fmla="*/ 283 w 283"/>
                <a:gd name="T1" fmla="*/ 210 h 439"/>
                <a:gd name="T2" fmla="*/ 0 w 283"/>
                <a:gd name="T3" fmla="*/ 0 h 439"/>
                <a:gd name="T4" fmla="*/ 0 w 283"/>
                <a:gd name="T5" fmla="*/ 227 h 439"/>
                <a:gd name="T6" fmla="*/ 283 w 283"/>
                <a:gd name="T7" fmla="*/ 439 h 439"/>
                <a:gd name="T8" fmla="*/ 283 w 283"/>
                <a:gd name="T9" fmla="*/ 21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39">
                  <a:moveTo>
                    <a:pt x="283" y="21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283" y="439"/>
                  </a:lnTo>
                  <a:lnTo>
                    <a:pt x="283" y="2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39"/>
            <p:cNvSpPr>
              <a:spLocks/>
            </p:cNvSpPr>
            <p:nvPr/>
          </p:nvSpPr>
          <p:spPr bwMode="auto">
            <a:xfrm>
              <a:off x="2564" y="1877"/>
              <a:ext cx="283" cy="444"/>
            </a:xfrm>
            <a:custGeom>
              <a:avLst/>
              <a:gdLst>
                <a:gd name="T0" fmla="*/ 283 w 283"/>
                <a:gd name="T1" fmla="*/ 444 h 444"/>
                <a:gd name="T2" fmla="*/ 283 w 283"/>
                <a:gd name="T3" fmla="*/ 203 h 444"/>
                <a:gd name="T4" fmla="*/ 0 w 283"/>
                <a:gd name="T5" fmla="*/ 0 h 444"/>
                <a:gd name="T6" fmla="*/ 0 w 283"/>
                <a:gd name="T7" fmla="*/ 233 h 444"/>
                <a:gd name="T8" fmla="*/ 283 w 283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444">
                  <a:moveTo>
                    <a:pt x="283" y="444"/>
                  </a:moveTo>
                  <a:lnTo>
                    <a:pt x="283" y="203"/>
                  </a:lnTo>
                  <a:lnTo>
                    <a:pt x="0" y="0"/>
                  </a:lnTo>
                  <a:lnTo>
                    <a:pt x="0" y="233"/>
                  </a:lnTo>
                  <a:lnTo>
                    <a:pt x="283" y="4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40"/>
            <p:cNvSpPr>
              <a:spLocks/>
            </p:cNvSpPr>
            <p:nvPr/>
          </p:nvSpPr>
          <p:spPr bwMode="auto">
            <a:xfrm>
              <a:off x="2847" y="2408"/>
              <a:ext cx="288" cy="446"/>
            </a:xfrm>
            <a:custGeom>
              <a:avLst/>
              <a:gdLst>
                <a:gd name="T0" fmla="*/ 288 w 288"/>
                <a:gd name="T1" fmla="*/ 0 h 446"/>
                <a:gd name="T2" fmla="*/ 288 w 288"/>
                <a:gd name="T3" fmla="*/ 220 h 446"/>
                <a:gd name="T4" fmla="*/ 0 w 288"/>
                <a:gd name="T5" fmla="*/ 446 h 446"/>
                <a:gd name="T6" fmla="*/ 0 w 288"/>
                <a:gd name="T7" fmla="*/ 212 h 446"/>
                <a:gd name="T8" fmla="*/ 288 w 288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46">
                  <a:moveTo>
                    <a:pt x="288" y="0"/>
                  </a:moveTo>
                  <a:lnTo>
                    <a:pt x="288" y="220"/>
                  </a:lnTo>
                  <a:lnTo>
                    <a:pt x="0" y="446"/>
                  </a:lnTo>
                  <a:lnTo>
                    <a:pt x="0" y="21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41"/>
            <p:cNvSpPr>
              <a:spLocks/>
            </p:cNvSpPr>
            <p:nvPr/>
          </p:nvSpPr>
          <p:spPr bwMode="auto">
            <a:xfrm>
              <a:off x="2847" y="2146"/>
              <a:ext cx="288" cy="439"/>
            </a:xfrm>
            <a:custGeom>
              <a:avLst/>
              <a:gdLst>
                <a:gd name="T0" fmla="*/ 0 w 288"/>
                <a:gd name="T1" fmla="*/ 210 h 439"/>
                <a:gd name="T2" fmla="*/ 288 w 288"/>
                <a:gd name="T3" fmla="*/ 0 h 439"/>
                <a:gd name="T4" fmla="*/ 288 w 288"/>
                <a:gd name="T5" fmla="*/ 227 h 439"/>
                <a:gd name="T6" fmla="*/ 0 w 288"/>
                <a:gd name="T7" fmla="*/ 439 h 439"/>
                <a:gd name="T8" fmla="*/ 0 w 288"/>
                <a:gd name="T9" fmla="*/ 21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39">
                  <a:moveTo>
                    <a:pt x="0" y="210"/>
                  </a:moveTo>
                  <a:lnTo>
                    <a:pt x="288" y="0"/>
                  </a:lnTo>
                  <a:lnTo>
                    <a:pt x="288" y="227"/>
                  </a:lnTo>
                  <a:lnTo>
                    <a:pt x="0" y="43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2"/>
            <p:cNvSpPr>
              <a:spLocks/>
            </p:cNvSpPr>
            <p:nvPr/>
          </p:nvSpPr>
          <p:spPr bwMode="auto">
            <a:xfrm>
              <a:off x="2847" y="1877"/>
              <a:ext cx="288" cy="444"/>
            </a:xfrm>
            <a:custGeom>
              <a:avLst/>
              <a:gdLst>
                <a:gd name="T0" fmla="*/ 0 w 288"/>
                <a:gd name="T1" fmla="*/ 444 h 444"/>
                <a:gd name="T2" fmla="*/ 0 w 288"/>
                <a:gd name="T3" fmla="*/ 203 h 444"/>
                <a:gd name="T4" fmla="*/ 288 w 288"/>
                <a:gd name="T5" fmla="*/ 0 h 444"/>
                <a:gd name="T6" fmla="*/ 288 w 288"/>
                <a:gd name="T7" fmla="*/ 233 h 444"/>
                <a:gd name="T8" fmla="*/ 0 w 288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44">
                  <a:moveTo>
                    <a:pt x="0" y="444"/>
                  </a:moveTo>
                  <a:lnTo>
                    <a:pt x="0" y="203"/>
                  </a:lnTo>
                  <a:lnTo>
                    <a:pt x="288" y="0"/>
                  </a:lnTo>
                  <a:lnTo>
                    <a:pt x="288" y="233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6" name="Rectangle 195"/>
          <p:cNvSpPr/>
          <p:nvPr/>
        </p:nvSpPr>
        <p:spPr>
          <a:xfrm>
            <a:off x="4775090" y="1422996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Arial" charset="0"/>
                <a:cs typeface="Arial" charset="0"/>
              </a:rPr>
              <a:t>DDoS</a:t>
            </a:r>
            <a:endParaRPr lang="en-US" sz="1200" dirty="0" smtClean="0">
              <a:latin typeface="Arial" charset="0"/>
              <a:cs typeface="Arial" charset="0"/>
            </a:endParaRPr>
          </a:p>
          <a:p>
            <a:r>
              <a:rPr lang="en-US" sz="1200" dirty="0" smtClean="0">
                <a:latin typeface="Arial" charset="0"/>
                <a:cs typeface="Arial" charset="0"/>
              </a:rPr>
              <a:t>Secure</a:t>
            </a:r>
            <a:endParaRPr lang="en-US" sz="1200" dirty="0"/>
          </a:p>
        </p:txBody>
      </p:sp>
      <p:sp>
        <p:nvSpPr>
          <p:cNvPr id="204" name="Rectangle 203"/>
          <p:cNvSpPr/>
          <p:nvPr/>
        </p:nvSpPr>
        <p:spPr>
          <a:xfrm>
            <a:off x="370812" y="1422996"/>
            <a:ext cx="770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WebApp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Secure</a:t>
            </a:r>
          </a:p>
        </p:txBody>
      </p:sp>
      <p:sp>
        <p:nvSpPr>
          <p:cNvPr id="205" name="Up-Down Arrow 1"/>
          <p:cNvSpPr/>
          <p:nvPr/>
        </p:nvSpPr>
        <p:spPr>
          <a:xfrm rot="8001537">
            <a:off x="1872311" y="2712236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52"/>
          <p:cNvSpPr/>
          <p:nvPr/>
        </p:nvSpPr>
        <p:spPr>
          <a:xfrm>
            <a:off x="859492" y="4224583"/>
            <a:ext cx="1348631" cy="1054289"/>
          </a:xfrm>
          <a:custGeom>
            <a:avLst/>
            <a:gdLst>
              <a:gd name="connsiteX0" fmla="*/ 0 w 1269076"/>
              <a:gd name="connsiteY0" fmla="*/ 0 h 925488"/>
              <a:gd name="connsiteX1" fmla="*/ 1269076 w 1269076"/>
              <a:gd name="connsiteY1" fmla="*/ 0 h 925488"/>
              <a:gd name="connsiteX2" fmla="*/ 1269076 w 1269076"/>
              <a:gd name="connsiteY2" fmla="*/ 925488 h 925488"/>
              <a:gd name="connsiteX3" fmla="*/ 0 w 1269076"/>
              <a:gd name="connsiteY3" fmla="*/ 925488 h 925488"/>
              <a:gd name="connsiteX4" fmla="*/ 0 w 1269076"/>
              <a:gd name="connsiteY4" fmla="*/ 0 h 925488"/>
              <a:gd name="connsiteX0" fmla="*/ 742604 w 1269076"/>
              <a:gd name="connsiteY0" fmla="*/ 0 h 1064033"/>
              <a:gd name="connsiteX1" fmla="*/ 1269076 w 1269076"/>
              <a:gd name="connsiteY1" fmla="*/ 138545 h 1064033"/>
              <a:gd name="connsiteX2" fmla="*/ 1269076 w 1269076"/>
              <a:gd name="connsiteY2" fmla="*/ 1064033 h 1064033"/>
              <a:gd name="connsiteX3" fmla="*/ 0 w 1269076"/>
              <a:gd name="connsiteY3" fmla="*/ 1064033 h 1064033"/>
              <a:gd name="connsiteX4" fmla="*/ 742604 w 1269076"/>
              <a:gd name="connsiteY4" fmla="*/ 0 h 1064033"/>
              <a:gd name="connsiteX0" fmla="*/ 814647 w 1341119"/>
              <a:gd name="connsiteY0" fmla="*/ 0 h 1064033"/>
              <a:gd name="connsiteX1" fmla="*/ 1341119 w 1341119"/>
              <a:gd name="connsiteY1" fmla="*/ 138545 h 1064033"/>
              <a:gd name="connsiteX2" fmla="*/ 1341119 w 1341119"/>
              <a:gd name="connsiteY2" fmla="*/ 1064033 h 1064033"/>
              <a:gd name="connsiteX3" fmla="*/ 0 w 1341119"/>
              <a:gd name="connsiteY3" fmla="*/ 592978 h 1064033"/>
              <a:gd name="connsiteX4" fmla="*/ 814647 w 1341119"/>
              <a:gd name="connsiteY4" fmla="*/ 0 h 1064033"/>
              <a:gd name="connsiteX0" fmla="*/ 814647 w 1341119"/>
              <a:gd name="connsiteY0" fmla="*/ 0 h 1058492"/>
              <a:gd name="connsiteX1" fmla="*/ 1341119 w 1341119"/>
              <a:gd name="connsiteY1" fmla="*/ 138545 h 1058492"/>
              <a:gd name="connsiteX2" fmla="*/ 737061 w 1341119"/>
              <a:gd name="connsiteY2" fmla="*/ 1058492 h 1058492"/>
              <a:gd name="connsiteX3" fmla="*/ 0 w 1341119"/>
              <a:gd name="connsiteY3" fmla="*/ 592978 h 1058492"/>
              <a:gd name="connsiteX4" fmla="*/ 814647 w 1341119"/>
              <a:gd name="connsiteY4" fmla="*/ 0 h 1058492"/>
              <a:gd name="connsiteX0" fmla="*/ 814647 w 1468581"/>
              <a:gd name="connsiteY0" fmla="*/ 0 h 1058492"/>
              <a:gd name="connsiteX1" fmla="*/ 1468581 w 1468581"/>
              <a:gd name="connsiteY1" fmla="*/ 437803 h 1058492"/>
              <a:gd name="connsiteX2" fmla="*/ 737061 w 1468581"/>
              <a:gd name="connsiteY2" fmla="*/ 1058492 h 1058492"/>
              <a:gd name="connsiteX3" fmla="*/ 0 w 1468581"/>
              <a:gd name="connsiteY3" fmla="*/ 592978 h 1058492"/>
              <a:gd name="connsiteX4" fmla="*/ 814647 w 1468581"/>
              <a:gd name="connsiteY4" fmla="*/ 0 h 1058492"/>
              <a:gd name="connsiteX0" fmla="*/ 836814 w 1468581"/>
              <a:gd name="connsiteY0" fmla="*/ 0 h 1119452"/>
              <a:gd name="connsiteX1" fmla="*/ 1468581 w 1468581"/>
              <a:gd name="connsiteY1" fmla="*/ 498763 h 1119452"/>
              <a:gd name="connsiteX2" fmla="*/ 737061 w 1468581"/>
              <a:gd name="connsiteY2" fmla="*/ 1119452 h 1119452"/>
              <a:gd name="connsiteX3" fmla="*/ 0 w 1468581"/>
              <a:gd name="connsiteY3" fmla="*/ 653938 h 1119452"/>
              <a:gd name="connsiteX4" fmla="*/ 836814 w 1468581"/>
              <a:gd name="connsiteY4" fmla="*/ 0 h 1119452"/>
              <a:gd name="connsiteX0" fmla="*/ 770312 w 1402079"/>
              <a:gd name="connsiteY0" fmla="*/ 0 h 1119452"/>
              <a:gd name="connsiteX1" fmla="*/ 1402079 w 1402079"/>
              <a:gd name="connsiteY1" fmla="*/ 498763 h 1119452"/>
              <a:gd name="connsiteX2" fmla="*/ 670559 w 1402079"/>
              <a:gd name="connsiteY2" fmla="*/ 1119452 h 1119452"/>
              <a:gd name="connsiteX3" fmla="*/ 0 w 1402079"/>
              <a:gd name="connsiteY3" fmla="*/ 598520 h 1119452"/>
              <a:gd name="connsiteX4" fmla="*/ 770312 w 1402079"/>
              <a:gd name="connsiteY4" fmla="*/ 0 h 1119452"/>
              <a:gd name="connsiteX0" fmla="*/ 770312 w 1402079"/>
              <a:gd name="connsiteY0" fmla="*/ 0 h 1124994"/>
              <a:gd name="connsiteX1" fmla="*/ 1402079 w 1402079"/>
              <a:gd name="connsiteY1" fmla="*/ 498763 h 1124994"/>
              <a:gd name="connsiteX2" fmla="*/ 631766 w 1402079"/>
              <a:gd name="connsiteY2" fmla="*/ 1124994 h 1124994"/>
              <a:gd name="connsiteX3" fmla="*/ 0 w 1402079"/>
              <a:gd name="connsiteY3" fmla="*/ 598520 h 1124994"/>
              <a:gd name="connsiteX4" fmla="*/ 770312 w 1402079"/>
              <a:gd name="connsiteY4" fmla="*/ 0 h 1124994"/>
              <a:gd name="connsiteX0" fmla="*/ 770312 w 1402079"/>
              <a:gd name="connsiteY0" fmla="*/ 0 h 1025241"/>
              <a:gd name="connsiteX1" fmla="*/ 1402079 w 1402079"/>
              <a:gd name="connsiteY1" fmla="*/ 498763 h 1025241"/>
              <a:gd name="connsiteX2" fmla="*/ 543097 w 1402079"/>
              <a:gd name="connsiteY2" fmla="*/ 1025241 h 1025241"/>
              <a:gd name="connsiteX3" fmla="*/ 0 w 1402079"/>
              <a:gd name="connsiteY3" fmla="*/ 598520 h 1025241"/>
              <a:gd name="connsiteX4" fmla="*/ 770312 w 1402079"/>
              <a:gd name="connsiteY4" fmla="*/ 0 h 1025241"/>
              <a:gd name="connsiteX0" fmla="*/ 770312 w 1318952"/>
              <a:gd name="connsiteY0" fmla="*/ 0 h 1025241"/>
              <a:gd name="connsiteX1" fmla="*/ 1318952 w 1318952"/>
              <a:gd name="connsiteY1" fmla="*/ 432262 h 1025241"/>
              <a:gd name="connsiteX2" fmla="*/ 543097 w 1318952"/>
              <a:gd name="connsiteY2" fmla="*/ 1025241 h 1025241"/>
              <a:gd name="connsiteX3" fmla="*/ 0 w 1318952"/>
              <a:gd name="connsiteY3" fmla="*/ 598520 h 1025241"/>
              <a:gd name="connsiteX4" fmla="*/ 770312 w 1318952"/>
              <a:gd name="connsiteY4" fmla="*/ 0 h 1025241"/>
              <a:gd name="connsiteX0" fmla="*/ 687185 w 1235825"/>
              <a:gd name="connsiteY0" fmla="*/ 0 h 1025241"/>
              <a:gd name="connsiteX1" fmla="*/ 1235825 w 1235825"/>
              <a:gd name="connsiteY1" fmla="*/ 432262 h 1025241"/>
              <a:gd name="connsiteX2" fmla="*/ 459970 w 1235825"/>
              <a:gd name="connsiteY2" fmla="*/ 1025241 h 1025241"/>
              <a:gd name="connsiteX3" fmla="*/ 0 w 1235825"/>
              <a:gd name="connsiteY3" fmla="*/ 637313 h 1025241"/>
              <a:gd name="connsiteX4" fmla="*/ 687185 w 1235825"/>
              <a:gd name="connsiteY4" fmla="*/ 0 h 1025241"/>
              <a:gd name="connsiteX0" fmla="*/ 781396 w 1235825"/>
              <a:gd name="connsiteY0" fmla="*/ 0 h 931030"/>
              <a:gd name="connsiteX1" fmla="*/ 1235825 w 1235825"/>
              <a:gd name="connsiteY1" fmla="*/ 338051 h 931030"/>
              <a:gd name="connsiteX2" fmla="*/ 459970 w 1235825"/>
              <a:gd name="connsiteY2" fmla="*/ 931030 h 931030"/>
              <a:gd name="connsiteX3" fmla="*/ 0 w 1235825"/>
              <a:gd name="connsiteY3" fmla="*/ 543102 h 931030"/>
              <a:gd name="connsiteX4" fmla="*/ 781396 w 1235825"/>
              <a:gd name="connsiteY4" fmla="*/ 0 h 931030"/>
              <a:gd name="connsiteX0" fmla="*/ 703811 w 1158240"/>
              <a:gd name="connsiteY0" fmla="*/ 0 h 931030"/>
              <a:gd name="connsiteX1" fmla="*/ 1158240 w 1158240"/>
              <a:gd name="connsiteY1" fmla="*/ 338051 h 931030"/>
              <a:gd name="connsiteX2" fmla="*/ 382385 w 1158240"/>
              <a:gd name="connsiteY2" fmla="*/ 931030 h 931030"/>
              <a:gd name="connsiteX3" fmla="*/ 0 w 1158240"/>
              <a:gd name="connsiteY3" fmla="*/ 482142 h 931030"/>
              <a:gd name="connsiteX4" fmla="*/ 703811 w 1158240"/>
              <a:gd name="connsiteY4" fmla="*/ 0 h 931030"/>
              <a:gd name="connsiteX0" fmla="*/ 703811 w 1158240"/>
              <a:gd name="connsiteY0" fmla="*/ 0 h 864528"/>
              <a:gd name="connsiteX1" fmla="*/ 1158240 w 1158240"/>
              <a:gd name="connsiteY1" fmla="*/ 338051 h 864528"/>
              <a:gd name="connsiteX2" fmla="*/ 454428 w 1158240"/>
              <a:gd name="connsiteY2" fmla="*/ 864528 h 864528"/>
              <a:gd name="connsiteX3" fmla="*/ 0 w 1158240"/>
              <a:gd name="connsiteY3" fmla="*/ 482142 h 864528"/>
              <a:gd name="connsiteX4" fmla="*/ 703811 w 1158240"/>
              <a:gd name="connsiteY4" fmla="*/ 0 h 864528"/>
              <a:gd name="connsiteX0" fmla="*/ 703811 w 1158240"/>
              <a:gd name="connsiteY0" fmla="*/ 0 h 875612"/>
              <a:gd name="connsiteX1" fmla="*/ 1158240 w 1158240"/>
              <a:gd name="connsiteY1" fmla="*/ 338051 h 875612"/>
              <a:gd name="connsiteX2" fmla="*/ 476595 w 1158240"/>
              <a:gd name="connsiteY2" fmla="*/ 875612 h 875612"/>
              <a:gd name="connsiteX3" fmla="*/ 0 w 1158240"/>
              <a:gd name="connsiteY3" fmla="*/ 482142 h 875612"/>
              <a:gd name="connsiteX4" fmla="*/ 703811 w 1158240"/>
              <a:gd name="connsiteY4" fmla="*/ 0 h 875612"/>
              <a:gd name="connsiteX0" fmla="*/ 681644 w 1136073"/>
              <a:gd name="connsiteY0" fmla="*/ 0 h 875612"/>
              <a:gd name="connsiteX1" fmla="*/ 1136073 w 1136073"/>
              <a:gd name="connsiteY1" fmla="*/ 338051 h 875612"/>
              <a:gd name="connsiteX2" fmla="*/ 454428 w 1136073"/>
              <a:gd name="connsiteY2" fmla="*/ 875612 h 875612"/>
              <a:gd name="connsiteX3" fmla="*/ 0 w 1136073"/>
              <a:gd name="connsiteY3" fmla="*/ 498768 h 875612"/>
              <a:gd name="connsiteX4" fmla="*/ 681644 w 1136073"/>
              <a:gd name="connsiteY4" fmla="*/ 0 h 875612"/>
              <a:gd name="connsiteX0" fmla="*/ 662594 w 1117023"/>
              <a:gd name="connsiteY0" fmla="*/ 0 h 875612"/>
              <a:gd name="connsiteX1" fmla="*/ 1117023 w 1117023"/>
              <a:gd name="connsiteY1" fmla="*/ 338051 h 875612"/>
              <a:gd name="connsiteX2" fmla="*/ 435378 w 1117023"/>
              <a:gd name="connsiteY2" fmla="*/ 875612 h 875612"/>
              <a:gd name="connsiteX3" fmla="*/ 0 w 1117023"/>
              <a:gd name="connsiteY3" fmla="*/ 484480 h 875612"/>
              <a:gd name="connsiteX4" fmla="*/ 662594 w 1117023"/>
              <a:gd name="connsiteY4" fmla="*/ 0 h 875612"/>
              <a:gd name="connsiteX0" fmla="*/ 662594 w 1117023"/>
              <a:gd name="connsiteY0" fmla="*/ 0 h 863705"/>
              <a:gd name="connsiteX1" fmla="*/ 1117023 w 1117023"/>
              <a:gd name="connsiteY1" fmla="*/ 338051 h 863705"/>
              <a:gd name="connsiteX2" fmla="*/ 461572 w 1117023"/>
              <a:gd name="connsiteY2" fmla="*/ 863705 h 863705"/>
              <a:gd name="connsiteX3" fmla="*/ 0 w 1117023"/>
              <a:gd name="connsiteY3" fmla="*/ 484480 h 863705"/>
              <a:gd name="connsiteX4" fmla="*/ 662594 w 1117023"/>
              <a:gd name="connsiteY4" fmla="*/ 0 h 863705"/>
              <a:gd name="connsiteX0" fmla="*/ 624494 w 1117023"/>
              <a:gd name="connsiteY0" fmla="*/ 0 h 873230"/>
              <a:gd name="connsiteX1" fmla="*/ 1117023 w 1117023"/>
              <a:gd name="connsiteY1" fmla="*/ 347576 h 873230"/>
              <a:gd name="connsiteX2" fmla="*/ 461572 w 1117023"/>
              <a:gd name="connsiteY2" fmla="*/ 873230 h 873230"/>
              <a:gd name="connsiteX3" fmla="*/ 0 w 1117023"/>
              <a:gd name="connsiteY3" fmla="*/ 494005 h 873230"/>
              <a:gd name="connsiteX4" fmla="*/ 624494 w 1117023"/>
              <a:gd name="connsiteY4" fmla="*/ 0 h 87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023" h="873230">
                <a:moveTo>
                  <a:pt x="624494" y="0"/>
                </a:moveTo>
                <a:lnTo>
                  <a:pt x="1117023" y="347576"/>
                </a:lnTo>
                <a:lnTo>
                  <a:pt x="461572" y="873230"/>
                </a:lnTo>
                <a:lnTo>
                  <a:pt x="0" y="494005"/>
                </a:lnTo>
                <a:lnTo>
                  <a:pt x="624494" y="0"/>
                </a:lnTo>
                <a:close/>
              </a:path>
            </a:pathLst>
          </a:custGeom>
          <a:gradFill flip="none" rotWithShape="1">
            <a:gsLst>
              <a:gs pos="11000">
                <a:schemeClr val="accent6"/>
              </a:gs>
              <a:gs pos="72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Freeform 154"/>
          <p:cNvSpPr>
            <a:spLocks/>
          </p:cNvSpPr>
          <p:nvPr/>
        </p:nvSpPr>
        <p:spPr bwMode="auto">
          <a:xfrm flipH="1">
            <a:off x="1525623" y="4365108"/>
            <a:ext cx="259642" cy="484488"/>
          </a:xfrm>
          <a:custGeom>
            <a:avLst/>
            <a:gdLst>
              <a:gd name="T0" fmla="*/ 0 w 82"/>
              <a:gd name="T1" fmla="*/ 68 h 153"/>
              <a:gd name="T2" fmla="*/ 4 w 82"/>
              <a:gd name="T3" fmla="*/ 60 h 153"/>
              <a:gd name="T4" fmla="*/ 78 w 82"/>
              <a:gd name="T5" fmla="*/ 2 h 153"/>
              <a:gd name="T6" fmla="*/ 82 w 82"/>
              <a:gd name="T7" fmla="*/ 5 h 153"/>
              <a:gd name="T8" fmla="*/ 81 w 82"/>
              <a:gd name="T9" fmla="*/ 80 h 153"/>
              <a:gd name="T10" fmla="*/ 78 w 82"/>
              <a:gd name="T11" fmla="*/ 89 h 153"/>
              <a:gd name="T12" fmla="*/ 4 w 82"/>
              <a:gd name="T13" fmla="*/ 151 h 153"/>
              <a:gd name="T14" fmla="*/ 0 w 82"/>
              <a:gd name="T15" fmla="*/ 148 h 153"/>
              <a:gd name="T16" fmla="*/ 0 w 82"/>
              <a:gd name="T17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153">
                <a:moveTo>
                  <a:pt x="0" y="68"/>
                </a:moveTo>
                <a:cubicBezTo>
                  <a:pt x="0" y="65"/>
                  <a:pt x="2" y="61"/>
                  <a:pt x="4" y="60"/>
                </a:cubicBezTo>
                <a:cubicBezTo>
                  <a:pt x="78" y="2"/>
                  <a:pt x="78" y="2"/>
                  <a:pt x="78" y="2"/>
                </a:cubicBezTo>
                <a:cubicBezTo>
                  <a:pt x="81" y="0"/>
                  <a:pt x="82" y="2"/>
                  <a:pt x="82" y="5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3"/>
                  <a:pt x="80" y="87"/>
                  <a:pt x="78" y="89"/>
                </a:cubicBezTo>
                <a:cubicBezTo>
                  <a:pt x="4" y="151"/>
                  <a:pt x="4" y="151"/>
                  <a:pt x="4" y="151"/>
                </a:cubicBezTo>
                <a:cubicBezTo>
                  <a:pt x="2" y="153"/>
                  <a:pt x="0" y="151"/>
                  <a:pt x="0" y="148"/>
                </a:cubicBezTo>
                <a:lnTo>
                  <a:pt x="0" y="6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 flipH="1">
            <a:off x="1329278" y="4328021"/>
            <a:ext cx="330200" cy="603251"/>
            <a:chOff x="2941469" y="5375647"/>
            <a:chExt cx="330200" cy="603251"/>
          </a:xfrm>
        </p:grpSpPr>
        <p:sp>
          <p:nvSpPr>
            <p:cNvPr id="271" name="Freeform 156"/>
            <p:cNvSpPr>
              <a:spLocks/>
            </p:cNvSpPr>
            <p:nvPr/>
          </p:nvSpPr>
          <p:spPr bwMode="auto">
            <a:xfrm>
              <a:off x="2941469" y="5535985"/>
              <a:ext cx="330200" cy="442913"/>
            </a:xfrm>
            <a:custGeom>
              <a:avLst/>
              <a:gdLst>
                <a:gd name="T0" fmla="*/ 82 w 88"/>
                <a:gd name="T1" fmla="*/ 18 h 118"/>
                <a:gd name="T2" fmla="*/ 50 w 88"/>
                <a:gd name="T3" fmla="*/ 6 h 118"/>
                <a:gd name="T4" fmla="*/ 3 w 88"/>
                <a:gd name="T5" fmla="*/ 118 h 118"/>
                <a:gd name="T6" fmla="*/ 88 w 88"/>
                <a:gd name="T7" fmla="*/ 47 h 118"/>
                <a:gd name="T8" fmla="*/ 82 w 88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8">
                  <a:moveTo>
                    <a:pt x="82" y="18"/>
                  </a:moveTo>
                  <a:cubicBezTo>
                    <a:pt x="78" y="9"/>
                    <a:pt x="67" y="0"/>
                    <a:pt x="50" y="6"/>
                  </a:cubicBezTo>
                  <a:cubicBezTo>
                    <a:pt x="0" y="22"/>
                    <a:pt x="3" y="118"/>
                    <a:pt x="3" y="118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32"/>
                    <a:pt x="82" y="1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Oval 157"/>
            <p:cNvSpPr>
              <a:spLocks noChangeArrowheads="1"/>
            </p:cNvSpPr>
            <p:nvPr/>
          </p:nvSpPr>
          <p:spPr bwMode="auto">
            <a:xfrm rot="279703">
              <a:off x="3036719" y="5375647"/>
              <a:ext cx="176213" cy="2127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3" name="Up-Down Arrow 1"/>
          <p:cNvSpPr/>
          <p:nvPr/>
        </p:nvSpPr>
        <p:spPr>
          <a:xfrm rot="3009417">
            <a:off x="2058647" y="3990560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370812" y="5026971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SRX</a:t>
            </a:r>
          </a:p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Secure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2292256" y="2430590"/>
            <a:ext cx="1229814" cy="1181007"/>
          </a:xfrm>
          <a:prstGeom prst="rect">
            <a:avLst/>
          </a:prstGeom>
          <a:gradFill flip="none" rotWithShape="1">
            <a:gsLst>
              <a:gs pos="49700">
                <a:schemeClr val="accent6">
                  <a:alpha val="0"/>
                </a:schemeClr>
              </a:gs>
              <a:gs pos="0">
                <a:schemeClr val="accent6">
                  <a:alpha val="50000"/>
                </a:schemeClr>
              </a:gs>
              <a:gs pos="100000">
                <a:schemeClr val="accent6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endParaRPr lang="en-US"/>
          </a:p>
        </p:txBody>
      </p:sp>
      <p:sp>
        <p:nvSpPr>
          <p:cNvPr id="197" name="Rectangle 252"/>
          <p:cNvSpPr/>
          <p:nvPr/>
        </p:nvSpPr>
        <p:spPr>
          <a:xfrm>
            <a:off x="2289004" y="3124836"/>
            <a:ext cx="1233078" cy="963954"/>
          </a:xfrm>
          <a:prstGeom prst="ellipse">
            <a:avLst/>
          </a:prstGeom>
          <a:gradFill flip="none" rotWithShape="1">
            <a:gsLst>
              <a:gs pos="11000">
                <a:schemeClr val="accent6"/>
              </a:gs>
              <a:gs pos="72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252"/>
          <p:cNvSpPr/>
          <p:nvPr/>
        </p:nvSpPr>
        <p:spPr>
          <a:xfrm>
            <a:off x="2427234" y="3226546"/>
            <a:ext cx="956618" cy="747834"/>
          </a:xfrm>
          <a:prstGeom prst="ellipse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5" name="Group 274"/>
          <p:cNvGrpSpPr/>
          <p:nvPr/>
        </p:nvGrpSpPr>
        <p:grpSpPr>
          <a:xfrm>
            <a:off x="2461765" y="3589876"/>
            <a:ext cx="321159" cy="384880"/>
            <a:chOff x="1017575" y="2068057"/>
            <a:chExt cx="1098599" cy="1316571"/>
          </a:xfrm>
        </p:grpSpPr>
        <p:grpSp>
          <p:nvGrpSpPr>
            <p:cNvPr id="276" name="Group 42"/>
            <p:cNvGrpSpPr>
              <a:grpSpLocks noChangeAspect="1"/>
            </p:cNvGrpSpPr>
            <p:nvPr/>
          </p:nvGrpSpPr>
          <p:grpSpPr bwMode="auto">
            <a:xfrm>
              <a:off x="1017575" y="2370325"/>
              <a:ext cx="1098599" cy="1014303"/>
              <a:chOff x="1384" y="3026"/>
              <a:chExt cx="404" cy="373"/>
            </a:xfrm>
          </p:grpSpPr>
          <p:sp>
            <p:nvSpPr>
              <p:cNvPr id="280" name="Freeform 43"/>
              <p:cNvSpPr>
                <a:spLocks/>
              </p:cNvSpPr>
              <p:nvPr/>
            </p:nvSpPr>
            <p:spPr bwMode="auto">
              <a:xfrm>
                <a:off x="1384" y="3026"/>
                <a:ext cx="404" cy="373"/>
              </a:xfrm>
              <a:custGeom>
                <a:avLst/>
                <a:gdLst>
                  <a:gd name="T0" fmla="*/ 239 w 404"/>
                  <a:gd name="T1" fmla="*/ 0 h 373"/>
                  <a:gd name="T2" fmla="*/ 0 w 404"/>
                  <a:gd name="T3" fmla="*/ 164 h 373"/>
                  <a:gd name="T4" fmla="*/ 0 w 404"/>
                  <a:gd name="T5" fmla="*/ 246 h 373"/>
                  <a:gd name="T6" fmla="*/ 157 w 404"/>
                  <a:gd name="T7" fmla="*/ 373 h 373"/>
                  <a:gd name="T8" fmla="*/ 404 w 404"/>
                  <a:gd name="T9" fmla="*/ 195 h 373"/>
                  <a:gd name="T10" fmla="*/ 404 w 404"/>
                  <a:gd name="T11" fmla="*/ 126 h 373"/>
                  <a:gd name="T12" fmla="*/ 239 w 404"/>
                  <a:gd name="T1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373">
                    <a:moveTo>
                      <a:pt x="239" y="0"/>
                    </a:moveTo>
                    <a:lnTo>
                      <a:pt x="0" y="164"/>
                    </a:lnTo>
                    <a:lnTo>
                      <a:pt x="0" y="246"/>
                    </a:lnTo>
                    <a:lnTo>
                      <a:pt x="157" y="373"/>
                    </a:lnTo>
                    <a:lnTo>
                      <a:pt x="404" y="195"/>
                    </a:lnTo>
                    <a:lnTo>
                      <a:pt x="404" y="126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44"/>
              <p:cNvSpPr>
                <a:spLocks/>
              </p:cNvSpPr>
              <p:nvPr/>
            </p:nvSpPr>
            <p:spPr bwMode="auto">
              <a:xfrm>
                <a:off x="1541" y="3152"/>
                <a:ext cx="247" cy="247"/>
              </a:xfrm>
              <a:custGeom>
                <a:avLst/>
                <a:gdLst>
                  <a:gd name="T0" fmla="*/ 0 w 247"/>
                  <a:gd name="T1" fmla="*/ 172 h 247"/>
                  <a:gd name="T2" fmla="*/ 0 w 247"/>
                  <a:gd name="T3" fmla="*/ 247 h 247"/>
                  <a:gd name="T4" fmla="*/ 247 w 247"/>
                  <a:gd name="T5" fmla="*/ 69 h 247"/>
                  <a:gd name="T6" fmla="*/ 247 w 247"/>
                  <a:gd name="T7" fmla="*/ 0 h 247"/>
                  <a:gd name="T8" fmla="*/ 0 w 247"/>
                  <a:gd name="T9" fmla="*/ 17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247">
                    <a:moveTo>
                      <a:pt x="0" y="172"/>
                    </a:moveTo>
                    <a:lnTo>
                      <a:pt x="0" y="247"/>
                    </a:lnTo>
                    <a:lnTo>
                      <a:pt x="247" y="69"/>
                    </a:lnTo>
                    <a:lnTo>
                      <a:pt x="247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7" name="Group 42"/>
            <p:cNvGrpSpPr>
              <a:grpSpLocks noChangeAspect="1"/>
            </p:cNvGrpSpPr>
            <p:nvPr/>
          </p:nvGrpSpPr>
          <p:grpSpPr bwMode="auto">
            <a:xfrm>
              <a:off x="1017575" y="2068057"/>
              <a:ext cx="1098599" cy="1014303"/>
              <a:chOff x="1384" y="3026"/>
              <a:chExt cx="404" cy="373"/>
            </a:xfrm>
          </p:grpSpPr>
          <p:sp>
            <p:nvSpPr>
              <p:cNvPr id="278" name="Freeform 43"/>
              <p:cNvSpPr>
                <a:spLocks/>
              </p:cNvSpPr>
              <p:nvPr/>
            </p:nvSpPr>
            <p:spPr bwMode="auto">
              <a:xfrm>
                <a:off x="1384" y="3026"/>
                <a:ext cx="404" cy="373"/>
              </a:xfrm>
              <a:custGeom>
                <a:avLst/>
                <a:gdLst>
                  <a:gd name="T0" fmla="*/ 239 w 404"/>
                  <a:gd name="T1" fmla="*/ 0 h 373"/>
                  <a:gd name="T2" fmla="*/ 0 w 404"/>
                  <a:gd name="T3" fmla="*/ 164 h 373"/>
                  <a:gd name="T4" fmla="*/ 0 w 404"/>
                  <a:gd name="T5" fmla="*/ 246 h 373"/>
                  <a:gd name="T6" fmla="*/ 157 w 404"/>
                  <a:gd name="T7" fmla="*/ 373 h 373"/>
                  <a:gd name="T8" fmla="*/ 404 w 404"/>
                  <a:gd name="T9" fmla="*/ 195 h 373"/>
                  <a:gd name="T10" fmla="*/ 404 w 404"/>
                  <a:gd name="T11" fmla="*/ 126 h 373"/>
                  <a:gd name="T12" fmla="*/ 239 w 404"/>
                  <a:gd name="T1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373">
                    <a:moveTo>
                      <a:pt x="239" y="0"/>
                    </a:moveTo>
                    <a:lnTo>
                      <a:pt x="0" y="164"/>
                    </a:lnTo>
                    <a:lnTo>
                      <a:pt x="0" y="246"/>
                    </a:lnTo>
                    <a:lnTo>
                      <a:pt x="157" y="373"/>
                    </a:lnTo>
                    <a:lnTo>
                      <a:pt x="404" y="195"/>
                    </a:lnTo>
                    <a:lnTo>
                      <a:pt x="404" y="126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44"/>
              <p:cNvSpPr>
                <a:spLocks/>
              </p:cNvSpPr>
              <p:nvPr/>
            </p:nvSpPr>
            <p:spPr bwMode="auto">
              <a:xfrm>
                <a:off x="1541" y="3152"/>
                <a:ext cx="247" cy="247"/>
              </a:xfrm>
              <a:custGeom>
                <a:avLst/>
                <a:gdLst>
                  <a:gd name="T0" fmla="*/ 0 w 247"/>
                  <a:gd name="T1" fmla="*/ 172 h 247"/>
                  <a:gd name="T2" fmla="*/ 0 w 247"/>
                  <a:gd name="T3" fmla="*/ 247 h 247"/>
                  <a:gd name="T4" fmla="*/ 247 w 247"/>
                  <a:gd name="T5" fmla="*/ 69 h 247"/>
                  <a:gd name="T6" fmla="*/ 247 w 247"/>
                  <a:gd name="T7" fmla="*/ 0 h 247"/>
                  <a:gd name="T8" fmla="*/ 0 w 247"/>
                  <a:gd name="T9" fmla="*/ 17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247">
                    <a:moveTo>
                      <a:pt x="0" y="172"/>
                    </a:moveTo>
                    <a:lnTo>
                      <a:pt x="0" y="247"/>
                    </a:lnTo>
                    <a:lnTo>
                      <a:pt x="247" y="69"/>
                    </a:lnTo>
                    <a:lnTo>
                      <a:pt x="247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2" name="Group 15"/>
          <p:cNvGrpSpPr>
            <a:grpSpLocks noChangeAspect="1"/>
          </p:cNvGrpSpPr>
          <p:nvPr/>
        </p:nvGrpSpPr>
        <p:grpSpPr bwMode="auto">
          <a:xfrm>
            <a:off x="3120195" y="3017888"/>
            <a:ext cx="190241" cy="415679"/>
            <a:chOff x="2779" y="1942"/>
            <a:chExt cx="200" cy="437"/>
          </a:xfrm>
        </p:grpSpPr>
        <p:sp>
          <p:nvSpPr>
            <p:cNvPr id="283" name="Freeform 282"/>
            <p:cNvSpPr>
              <a:spLocks/>
            </p:cNvSpPr>
            <p:nvPr/>
          </p:nvSpPr>
          <p:spPr bwMode="auto">
            <a:xfrm>
              <a:off x="2779" y="1942"/>
              <a:ext cx="200" cy="437"/>
            </a:xfrm>
            <a:custGeom>
              <a:avLst/>
              <a:gdLst>
                <a:gd name="T0" fmla="*/ 84 w 200"/>
                <a:gd name="T1" fmla="*/ 0 h 437"/>
                <a:gd name="T2" fmla="*/ 0 w 200"/>
                <a:gd name="T3" fmla="*/ 57 h 437"/>
                <a:gd name="T4" fmla="*/ 0 w 200"/>
                <a:gd name="T5" fmla="*/ 350 h 437"/>
                <a:gd name="T6" fmla="*/ 108 w 200"/>
                <a:gd name="T7" fmla="*/ 437 h 437"/>
                <a:gd name="T8" fmla="*/ 200 w 200"/>
                <a:gd name="T9" fmla="*/ 369 h 437"/>
                <a:gd name="T10" fmla="*/ 200 w 200"/>
                <a:gd name="T11" fmla="*/ 85 h 437"/>
                <a:gd name="T12" fmla="*/ 84 w 200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37">
                  <a:moveTo>
                    <a:pt x="84" y="0"/>
                  </a:moveTo>
                  <a:lnTo>
                    <a:pt x="0" y="57"/>
                  </a:lnTo>
                  <a:lnTo>
                    <a:pt x="0" y="350"/>
                  </a:lnTo>
                  <a:lnTo>
                    <a:pt x="108" y="437"/>
                  </a:lnTo>
                  <a:lnTo>
                    <a:pt x="200" y="369"/>
                  </a:lnTo>
                  <a:lnTo>
                    <a:pt x="20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83"/>
            <p:cNvSpPr>
              <a:spLocks/>
            </p:cNvSpPr>
            <p:nvPr/>
          </p:nvSpPr>
          <p:spPr bwMode="auto">
            <a:xfrm>
              <a:off x="2887" y="2152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59 h 109"/>
                <a:gd name="T4" fmla="*/ 0 w 92"/>
                <a:gd name="T5" fmla="*/ 109 h 109"/>
                <a:gd name="T6" fmla="*/ 92 w 92"/>
                <a:gd name="T7" fmla="*/ 45 h 109"/>
                <a:gd name="T8" fmla="*/ 92 w 9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59"/>
                  </a:lnTo>
                  <a:lnTo>
                    <a:pt x="0" y="109"/>
                  </a:lnTo>
                  <a:lnTo>
                    <a:pt x="92" y="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84"/>
            <p:cNvSpPr>
              <a:spLocks/>
            </p:cNvSpPr>
            <p:nvPr/>
          </p:nvSpPr>
          <p:spPr bwMode="auto">
            <a:xfrm>
              <a:off x="2887" y="2091"/>
              <a:ext cx="92" cy="111"/>
            </a:xfrm>
            <a:custGeom>
              <a:avLst/>
              <a:gdLst>
                <a:gd name="T0" fmla="*/ 92 w 92"/>
                <a:gd name="T1" fmla="*/ 0 h 111"/>
                <a:gd name="T2" fmla="*/ 0 w 92"/>
                <a:gd name="T3" fmla="*/ 61 h 111"/>
                <a:gd name="T4" fmla="*/ 0 w 92"/>
                <a:gd name="T5" fmla="*/ 111 h 111"/>
                <a:gd name="T6" fmla="*/ 92 w 92"/>
                <a:gd name="T7" fmla="*/ 50 h 111"/>
                <a:gd name="T8" fmla="*/ 92 w 9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1">
                  <a:moveTo>
                    <a:pt x="92" y="0"/>
                  </a:moveTo>
                  <a:lnTo>
                    <a:pt x="0" y="61"/>
                  </a:lnTo>
                  <a:lnTo>
                    <a:pt x="0" y="111"/>
                  </a:lnTo>
                  <a:lnTo>
                    <a:pt x="92" y="5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85"/>
            <p:cNvSpPr>
              <a:spLocks/>
            </p:cNvSpPr>
            <p:nvPr/>
          </p:nvSpPr>
          <p:spPr bwMode="auto">
            <a:xfrm>
              <a:off x="2887" y="2209"/>
              <a:ext cx="92" cy="106"/>
            </a:xfrm>
            <a:custGeom>
              <a:avLst/>
              <a:gdLst>
                <a:gd name="T0" fmla="*/ 92 w 92"/>
                <a:gd name="T1" fmla="*/ 45 h 106"/>
                <a:gd name="T2" fmla="*/ 92 w 92"/>
                <a:gd name="T3" fmla="*/ 0 h 106"/>
                <a:gd name="T4" fmla="*/ 0 w 92"/>
                <a:gd name="T5" fmla="*/ 61 h 106"/>
                <a:gd name="T6" fmla="*/ 0 w 92"/>
                <a:gd name="T7" fmla="*/ 106 h 106"/>
                <a:gd name="T8" fmla="*/ 92 w 92"/>
                <a:gd name="T9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6">
                  <a:moveTo>
                    <a:pt x="92" y="45"/>
                  </a:moveTo>
                  <a:lnTo>
                    <a:pt x="92" y="0"/>
                  </a:lnTo>
                  <a:lnTo>
                    <a:pt x="0" y="61"/>
                  </a:lnTo>
                  <a:lnTo>
                    <a:pt x="0" y="106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86"/>
            <p:cNvSpPr>
              <a:spLocks/>
            </p:cNvSpPr>
            <p:nvPr/>
          </p:nvSpPr>
          <p:spPr bwMode="auto">
            <a:xfrm>
              <a:off x="2887" y="2263"/>
              <a:ext cx="92" cy="116"/>
            </a:xfrm>
            <a:custGeom>
              <a:avLst/>
              <a:gdLst>
                <a:gd name="T0" fmla="*/ 0 w 92"/>
                <a:gd name="T1" fmla="*/ 64 h 116"/>
                <a:gd name="T2" fmla="*/ 0 w 92"/>
                <a:gd name="T3" fmla="*/ 116 h 116"/>
                <a:gd name="T4" fmla="*/ 92 w 92"/>
                <a:gd name="T5" fmla="*/ 48 h 116"/>
                <a:gd name="T6" fmla="*/ 92 w 92"/>
                <a:gd name="T7" fmla="*/ 0 h 116"/>
                <a:gd name="T8" fmla="*/ 0 w 92"/>
                <a:gd name="T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6">
                  <a:moveTo>
                    <a:pt x="0" y="64"/>
                  </a:moveTo>
                  <a:lnTo>
                    <a:pt x="0" y="116"/>
                  </a:lnTo>
                  <a:lnTo>
                    <a:pt x="92" y="48"/>
                  </a:lnTo>
                  <a:lnTo>
                    <a:pt x="9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87"/>
            <p:cNvSpPr>
              <a:spLocks/>
            </p:cNvSpPr>
            <p:nvPr/>
          </p:nvSpPr>
          <p:spPr bwMode="auto">
            <a:xfrm>
              <a:off x="2887" y="2027"/>
              <a:ext cx="92" cy="114"/>
            </a:xfrm>
            <a:custGeom>
              <a:avLst/>
              <a:gdLst>
                <a:gd name="T0" fmla="*/ 92 w 92"/>
                <a:gd name="T1" fmla="*/ 55 h 114"/>
                <a:gd name="T2" fmla="*/ 92 w 92"/>
                <a:gd name="T3" fmla="*/ 0 h 114"/>
                <a:gd name="T4" fmla="*/ 0 w 92"/>
                <a:gd name="T5" fmla="*/ 62 h 114"/>
                <a:gd name="T6" fmla="*/ 0 w 92"/>
                <a:gd name="T7" fmla="*/ 114 h 114"/>
                <a:gd name="T8" fmla="*/ 92 w 92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4">
                  <a:moveTo>
                    <a:pt x="92" y="55"/>
                  </a:moveTo>
                  <a:lnTo>
                    <a:pt x="92" y="0"/>
                  </a:lnTo>
                  <a:lnTo>
                    <a:pt x="0" y="62"/>
                  </a:lnTo>
                  <a:lnTo>
                    <a:pt x="0" y="114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15"/>
          <p:cNvGrpSpPr>
            <a:grpSpLocks noChangeAspect="1"/>
          </p:cNvGrpSpPr>
          <p:nvPr/>
        </p:nvGrpSpPr>
        <p:grpSpPr bwMode="auto">
          <a:xfrm>
            <a:off x="2473878" y="2999995"/>
            <a:ext cx="190241" cy="415679"/>
            <a:chOff x="2779" y="1942"/>
            <a:chExt cx="200" cy="437"/>
          </a:xfrm>
        </p:grpSpPr>
        <p:sp>
          <p:nvSpPr>
            <p:cNvPr id="290" name="Freeform 289"/>
            <p:cNvSpPr>
              <a:spLocks/>
            </p:cNvSpPr>
            <p:nvPr/>
          </p:nvSpPr>
          <p:spPr bwMode="auto">
            <a:xfrm>
              <a:off x="2779" y="1942"/>
              <a:ext cx="200" cy="437"/>
            </a:xfrm>
            <a:custGeom>
              <a:avLst/>
              <a:gdLst>
                <a:gd name="T0" fmla="*/ 84 w 200"/>
                <a:gd name="T1" fmla="*/ 0 h 437"/>
                <a:gd name="T2" fmla="*/ 0 w 200"/>
                <a:gd name="T3" fmla="*/ 57 h 437"/>
                <a:gd name="T4" fmla="*/ 0 w 200"/>
                <a:gd name="T5" fmla="*/ 350 h 437"/>
                <a:gd name="T6" fmla="*/ 108 w 200"/>
                <a:gd name="T7" fmla="*/ 437 h 437"/>
                <a:gd name="T8" fmla="*/ 200 w 200"/>
                <a:gd name="T9" fmla="*/ 369 h 437"/>
                <a:gd name="T10" fmla="*/ 200 w 200"/>
                <a:gd name="T11" fmla="*/ 85 h 437"/>
                <a:gd name="T12" fmla="*/ 84 w 200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37">
                  <a:moveTo>
                    <a:pt x="84" y="0"/>
                  </a:moveTo>
                  <a:lnTo>
                    <a:pt x="0" y="57"/>
                  </a:lnTo>
                  <a:lnTo>
                    <a:pt x="0" y="350"/>
                  </a:lnTo>
                  <a:lnTo>
                    <a:pt x="108" y="437"/>
                  </a:lnTo>
                  <a:lnTo>
                    <a:pt x="200" y="369"/>
                  </a:lnTo>
                  <a:lnTo>
                    <a:pt x="20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90"/>
            <p:cNvSpPr>
              <a:spLocks/>
            </p:cNvSpPr>
            <p:nvPr/>
          </p:nvSpPr>
          <p:spPr bwMode="auto">
            <a:xfrm>
              <a:off x="2887" y="2152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59 h 109"/>
                <a:gd name="T4" fmla="*/ 0 w 92"/>
                <a:gd name="T5" fmla="*/ 109 h 109"/>
                <a:gd name="T6" fmla="*/ 92 w 92"/>
                <a:gd name="T7" fmla="*/ 45 h 109"/>
                <a:gd name="T8" fmla="*/ 92 w 9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59"/>
                  </a:lnTo>
                  <a:lnTo>
                    <a:pt x="0" y="109"/>
                  </a:lnTo>
                  <a:lnTo>
                    <a:pt x="92" y="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91"/>
            <p:cNvSpPr>
              <a:spLocks/>
            </p:cNvSpPr>
            <p:nvPr/>
          </p:nvSpPr>
          <p:spPr bwMode="auto">
            <a:xfrm>
              <a:off x="2887" y="2091"/>
              <a:ext cx="92" cy="111"/>
            </a:xfrm>
            <a:custGeom>
              <a:avLst/>
              <a:gdLst>
                <a:gd name="T0" fmla="*/ 92 w 92"/>
                <a:gd name="T1" fmla="*/ 0 h 111"/>
                <a:gd name="T2" fmla="*/ 0 w 92"/>
                <a:gd name="T3" fmla="*/ 61 h 111"/>
                <a:gd name="T4" fmla="*/ 0 w 92"/>
                <a:gd name="T5" fmla="*/ 111 h 111"/>
                <a:gd name="T6" fmla="*/ 92 w 92"/>
                <a:gd name="T7" fmla="*/ 50 h 111"/>
                <a:gd name="T8" fmla="*/ 92 w 9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1">
                  <a:moveTo>
                    <a:pt x="92" y="0"/>
                  </a:moveTo>
                  <a:lnTo>
                    <a:pt x="0" y="61"/>
                  </a:lnTo>
                  <a:lnTo>
                    <a:pt x="0" y="111"/>
                  </a:lnTo>
                  <a:lnTo>
                    <a:pt x="92" y="5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92"/>
            <p:cNvSpPr>
              <a:spLocks/>
            </p:cNvSpPr>
            <p:nvPr/>
          </p:nvSpPr>
          <p:spPr bwMode="auto">
            <a:xfrm>
              <a:off x="2887" y="2209"/>
              <a:ext cx="92" cy="106"/>
            </a:xfrm>
            <a:custGeom>
              <a:avLst/>
              <a:gdLst>
                <a:gd name="T0" fmla="*/ 92 w 92"/>
                <a:gd name="T1" fmla="*/ 45 h 106"/>
                <a:gd name="T2" fmla="*/ 92 w 92"/>
                <a:gd name="T3" fmla="*/ 0 h 106"/>
                <a:gd name="T4" fmla="*/ 0 w 92"/>
                <a:gd name="T5" fmla="*/ 61 h 106"/>
                <a:gd name="T6" fmla="*/ 0 w 92"/>
                <a:gd name="T7" fmla="*/ 106 h 106"/>
                <a:gd name="T8" fmla="*/ 92 w 92"/>
                <a:gd name="T9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6">
                  <a:moveTo>
                    <a:pt x="92" y="45"/>
                  </a:moveTo>
                  <a:lnTo>
                    <a:pt x="92" y="0"/>
                  </a:lnTo>
                  <a:lnTo>
                    <a:pt x="0" y="61"/>
                  </a:lnTo>
                  <a:lnTo>
                    <a:pt x="0" y="106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2887" y="2263"/>
              <a:ext cx="92" cy="116"/>
            </a:xfrm>
            <a:custGeom>
              <a:avLst/>
              <a:gdLst>
                <a:gd name="T0" fmla="*/ 0 w 92"/>
                <a:gd name="T1" fmla="*/ 64 h 116"/>
                <a:gd name="T2" fmla="*/ 0 w 92"/>
                <a:gd name="T3" fmla="*/ 116 h 116"/>
                <a:gd name="T4" fmla="*/ 92 w 92"/>
                <a:gd name="T5" fmla="*/ 48 h 116"/>
                <a:gd name="T6" fmla="*/ 92 w 92"/>
                <a:gd name="T7" fmla="*/ 0 h 116"/>
                <a:gd name="T8" fmla="*/ 0 w 92"/>
                <a:gd name="T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6">
                  <a:moveTo>
                    <a:pt x="0" y="64"/>
                  </a:moveTo>
                  <a:lnTo>
                    <a:pt x="0" y="116"/>
                  </a:lnTo>
                  <a:lnTo>
                    <a:pt x="92" y="48"/>
                  </a:lnTo>
                  <a:lnTo>
                    <a:pt x="9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2887" y="2027"/>
              <a:ext cx="92" cy="114"/>
            </a:xfrm>
            <a:custGeom>
              <a:avLst/>
              <a:gdLst>
                <a:gd name="T0" fmla="*/ 92 w 92"/>
                <a:gd name="T1" fmla="*/ 55 h 114"/>
                <a:gd name="T2" fmla="*/ 92 w 92"/>
                <a:gd name="T3" fmla="*/ 0 h 114"/>
                <a:gd name="T4" fmla="*/ 0 w 92"/>
                <a:gd name="T5" fmla="*/ 62 h 114"/>
                <a:gd name="T6" fmla="*/ 0 w 92"/>
                <a:gd name="T7" fmla="*/ 114 h 114"/>
                <a:gd name="T8" fmla="*/ 92 w 92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4">
                  <a:moveTo>
                    <a:pt x="92" y="55"/>
                  </a:moveTo>
                  <a:lnTo>
                    <a:pt x="92" y="0"/>
                  </a:lnTo>
                  <a:lnTo>
                    <a:pt x="0" y="62"/>
                  </a:lnTo>
                  <a:lnTo>
                    <a:pt x="0" y="114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6" name="Group 15"/>
          <p:cNvGrpSpPr>
            <a:grpSpLocks noChangeAspect="1"/>
          </p:cNvGrpSpPr>
          <p:nvPr/>
        </p:nvGrpSpPr>
        <p:grpSpPr bwMode="auto">
          <a:xfrm>
            <a:off x="3112586" y="3535362"/>
            <a:ext cx="190241" cy="415679"/>
            <a:chOff x="2779" y="1942"/>
            <a:chExt cx="200" cy="437"/>
          </a:xfrm>
        </p:grpSpPr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2779" y="1942"/>
              <a:ext cx="200" cy="437"/>
            </a:xfrm>
            <a:custGeom>
              <a:avLst/>
              <a:gdLst>
                <a:gd name="T0" fmla="*/ 84 w 200"/>
                <a:gd name="T1" fmla="*/ 0 h 437"/>
                <a:gd name="T2" fmla="*/ 0 w 200"/>
                <a:gd name="T3" fmla="*/ 57 h 437"/>
                <a:gd name="T4" fmla="*/ 0 w 200"/>
                <a:gd name="T5" fmla="*/ 350 h 437"/>
                <a:gd name="T6" fmla="*/ 108 w 200"/>
                <a:gd name="T7" fmla="*/ 437 h 437"/>
                <a:gd name="T8" fmla="*/ 200 w 200"/>
                <a:gd name="T9" fmla="*/ 369 h 437"/>
                <a:gd name="T10" fmla="*/ 200 w 200"/>
                <a:gd name="T11" fmla="*/ 85 h 437"/>
                <a:gd name="T12" fmla="*/ 84 w 200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37">
                  <a:moveTo>
                    <a:pt x="84" y="0"/>
                  </a:moveTo>
                  <a:lnTo>
                    <a:pt x="0" y="57"/>
                  </a:lnTo>
                  <a:lnTo>
                    <a:pt x="0" y="350"/>
                  </a:lnTo>
                  <a:lnTo>
                    <a:pt x="108" y="437"/>
                  </a:lnTo>
                  <a:lnTo>
                    <a:pt x="200" y="369"/>
                  </a:lnTo>
                  <a:lnTo>
                    <a:pt x="20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2887" y="2152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59 h 109"/>
                <a:gd name="T4" fmla="*/ 0 w 92"/>
                <a:gd name="T5" fmla="*/ 109 h 109"/>
                <a:gd name="T6" fmla="*/ 92 w 92"/>
                <a:gd name="T7" fmla="*/ 45 h 109"/>
                <a:gd name="T8" fmla="*/ 92 w 9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59"/>
                  </a:lnTo>
                  <a:lnTo>
                    <a:pt x="0" y="109"/>
                  </a:lnTo>
                  <a:lnTo>
                    <a:pt x="92" y="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2887" y="2091"/>
              <a:ext cx="92" cy="111"/>
            </a:xfrm>
            <a:custGeom>
              <a:avLst/>
              <a:gdLst>
                <a:gd name="T0" fmla="*/ 92 w 92"/>
                <a:gd name="T1" fmla="*/ 0 h 111"/>
                <a:gd name="T2" fmla="*/ 0 w 92"/>
                <a:gd name="T3" fmla="*/ 61 h 111"/>
                <a:gd name="T4" fmla="*/ 0 w 92"/>
                <a:gd name="T5" fmla="*/ 111 h 111"/>
                <a:gd name="T6" fmla="*/ 92 w 92"/>
                <a:gd name="T7" fmla="*/ 50 h 111"/>
                <a:gd name="T8" fmla="*/ 92 w 9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1">
                  <a:moveTo>
                    <a:pt x="92" y="0"/>
                  </a:moveTo>
                  <a:lnTo>
                    <a:pt x="0" y="61"/>
                  </a:lnTo>
                  <a:lnTo>
                    <a:pt x="0" y="111"/>
                  </a:lnTo>
                  <a:lnTo>
                    <a:pt x="92" y="5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2887" y="2209"/>
              <a:ext cx="92" cy="106"/>
            </a:xfrm>
            <a:custGeom>
              <a:avLst/>
              <a:gdLst>
                <a:gd name="T0" fmla="*/ 92 w 92"/>
                <a:gd name="T1" fmla="*/ 45 h 106"/>
                <a:gd name="T2" fmla="*/ 92 w 92"/>
                <a:gd name="T3" fmla="*/ 0 h 106"/>
                <a:gd name="T4" fmla="*/ 0 w 92"/>
                <a:gd name="T5" fmla="*/ 61 h 106"/>
                <a:gd name="T6" fmla="*/ 0 w 92"/>
                <a:gd name="T7" fmla="*/ 106 h 106"/>
                <a:gd name="T8" fmla="*/ 92 w 92"/>
                <a:gd name="T9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6">
                  <a:moveTo>
                    <a:pt x="92" y="45"/>
                  </a:moveTo>
                  <a:lnTo>
                    <a:pt x="92" y="0"/>
                  </a:lnTo>
                  <a:lnTo>
                    <a:pt x="0" y="61"/>
                  </a:lnTo>
                  <a:lnTo>
                    <a:pt x="0" y="106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300"/>
            <p:cNvSpPr>
              <a:spLocks/>
            </p:cNvSpPr>
            <p:nvPr/>
          </p:nvSpPr>
          <p:spPr bwMode="auto">
            <a:xfrm>
              <a:off x="2887" y="2263"/>
              <a:ext cx="92" cy="116"/>
            </a:xfrm>
            <a:custGeom>
              <a:avLst/>
              <a:gdLst>
                <a:gd name="T0" fmla="*/ 0 w 92"/>
                <a:gd name="T1" fmla="*/ 64 h 116"/>
                <a:gd name="T2" fmla="*/ 0 w 92"/>
                <a:gd name="T3" fmla="*/ 116 h 116"/>
                <a:gd name="T4" fmla="*/ 92 w 92"/>
                <a:gd name="T5" fmla="*/ 48 h 116"/>
                <a:gd name="T6" fmla="*/ 92 w 92"/>
                <a:gd name="T7" fmla="*/ 0 h 116"/>
                <a:gd name="T8" fmla="*/ 0 w 92"/>
                <a:gd name="T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6">
                  <a:moveTo>
                    <a:pt x="0" y="64"/>
                  </a:moveTo>
                  <a:lnTo>
                    <a:pt x="0" y="116"/>
                  </a:lnTo>
                  <a:lnTo>
                    <a:pt x="92" y="48"/>
                  </a:lnTo>
                  <a:lnTo>
                    <a:pt x="9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2887" y="2027"/>
              <a:ext cx="92" cy="114"/>
            </a:xfrm>
            <a:custGeom>
              <a:avLst/>
              <a:gdLst>
                <a:gd name="T0" fmla="*/ 92 w 92"/>
                <a:gd name="T1" fmla="*/ 55 h 114"/>
                <a:gd name="T2" fmla="*/ 92 w 92"/>
                <a:gd name="T3" fmla="*/ 0 h 114"/>
                <a:gd name="T4" fmla="*/ 0 w 92"/>
                <a:gd name="T5" fmla="*/ 62 h 114"/>
                <a:gd name="T6" fmla="*/ 0 w 92"/>
                <a:gd name="T7" fmla="*/ 114 h 114"/>
                <a:gd name="T8" fmla="*/ 92 w 92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4">
                  <a:moveTo>
                    <a:pt x="92" y="55"/>
                  </a:moveTo>
                  <a:lnTo>
                    <a:pt x="92" y="0"/>
                  </a:lnTo>
                  <a:lnTo>
                    <a:pt x="0" y="62"/>
                  </a:lnTo>
                  <a:lnTo>
                    <a:pt x="0" y="114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3" name="Rectangle 252"/>
          <p:cNvSpPr/>
          <p:nvPr/>
        </p:nvSpPr>
        <p:spPr>
          <a:xfrm>
            <a:off x="2289004" y="1959366"/>
            <a:ext cx="1233078" cy="963954"/>
          </a:xfrm>
          <a:prstGeom prst="ellipse">
            <a:avLst/>
          </a:prstGeom>
          <a:gradFill flip="none" rotWithShape="1">
            <a:gsLst>
              <a:gs pos="11000">
                <a:schemeClr val="accent6"/>
              </a:gs>
              <a:gs pos="72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4" name="Group 107"/>
          <p:cNvGrpSpPr>
            <a:grpSpLocks noChangeAspect="1"/>
          </p:cNvGrpSpPr>
          <p:nvPr/>
        </p:nvGrpSpPr>
        <p:grpSpPr bwMode="auto">
          <a:xfrm flipH="1">
            <a:off x="2731466" y="1699941"/>
            <a:ext cx="309108" cy="621019"/>
            <a:chOff x="2524" y="2472"/>
            <a:chExt cx="441" cy="886"/>
          </a:xfrm>
        </p:grpSpPr>
        <p:sp>
          <p:nvSpPr>
            <p:cNvPr id="305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5" name="Group 107"/>
          <p:cNvGrpSpPr>
            <a:grpSpLocks noChangeAspect="1"/>
          </p:cNvGrpSpPr>
          <p:nvPr/>
        </p:nvGrpSpPr>
        <p:grpSpPr bwMode="auto">
          <a:xfrm flipH="1">
            <a:off x="3077196" y="1992995"/>
            <a:ext cx="309108" cy="621019"/>
            <a:chOff x="2524" y="2472"/>
            <a:chExt cx="441" cy="886"/>
          </a:xfrm>
        </p:grpSpPr>
        <p:sp>
          <p:nvSpPr>
            <p:cNvPr id="316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" name="Group 325"/>
          <p:cNvGrpSpPr/>
          <p:nvPr/>
        </p:nvGrpSpPr>
        <p:grpSpPr>
          <a:xfrm flipH="1">
            <a:off x="2679210" y="2029435"/>
            <a:ext cx="330200" cy="603251"/>
            <a:chOff x="2941469" y="5375647"/>
            <a:chExt cx="330200" cy="603251"/>
          </a:xfrm>
        </p:grpSpPr>
        <p:sp>
          <p:nvSpPr>
            <p:cNvPr id="327" name="Freeform 156"/>
            <p:cNvSpPr>
              <a:spLocks/>
            </p:cNvSpPr>
            <p:nvPr/>
          </p:nvSpPr>
          <p:spPr bwMode="auto">
            <a:xfrm>
              <a:off x="2941469" y="5535985"/>
              <a:ext cx="330200" cy="442913"/>
            </a:xfrm>
            <a:custGeom>
              <a:avLst/>
              <a:gdLst>
                <a:gd name="T0" fmla="*/ 82 w 88"/>
                <a:gd name="T1" fmla="*/ 18 h 118"/>
                <a:gd name="T2" fmla="*/ 50 w 88"/>
                <a:gd name="T3" fmla="*/ 6 h 118"/>
                <a:gd name="T4" fmla="*/ 3 w 88"/>
                <a:gd name="T5" fmla="*/ 118 h 118"/>
                <a:gd name="T6" fmla="*/ 88 w 88"/>
                <a:gd name="T7" fmla="*/ 47 h 118"/>
                <a:gd name="T8" fmla="*/ 82 w 88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8">
                  <a:moveTo>
                    <a:pt x="82" y="18"/>
                  </a:moveTo>
                  <a:cubicBezTo>
                    <a:pt x="78" y="9"/>
                    <a:pt x="67" y="0"/>
                    <a:pt x="50" y="6"/>
                  </a:cubicBezTo>
                  <a:cubicBezTo>
                    <a:pt x="0" y="22"/>
                    <a:pt x="3" y="118"/>
                    <a:pt x="3" y="118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32"/>
                    <a:pt x="82" y="1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Oval 157"/>
            <p:cNvSpPr>
              <a:spLocks noChangeArrowheads="1"/>
            </p:cNvSpPr>
            <p:nvPr/>
          </p:nvSpPr>
          <p:spPr bwMode="auto">
            <a:xfrm rot="279703">
              <a:off x="3036719" y="5375647"/>
              <a:ext cx="176213" cy="2127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2" name="Rectangle 331"/>
          <p:cNvSpPr/>
          <p:nvPr/>
        </p:nvSpPr>
        <p:spPr>
          <a:xfrm>
            <a:off x="5573712" y="1250950"/>
            <a:ext cx="5037137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Spotlight Attacker Database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5573712" y="1722136"/>
            <a:ext cx="5037137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WebApp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Secure</a:t>
            </a:r>
          </a:p>
        </p:txBody>
      </p:sp>
      <p:sp>
        <p:nvSpPr>
          <p:cNvPr id="334" name="Rectangle 333"/>
          <p:cNvSpPr/>
          <p:nvPr/>
        </p:nvSpPr>
        <p:spPr>
          <a:xfrm>
            <a:off x="5573713" y="5378243"/>
            <a:ext cx="5037137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SRX Secure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73712" y="2192069"/>
            <a:ext cx="5037137" cy="3145741"/>
            <a:chOff x="5573712" y="2263834"/>
            <a:chExt cx="5037137" cy="3145741"/>
          </a:xfrm>
        </p:grpSpPr>
        <p:sp>
          <p:nvSpPr>
            <p:cNvPr id="331" name="Rectangle 330"/>
            <p:cNvSpPr/>
            <p:nvPr/>
          </p:nvSpPr>
          <p:spPr>
            <a:xfrm>
              <a:off x="5573712" y="2263834"/>
              <a:ext cx="5037137" cy="49244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80" tIns="91440" rIns="182880" bIns="91440" rtlCol="0" anchor="t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chemeClr val="accent5">
                      <a:lumMod val="75000"/>
                    </a:schemeClr>
                  </a:solidFill>
                  <a:latin typeface="Arial" charset="0"/>
                  <a:cs typeface="Arial" charset="0"/>
                </a:rPr>
                <a:t>DDoS</a:t>
              </a:r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  <a:cs typeface="Arial" charset="0"/>
                </a:rPr>
                <a:t> Secure</a:t>
              </a: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573712" y="2756545"/>
              <a:ext cx="5037137" cy="265303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80" tIns="91440" rIns="182880" bIns="91440" rtlCol="0" anchor="t" anchorCtr="0"/>
            <a:lstStyle/>
            <a:p>
              <a:pPr fontAlgn="base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5"/>
                  </a:solidFill>
                  <a:latin typeface="Arial" charset="0"/>
                  <a:cs typeface="Arial" charset="0"/>
                </a:rPr>
                <a:t>What it is</a:t>
              </a:r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 smtClean="0"/>
                <a:t>Large-scale </a:t>
              </a:r>
              <a:r>
                <a:rPr lang="en-US" sz="1300" dirty="0" err="1"/>
                <a:t>DDoS</a:t>
              </a:r>
              <a:r>
                <a:rPr lang="en-US" sz="1300" dirty="0"/>
                <a:t> attack mitigation</a:t>
              </a:r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/>
                <a:t>Slow and low </a:t>
              </a:r>
              <a:r>
                <a:rPr lang="en-US" sz="1300" dirty="0" err="1"/>
                <a:t>DDoS</a:t>
              </a:r>
              <a:r>
                <a:rPr lang="en-US" sz="1300" dirty="0"/>
                <a:t> attack mitigation</a:t>
              </a:r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 smtClean="0"/>
                <a:t>Zero-day </a:t>
              </a:r>
              <a:r>
                <a:rPr lang="en-US" sz="1300" dirty="0"/>
                <a:t>protection via combination of behavioral</a:t>
              </a:r>
              <a:br>
                <a:rPr lang="en-US" sz="1300" dirty="0"/>
              </a:br>
              <a:r>
                <a:rPr lang="en-US" sz="1300" dirty="0"/>
                <a:t>and rules-based detection</a:t>
              </a:r>
            </a:p>
            <a:p>
              <a:pPr fontAlgn="base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5"/>
                  </a:solidFill>
                  <a:latin typeface="Arial" charset="0"/>
                  <a:cs typeface="Arial" charset="0"/>
                </a:rPr>
                <a:t>Why it’s different</a:t>
              </a:r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/>
                <a:t>Broadest protection with </a:t>
              </a:r>
              <a:r>
                <a:rPr lang="en-US" sz="1300" dirty="0" smtClean="0"/>
                <a:t>deployment </a:t>
              </a:r>
              <a:r>
                <a:rPr lang="en-US" sz="1300" dirty="0"/>
                <a:t>ease</a:t>
              </a:r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/>
                <a:t>Industry leading performance – 40Gb </a:t>
              </a:r>
              <a:r>
                <a:rPr lang="en-US" sz="1300" dirty="0" smtClean="0"/>
                <a:t>throughput</a:t>
              </a:r>
              <a:endParaRPr lang="en-US" sz="1300" dirty="0"/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/>
                <a:t>Ease of use through automated updating</a:t>
              </a:r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/>
                <a:t>Flexible deployment (i.e., 1U appliance, VM)</a:t>
              </a: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3396763" y="4004861"/>
            <a:ext cx="1166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Spotlight Attacker Database</a:t>
            </a:r>
          </a:p>
        </p:txBody>
      </p:sp>
      <p:sp>
        <p:nvSpPr>
          <p:cNvPr id="168" name="Up-Down Arrow 1"/>
          <p:cNvSpPr/>
          <p:nvPr/>
        </p:nvSpPr>
        <p:spPr>
          <a:xfrm rot="14030781">
            <a:off x="1927385" y="4100436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Up-Down Arrow 1"/>
          <p:cNvSpPr/>
          <p:nvPr/>
        </p:nvSpPr>
        <p:spPr>
          <a:xfrm rot="18683858">
            <a:off x="1734796" y="2595163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Up-Down Arrow 1"/>
          <p:cNvSpPr/>
          <p:nvPr/>
        </p:nvSpPr>
        <p:spPr>
          <a:xfrm rot="3009417">
            <a:off x="3717363" y="2666188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5"/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Up-Down Arrow 1"/>
          <p:cNvSpPr/>
          <p:nvPr/>
        </p:nvSpPr>
        <p:spPr>
          <a:xfrm rot="14030781">
            <a:off x="3586101" y="2776064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5"/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Group 173"/>
          <p:cNvGrpSpPr/>
          <p:nvPr/>
        </p:nvGrpSpPr>
        <p:grpSpPr>
          <a:xfrm>
            <a:off x="737305" y="1540179"/>
            <a:ext cx="1348631" cy="1391611"/>
            <a:chOff x="3561034" y="3818783"/>
            <a:chExt cx="1348631" cy="1391611"/>
          </a:xfrm>
        </p:grpSpPr>
        <p:sp>
          <p:nvSpPr>
            <p:cNvPr id="175" name="Rectangle 252"/>
            <p:cNvSpPr/>
            <p:nvPr/>
          </p:nvSpPr>
          <p:spPr>
            <a:xfrm>
              <a:off x="3561034" y="4156105"/>
              <a:ext cx="1348631" cy="1054289"/>
            </a:xfrm>
            <a:custGeom>
              <a:avLst/>
              <a:gdLst>
                <a:gd name="connsiteX0" fmla="*/ 0 w 1269076"/>
                <a:gd name="connsiteY0" fmla="*/ 0 h 925488"/>
                <a:gd name="connsiteX1" fmla="*/ 1269076 w 1269076"/>
                <a:gd name="connsiteY1" fmla="*/ 0 h 925488"/>
                <a:gd name="connsiteX2" fmla="*/ 1269076 w 1269076"/>
                <a:gd name="connsiteY2" fmla="*/ 925488 h 925488"/>
                <a:gd name="connsiteX3" fmla="*/ 0 w 1269076"/>
                <a:gd name="connsiteY3" fmla="*/ 925488 h 925488"/>
                <a:gd name="connsiteX4" fmla="*/ 0 w 1269076"/>
                <a:gd name="connsiteY4" fmla="*/ 0 h 925488"/>
                <a:gd name="connsiteX0" fmla="*/ 742604 w 1269076"/>
                <a:gd name="connsiteY0" fmla="*/ 0 h 1064033"/>
                <a:gd name="connsiteX1" fmla="*/ 1269076 w 1269076"/>
                <a:gd name="connsiteY1" fmla="*/ 138545 h 1064033"/>
                <a:gd name="connsiteX2" fmla="*/ 1269076 w 1269076"/>
                <a:gd name="connsiteY2" fmla="*/ 1064033 h 1064033"/>
                <a:gd name="connsiteX3" fmla="*/ 0 w 1269076"/>
                <a:gd name="connsiteY3" fmla="*/ 1064033 h 1064033"/>
                <a:gd name="connsiteX4" fmla="*/ 742604 w 1269076"/>
                <a:gd name="connsiteY4" fmla="*/ 0 h 1064033"/>
                <a:gd name="connsiteX0" fmla="*/ 814647 w 1341119"/>
                <a:gd name="connsiteY0" fmla="*/ 0 h 1064033"/>
                <a:gd name="connsiteX1" fmla="*/ 1341119 w 1341119"/>
                <a:gd name="connsiteY1" fmla="*/ 138545 h 1064033"/>
                <a:gd name="connsiteX2" fmla="*/ 1341119 w 1341119"/>
                <a:gd name="connsiteY2" fmla="*/ 1064033 h 1064033"/>
                <a:gd name="connsiteX3" fmla="*/ 0 w 1341119"/>
                <a:gd name="connsiteY3" fmla="*/ 592978 h 1064033"/>
                <a:gd name="connsiteX4" fmla="*/ 814647 w 1341119"/>
                <a:gd name="connsiteY4" fmla="*/ 0 h 1064033"/>
                <a:gd name="connsiteX0" fmla="*/ 814647 w 1341119"/>
                <a:gd name="connsiteY0" fmla="*/ 0 h 1058492"/>
                <a:gd name="connsiteX1" fmla="*/ 1341119 w 1341119"/>
                <a:gd name="connsiteY1" fmla="*/ 138545 h 1058492"/>
                <a:gd name="connsiteX2" fmla="*/ 737061 w 1341119"/>
                <a:gd name="connsiteY2" fmla="*/ 1058492 h 1058492"/>
                <a:gd name="connsiteX3" fmla="*/ 0 w 1341119"/>
                <a:gd name="connsiteY3" fmla="*/ 592978 h 1058492"/>
                <a:gd name="connsiteX4" fmla="*/ 814647 w 1341119"/>
                <a:gd name="connsiteY4" fmla="*/ 0 h 1058492"/>
                <a:gd name="connsiteX0" fmla="*/ 814647 w 1468581"/>
                <a:gd name="connsiteY0" fmla="*/ 0 h 1058492"/>
                <a:gd name="connsiteX1" fmla="*/ 1468581 w 1468581"/>
                <a:gd name="connsiteY1" fmla="*/ 437803 h 1058492"/>
                <a:gd name="connsiteX2" fmla="*/ 737061 w 1468581"/>
                <a:gd name="connsiteY2" fmla="*/ 1058492 h 1058492"/>
                <a:gd name="connsiteX3" fmla="*/ 0 w 1468581"/>
                <a:gd name="connsiteY3" fmla="*/ 592978 h 1058492"/>
                <a:gd name="connsiteX4" fmla="*/ 814647 w 1468581"/>
                <a:gd name="connsiteY4" fmla="*/ 0 h 1058492"/>
                <a:gd name="connsiteX0" fmla="*/ 836814 w 1468581"/>
                <a:gd name="connsiteY0" fmla="*/ 0 h 1119452"/>
                <a:gd name="connsiteX1" fmla="*/ 1468581 w 1468581"/>
                <a:gd name="connsiteY1" fmla="*/ 498763 h 1119452"/>
                <a:gd name="connsiteX2" fmla="*/ 737061 w 1468581"/>
                <a:gd name="connsiteY2" fmla="*/ 1119452 h 1119452"/>
                <a:gd name="connsiteX3" fmla="*/ 0 w 1468581"/>
                <a:gd name="connsiteY3" fmla="*/ 653938 h 1119452"/>
                <a:gd name="connsiteX4" fmla="*/ 836814 w 1468581"/>
                <a:gd name="connsiteY4" fmla="*/ 0 h 1119452"/>
                <a:gd name="connsiteX0" fmla="*/ 770312 w 1402079"/>
                <a:gd name="connsiteY0" fmla="*/ 0 h 1119452"/>
                <a:gd name="connsiteX1" fmla="*/ 1402079 w 1402079"/>
                <a:gd name="connsiteY1" fmla="*/ 498763 h 1119452"/>
                <a:gd name="connsiteX2" fmla="*/ 670559 w 1402079"/>
                <a:gd name="connsiteY2" fmla="*/ 1119452 h 1119452"/>
                <a:gd name="connsiteX3" fmla="*/ 0 w 1402079"/>
                <a:gd name="connsiteY3" fmla="*/ 598520 h 1119452"/>
                <a:gd name="connsiteX4" fmla="*/ 770312 w 1402079"/>
                <a:gd name="connsiteY4" fmla="*/ 0 h 1119452"/>
                <a:gd name="connsiteX0" fmla="*/ 770312 w 1402079"/>
                <a:gd name="connsiteY0" fmla="*/ 0 h 1124994"/>
                <a:gd name="connsiteX1" fmla="*/ 1402079 w 1402079"/>
                <a:gd name="connsiteY1" fmla="*/ 498763 h 1124994"/>
                <a:gd name="connsiteX2" fmla="*/ 631766 w 1402079"/>
                <a:gd name="connsiteY2" fmla="*/ 1124994 h 1124994"/>
                <a:gd name="connsiteX3" fmla="*/ 0 w 1402079"/>
                <a:gd name="connsiteY3" fmla="*/ 598520 h 1124994"/>
                <a:gd name="connsiteX4" fmla="*/ 770312 w 1402079"/>
                <a:gd name="connsiteY4" fmla="*/ 0 h 1124994"/>
                <a:gd name="connsiteX0" fmla="*/ 770312 w 1402079"/>
                <a:gd name="connsiteY0" fmla="*/ 0 h 1025241"/>
                <a:gd name="connsiteX1" fmla="*/ 1402079 w 1402079"/>
                <a:gd name="connsiteY1" fmla="*/ 498763 h 1025241"/>
                <a:gd name="connsiteX2" fmla="*/ 543097 w 1402079"/>
                <a:gd name="connsiteY2" fmla="*/ 1025241 h 1025241"/>
                <a:gd name="connsiteX3" fmla="*/ 0 w 1402079"/>
                <a:gd name="connsiteY3" fmla="*/ 598520 h 1025241"/>
                <a:gd name="connsiteX4" fmla="*/ 770312 w 1402079"/>
                <a:gd name="connsiteY4" fmla="*/ 0 h 1025241"/>
                <a:gd name="connsiteX0" fmla="*/ 770312 w 1318952"/>
                <a:gd name="connsiteY0" fmla="*/ 0 h 1025241"/>
                <a:gd name="connsiteX1" fmla="*/ 1318952 w 1318952"/>
                <a:gd name="connsiteY1" fmla="*/ 432262 h 1025241"/>
                <a:gd name="connsiteX2" fmla="*/ 543097 w 1318952"/>
                <a:gd name="connsiteY2" fmla="*/ 1025241 h 1025241"/>
                <a:gd name="connsiteX3" fmla="*/ 0 w 1318952"/>
                <a:gd name="connsiteY3" fmla="*/ 598520 h 1025241"/>
                <a:gd name="connsiteX4" fmla="*/ 770312 w 1318952"/>
                <a:gd name="connsiteY4" fmla="*/ 0 h 1025241"/>
                <a:gd name="connsiteX0" fmla="*/ 687185 w 1235825"/>
                <a:gd name="connsiteY0" fmla="*/ 0 h 1025241"/>
                <a:gd name="connsiteX1" fmla="*/ 1235825 w 1235825"/>
                <a:gd name="connsiteY1" fmla="*/ 432262 h 1025241"/>
                <a:gd name="connsiteX2" fmla="*/ 459970 w 1235825"/>
                <a:gd name="connsiteY2" fmla="*/ 1025241 h 1025241"/>
                <a:gd name="connsiteX3" fmla="*/ 0 w 1235825"/>
                <a:gd name="connsiteY3" fmla="*/ 637313 h 1025241"/>
                <a:gd name="connsiteX4" fmla="*/ 687185 w 1235825"/>
                <a:gd name="connsiteY4" fmla="*/ 0 h 1025241"/>
                <a:gd name="connsiteX0" fmla="*/ 781396 w 1235825"/>
                <a:gd name="connsiteY0" fmla="*/ 0 h 931030"/>
                <a:gd name="connsiteX1" fmla="*/ 1235825 w 1235825"/>
                <a:gd name="connsiteY1" fmla="*/ 338051 h 931030"/>
                <a:gd name="connsiteX2" fmla="*/ 459970 w 1235825"/>
                <a:gd name="connsiteY2" fmla="*/ 931030 h 931030"/>
                <a:gd name="connsiteX3" fmla="*/ 0 w 1235825"/>
                <a:gd name="connsiteY3" fmla="*/ 543102 h 931030"/>
                <a:gd name="connsiteX4" fmla="*/ 781396 w 1235825"/>
                <a:gd name="connsiteY4" fmla="*/ 0 h 931030"/>
                <a:gd name="connsiteX0" fmla="*/ 703811 w 1158240"/>
                <a:gd name="connsiteY0" fmla="*/ 0 h 931030"/>
                <a:gd name="connsiteX1" fmla="*/ 1158240 w 1158240"/>
                <a:gd name="connsiteY1" fmla="*/ 338051 h 931030"/>
                <a:gd name="connsiteX2" fmla="*/ 382385 w 1158240"/>
                <a:gd name="connsiteY2" fmla="*/ 931030 h 931030"/>
                <a:gd name="connsiteX3" fmla="*/ 0 w 1158240"/>
                <a:gd name="connsiteY3" fmla="*/ 482142 h 931030"/>
                <a:gd name="connsiteX4" fmla="*/ 703811 w 1158240"/>
                <a:gd name="connsiteY4" fmla="*/ 0 h 931030"/>
                <a:gd name="connsiteX0" fmla="*/ 703811 w 1158240"/>
                <a:gd name="connsiteY0" fmla="*/ 0 h 864528"/>
                <a:gd name="connsiteX1" fmla="*/ 1158240 w 1158240"/>
                <a:gd name="connsiteY1" fmla="*/ 338051 h 864528"/>
                <a:gd name="connsiteX2" fmla="*/ 454428 w 1158240"/>
                <a:gd name="connsiteY2" fmla="*/ 864528 h 864528"/>
                <a:gd name="connsiteX3" fmla="*/ 0 w 1158240"/>
                <a:gd name="connsiteY3" fmla="*/ 482142 h 864528"/>
                <a:gd name="connsiteX4" fmla="*/ 703811 w 1158240"/>
                <a:gd name="connsiteY4" fmla="*/ 0 h 864528"/>
                <a:gd name="connsiteX0" fmla="*/ 703811 w 1158240"/>
                <a:gd name="connsiteY0" fmla="*/ 0 h 875612"/>
                <a:gd name="connsiteX1" fmla="*/ 1158240 w 1158240"/>
                <a:gd name="connsiteY1" fmla="*/ 338051 h 875612"/>
                <a:gd name="connsiteX2" fmla="*/ 476595 w 1158240"/>
                <a:gd name="connsiteY2" fmla="*/ 875612 h 875612"/>
                <a:gd name="connsiteX3" fmla="*/ 0 w 1158240"/>
                <a:gd name="connsiteY3" fmla="*/ 482142 h 875612"/>
                <a:gd name="connsiteX4" fmla="*/ 703811 w 1158240"/>
                <a:gd name="connsiteY4" fmla="*/ 0 h 875612"/>
                <a:gd name="connsiteX0" fmla="*/ 681644 w 1136073"/>
                <a:gd name="connsiteY0" fmla="*/ 0 h 875612"/>
                <a:gd name="connsiteX1" fmla="*/ 1136073 w 1136073"/>
                <a:gd name="connsiteY1" fmla="*/ 338051 h 875612"/>
                <a:gd name="connsiteX2" fmla="*/ 454428 w 1136073"/>
                <a:gd name="connsiteY2" fmla="*/ 875612 h 875612"/>
                <a:gd name="connsiteX3" fmla="*/ 0 w 1136073"/>
                <a:gd name="connsiteY3" fmla="*/ 498768 h 875612"/>
                <a:gd name="connsiteX4" fmla="*/ 681644 w 1136073"/>
                <a:gd name="connsiteY4" fmla="*/ 0 h 875612"/>
                <a:gd name="connsiteX0" fmla="*/ 662594 w 1117023"/>
                <a:gd name="connsiteY0" fmla="*/ 0 h 875612"/>
                <a:gd name="connsiteX1" fmla="*/ 1117023 w 1117023"/>
                <a:gd name="connsiteY1" fmla="*/ 338051 h 875612"/>
                <a:gd name="connsiteX2" fmla="*/ 435378 w 1117023"/>
                <a:gd name="connsiteY2" fmla="*/ 875612 h 875612"/>
                <a:gd name="connsiteX3" fmla="*/ 0 w 1117023"/>
                <a:gd name="connsiteY3" fmla="*/ 484480 h 875612"/>
                <a:gd name="connsiteX4" fmla="*/ 662594 w 1117023"/>
                <a:gd name="connsiteY4" fmla="*/ 0 h 875612"/>
                <a:gd name="connsiteX0" fmla="*/ 662594 w 1117023"/>
                <a:gd name="connsiteY0" fmla="*/ 0 h 863705"/>
                <a:gd name="connsiteX1" fmla="*/ 1117023 w 1117023"/>
                <a:gd name="connsiteY1" fmla="*/ 338051 h 863705"/>
                <a:gd name="connsiteX2" fmla="*/ 461572 w 1117023"/>
                <a:gd name="connsiteY2" fmla="*/ 863705 h 863705"/>
                <a:gd name="connsiteX3" fmla="*/ 0 w 1117023"/>
                <a:gd name="connsiteY3" fmla="*/ 484480 h 863705"/>
                <a:gd name="connsiteX4" fmla="*/ 662594 w 1117023"/>
                <a:gd name="connsiteY4" fmla="*/ 0 h 863705"/>
                <a:gd name="connsiteX0" fmla="*/ 624494 w 1117023"/>
                <a:gd name="connsiteY0" fmla="*/ 0 h 873230"/>
                <a:gd name="connsiteX1" fmla="*/ 1117023 w 1117023"/>
                <a:gd name="connsiteY1" fmla="*/ 347576 h 873230"/>
                <a:gd name="connsiteX2" fmla="*/ 461572 w 1117023"/>
                <a:gd name="connsiteY2" fmla="*/ 873230 h 873230"/>
                <a:gd name="connsiteX3" fmla="*/ 0 w 1117023"/>
                <a:gd name="connsiteY3" fmla="*/ 494005 h 873230"/>
                <a:gd name="connsiteX4" fmla="*/ 624494 w 1117023"/>
                <a:gd name="connsiteY4" fmla="*/ 0 h 87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23" h="873230">
                  <a:moveTo>
                    <a:pt x="624494" y="0"/>
                  </a:moveTo>
                  <a:lnTo>
                    <a:pt x="1117023" y="347576"/>
                  </a:lnTo>
                  <a:lnTo>
                    <a:pt x="461572" y="873230"/>
                  </a:lnTo>
                  <a:lnTo>
                    <a:pt x="0" y="494005"/>
                  </a:lnTo>
                  <a:lnTo>
                    <a:pt x="624494" y="0"/>
                  </a:lnTo>
                  <a:close/>
                </a:path>
              </a:pathLst>
            </a:custGeom>
            <a:gradFill flip="none" rotWithShape="1">
              <a:gsLst>
                <a:gs pos="11000">
                  <a:schemeClr val="accent6"/>
                </a:gs>
                <a:gs pos="72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6" name="Group 229"/>
            <p:cNvGrpSpPr>
              <a:grpSpLocks noChangeAspect="1"/>
            </p:cNvGrpSpPr>
            <p:nvPr/>
          </p:nvGrpSpPr>
          <p:grpSpPr bwMode="auto">
            <a:xfrm>
              <a:off x="4136882" y="3818783"/>
              <a:ext cx="365274" cy="753577"/>
              <a:chOff x="2564" y="1676"/>
              <a:chExt cx="571" cy="1178"/>
            </a:xfrm>
          </p:grpSpPr>
          <p:sp>
            <p:nvSpPr>
              <p:cNvPr id="241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42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43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44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45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46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47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48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49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77" name="Group 229"/>
            <p:cNvGrpSpPr>
              <a:grpSpLocks noChangeAspect="1"/>
            </p:cNvGrpSpPr>
            <p:nvPr/>
          </p:nvGrpSpPr>
          <p:grpSpPr bwMode="auto">
            <a:xfrm>
              <a:off x="3909340" y="3995769"/>
              <a:ext cx="365274" cy="753577"/>
              <a:chOff x="2564" y="1676"/>
              <a:chExt cx="571" cy="1178"/>
            </a:xfrm>
          </p:grpSpPr>
          <p:sp>
            <p:nvSpPr>
              <p:cNvPr id="232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3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4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5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6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7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8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9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40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78" name="Group 229"/>
            <p:cNvGrpSpPr>
              <a:grpSpLocks noChangeAspect="1"/>
            </p:cNvGrpSpPr>
            <p:nvPr/>
          </p:nvGrpSpPr>
          <p:grpSpPr bwMode="auto">
            <a:xfrm>
              <a:off x="3681798" y="4172755"/>
              <a:ext cx="365274" cy="753577"/>
              <a:chOff x="2564" y="1676"/>
              <a:chExt cx="571" cy="1178"/>
            </a:xfrm>
          </p:grpSpPr>
          <p:sp>
            <p:nvSpPr>
              <p:cNvPr id="223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4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5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6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7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8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9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0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1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79" name="Group 107"/>
            <p:cNvGrpSpPr>
              <a:grpSpLocks noChangeAspect="1"/>
            </p:cNvGrpSpPr>
            <p:nvPr/>
          </p:nvGrpSpPr>
          <p:grpSpPr bwMode="auto">
            <a:xfrm>
              <a:off x="4031255" y="4684451"/>
              <a:ext cx="192512" cy="386770"/>
              <a:chOff x="2524" y="2472"/>
              <a:chExt cx="441" cy="886"/>
            </a:xfrm>
          </p:grpSpPr>
          <p:sp>
            <p:nvSpPr>
              <p:cNvPr id="213" name="Freeform 108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4" name="Freeform 109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5" name="Freeform 110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6" name="Freeform 111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7" name="Freeform 112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8" name="Freeform 113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9" name="Freeform 114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 115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1" name="Freeform 116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22" name="Freeform 117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80" name="Group 107"/>
            <p:cNvGrpSpPr>
              <a:grpSpLocks noChangeAspect="1"/>
            </p:cNvGrpSpPr>
            <p:nvPr/>
          </p:nvGrpSpPr>
          <p:grpSpPr bwMode="auto">
            <a:xfrm>
              <a:off x="4252933" y="4506457"/>
              <a:ext cx="192512" cy="386770"/>
              <a:chOff x="2524" y="2472"/>
              <a:chExt cx="441" cy="886"/>
            </a:xfrm>
          </p:grpSpPr>
          <p:sp>
            <p:nvSpPr>
              <p:cNvPr id="192" name="Freeform 108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3" name="Freeform 109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4" name="Freeform 110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6" name="Freeform 111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7" name="Freeform 112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8" name="Freeform 113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9" name="Freeform 114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0" name="Freeform 115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1" name="Freeform 116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12" name="Freeform 117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81" name="Group 107"/>
            <p:cNvGrpSpPr>
              <a:grpSpLocks noChangeAspect="1"/>
            </p:cNvGrpSpPr>
            <p:nvPr/>
          </p:nvGrpSpPr>
          <p:grpSpPr bwMode="auto">
            <a:xfrm>
              <a:off x="4474612" y="4328463"/>
              <a:ext cx="192512" cy="386770"/>
              <a:chOff x="2524" y="2472"/>
              <a:chExt cx="441" cy="886"/>
            </a:xfrm>
          </p:grpSpPr>
          <p:sp>
            <p:nvSpPr>
              <p:cNvPr id="182" name="Freeform 108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3" name="Freeform 109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4" name="Freeform 110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5" name="Freeform 111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6" name="Freeform 112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7" name="Freeform 113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8" name="Freeform 114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9" name="Freeform 115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0" name="Freeform 116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1" name="Freeform 117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79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2549809" y="3783372"/>
            <a:ext cx="7913041" cy="765515"/>
          </a:xfrm>
          <a:prstGeom prst="roundRect">
            <a:avLst/>
          </a:prstGeom>
          <a:solidFill>
            <a:srgbClr val="E7E1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54195" y="2969092"/>
            <a:ext cx="7913041" cy="765515"/>
          </a:xfrm>
          <a:prstGeom prst="roundRect">
            <a:avLst/>
          </a:prstGeom>
          <a:solidFill>
            <a:srgbClr val="E7E1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06" y="1430"/>
          <a:ext cx="1904" cy="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think-cell Slide" r:id="rId14" imgW="270" imgH="270" progId="">
                  <p:embed/>
                </p:oleObj>
              </mc:Choice>
              <mc:Fallback>
                <p:oleObj name="think-cell Slide" r:id="rId1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" y="1430"/>
                        <a:ext cx="1904" cy="14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48"/>
          <p:cNvGrpSpPr/>
          <p:nvPr>
            <p:custDataLst>
              <p:tags r:id="rId3"/>
            </p:custDataLst>
          </p:nvPr>
        </p:nvGrpSpPr>
        <p:grpSpPr>
          <a:xfrm>
            <a:off x="1276344" y="1265376"/>
            <a:ext cx="640080" cy="470355"/>
            <a:chOff x="1447800" y="5029200"/>
            <a:chExt cx="311089" cy="304800"/>
          </a:xfrm>
        </p:grpSpPr>
        <p:pic>
          <p:nvPicPr>
            <p:cNvPr id="254" name="Picture 253" descr="Wireless Laptop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47800" y="5029200"/>
              <a:ext cx="269343" cy="231884"/>
            </a:xfrm>
            <a:prstGeom prst="rect">
              <a:avLst/>
            </a:prstGeom>
          </p:spPr>
        </p:pic>
        <p:pic>
          <p:nvPicPr>
            <p:cNvPr id="255" name="Picture 254" descr="Male User 2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00200" y="5105400"/>
              <a:ext cx="158689" cy="2286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43370" y="230429"/>
            <a:ext cx="9864547" cy="66659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Executing on the strategy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0" name="Rectangle 229"/>
          <p:cNvSpPr/>
          <p:nvPr>
            <p:custDataLst>
              <p:tags r:id="rId5"/>
            </p:custDataLst>
          </p:nvPr>
        </p:nvSpPr>
        <p:spPr>
          <a:xfrm>
            <a:off x="1984083" y="1575424"/>
            <a:ext cx="1358827" cy="164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defTabSz="987503">
              <a:spcAft>
                <a:spcPts val="360"/>
              </a:spcAft>
              <a:buClr>
                <a:srgbClr val="FF9539"/>
              </a:buClr>
            </a:pPr>
            <a:r>
              <a:rPr lang="en-US" sz="2000" b="1" dirty="0" smtClean="0">
                <a:solidFill>
                  <a:srgbClr val="5D87A1"/>
                </a:solidFill>
              </a:rPr>
              <a:t>Users</a:t>
            </a:r>
            <a:endParaRPr lang="en-US" sz="2000" b="1" dirty="0">
              <a:solidFill>
                <a:srgbClr val="5D87A1"/>
              </a:solidFill>
            </a:endParaRPr>
          </a:p>
        </p:txBody>
      </p:sp>
      <p:sp>
        <p:nvSpPr>
          <p:cNvPr id="231" name="Rectangle 230"/>
          <p:cNvSpPr/>
          <p:nvPr>
            <p:custDataLst>
              <p:tags r:id="rId6"/>
            </p:custDataLst>
          </p:nvPr>
        </p:nvSpPr>
        <p:spPr>
          <a:xfrm>
            <a:off x="7245889" y="1575424"/>
            <a:ext cx="2101742" cy="157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 defTabSz="987503">
              <a:spcAft>
                <a:spcPts val="360"/>
              </a:spcAft>
              <a:buClr>
                <a:srgbClr val="FF9539"/>
              </a:buClr>
            </a:pPr>
            <a:r>
              <a:rPr lang="en-US" sz="2000" b="1" dirty="0" smtClean="0">
                <a:solidFill>
                  <a:srgbClr val="5D87A1"/>
                </a:solidFill>
              </a:rPr>
              <a:t>Data Centers</a:t>
            </a:r>
            <a:endParaRPr lang="en-US" sz="2000" b="1" dirty="0">
              <a:solidFill>
                <a:srgbClr val="5D87A1"/>
              </a:solidFill>
            </a:endParaRPr>
          </a:p>
        </p:txBody>
      </p:sp>
      <p:cxnSp>
        <p:nvCxnSpPr>
          <p:cNvPr id="232" name="Straight Arrow Connector 231"/>
          <p:cNvCxnSpPr/>
          <p:nvPr>
            <p:custDataLst>
              <p:tags r:id="rId7"/>
            </p:custDataLst>
          </p:nvPr>
        </p:nvCxnSpPr>
        <p:spPr>
          <a:xfrm>
            <a:off x="1508482" y="1985918"/>
            <a:ext cx="8292720" cy="0"/>
          </a:xfrm>
          <a:prstGeom prst="straightConnector1">
            <a:avLst/>
          </a:prstGeom>
          <a:ln w="34925">
            <a:solidFill>
              <a:srgbClr val="5D87A1"/>
            </a:solidFill>
            <a:headEnd type="oval" w="med" len="med"/>
            <a:tailEnd type="oval" w="med" len="med"/>
          </a:ln>
          <a:effectLst>
            <a:outerShdw blurRad="190500" algn="ctr" rotWithShape="0">
              <a:schemeClr val="accent4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ctangle 232"/>
          <p:cNvSpPr>
            <a:spLocks/>
          </p:cNvSpPr>
          <p:nvPr>
            <p:custDataLst>
              <p:tags r:id="rId8"/>
            </p:custDataLst>
          </p:nvPr>
        </p:nvSpPr>
        <p:spPr>
          <a:xfrm>
            <a:off x="500422" y="2239394"/>
            <a:ext cx="10208729" cy="2400684"/>
          </a:xfrm>
          <a:prstGeom prst="rect">
            <a:avLst/>
          </a:prstGeom>
          <a:noFill/>
          <a:ln w="57150">
            <a:solidFill>
              <a:srgbClr val="2F5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endParaRPr lang="en-US"/>
          </a:p>
        </p:txBody>
      </p:sp>
      <p:sp>
        <p:nvSpPr>
          <p:cNvPr id="236" name="Rectangle 235"/>
          <p:cNvSpPr>
            <a:spLocks noChangeAspect="1"/>
          </p:cNvSpPr>
          <p:nvPr/>
        </p:nvSpPr>
        <p:spPr>
          <a:xfrm>
            <a:off x="902124" y="2345229"/>
            <a:ext cx="9553390" cy="55043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Security Intelligence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7" name="Rectangle 236"/>
          <p:cNvSpPr>
            <a:spLocks noChangeAspect="1"/>
          </p:cNvSpPr>
          <p:nvPr/>
        </p:nvSpPr>
        <p:spPr>
          <a:xfrm>
            <a:off x="902123" y="3040764"/>
            <a:ext cx="1580450" cy="1436119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Client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8" name="Rectangle 237"/>
          <p:cNvSpPr>
            <a:spLocks noChangeAspect="1"/>
          </p:cNvSpPr>
          <p:nvPr/>
        </p:nvSpPr>
        <p:spPr>
          <a:xfrm>
            <a:off x="8111303" y="3043034"/>
            <a:ext cx="1697357" cy="6229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r>
              <a:rPr lang="en-US" sz="1400" b="1" dirty="0" smtClean="0"/>
              <a:t>Intrusion</a:t>
            </a:r>
            <a:br>
              <a:rPr lang="en-US" sz="1400" b="1" dirty="0" smtClean="0"/>
            </a:br>
            <a:r>
              <a:rPr lang="en-US" sz="1400" b="1" dirty="0" smtClean="0"/>
              <a:t>Deception</a:t>
            </a:r>
          </a:p>
        </p:txBody>
      </p:sp>
      <p:sp>
        <p:nvSpPr>
          <p:cNvPr id="239" name="Rectangle 238"/>
          <p:cNvSpPr>
            <a:spLocks noChangeAspect="1"/>
          </p:cNvSpPr>
          <p:nvPr/>
        </p:nvSpPr>
        <p:spPr>
          <a:xfrm>
            <a:off x="6271559" y="3043034"/>
            <a:ext cx="1697357" cy="6229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r>
              <a:rPr lang="en-US" sz="1400" b="1" dirty="0" smtClean="0"/>
              <a:t>Internal Attack</a:t>
            </a:r>
            <a:br>
              <a:rPr lang="en-US" sz="1400" b="1" dirty="0" smtClean="0"/>
            </a:br>
            <a:r>
              <a:rPr lang="en-US" sz="1400" b="1" dirty="0" smtClean="0"/>
              <a:t>Protection</a:t>
            </a:r>
            <a:endParaRPr lang="en-US" sz="1400" b="1" dirty="0"/>
          </a:p>
        </p:txBody>
      </p:sp>
      <p:sp>
        <p:nvSpPr>
          <p:cNvPr id="240" name="Rectangle 239"/>
          <p:cNvSpPr>
            <a:spLocks noChangeAspect="1"/>
          </p:cNvSpPr>
          <p:nvPr/>
        </p:nvSpPr>
        <p:spPr>
          <a:xfrm>
            <a:off x="4464708" y="3043034"/>
            <a:ext cx="1697357" cy="6229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r>
              <a:rPr lang="en-US" sz="1400" b="1" dirty="0" smtClean="0"/>
              <a:t>Application Visibility</a:t>
            </a:r>
            <a:endParaRPr lang="en-US" sz="1400" b="1" dirty="0"/>
          </a:p>
        </p:txBody>
      </p:sp>
      <p:sp>
        <p:nvSpPr>
          <p:cNvPr id="241" name="Rectangle 240"/>
          <p:cNvSpPr>
            <a:spLocks noChangeAspect="1"/>
          </p:cNvSpPr>
          <p:nvPr/>
        </p:nvSpPr>
        <p:spPr>
          <a:xfrm>
            <a:off x="2624963" y="3043034"/>
            <a:ext cx="1697357" cy="62292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r>
              <a:rPr lang="en-US" sz="1400" b="1" dirty="0" smtClean="0"/>
              <a:t>Web Security</a:t>
            </a:r>
            <a:endParaRPr lang="en-US" sz="1400" b="1" dirty="0"/>
          </a:p>
        </p:txBody>
      </p:sp>
      <p:sp>
        <p:nvSpPr>
          <p:cNvPr id="242" name="Rectangle 241"/>
          <p:cNvSpPr>
            <a:spLocks noChangeAspect="1"/>
          </p:cNvSpPr>
          <p:nvPr/>
        </p:nvSpPr>
        <p:spPr>
          <a:xfrm>
            <a:off x="2626192" y="3853393"/>
            <a:ext cx="7216591" cy="2673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r>
              <a:rPr lang="en-US" sz="1600" b="1" dirty="0" err="1"/>
              <a:t>IPS</a:t>
            </a:r>
            <a:endParaRPr lang="en-US" sz="1600" b="1" dirty="0"/>
          </a:p>
        </p:txBody>
      </p:sp>
      <p:sp>
        <p:nvSpPr>
          <p:cNvPr id="243" name="Rectangle 242"/>
          <p:cNvSpPr>
            <a:spLocks noChangeAspect="1"/>
          </p:cNvSpPr>
          <p:nvPr/>
        </p:nvSpPr>
        <p:spPr>
          <a:xfrm>
            <a:off x="2630310" y="4210089"/>
            <a:ext cx="7216591" cy="2673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r>
              <a:rPr lang="en-US" sz="1600" b="1" dirty="0" smtClean="0"/>
              <a:t>Firewall</a:t>
            </a:r>
            <a:endParaRPr lang="en-US" sz="1600" b="1" dirty="0"/>
          </a:p>
        </p:txBody>
      </p:sp>
      <p:sp>
        <p:nvSpPr>
          <p:cNvPr id="244" name="Rectangle 243"/>
          <p:cNvSpPr>
            <a:spLocks noChangeAspect="1"/>
          </p:cNvSpPr>
          <p:nvPr/>
        </p:nvSpPr>
        <p:spPr>
          <a:xfrm>
            <a:off x="901206" y="4717174"/>
            <a:ext cx="9554308" cy="570836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Security Management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252" name="Picture 251" descr="Male Mobile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002025" y="1400528"/>
            <a:ext cx="579925" cy="455654"/>
          </a:xfrm>
          <a:prstGeom prst="rect">
            <a:avLst/>
          </a:prstGeom>
        </p:spPr>
      </p:pic>
      <p:pic>
        <p:nvPicPr>
          <p:cNvPr id="256" name="Picture 255" descr="Server 1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9688825" y="1263368"/>
            <a:ext cx="304652" cy="395537"/>
          </a:xfrm>
          <a:prstGeom prst="rect">
            <a:avLst/>
          </a:prstGeom>
        </p:spPr>
      </p:pic>
      <p:pic>
        <p:nvPicPr>
          <p:cNvPr id="257" name="Picture 256" descr="Server 1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9871705" y="1469108"/>
            <a:ext cx="304652" cy="395537"/>
          </a:xfrm>
          <a:prstGeom prst="rect">
            <a:avLst/>
          </a:prstGeom>
        </p:spPr>
      </p:pic>
      <p:pic>
        <p:nvPicPr>
          <p:cNvPr id="258" name="Picture 257" descr="Server 1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9505945" y="1469108"/>
            <a:ext cx="304652" cy="395537"/>
          </a:xfrm>
          <a:prstGeom prst="rect">
            <a:avLst/>
          </a:prstGeom>
        </p:spPr>
      </p:pic>
      <p:pic>
        <p:nvPicPr>
          <p:cNvPr id="259" name="Picture 258" descr="Secured_W_Juniper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9064" y="2497808"/>
            <a:ext cx="640080" cy="663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1239" y="3174899"/>
            <a:ext cx="100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Security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52375" y="3940173"/>
            <a:ext cx="100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99882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Juniper SECURITY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t="17567" r="38655" b="27470"/>
          <a:stretch/>
        </p:blipFill>
        <p:spPr>
          <a:xfrm>
            <a:off x="368300" y="1247775"/>
            <a:ext cx="5032375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368300" y="1250950"/>
            <a:ext cx="5029200" cy="456247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 rot="370460">
            <a:off x="1444747" y="2353635"/>
            <a:ext cx="2702777" cy="2482685"/>
            <a:chOff x="1747898" y="2596676"/>
            <a:chExt cx="2702777" cy="2482685"/>
          </a:xfrm>
        </p:grpSpPr>
        <p:cxnSp>
          <p:nvCxnSpPr>
            <p:cNvPr id="18" name="Straight Connector 17"/>
            <p:cNvCxnSpPr/>
            <p:nvPr/>
          </p:nvCxnSpPr>
          <p:spPr>
            <a:xfrm rot="21229540">
              <a:off x="1747898" y="2769522"/>
              <a:ext cx="1510948" cy="1225007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7990" y="2596676"/>
              <a:ext cx="2482685" cy="2482685"/>
            </a:xfrm>
            <a:prstGeom prst="line">
              <a:avLst/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52"/>
          <p:cNvSpPr/>
          <p:nvPr/>
        </p:nvSpPr>
        <p:spPr>
          <a:xfrm>
            <a:off x="859492" y="4224583"/>
            <a:ext cx="1348631" cy="1054289"/>
          </a:xfrm>
          <a:custGeom>
            <a:avLst/>
            <a:gdLst>
              <a:gd name="connsiteX0" fmla="*/ 0 w 1269076"/>
              <a:gd name="connsiteY0" fmla="*/ 0 h 925488"/>
              <a:gd name="connsiteX1" fmla="*/ 1269076 w 1269076"/>
              <a:gd name="connsiteY1" fmla="*/ 0 h 925488"/>
              <a:gd name="connsiteX2" fmla="*/ 1269076 w 1269076"/>
              <a:gd name="connsiteY2" fmla="*/ 925488 h 925488"/>
              <a:gd name="connsiteX3" fmla="*/ 0 w 1269076"/>
              <a:gd name="connsiteY3" fmla="*/ 925488 h 925488"/>
              <a:gd name="connsiteX4" fmla="*/ 0 w 1269076"/>
              <a:gd name="connsiteY4" fmla="*/ 0 h 925488"/>
              <a:gd name="connsiteX0" fmla="*/ 742604 w 1269076"/>
              <a:gd name="connsiteY0" fmla="*/ 0 h 1064033"/>
              <a:gd name="connsiteX1" fmla="*/ 1269076 w 1269076"/>
              <a:gd name="connsiteY1" fmla="*/ 138545 h 1064033"/>
              <a:gd name="connsiteX2" fmla="*/ 1269076 w 1269076"/>
              <a:gd name="connsiteY2" fmla="*/ 1064033 h 1064033"/>
              <a:gd name="connsiteX3" fmla="*/ 0 w 1269076"/>
              <a:gd name="connsiteY3" fmla="*/ 1064033 h 1064033"/>
              <a:gd name="connsiteX4" fmla="*/ 742604 w 1269076"/>
              <a:gd name="connsiteY4" fmla="*/ 0 h 1064033"/>
              <a:gd name="connsiteX0" fmla="*/ 814647 w 1341119"/>
              <a:gd name="connsiteY0" fmla="*/ 0 h 1064033"/>
              <a:gd name="connsiteX1" fmla="*/ 1341119 w 1341119"/>
              <a:gd name="connsiteY1" fmla="*/ 138545 h 1064033"/>
              <a:gd name="connsiteX2" fmla="*/ 1341119 w 1341119"/>
              <a:gd name="connsiteY2" fmla="*/ 1064033 h 1064033"/>
              <a:gd name="connsiteX3" fmla="*/ 0 w 1341119"/>
              <a:gd name="connsiteY3" fmla="*/ 592978 h 1064033"/>
              <a:gd name="connsiteX4" fmla="*/ 814647 w 1341119"/>
              <a:gd name="connsiteY4" fmla="*/ 0 h 1064033"/>
              <a:gd name="connsiteX0" fmla="*/ 814647 w 1341119"/>
              <a:gd name="connsiteY0" fmla="*/ 0 h 1058492"/>
              <a:gd name="connsiteX1" fmla="*/ 1341119 w 1341119"/>
              <a:gd name="connsiteY1" fmla="*/ 138545 h 1058492"/>
              <a:gd name="connsiteX2" fmla="*/ 737061 w 1341119"/>
              <a:gd name="connsiteY2" fmla="*/ 1058492 h 1058492"/>
              <a:gd name="connsiteX3" fmla="*/ 0 w 1341119"/>
              <a:gd name="connsiteY3" fmla="*/ 592978 h 1058492"/>
              <a:gd name="connsiteX4" fmla="*/ 814647 w 1341119"/>
              <a:gd name="connsiteY4" fmla="*/ 0 h 1058492"/>
              <a:gd name="connsiteX0" fmla="*/ 814647 w 1468581"/>
              <a:gd name="connsiteY0" fmla="*/ 0 h 1058492"/>
              <a:gd name="connsiteX1" fmla="*/ 1468581 w 1468581"/>
              <a:gd name="connsiteY1" fmla="*/ 437803 h 1058492"/>
              <a:gd name="connsiteX2" fmla="*/ 737061 w 1468581"/>
              <a:gd name="connsiteY2" fmla="*/ 1058492 h 1058492"/>
              <a:gd name="connsiteX3" fmla="*/ 0 w 1468581"/>
              <a:gd name="connsiteY3" fmla="*/ 592978 h 1058492"/>
              <a:gd name="connsiteX4" fmla="*/ 814647 w 1468581"/>
              <a:gd name="connsiteY4" fmla="*/ 0 h 1058492"/>
              <a:gd name="connsiteX0" fmla="*/ 836814 w 1468581"/>
              <a:gd name="connsiteY0" fmla="*/ 0 h 1119452"/>
              <a:gd name="connsiteX1" fmla="*/ 1468581 w 1468581"/>
              <a:gd name="connsiteY1" fmla="*/ 498763 h 1119452"/>
              <a:gd name="connsiteX2" fmla="*/ 737061 w 1468581"/>
              <a:gd name="connsiteY2" fmla="*/ 1119452 h 1119452"/>
              <a:gd name="connsiteX3" fmla="*/ 0 w 1468581"/>
              <a:gd name="connsiteY3" fmla="*/ 653938 h 1119452"/>
              <a:gd name="connsiteX4" fmla="*/ 836814 w 1468581"/>
              <a:gd name="connsiteY4" fmla="*/ 0 h 1119452"/>
              <a:gd name="connsiteX0" fmla="*/ 770312 w 1402079"/>
              <a:gd name="connsiteY0" fmla="*/ 0 h 1119452"/>
              <a:gd name="connsiteX1" fmla="*/ 1402079 w 1402079"/>
              <a:gd name="connsiteY1" fmla="*/ 498763 h 1119452"/>
              <a:gd name="connsiteX2" fmla="*/ 670559 w 1402079"/>
              <a:gd name="connsiteY2" fmla="*/ 1119452 h 1119452"/>
              <a:gd name="connsiteX3" fmla="*/ 0 w 1402079"/>
              <a:gd name="connsiteY3" fmla="*/ 598520 h 1119452"/>
              <a:gd name="connsiteX4" fmla="*/ 770312 w 1402079"/>
              <a:gd name="connsiteY4" fmla="*/ 0 h 1119452"/>
              <a:gd name="connsiteX0" fmla="*/ 770312 w 1402079"/>
              <a:gd name="connsiteY0" fmla="*/ 0 h 1124994"/>
              <a:gd name="connsiteX1" fmla="*/ 1402079 w 1402079"/>
              <a:gd name="connsiteY1" fmla="*/ 498763 h 1124994"/>
              <a:gd name="connsiteX2" fmla="*/ 631766 w 1402079"/>
              <a:gd name="connsiteY2" fmla="*/ 1124994 h 1124994"/>
              <a:gd name="connsiteX3" fmla="*/ 0 w 1402079"/>
              <a:gd name="connsiteY3" fmla="*/ 598520 h 1124994"/>
              <a:gd name="connsiteX4" fmla="*/ 770312 w 1402079"/>
              <a:gd name="connsiteY4" fmla="*/ 0 h 1124994"/>
              <a:gd name="connsiteX0" fmla="*/ 770312 w 1402079"/>
              <a:gd name="connsiteY0" fmla="*/ 0 h 1025241"/>
              <a:gd name="connsiteX1" fmla="*/ 1402079 w 1402079"/>
              <a:gd name="connsiteY1" fmla="*/ 498763 h 1025241"/>
              <a:gd name="connsiteX2" fmla="*/ 543097 w 1402079"/>
              <a:gd name="connsiteY2" fmla="*/ 1025241 h 1025241"/>
              <a:gd name="connsiteX3" fmla="*/ 0 w 1402079"/>
              <a:gd name="connsiteY3" fmla="*/ 598520 h 1025241"/>
              <a:gd name="connsiteX4" fmla="*/ 770312 w 1402079"/>
              <a:gd name="connsiteY4" fmla="*/ 0 h 1025241"/>
              <a:gd name="connsiteX0" fmla="*/ 770312 w 1318952"/>
              <a:gd name="connsiteY0" fmla="*/ 0 h 1025241"/>
              <a:gd name="connsiteX1" fmla="*/ 1318952 w 1318952"/>
              <a:gd name="connsiteY1" fmla="*/ 432262 h 1025241"/>
              <a:gd name="connsiteX2" fmla="*/ 543097 w 1318952"/>
              <a:gd name="connsiteY2" fmla="*/ 1025241 h 1025241"/>
              <a:gd name="connsiteX3" fmla="*/ 0 w 1318952"/>
              <a:gd name="connsiteY3" fmla="*/ 598520 h 1025241"/>
              <a:gd name="connsiteX4" fmla="*/ 770312 w 1318952"/>
              <a:gd name="connsiteY4" fmla="*/ 0 h 1025241"/>
              <a:gd name="connsiteX0" fmla="*/ 687185 w 1235825"/>
              <a:gd name="connsiteY0" fmla="*/ 0 h 1025241"/>
              <a:gd name="connsiteX1" fmla="*/ 1235825 w 1235825"/>
              <a:gd name="connsiteY1" fmla="*/ 432262 h 1025241"/>
              <a:gd name="connsiteX2" fmla="*/ 459970 w 1235825"/>
              <a:gd name="connsiteY2" fmla="*/ 1025241 h 1025241"/>
              <a:gd name="connsiteX3" fmla="*/ 0 w 1235825"/>
              <a:gd name="connsiteY3" fmla="*/ 637313 h 1025241"/>
              <a:gd name="connsiteX4" fmla="*/ 687185 w 1235825"/>
              <a:gd name="connsiteY4" fmla="*/ 0 h 1025241"/>
              <a:gd name="connsiteX0" fmla="*/ 781396 w 1235825"/>
              <a:gd name="connsiteY0" fmla="*/ 0 h 931030"/>
              <a:gd name="connsiteX1" fmla="*/ 1235825 w 1235825"/>
              <a:gd name="connsiteY1" fmla="*/ 338051 h 931030"/>
              <a:gd name="connsiteX2" fmla="*/ 459970 w 1235825"/>
              <a:gd name="connsiteY2" fmla="*/ 931030 h 931030"/>
              <a:gd name="connsiteX3" fmla="*/ 0 w 1235825"/>
              <a:gd name="connsiteY3" fmla="*/ 543102 h 931030"/>
              <a:gd name="connsiteX4" fmla="*/ 781396 w 1235825"/>
              <a:gd name="connsiteY4" fmla="*/ 0 h 931030"/>
              <a:gd name="connsiteX0" fmla="*/ 703811 w 1158240"/>
              <a:gd name="connsiteY0" fmla="*/ 0 h 931030"/>
              <a:gd name="connsiteX1" fmla="*/ 1158240 w 1158240"/>
              <a:gd name="connsiteY1" fmla="*/ 338051 h 931030"/>
              <a:gd name="connsiteX2" fmla="*/ 382385 w 1158240"/>
              <a:gd name="connsiteY2" fmla="*/ 931030 h 931030"/>
              <a:gd name="connsiteX3" fmla="*/ 0 w 1158240"/>
              <a:gd name="connsiteY3" fmla="*/ 482142 h 931030"/>
              <a:gd name="connsiteX4" fmla="*/ 703811 w 1158240"/>
              <a:gd name="connsiteY4" fmla="*/ 0 h 931030"/>
              <a:gd name="connsiteX0" fmla="*/ 703811 w 1158240"/>
              <a:gd name="connsiteY0" fmla="*/ 0 h 864528"/>
              <a:gd name="connsiteX1" fmla="*/ 1158240 w 1158240"/>
              <a:gd name="connsiteY1" fmla="*/ 338051 h 864528"/>
              <a:gd name="connsiteX2" fmla="*/ 454428 w 1158240"/>
              <a:gd name="connsiteY2" fmla="*/ 864528 h 864528"/>
              <a:gd name="connsiteX3" fmla="*/ 0 w 1158240"/>
              <a:gd name="connsiteY3" fmla="*/ 482142 h 864528"/>
              <a:gd name="connsiteX4" fmla="*/ 703811 w 1158240"/>
              <a:gd name="connsiteY4" fmla="*/ 0 h 864528"/>
              <a:gd name="connsiteX0" fmla="*/ 703811 w 1158240"/>
              <a:gd name="connsiteY0" fmla="*/ 0 h 875612"/>
              <a:gd name="connsiteX1" fmla="*/ 1158240 w 1158240"/>
              <a:gd name="connsiteY1" fmla="*/ 338051 h 875612"/>
              <a:gd name="connsiteX2" fmla="*/ 476595 w 1158240"/>
              <a:gd name="connsiteY2" fmla="*/ 875612 h 875612"/>
              <a:gd name="connsiteX3" fmla="*/ 0 w 1158240"/>
              <a:gd name="connsiteY3" fmla="*/ 482142 h 875612"/>
              <a:gd name="connsiteX4" fmla="*/ 703811 w 1158240"/>
              <a:gd name="connsiteY4" fmla="*/ 0 h 875612"/>
              <a:gd name="connsiteX0" fmla="*/ 681644 w 1136073"/>
              <a:gd name="connsiteY0" fmla="*/ 0 h 875612"/>
              <a:gd name="connsiteX1" fmla="*/ 1136073 w 1136073"/>
              <a:gd name="connsiteY1" fmla="*/ 338051 h 875612"/>
              <a:gd name="connsiteX2" fmla="*/ 454428 w 1136073"/>
              <a:gd name="connsiteY2" fmla="*/ 875612 h 875612"/>
              <a:gd name="connsiteX3" fmla="*/ 0 w 1136073"/>
              <a:gd name="connsiteY3" fmla="*/ 498768 h 875612"/>
              <a:gd name="connsiteX4" fmla="*/ 681644 w 1136073"/>
              <a:gd name="connsiteY4" fmla="*/ 0 h 875612"/>
              <a:gd name="connsiteX0" fmla="*/ 662594 w 1117023"/>
              <a:gd name="connsiteY0" fmla="*/ 0 h 875612"/>
              <a:gd name="connsiteX1" fmla="*/ 1117023 w 1117023"/>
              <a:gd name="connsiteY1" fmla="*/ 338051 h 875612"/>
              <a:gd name="connsiteX2" fmla="*/ 435378 w 1117023"/>
              <a:gd name="connsiteY2" fmla="*/ 875612 h 875612"/>
              <a:gd name="connsiteX3" fmla="*/ 0 w 1117023"/>
              <a:gd name="connsiteY3" fmla="*/ 484480 h 875612"/>
              <a:gd name="connsiteX4" fmla="*/ 662594 w 1117023"/>
              <a:gd name="connsiteY4" fmla="*/ 0 h 875612"/>
              <a:gd name="connsiteX0" fmla="*/ 662594 w 1117023"/>
              <a:gd name="connsiteY0" fmla="*/ 0 h 863705"/>
              <a:gd name="connsiteX1" fmla="*/ 1117023 w 1117023"/>
              <a:gd name="connsiteY1" fmla="*/ 338051 h 863705"/>
              <a:gd name="connsiteX2" fmla="*/ 461572 w 1117023"/>
              <a:gd name="connsiteY2" fmla="*/ 863705 h 863705"/>
              <a:gd name="connsiteX3" fmla="*/ 0 w 1117023"/>
              <a:gd name="connsiteY3" fmla="*/ 484480 h 863705"/>
              <a:gd name="connsiteX4" fmla="*/ 662594 w 1117023"/>
              <a:gd name="connsiteY4" fmla="*/ 0 h 863705"/>
              <a:gd name="connsiteX0" fmla="*/ 624494 w 1117023"/>
              <a:gd name="connsiteY0" fmla="*/ 0 h 873230"/>
              <a:gd name="connsiteX1" fmla="*/ 1117023 w 1117023"/>
              <a:gd name="connsiteY1" fmla="*/ 347576 h 873230"/>
              <a:gd name="connsiteX2" fmla="*/ 461572 w 1117023"/>
              <a:gd name="connsiteY2" fmla="*/ 873230 h 873230"/>
              <a:gd name="connsiteX3" fmla="*/ 0 w 1117023"/>
              <a:gd name="connsiteY3" fmla="*/ 494005 h 873230"/>
              <a:gd name="connsiteX4" fmla="*/ 624494 w 1117023"/>
              <a:gd name="connsiteY4" fmla="*/ 0 h 87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023" h="873230">
                <a:moveTo>
                  <a:pt x="624494" y="0"/>
                </a:moveTo>
                <a:lnTo>
                  <a:pt x="1117023" y="347576"/>
                </a:lnTo>
                <a:lnTo>
                  <a:pt x="461572" y="873230"/>
                </a:lnTo>
                <a:lnTo>
                  <a:pt x="0" y="494005"/>
                </a:lnTo>
                <a:lnTo>
                  <a:pt x="624494" y="0"/>
                </a:lnTo>
                <a:close/>
              </a:path>
            </a:pathLst>
          </a:custGeom>
          <a:gradFill flip="none" rotWithShape="1">
            <a:gsLst>
              <a:gs pos="11000">
                <a:schemeClr val="accent5"/>
              </a:gs>
              <a:gs pos="72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54"/>
          <p:cNvSpPr>
            <a:spLocks/>
          </p:cNvSpPr>
          <p:nvPr/>
        </p:nvSpPr>
        <p:spPr bwMode="auto">
          <a:xfrm flipH="1">
            <a:off x="1525623" y="4365108"/>
            <a:ext cx="259642" cy="484488"/>
          </a:xfrm>
          <a:custGeom>
            <a:avLst/>
            <a:gdLst>
              <a:gd name="T0" fmla="*/ 0 w 82"/>
              <a:gd name="T1" fmla="*/ 68 h 153"/>
              <a:gd name="T2" fmla="*/ 4 w 82"/>
              <a:gd name="T3" fmla="*/ 60 h 153"/>
              <a:gd name="T4" fmla="*/ 78 w 82"/>
              <a:gd name="T5" fmla="*/ 2 h 153"/>
              <a:gd name="T6" fmla="*/ 82 w 82"/>
              <a:gd name="T7" fmla="*/ 5 h 153"/>
              <a:gd name="T8" fmla="*/ 81 w 82"/>
              <a:gd name="T9" fmla="*/ 80 h 153"/>
              <a:gd name="T10" fmla="*/ 78 w 82"/>
              <a:gd name="T11" fmla="*/ 89 h 153"/>
              <a:gd name="T12" fmla="*/ 4 w 82"/>
              <a:gd name="T13" fmla="*/ 151 h 153"/>
              <a:gd name="T14" fmla="*/ 0 w 82"/>
              <a:gd name="T15" fmla="*/ 148 h 153"/>
              <a:gd name="T16" fmla="*/ 0 w 82"/>
              <a:gd name="T17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153">
                <a:moveTo>
                  <a:pt x="0" y="68"/>
                </a:moveTo>
                <a:cubicBezTo>
                  <a:pt x="0" y="65"/>
                  <a:pt x="2" y="61"/>
                  <a:pt x="4" y="60"/>
                </a:cubicBezTo>
                <a:cubicBezTo>
                  <a:pt x="78" y="2"/>
                  <a:pt x="78" y="2"/>
                  <a:pt x="78" y="2"/>
                </a:cubicBezTo>
                <a:cubicBezTo>
                  <a:pt x="81" y="0"/>
                  <a:pt x="82" y="2"/>
                  <a:pt x="82" y="5"/>
                </a:cubicBezTo>
                <a:cubicBezTo>
                  <a:pt x="81" y="80"/>
                  <a:pt x="81" y="80"/>
                  <a:pt x="81" y="80"/>
                </a:cubicBezTo>
                <a:cubicBezTo>
                  <a:pt x="81" y="83"/>
                  <a:pt x="80" y="87"/>
                  <a:pt x="78" y="89"/>
                </a:cubicBezTo>
                <a:cubicBezTo>
                  <a:pt x="4" y="151"/>
                  <a:pt x="4" y="151"/>
                  <a:pt x="4" y="151"/>
                </a:cubicBezTo>
                <a:cubicBezTo>
                  <a:pt x="2" y="153"/>
                  <a:pt x="0" y="151"/>
                  <a:pt x="0" y="148"/>
                </a:cubicBezTo>
                <a:lnTo>
                  <a:pt x="0" y="6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 flipH="1">
            <a:off x="1329278" y="4328021"/>
            <a:ext cx="330200" cy="603251"/>
            <a:chOff x="2941469" y="5375647"/>
            <a:chExt cx="330200" cy="603251"/>
          </a:xfrm>
        </p:grpSpPr>
        <p:sp>
          <p:nvSpPr>
            <p:cNvPr id="24" name="Freeform 156"/>
            <p:cNvSpPr>
              <a:spLocks/>
            </p:cNvSpPr>
            <p:nvPr/>
          </p:nvSpPr>
          <p:spPr bwMode="auto">
            <a:xfrm>
              <a:off x="2941469" y="5535985"/>
              <a:ext cx="330200" cy="442913"/>
            </a:xfrm>
            <a:custGeom>
              <a:avLst/>
              <a:gdLst>
                <a:gd name="T0" fmla="*/ 82 w 88"/>
                <a:gd name="T1" fmla="*/ 18 h 118"/>
                <a:gd name="T2" fmla="*/ 50 w 88"/>
                <a:gd name="T3" fmla="*/ 6 h 118"/>
                <a:gd name="T4" fmla="*/ 3 w 88"/>
                <a:gd name="T5" fmla="*/ 118 h 118"/>
                <a:gd name="T6" fmla="*/ 88 w 88"/>
                <a:gd name="T7" fmla="*/ 47 h 118"/>
                <a:gd name="T8" fmla="*/ 82 w 88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8">
                  <a:moveTo>
                    <a:pt x="82" y="18"/>
                  </a:moveTo>
                  <a:cubicBezTo>
                    <a:pt x="78" y="9"/>
                    <a:pt x="67" y="0"/>
                    <a:pt x="50" y="6"/>
                  </a:cubicBezTo>
                  <a:cubicBezTo>
                    <a:pt x="0" y="22"/>
                    <a:pt x="3" y="118"/>
                    <a:pt x="3" y="118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32"/>
                    <a:pt x="82" y="1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57"/>
            <p:cNvSpPr>
              <a:spLocks noChangeArrowheads="1"/>
            </p:cNvSpPr>
            <p:nvPr/>
          </p:nvSpPr>
          <p:spPr bwMode="auto">
            <a:xfrm rot="279703">
              <a:off x="3036719" y="5375647"/>
              <a:ext cx="176213" cy="2127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" name="Up-Down Arrow 1"/>
          <p:cNvSpPr/>
          <p:nvPr/>
        </p:nvSpPr>
        <p:spPr>
          <a:xfrm rot="3009417">
            <a:off x="2058647" y="3990560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5"/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370812" y="1422996"/>
            <a:ext cx="770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WebApp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Secure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370812" y="5026971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charset="0"/>
                <a:cs typeface="Arial" charset="0"/>
              </a:rPr>
              <a:t>SRX</a:t>
            </a:r>
          </a:p>
          <a:p>
            <a:r>
              <a:rPr lang="en-US" sz="1200" dirty="0" smtClean="0">
                <a:latin typeface="Arial" charset="0"/>
                <a:cs typeface="Arial" charset="0"/>
              </a:rPr>
              <a:t>Secure</a:t>
            </a:r>
            <a:endParaRPr lang="en-US" sz="1200" dirty="0"/>
          </a:p>
        </p:txBody>
      </p:sp>
      <p:sp>
        <p:nvSpPr>
          <p:cNvPr id="198" name="Up-Down Arrow 1"/>
          <p:cNvSpPr/>
          <p:nvPr/>
        </p:nvSpPr>
        <p:spPr>
          <a:xfrm rot="8001537">
            <a:off x="1872311" y="2712236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252"/>
          <p:cNvSpPr/>
          <p:nvPr/>
        </p:nvSpPr>
        <p:spPr>
          <a:xfrm>
            <a:off x="3817684" y="1868562"/>
            <a:ext cx="1348631" cy="1054289"/>
          </a:xfrm>
          <a:custGeom>
            <a:avLst/>
            <a:gdLst>
              <a:gd name="connsiteX0" fmla="*/ 0 w 1269076"/>
              <a:gd name="connsiteY0" fmla="*/ 0 h 925488"/>
              <a:gd name="connsiteX1" fmla="*/ 1269076 w 1269076"/>
              <a:gd name="connsiteY1" fmla="*/ 0 h 925488"/>
              <a:gd name="connsiteX2" fmla="*/ 1269076 w 1269076"/>
              <a:gd name="connsiteY2" fmla="*/ 925488 h 925488"/>
              <a:gd name="connsiteX3" fmla="*/ 0 w 1269076"/>
              <a:gd name="connsiteY3" fmla="*/ 925488 h 925488"/>
              <a:gd name="connsiteX4" fmla="*/ 0 w 1269076"/>
              <a:gd name="connsiteY4" fmla="*/ 0 h 925488"/>
              <a:gd name="connsiteX0" fmla="*/ 742604 w 1269076"/>
              <a:gd name="connsiteY0" fmla="*/ 0 h 1064033"/>
              <a:gd name="connsiteX1" fmla="*/ 1269076 w 1269076"/>
              <a:gd name="connsiteY1" fmla="*/ 138545 h 1064033"/>
              <a:gd name="connsiteX2" fmla="*/ 1269076 w 1269076"/>
              <a:gd name="connsiteY2" fmla="*/ 1064033 h 1064033"/>
              <a:gd name="connsiteX3" fmla="*/ 0 w 1269076"/>
              <a:gd name="connsiteY3" fmla="*/ 1064033 h 1064033"/>
              <a:gd name="connsiteX4" fmla="*/ 742604 w 1269076"/>
              <a:gd name="connsiteY4" fmla="*/ 0 h 1064033"/>
              <a:gd name="connsiteX0" fmla="*/ 814647 w 1341119"/>
              <a:gd name="connsiteY0" fmla="*/ 0 h 1064033"/>
              <a:gd name="connsiteX1" fmla="*/ 1341119 w 1341119"/>
              <a:gd name="connsiteY1" fmla="*/ 138545 h 1064033"/>
              <a:gd name="connsiteX2" fmla="*/ 1341119 w 1341119"/>
              <a:gd name="connsiteY2" fmla="*/ 1064033 h 1064033"/>
              <a:gd name="connsiteX3" fmla="*/ 0 w 1341119"/>
              <a:gd name="connsiteY3" fmla="*/ 592978 h 1064033"/>
              <a:gd name="connsiteX4" fmla="*/ 814647 w 1341119"/>
              <a:gd name="connsiteY4" fmla="*/ 0 h 1064033"/>
              <a:gd name="connsiteX0" fmla="*/ 814647 w 1341119"/>
              <a:gd name="connsiteY0" fmla="*/ 0 h 1058492"/>
              <a:gd name="connsiteX1" fmla="*/ 1341119 w 1341119"/>
              <a:gd name="connsiteY1" fmla="*/ 138545 h 1058492"/>
              <a:gd name="connsiteX2" fmla="*/ 737061 w 1341119"/>
              <a:gd name="connsiteY2" fmla="*/ 1058492 h 1058492"/>
              <a:gd name="connsiteX3" fmla="*/ 0 w 1341119"/>
              <a:gd name="connsiteY3" fmla="*/ 592978 h 1058492"/>
              <a:gd name="connsiteX4" fmla="*/ 814647 w 1341119"/>
              <a:gd name="connsiteY4" fmla="*/ 0 h 1058492"/>
              <a:gd name="connsiteX0" fmla="*/ 814647 w 1468581"/>
              <a:gd name="connsiteY0" fmla="*/ 0 h 1058492"/>
              <a:gd name="connsiteX1" fmla="*/ 1468581 w 1468581"/>
              <a:gd name="connsiteY1" fmla="*/ 437803 h 1058492"/>
              <a:gd name="connsiteX2" fmla="*/ 737061 w 1468581"/>
              <a:gd name="connsiteY2" fmla="*/ 1058492 h 1058492"/>
              <a:gd name="connsiteX3" fmla="*/ 0 w 1468581"/>
              <a:gd name="connsiteY3" fmla="*/ 592978 h 1058492"/>
              <a:gd name="connsiteX4" fmla="*/ 814647 w 1468581"/>
              <a:gd name="connsiteY4" fmla="*/ 0 h 1058492"/>
              <a:gd name="connsiteX0" fmla="*/ 836814 w 1468581"/>
              <a:gd name="connsiteY0" fmla="*/ 0 h 1119452"/>
              <a:gd name="connsiteX1" fmla="*/ 1468581 w 1468581"/>
              <a:gd name="connsiteY1" fmla="*/ 498763 h 1119452"/>
              <a:gd name="connsiteX2" fmla="*/ 737061 w 1468581"/>
              <a:gd name="connsiteY2" fmla="*/ 1119452 h 1119452"/>
              <a:gd name="connsiteX3" fmla="*/ 0 w 1468581"/>
              <a:gd name="connsiteY3" fmla="*/ 653938 h 1119452"/>
              <a:gd name="connsiteX4" fmla="*/ 836814 w 1468581"/>
              <a:gd name="connsiteY4" fmla="*/ 0 h 1119452"/>
              <a:gd name="connsiteX0" fmla="*/ 770312 w 1402079"/>
              <a:gd name="connsiteY0" fmla="*/ 0 h 1119452"/>
              <a:gd name="connsiteX1" fmla="*/ 1402079 w 1402079"/>
              <a:gd name="connsiteY1" fmla="*/ 498763 h 1119452"/>
              <a:gd name="connsiteX2" fmla="*/ 670559 w 1402079"/>
              <a:gd name="connsiteY2" fmla="*/ 1119452 h 1119452"/>
              <a:gd name="connsiteX3" fmla="*/ 0 w 1402079"/>
              <a:gd name="connsiteY3" fmla="*/ 598520 h 1119452"/>
              <a:gd name="connsiteX4" fmla="*/ 770312 w 1402079"/>
              <a:gd name="connsiteY4" fmla="*/ 0 h 1119452"/>
              <a:gd name="connsiteX0" fmla="*/ 770312 w 1402079"/>
              <a:gd name="connsiteY0" fmla="*/ 0 h 1124994"/>
              <a:gd name="connsiteX1" fmla="*/ 1402079 w 1402079"/>
              <a:gd name="connsiteY1" fmla="*/ 498763 h 1124994"/>
              <a:gd name="connsiteX2" fmla="*/ 631766 w 1402079"/>
              <a:gd name="connsiteY2" fmla="*/ 1124994 h 1124994"/>
              <a:gd name="connsiteX3" fmla="*/ 0 w 1402079"/>
              <a:gd name="connsiteY3" fmla="*/ 598520 h 1124994"/>
              <a:gd name="connsiteX4" fmla="*/ 770312 w 1402079"/>
              <a:gd name="connsiteY4" fmla="*/ 0 h 1124994"/>
              <a:gd name="connsiteX0" fmla="*/ 770312 w 1402079"/>
              <a:gd name="connsiteY0" fmla="*/ 0 h 1025241"/>
              <a:gd name="connsiteX1" fmla="*/ 1402079 w 1402079"/>
              <a:gd name="connsiteY1" fmla="*/ 498763 h 1025241"/>
              <a:gd name="connsiteX2" fmla="*/ 543097 w 1402079"/>
              <a:gd name="connsiteY2" fmla="*/ 1025241 h 1025241"/>
              <a:gd name="connsiteX3" fmla="*/ 0 w 1402079"/>
              <a:gd name="connsiteY3" fmla="*/ 598520 h 1025241"/>
              <a:gd name="connsiteX4" fmla="*/ 770312 w 1402079"/>
              <a:gd name="connsiteY4" fmla="*/ 0 h 1025241"/>
              <a:gd name="connsiteX0" fmla="*/ 770312 w 1318952"/>
              <a:gd name="connsiteY0" fmla="*/ 0 h 1025241"/>
              <a:gd name="connsiteX1" fmla="*/ 1318952 w 1318952"/>
              <a:gd name="connsiteY1" fmla="*/ 432262 h 1025241"/>
              <a:gd name="connsiteX2" fmla="*/ 543097 w 1318952"/>
              <a:gd name="connsiteY2" fmla="*/ 1025241 h 1025241"/>
              <a:gd name="connsiteX3" fmla="*/ 0 w 1318952"/>
              <a:gd name="connsiteY3" fmla="*/ 598520 h 1025241"/>
              <a:gd name="connsiteX4" fmla="*/ 770312 w 1318952"/>
              <a:gd name="connsiteY4" fmla="*/ 0 h 1025241"/>
              <a:gd name="connsiteX0" fmla="*/ 687185 w 1235825"/>
              <a:gd name="connsiteY0" fmla="*/ 0 h 1025241"/>
              <a:gd name="connsiteX1" fmla="*/ 1235825 w 1235825"/>
              <a:gd name="connsiteY1" fmla="*/ 432262 h 1025241"/>
              <a:gd name="connsiteX2" fmla="*/ 459970 w 1235825"/>
              <a:gd name="connsiteY2" fmla="*/ 1025241 h 1025241"/>
              <a:gd name="connsiteX3" fmla="*/ 0 w 1235825"/>
              <a:gd name="connsiteY3" fmla="*/ 637313 h 1025241"/>
              <a:gd name="connsiteX4" fmla="*/ 687185 w 1235825"/>
              <a:gd name="connsiteY4" fmla="*/ 0 h 1025241"/>
              <a:gd name="connsiteX0" fmla="*/ 781396 w 1235825"/>
              <a:gd name="connsiteY0" fmla="*/ 0 h 931030"/>
              <a:gd name="connsiteX1" fmla="*/ 1235825 w 1235825"/>
              <a:gd name="connsiteY1" fmla="*/ 338051 h 931030"/>
              <a:gd name="connsiteX2" fmla="*/ 459970 w 1235825"/>
              <a:gd name="connsiteY2" fmla="*/ 931030 h 931030"/>
              <a:gd name="connsiteX3" fmla="*/ 0 w 1235825"/>
              <a:gd name="connsiteY3" fmla="*/ 543102 h 931030"/>
              <a:gd name="connsiteX4" fmla="*/ 781396 w 1235825"/>
              <a:gd name="connsiteY4" fmla="*/ 0 h 931030"/>
              <a:gd name="connsiteX0" fmla="*/ 703811 w 1158240"/>
              <a:gd name="connsiteY0" fmla="*/ 0 h 931030"/>
              <a:gd name="connsiteX1" fmla="*/ 1158240 w 1158240"/>
              <a:gd name="connsiteY1" fmla="*/ 338051 h 931030"/>
              <a:gd name="connsiteX2" fmla="*/ 382385 w 1158240"/>
              <a:gd name="connsiteY2" fmla="*/ 931030 h 931030"/>
              <a:gd name="connsiteX3" fmla="*/ 0 w 1158240"/>
              <a:gd name="connsiteY3" fmla="*/ 482142 h 931030"/>
              <a:gd name="connsiteX4" fmla="*/ 703811 w 1158240"/>
              <a:gd name="connsiteY4" fmla="*/ 0 h 931030"/>
              <a:gd name="connsiteX0" fmla="*/ 703811 w 1158240"/>
              <a:gd name="connsiteY0" fmla="*/ 0 h 864528"/>
              <a:gd name="connsiteX1" fmla="*/ 1158240 w 1158240"/>
              <a:gd name="connsiteY1" fmla="*/ 338051 h 864528"/>
              <a:gd name="connsiteX2" fmla="*/ 454428 w 1158240"/>
              <a:gd name="connsiteY2" fmla="*/ 864528 h 864528"/>
              <a:gd name="connsiteX3" fmla="*/ 0 w 1158240"/>
              <a:gd name="connsiteY3" fmla="*/ 482142 h 864528"/>
              <a:gd name="connsiteX4" fmla="*/ 703811 w 1158240"/>
              <a:gd name="connsiteY4" fmla="*/ 0 h 864528"/>
              <a:gd name="connsiteX0" fmla="*/ 703811 w 1158240"/>
              <a:gd name="connsiteY0" fmla="*/ 0 h 875612"/>
              <a:gd name="connsiteX1" fmla="*/ 1158240 w 1158240"/>
              <a:gd name="connsiteY1" fmla="*/ 338051 h 875612"/>
              <a:gd name="connsiteX2" fmla="*/ 476595 w 1158240"/>
              <a:gd name="connsiteY2" fmla="*/ 875612 h 875612"/>
              <a:gd name="connsiteX3" fmla="*/ 0 w 1158240"/>
              <a:gd name="connsiteY3" fmla="*/ 482142 h 875612"/>
              <a:gd name="connsiteX4" fmla="*/ 703811 w 1158240"/>
              <a:gd name="connsiteY4" fmla="*/ 0 h 875612"/>
              <a:gd name="connsiteX0" fmla="*/ 681644 w 1136073"/>
              <a:gd name="connsiteY0" fmla="*/ 0 h 875612"/>
              <a:gd name="connsiteX1" fmla="*/ 1136073 w 1136073"/>
              <a:gd name="connsiteY1" fmla="*/ 338051 h 875612"/>
              <a:gd name="connsiteX2" fmla="*/ 454428 w 1136073"/>
              <a:gd name="connsiteY2" fmla="*/ 875612 h 875612"/>
              <a:gd name="connsiteX3" fmla="*/ 0 w 1136073"/>
              <a:gd name="connsiteY3" fmla="*/ 498768 h 875612"/>
              <a:gd name="connsiteX4" fmla="*/ 681644 w 1136073"/>
              <a:gd name="connsiteY4" fmla="*/ 0 h 875612"/>
              <a:gd name="connsiteX0" fmla="*/ 662594 w 1117023"/>
              <a:gd name="connsiteY0" fmla="*/ 0 h 875612"/>
              <a:gd name="connsiteX1" fmla="*/ 1117023 w 1117023"/>
              <a:gd name="connsiteY1" fmla="*/ 338051 h 875612"/>
              <a:gd name="connsiteX2" fmla="*/ 435378 w 1117023"/>
              <a:gd name="connsiteY2" fmla="*/ 875612 h 875612"/>
              <a:gd name="connsiteX3" fmla="*/ 0 w 1117023"/>
              <a:gd name="connsiteY3" fmla="*/ 484480 h 875612"/>
              <a:gd name="connsiteX4" fmla="*/ 662594 w 1117023"/>
              <a:gd name="connsiteY4" fmla="*/ 0 h 875612"/>
              <a:gd name="connsiteX0" fmla="*/ 662594 w 1117023"/>
              <a:gd name="connsiteY0" fmla="*/ 0 h 863705"/>
              <a:gd name="connsiteX1" fmla="*/ 1117023 w 1117023"/>
              <a:gd name="connsiteY1" fmla="*/ 338051 h 863705"/>
              <a:gd name="connsiteX2" fmla="*/ 461572 w 1117023"/>
              <a:gd name="connsiteY2" fmla="*/ 863705 h 863705"/>
              <a:gd name="connsiteX3" fmla="*/ 0 w 1117023"/>
              <a:gd name="connsiteY3" fmla="*/ 484480 h 863705"/>
              <a:gd name="connsiteX4" fmla="*/ 662594 w 1117023"/>
              <a:gd name="connsiteY4" fmla="*/ 0 h 863705"/>
              <a:gd name="connsiteX0" fmla="*/ 624494 w 1117023"/>
              <a:gd name="connsiteY0" fmla="*/ 0 h 873230"/>
              <a:gd name="connsiteX1" fmla="*/ 1117023 w 1117023"/>
              <a:gd name="connsiteY1" fmla="*/ 347576 h 873230"/>
              <a:gd name="connsiteX2" fmla="*/ 461572 w 1117023"/>
              <a:gd name="connsiteY2" fmla="*/ 873230 h 873230"/>
              <a:gd name="connsiteX3" fmla="*/ 0 w 1117023"/>
              <a:gd name="connsiteY3" fmla="*/ 494005 h 873230"/>
              <a:gd name="connsiteX4" fmla="*/ 624494 w 1117023"/>
              <a:gd name="connsiteY4" fmla="*/ 0 h 87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023" h="873230">
                <a:moveTo>
                  <a:pt x="624494" y="0"/>
                </a:moveTo>
                <a:lnTo>
                  <a:pt x="1117023" y="347576"/>
                </a:lnTo>
                <a:lnTo>
                  <a:pt x="461572" y="873230"/>
                </a:lnTo>
                <a:lnTo>
                  <a:pt x="0" y="494005"/>
                </a:lnTo>
                <a:lnTo>
                  <a:pt x="624494" y="0"/>
                </a:lnTo>
                <a:close/>
              </a:path>
            </a:pathLst>
          </a:custGeom>
          <a:gradFill flip="none" rotWithShape="1">
            <a:gsLst>
              <a:gs pos="11000">
                <a:schemeClr val="accent6"/>
              </a:gs>
              <a:gs pos="72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Freeform 234"/>
          <p:cNvSpPr>
            <a:spLocks/>
          </p:cNvSpPr>
          <p:nvPr/>
        </p:nvSpPr>
        <p:spPr bwMode="auto">
          <a:xfrm>
            <a:off x="4116534" y="2025569"/>
            <a:ext cx="365274" cy="270597"/>
          </a:xfrm>
          <a:custGeom>
            <a:avLst/>
            <a:gdLst>
              <a:gd name="T0" fmla="*/ 0 w 571"/>
              <a:gd name="T1" fmla="*/ 201 h 423"/>
              <a:gd name="T2" fmla="*/ 283 w 571"/>
              <a:gd name="T3" fmla="*/ 0 h 423"/>
              <a:gd name="T4" fmla="*/ 571 w 571"/>
              <a:gd name="T5" fmla="*/ 201 h 423"/>
              <a:gd name="T6" fmla="*/ 491 w 571"/>
              <a:gd name="T7" fmla="*/ 423 h 423"/>
              <a:gd name="T8" fmla="*/ 69 w 571"/>
              <a:gd name="T9" fmla="*/ 423 h 423"/>
              <a:gd name="T10" fmla="*/ 0 w 571"/>
              <a:gd name="T11" fmla="*/ 20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3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3"/>
                </a:lnTo>
                <a:lnTo>
                  <a:pt x="69" y="423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235"/>
          <p:cNvSpPr>
            <a:spLocks/>
          </p:cNvSpPr>
          <p:nvPr/>
        </p:nvSpPr>
        <p:spPr bwMode="auto">
          <a:xfrm>
            <a:off x="4116534" y="1856686"/>
            <a:ext cx="365274" cy="269957"/>
          </a:xfrm>
          <a:custGeom>
            <a:avLst/>
            <a:gdLst>
              <a:gd name="T0" fmla="*/ 0 w 571"/>
              <a:gd name="T1" fmla="*/ 201 h 422"/>
              <a:gd name="T2" fmla="*/ 283 w 571"/>
              <a:gd name="T3" fmla="*/ 0 h 422"/>
              <a:gd name="T4" fmla="*/ 571 w 571"/>
              <a:gd name="T5" fmla="*/ 201 h 422"/>
              <a:gd name="T6" fmla="*/ 491 w 571"/>
              <a:gd name="T7" fmla="*/ 422 h 422"/>
              <a:gd name="T8" fmla="*/ 69 w 571"/>
              <a:gd name="T9" fmla="*/ 422 h 422"/>
              <a:gd name="T10" fmla="*/ 0 w 571"/>
              <a:gd name="T11" fmla="*/ 2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2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2"/>
                </a:lnTo>
                <a:lnTo>
                  <a:pt x="69" y="422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Freeform 236"/>
          <p:cNvSpPr>
            <a:spLocks/>
          </p:cNvSpPr>
          <p:nvPr/>
        </p:nvSpPr>
        <p:spPr bwMode="auto">
          <a:xfrm>
            <a:off x="4116534" y="1685884"/>
            <a:ext cx="365274" cy="270597"/>
          </a:xfrm>
          <a:custGeom>
            <a:avLst/>
            <a:gdLst>
              <a:gd name="T0" fmla="*/ 0 w 571"/>
              <a:gd name="T1" fmla="*/ 201 h 423"/>
              <a:gd name="T2" fmla="*/ 283 w 571"/>
              <a:gd name="T3" fmla="*/ 0 h 423"/>
              <a:gd name="T4" fmla="*/ 571 w 571"/>
              <a:gd name="T5" fmla="*/ 201 h 423"/>
              <a:gd name="T6" fmla="*/ 491 w 571"/>
              <a:gd name="T7" fmla="*/ 423 h 423"/>
              <a:gd name="T8" fmla="*/ 69 w 571"/>
              <a:gd name="T9" fmla="*/ 423 h 423"/>
              <a:gd name="T10" fmla="*/ 0 w 571"/>
              <a:gd name="T11" fmla="*/ 20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3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3"/>
                </a:lnTo>
                <a:lnTo>
                  <a:pt x="69" y="423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Freeform 237"/>
          <p:cNvSpPr>
            <a:spLocks/>
          </p:cNvSpPr>
          <p:nvPr/>
        </p:nvSpPr>
        <p:spPr bwMode="auto">
          <a:xfrm>
            <a:off x="4116534" y="2154151"/>
            <a:ext cx="181038" cy="285310"/>
          </a:xfrm>
          <a:custGeom>
            <a:avLst/>
            <a:gdLst>
              <a:gd name="T0" fmla="*/ 0 w 283"/>
              <a:gd name="T1" fmla="*/ 0 h 446"/>
              <a:gd name="T2" fmla="*/ 0 w 283"/>
              <a:gd name="T3" fmla="*/ 220 h 446"/>
              <a:gd name="T4" fmla="*/ 283 w 283"/>
              <a:gd name="T5" fmla="*/ 446 h 446"/>
              <a:gd name="T6" fmla="*/ 283 w 283"/>
              <a:gd name="T7" fmla="*/ 212 h 446"/>
              <a:gd name="T8" fmla="*/ 0 w 283"/>
              <a:gd name="T9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46">
                <a:moveTo>
                  <a:pt x="0" y="0"/>
                </a:moveTo>
                <a:lnTo>
                  <a:pt x="0" y="220"/>
                </a:lnTo>
                <a:lnTo>
                  <a:pt x="283" y="446"/>
                </a:lnTo>
                <a:lnTo>
                  <a:pt x="283" y="2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238"/>
          <p:cNvSpPr>
            <a:spLocks/>
          </p:cNvSpPr>
          <p:nvPr/>
        </p:nvSpPr>
        <p:spPr bwMode="auto">
          <a:xfrm>
            <a:off x="4116534" y="1986547"/>
            <a:ext cx="181038" cy="280832"/>
          </a:xfrm>
          <a:custGeom>
            <a:avLst/>
            <a:gdLst>
              <a:gd name="T0" fmla="*/ 283 w 283"/>
              <a:gd name="T1" fmla="*/ 210 h 439"/>
              <a:gd name="T2" fmla="*/ 0 w 283"/>
              <a:gd name="T3" fmla="*/ 0 h 439"/>
              <a:gd name="T4" fmla="*/ 0 w 283"/>
              <a:gd name="T5" fmla="*/ 227 h 439"/>
              <a:gd name="T6" fmla="*/ 283 w 283"/>
              <a:gd name="T7" fmla="*/ 439 h 439"/>
              <a:gd name="T8" fmla="*/ 283 w 283"/>
              <a:gd name="T9" fmla="*/ 21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39">
                <a:moveTo>
                  <a:pt x="283" y="210"/>
                </a:moveTo>
                <a:lnTo>
                  <a:pt x="0" y="0"/>
                </a:lnTo>
                <a:lnTo>
                  <a:pt x="0" y="227"/>
                </a:lnTo>
                <a:lnTo>
                  <a:pt x="283" y="439"/>
                </a:lnTo>
                <a:lnTo>
                  <a:pt x="283" y="21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Freeform 239"/>
          <p:cNvSpPr>
            <a:spLocks/>
          </p:cNvSpPr>
          <p:nvPr/>
        </p:nvSpPr>
        <p:spPr bwMode="auto">
          <a:xfrm>
            <a:off x="4116534" y="1814465"/>
            <a:ext cx="181038" cy="284031"/>
          </a:xfrm>
          <a:custGeom>
            <a:avLst/>
            <a:gdLst>
              <a:gd name="T0" fmla="*/ 283 w 283"/>
              <a:gd name="T1" fmla="*/ 444 h 444"/>
              <a:gd name="T2" fmla="*/ 283 w 283"/>
              <a:gd name="T3" fmla="*/ 203 h 444"/>
              <a:gd name="T4" fmla="*/ 0 w 283"/>
              <a:gd name="T5" fmla="*/ 0 h 444"/>
              <a:gd name="T6" fmla="*/ 0 w 283"/>
              <a:gd name="T7" fmla="*/ 233 h 444"/>
              <a:gd name="T8" fmla="*/ 283 w 283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44">
                <a:moveTo>
                  <a:pt x="283" y="444"/>
                </a:moveTo>
                <a:lnTo>
                  <a:pt x="283" y="203"/>
                </a:lnTo>
                <a:lnTo>
                  <a:pt x="0" y="0"/>
                </a:lnTo>
                <a:lnTo>
                  <a:pt x="0" y="233"/>
                </a:lnTo>
                <a:lnTo>
                  <a:pt x="283" y="44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240"/>
          <p:cNvSpPr>
            <a:spLocks/>
          </p:cNvSpPr>
          <p:nvPr/>
        </p:nvSpPr>
        <p:spPr bwMode="auto">
          <a:xfrm>
            <a:off x="4297572" y="2154151"/>
            <a:ext cx="184236" cy="285310"/>
          </a:xfrm>
          <a:custGeom>
            <a:avLst/>
            <a:gdLst>
              <a:gd name="T0" fmla="*/ 288 w 288"/>
              <a:gd name="T1" fmla="*/ 0 h 446"/>
              <a:gd name="T2" fmla="*/ 288 w 288"/>
              <a:gd name="T3" fmla="*/ 220 h 446"/>
              <a:gd name="T4" fmla="*/ 0 w 288"/>
              <a:gd name="T5" fmla="*/ 446 h 446"/>
              <a:gd name="T6" fmla="*/ 0 w 288"/>
              <a:gd name="T7" fmla="*/ 212 h 446"/>
              <a:gd name="T8" fmla="*/ 288 w 288"/>
              <a:gd name="T9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46">
                <a:moveTo>
                  <a:pt x="288" y="0"/>
                </a:moveTo>
                <a:lnTo>
                  <a:pt x="288" y="220"/>
                </a:lnTo>
                <a:lnTo>
                  <a:pt x="0" y="446"/>
                </a:lnTo>
                <a:lnTo>
                  <a:pt x="0" y="212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Freeform 241"/>
          <p:cNvSpPr>
            <a:spLocks/>
          </p:cNvSpPr>
          <p:nvPr/>
        </p:nvSpPr>
        <p:spPr bwMode="auto">
          <a:xfrm>
            <a:off x="4297572" y="1986547"/>
            <a:ext cx="184236" cy="280832"/>
          </a:xfrm>
          <a:custGeom>
            <a:avLst/>
            <a:gdLst>
              <a:gd name="T0" fmla="*/ 0 w 288"/>
              <a:gd name="T1" fmla="*/ 210 h 439"/>
              <a:gd name="T2" fmla="*/ 288 w 288"/>
              <a:gd name="T3" fmla="*/ 0 h 439"/>
              <a:gd name="T4" fmla="*/ 288 w 288"/>
              <a:gd name="T5" fmla="*/ 227 h 439"/>
              <a:gd name="T6" fmla="*/ 0 w 288"/>
              <a:gd name="T7" fmla="*/ 439 h 439"/>
              <a:gd name="T8" fmla="*/ 0 w 288"/>
              <a:gd name="T9" fmla="*/ 21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39">
                <a:moveTo>
                  <a:pt x="0" y="210"/>
                </a:moveTo>
                <a:lnTo>
                  <a:pt x="288" y="0"/>
                </a:lnTo>
                <a:lnTo>
                  <a:pt x="288" y="227"/>
                </a:lnTo>
                <a:lnTo>
                  <a:pt x="0" y="439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Freeform 242"/>
          <p:cNvSpPr>
            <a:spLocks/>
          </p:cNvSpPr>
          <p:nvPr/>
        </p:nvSpPr>
        <p:spPr bwMode="auto">
          <a:xfrm>
            <a:off x="4297572" y="1814465"/>
            <a:ext cx="184236" cy="284031"/>
          </a:xfrm>
          <a:custGeom>
            <a:avLst/>
            <a:gdLst>
              <a:gd name="T0" fmla="*/ 0 w 288"/>
              <a:gd name="T1" fmla="*/ 444 h 444"/>
              <a:gd name="T2" fmla="*/ 0 w 288"/>
              <a:gd name="T3" fmla="*/ 203 h 444"/>
              <a:gd name="T4" fmla="*/ 288 w 288"/>
              <a:gd name="T5" fmla="*/ 0 h 444"/>
              <a:gd name="T6" fmla="*/ 288 w 288"/>
              <a:gd name="T7" fmla="*/ 233 h 444"/>
              <a:gd name="T8" fmla="*/ 0 w 288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44">
                <a:moveTo>
                  <a:pt x="0" y="444"/>
                </a:moveTo>
                <a:lnTo>
                  <a:pt x="0" y="203"/>
                </a:lnTo>
                <a:lnTo>
                  <a:pt x="288" y="0"/>
                </a:lnTo>
                <a:lnTo>
                  <a:pt x="288" y="233"/>
                </a:lnTo>
                <a:lnTo>
                  <a:pt x="0" y="44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Freeform 114"/>
          <p:cNvSpPr>
            <a:spLocks/>
          </p:cNvSpPr>
          <p:nvPr/>
        </p:nvSpPr>
        <p:spPr bwMode="auto">
          <a:xfrm>
            <a:off x="4061790" y="1839305"/>
            <a:ext cx="735281" cy="803641"/>
          </a:xfrm>
          <a:custGeom>
            <a:avLst/>
            <a:gdLst>
              <a:gd name="T0" fmla="*/ 0 w 441"/>
              <a:gd name="T1" fmla="*/ 352 h 482"/>
              <a:gd name="T2" fmla="*/ 441 w 441"/>
              <a:gd name="T3" fmla="*/ 0 h 482"/>
              <a:gd name="T4" fmla="*/ 441 w 441"/>
              <a:gd name="T5" fmla="*/ 126 h 482"/>
              <a:gd name="T6" fmla="*/ 0 w 441"/>
              <a:gd name="T7" fmla="*/ 482 h 482"/>
              <a:gd name="T8" fmla="*/ 0 w 441"/>
              <a:gd name="T9" fmla="*/ 352 h 482"/>
              <a:gd name="T10" fmla="*/ 0 w 441"/>
              <a:gd name="T11" fmla="*/ 35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1" h="482">
                <a:moveTo>
                  <a:pt x="0" y="352"/>
                </a:moveTo>
                <a:lnTo>
                  <a:pt x="441" y="0"/>
                </a:lnTo>
                <a:lnTo>
                  <a:pt x="441" y="126"/>
                </a:lnTo>
                <a:lnTo>
                  <a:pt x="0" y="482"/>
                </a:lnTo>
                <a:lnTo>
                  <a:pt x="0" y="352"/>
                </a:lnTo>
                <a:lnTo>
                  <a:pt x="0" y="352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4400000" scaled="0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1" name="Group 107"/>
          <p:cNvGrpSpPr>
            <a:grpSpLocks noChangeAspect="1"/>
          </p:cNvGrpSpPr>
          <p:nvPr/>
        </p:nvGrpSpPr>
        <p:grpSpPr bwMode="auto">
          <a:xfrm>
            <a:off x="4307663" y="2152122"/>
            <a:ext cx="192512" cy="386770"/>
            <a:chOff x="2524" y="2472"/>
            <a:chExt cx="441" cy="886"/>
          </a:xfrm>
        </p:grpSpPr>
        <p:sp>
          <p:nvSpPr>
            <p:cNvPr id="272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2" name="Group 107"/>
          <p:cNvGrpSpPr>
            <a:grpSpLocks noChangeAspect="1"/>
          </p:cNvGrpSpPr>
          <p:nvPr/>
        </p:nvGrpSpPr>
        <p:grpSpPr bwMode="auto">
          <a:xfrm>
            <a:off x="4542164" y="1962042"/>
            <a:ext cx="192512" cy="386770"/>
            <a:chOff x="2524" y="2472"/>
            <a:chExt cx="441" cy="886"/>
          </a:xfrm>
        </p:grpSpPr>
        <p:sp>
          <p:nvSpPr>
            <p:cNvPr id="283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3" name="Freeform 234"/>
          <p:cNvSpPr>
            <a:spLocks/>
          </p:cNvSpPr>
          <p:nvPr/>
        </p:nvSpPr>
        <p:spPr bwMode="auto">
          <a:xfrm>
            <a:off x="4421658" y="2284769"/>
            <a:ext cx="365274" cy="270597"/>
          </a:xfrm>
          <a:custGeom>
            <a:avLst/>
            <a:gdLst>
              <a:gd name="T0" fmla="*/ 0 w 571"/>
              <a:gd name="T1" fmla="*/ 201 h 423"/>
              <a:gd name="T2" fmla="*/ 283 w 571"/>
              <a:gd name="T3" fmla="*/ 0 h 423"/>
              <a:gd name="T4" fmla="*/ 571 w 571"/>
              <a:gd name="T5" fmla="*/ 201 h 423"/>
              <a:gd name="T6" fmla="*/ 491 w 571"/>
              <a:gd name="T7" fmla="*/ 423 h 423"/>
              <a:gd name="T8" fmla="*/ 69 w 571"/>
              <a:gd name="T9" fmla="*/ 423 h 423"/>
              <a:gd name="T10" fmla="*/ 0 w 571"/>
              <a:gd name="T11" fmla="*/ 20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3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3"/>
                </a:lnTo>
                <a:lnTo>
                  <a:pt x="69" y="423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Freeform 235"/>
          <p:cNvSpPr>
            <a:spLocks/>
          </p:cNvSpPr>
          <p:nvPr/>
        </p:nvSpPr>
        <p:spPr bwMode="auto">
          <a:xfrm>
            <a:off x="4421658" y="2115886"/>
            <a:ext cx="365274" cy="269957"/>
          </a:xfrm>
          <a:custGeom>
            <a:avLst/>
            <a:gdLst>
              <a:gd name="T0" fmla="*/ 0 w 571"/>
              <a:gd name="T1" fmla="*/ 201 h 422"/>
              <a:gd name="T2" fmla="*/ 283 w 571"/>
              <a:gd name="T3" fmla="*/ 0 h 422"/>
              <a:gd name="T4" fmla="*/ 571 w 571"/>
              <a:gd name="T5" fmla="*/ 201 h 422"/>
              <a:gd name="T6" fmla="*/ 491 w 571"/>
              <a:gd name="T7" fmla="*/ 422 h 422"/>
              <a:gd name="T8" fmla="*/ 69 w 571"/>
              <a:gd name="T9" fmla="*/ 422 h 422"/>
              <a:gd name="T10" fmla="*/ 0 w 571"/>
              <a:gd name="T11" fmla="*/ 20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2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2"/>
                </a:lnTo>
                <a:lnTo>
                  <a:pt x="69" y="422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Freeform 236"/>
          <p:cNvSpPr>
            <a:spLocks/>
          </p:cNvSpPr>
          <p:nvPr/>
        </p:nvSpPr>
        <p:spPr bwMode="auto">
          <a:xfrm>
            <a:off x="4421658" y="1945084"/>
            <a:ext cx="365274" cy="270597"/>
          </a:xfrm>
          <a:custGeom>
            <a:avLst/>
            <a:gdLst>
              <a:gd name="T0" fmla="*/ 0 w 571"/>
              <a:gd name="T1" fmla="*/ 201 h 423"/>
              <a:gd name="T2" fmla="*/ 283 w 571"/>
              <a:gd name="T3" fmla="*/ 0 h 423"/>
              <a:gd name="T4" fmla="*/ 571 w 571"/>
              <a:gd name="T5" fmla="*/ 201 h 423"/>
              <a:gd name="T6" fmla="*/ 491 w 571"/>
              <a:gd name="T7" fmla="*/ 423 h 423"/>
              <a:gd name="T8" fmla="*/ 69 w 571"/>
              <a:gd name="T9" fmla="*/ 423 h 423"/>
              <a:gd name="T10" fmla="*/ 0 w 571"/>
              <a:gd name="T11" fmla="*/ 201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423">
                <a:moveTo>
                  <a:pt x="0" y="201"/>
                </a:moveTo>
                <a:lnTo>
                  <a:pt x="283" y="0"/>
                </a:lnTo>
                <a:lnTo>
                  <a:pt x="571" y="201"/>
                </a:lnTo>
                <a:lnTo>
                  <a:pt x="491" y="423"/>
                </a:lnTo>
                <a:lnTo>
                  <a:pt x="69" y="423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Freeform 237"/>
          <p:cNvSpPr>
            <a:spLocks/>
          </p:cNvSpPr>
          <p:nvPr/>
        </p:nvSpPr>
        <p:spPr bwMode="auto">
          <a:xfrm>
            <a:off x="4421658" y="2413351"/>
            <a:ext cx="181038" cy="285310"/>
          </a:xfrm>
          <a:custGeom>
            <a:avLst/>
            <a:gdLst>
              <a:gd name="T0" fmla="*/ 0 w 283"/>
              <a:gd name="T1" fmla="*/ 0 h 446"/>
              <a:gd name="T2" fmla="*/ 0 w 283"/>
              <a:gd name="T3" fmla="*/ 220 h 446"/>
              <a:gd name="T4" fmla="*/ 283 w 283"/>
              <a:gd name="T5" fmla="*/ 446 h 446"/>
              <a:gd name="T6" fmla="*/ 283 w 283"/>
              <a:gd name="T7" fmla="*/ 212 h 446"/>
              <a:gd name="T8" fmla="*/ 0 w 283"/>
              <a:gd name="T9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46">
                <a:moveTo>
                  <a:pt x="0" y="0"/>
                </a:moveTo>
                <a:lnTo>
                  <a:pt x="0" y="220"/>
                </a:lnTo>
                <a:lnTo>
                  <a:pt x="283" y="446"/>
                </a:lnTo>
                <a:lnTo>
                  <a:pt x="283" y="2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Freeform 238"/>
          <p:cNvSpPr>
            <a:spLocks/>
          </p:cNvSpPr>
          <p:nvPr/>
        </p:nvSpPr>
        <p:spPr bwMode="auto">
          <a:xfrm>
            <a:off x="4421658" y="2245747"/>
            <a:ext cx="181038" cy="280832"/>
          </a:xfrm>
          <a:custGeom>
            <a:avLst/>
            <a:gdLst>
              <a:gd name="T0" fmla="*/ 283 w 283"/>
              <a:gd name="T1" fmla="*/ 210 h 439"/>
              <a:gd name="T2" fmla="*/ 0 w 283"/>
              <a:gd name="T3" fmla="*/ 0 h 439"/>
              <a:gd name="T4" fmla="*/ 0 w 283"/>
              <a:gd name="T5" fmla="*/ 227 h 439"/>
              <a:gd name="T6" fmla="*/ 283 w 283"/>
              <a:gd name="T7" fmla="*/ 439 h 439"/>
              <a:gd name="T8" fmla="*/ 283 w 283"/>
              <a:gd name="T9" fmla="*/ 21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39">
                <a:moveTo>
                  <a:pt x="283" y="210"/>
                </a:moveTo>
                <a:lnTo>
                  <a:pt x="0" y="0"/>
                </a:lnTo>
                <a:lnTo>
                  <a:pt x="0" y="227"/>
                </a:lnTo>
                <a:lnTo>
                  <a:pt x="283" y="439"/>
                </a:lnTo>
                <a:lnTo>
                  <a:pt x="283" y="21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Freeform 239"/>
          <p:cNvSpPr>
            <a:spLocks/>
          </p:cNvSpPr>
          <p:nvPr/>
        </p:nvSpPr>
        <p:spPr bwMode="auto">
          <a:xfrm>
            <a:off x="4421658" y="2073665"/>
            <a:ext cx="181038" cy="284031"/>
          </a:xfrm>
          <a:custGeom>
            <a:avLst/>
            <a:gdLst>
              <a:gd name="T0" fmla="*/ 283 w 283"/>
              <a:gd name="T1" fmla="*/ 444 h 444"/>
              <a:gd name="T2" fmla="*/ 283 w 283"/>
              <a:gd name="T3" fmla="*/ 203 h 444"/>
              <a:gd name="T4" fmla="*/ 0 w 283"/>
              <a:gd name="T5" fmla="*/ 0 h 444"/>
              <a:gd name="T6" fmla="*/ 0 w 283"/>
              <a:gd name="T7" fmla="*/ 233 h 444"/>
              <a:gd name="T8" fmla="*/ 283 w 283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" h="444">
                <a:moveTo>
                  <a:pt x="283" y="444"/>
                </a:moveTo>
                <a:lnTo>
                  <a:pt x="283" y="203"/>
                </a:lnTo>
                <a:lnTo>
                  <a:pt x="0" y="0"/>
                </a:lnTo>
                <a:lnTo>
                  <a:pt x="0" y="233"/>
                </a:lnTo>
                <a:lnTo>
                  <a:pt x="283" y="44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Freeform 240"/>
          <p:cNvSpPr>
            <a:spLocks/>
          </p:cNvSpPr>
          <p:nvPr/>
        </p:nvSpPr>
        <p:spPr bwMode="auto">
          <a:xfrm>
            <a:off x="4602696" y="2413351"/>
            <a:ext cx="184236" cy="285310"/>
          </a:xfrm>
          <a:custGeom>
            <a:avLst/>
            <a:gdLst>
              <a:gd name="T0" fmla="*/ 288 w 288"/>
              <a:gd name="T1" fmla="*/ 0 h 446"/>
              <a:gd name="T2" fmla="*/ 288 w 288"/>
              <a:gd name="T3" fmla="*/ 220 h 446"/>
              <a:gd name="T4" fmla="*/ 0 w 288"/>
              <a:gd name="T5" fmla="*/ 446 h 446"/>
              <a:gd name="T6" fmla="*/ 0 w 288"/>
              <a:gd name="T7" fmla="*/ 212 h 446"/>
              <a:gd name="T8" fmla="*/ 288 w 288"/>
              <a:gd name="T9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46">
                <a:moveTo>
                  <a:pt x="288" y="0"/>
                </a:moveTo>
                <a:lnTo>
                  <a:pt x="288" y="220"/>
                </a:lnTo>
                <a:lnTo>
                  <a:pt x="0" y="446"/>
                </a:lnTo>
                <a:lnTo>
                  <a:pt x="0" y="212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Freeform 241"/>
          <p:cNvSpPr>
            <a:spLocks/>
          </p:cNvSpPr>
          <p:nvPr/>
        </p:nvSpPr>
        <p:spPr bwMode="auto">
          <a:xfrm>
            <a:off x="4602696" y="2245747"/>
            <a:ext cx="184236" cy="280832"/>
          </a:xfrm>
          <a:custGeom>
            <a:avLst/>
            <a:gdLst>
              <a:gd name="T0" fmla="*/ 0 w 288"/>
              <a:gd name="T1" fmla="*/ 210 h 439"/>
              <a:gd name="T2" fmla="*/ 288 w 288"/>
              <a:gd name="T3" fmla="*/ 0 h 439"/>
              <a:gd name="T4" fmla="*/ 288 w 288"/>
              <a:gd name="T5" fmla="*/ 227 h 439"/>
              <a:gd name="T6" fmla="*/ 0 w 288"/>
              <a:gd name="T7" fmla="*/ 439 h 439"/>
              <a:gd name="T8" fmla="*/ 0 w 288"/>
              <a:gd name="T9" fmla="*/ 21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39">
                <a:moveTo>
                  <a:pt x="0" y="210"/>
                </a:moveTo>
                <a:lnTo>
                  <a:pt x="288" y="0"/>
                </a:lnTo>
                <a:lnTo>
                  <a:pt x="288" y="227"/>
                </a:lnTo>
                <a:lnTo>
                  <a:pt x="0" y="439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Freeform 242"/>
          <p:cNvSpPr>
            <a:spLocks/>
          </p:cNvSpPr>
          <p:nvPr/>
        </p:nvSpPr>
        <p:spPr bwMode="auto">
          <a:xfrm>
            <a:off x="4602696" y="2073665"/>
            <a:ext cx="184236" cy="284031"/>
          </a:xfrm>
          <a:custGeom>
            <a:avLst/>
            <a:gdLst>
              <a:gd name="T0" fmla="*/ 0 w 288"/>
              <a:gd name="T1" fmla="*/ 444 h 444"/>
              <a:gd name="T2" fmla="*/ 0 w 288"/>
              <a:gd name="T3" fmla="*/ 203 h 444"/>
              <a:gd name="T4" fmla="*/ 288 w 288"/>
              <a:gd name="T5" fmla="*/ 0 h 444"/>
              <a:gd name="T6" fmla="*/ 288 w 288"/>
              <a:gd name="T7" fmla="*/ 233 h 444"/>
              <a:gd name="T8" fmla="*/ 0 w 288"/>
              <a:gd name="T9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444">
                <a:moveTo>
                  <a:pt x="0" y="444"/>
                </a:moveTo>
                <a:lnTo>
                  <a:pt x="0" y="203"/>
                </a:lnTo>
                <a:lnTo>
                  <a:pt x="288" y="0"/>
                </a:lnTo>
                <a:lnTo>
                  <a:pt x="288" y="233"/>
                </a:lnTo>
                <a:lnTo>
                  <a:pt x="0" y="44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4775090" y="1422996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DDoS</a:t>
            </a:r>
            <a:endParaRPr lang="en-US" sz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sz="1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Secure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2292256" y="2430590"/>
            <a:ext cx="1229814" cy="1181007"/>
          </a:xfrm>
          <a:prstGeom prst="rect">
            <a:avLst/>
          </a:prstGeom>
          <a:gradFill flip="none" rotWithShape="1">
            <a:gsLst>
              <a:gs pos="49700">
                <a:schemeClr val="accent6">
                  <a:alpha val="0"/>
                </a:schemeClr>
              </a:gs>
              <a:gs pos="0">
                <a:schemeClr val="accent6">
                  <a:alpha val="50000"/>
                </a:schemeClr>
              </a:gs>
              <a:gs pos="100000">
                <a:schemeClr val="accent6">
                  <a:alpha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Aft>
                <a:spcPts val="600"/>
              </a:spcAft>
            </a:pPr>
            <a:endParaRPr lang="en-US"/>
          </a:p>
        </p:txBody>
      </p:sp>
      <p:sp>
        <p:nvSpPr>
          <p:cNvPr id="304" name="Rectangle 252"/>
          <p:cNvSpPr/>
          <p:nvPr/>
        </p:nvSpPr>
        <p:spPr>
          <a:xfrm>
            <a:off x="2289004" y="3124836"/>
            <a:ext cx="1233078" cy="963954"/>
          </a:xfrm>
          <a:prstGeom prst="ellipse">
            <a:avLst/>
          </a:prstGeom>
          <a:gradFill flip="none" rotWithShape="1">
            <a:gsLst>
              <a:gs pos="11000">
                <a:schemeClr val="accent6"/>
              </a:gs>
              <a:gs pos="72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252"/>
          <p:cNvSpPr/>
          <p:nvPr/>
        </p:nvSpPr>
        <p:spPr>
          <a:xfrm>
            <a:off x="2427234" y="3226546"/>
            <a:ext cx="956618" cy="747834"/>
          </a:xfrm>
          <a:prstGeom prst="ellipse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6" name="Group 305"/>
          <p:cNvGrpSpPr/>
          <p:nvPr/>
        </p:nvGrpSpPr>
        <p:grpSpPr>
          <a:xfrm>
            <a:off x="2461765" y="3589876"/>
            <a:ext cx="321159" cy="384880"/>
            <a:chOff x="1017575" y="2068057"/>
            <a:chExt cx="1098599" cy="1316571"/>
          </a:xfrm>
        </p:grpSpPr>
        <p:grpSp>
          <p:nvGrpSpPr>
            <p:cNvPr id="307" name="Group 42"/>
            <p:cNvGrpSpPr>
              <a:grpSpLocks noChangeAspect="1"/>
            </p:cNvGrpSpPr>
            <p:nvPr/>
          </p:nvGrpSpPr>
          <p:grpSpPr bwMode="auto">
            <a:xfrm>
              <a:off x="1017575" y="2370325"/>
              <a:ext cx="1098599" cy="1014303"/>
              <a:chOff x="1384" y="3026"/>
              <a:chExt cx="404" cy="373"/>
            </a:xfrm>
          </p:grpSpPr>
          <p:sp>
            <p:nvSpPr>
              <p:cNvPr id="311" name="Freeform 43"/>
              <p:cNvSpPr>
                <a:spLocks/>
              </p:cNvSpPr>
              <p:nvPr/>
            </p:nvSpPr>
            <p:spPr bwMode="auto">
              <a:xfrm>
                <a:off x="1384" y="3026"/>
                <a:ext cx="404" cy="373"/>
              </a:xfrm>
              <a:custGeom>
                <a:avLst/>
                <a:gdLst>
                  <a:gd name="T0" fmla="*/ 239 w 404"/>
                  <a:gd name="T1" fmla="*/ 0 h 373"/>
                  <a:gd name="T2" fmla="*/ 0 w 404"/>
                  <a:gd name="T3" fmla="*/ 164 h 373"/>
                  <a:gd name="T4" fmla="*/ 0 w 404"/>
                  <a:gd name="T5" fmla="*/ 246 h 373"/>
                  <a:gd name="T6" fmla="*/ 157 w 404"/>
                  <a:gd name="T7" fmla="*/ 373 h 373"/>
                  <a:gd name="T8" fmla="*/ 404 w 404"/>
                  <a:gd name="T9" fmla="*/ 195 h 373"/>
                  <a:gd name="T10" fmla="*/ 404 w 404"/>
                  <a:gd name="T11" fmla="*/ 126 h 373"/>
                  <a:gd name="T12" fmla="*/ 239 w 404"/>
                  <a:gd name="T1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373">
                    <a:moveTo>
                      <a:pt x="239" y="0"/>
                    </a:moveTo>
                    <a:lnTo>
                      <a:pt x="0" y="164"/>
                    </a:lnTo>
                    <a:lnTo>
                      <a:pt x="0" y="246"/>
                    </a:lnTo>
                    <a:lnTo>
                      <a:pt x="157" y="373"/>
                    </a:lnTo>
                    <a:lnTo>
                      <a:pt x="404" y="195"/>
                    </a:lnTo>
                    <a:lnTo>
                      <a:pt x="404" y="126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44"/>
              <p:cNvSpPr>
                <a:spLocks/>
              </p:cNvSpPr>
              <p:nvPr/>
            </p:nvSpPr>
            <p:spPr bwMode="auto">
              <a:xfrm>
                <a:off x="1541" y="3152"/>
                <a:ext cx="247" cy="247"/>
              </a:xfrm>
              <a:custGeom>
                <a:avLst/>
                <a:gdLst>
                  <a:gd name="T0" fmla="*/ 0 w 247"/>
                  <a:gd name="T1" fmla="*/ 172 h 247"/>
                  <a:gd name="T2" fmla="*/ 0 w 247"/>
                  <a:gd name="T3" fmla="*/ 247 h 247"/>
                  <a:gd name="T4" fmla="*/ 247 w 247"/>
                  <a:gd name="T5" fmla="*/ 69 h 247"/>
                  <a:gd name="T6" fmla="*/ 247 w 247"/>
                  <a:gd name="T7" fmla="*/ 0 h 247"/>
                  <a:gd name="T8" fmla="*/ 0 w 247"/>
                  <a:gd name="T9" fmla="*/ 17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247">
                    <a:moveTo>
                      <a:pt x="0" y="172"/>
                    </a:moveTo>
                    <a:lnTo>
                      <a:pt x="0" y="247"/>
                    </a:lnTo>
                    <a:lnTo>
                      <a:pt x="247" y="69"/>
                    </a:lnTo>
                    <a:lnTo>
                      <a:pt x="247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8" name="Group 42"/>
            <p:cNvGrpSpPr>
              <a:grpSpLocks noChangeAspect="1"/>
            </p:cNvGrpSpPr>
            <p:nvPr/>
          </p:nvGrpSpPr>
          <p:grpSpPr bwMode="auto">
            <a:xfrm>
              <a:off x="1017575" y="2068057"/>
              <a:ext cx="1098599" cy="1014303"/>
              <a:chOff x="1384" y="3026"/>
              <a:chExt cx="404" cy="373"/>
            </a:xfrm>
          </p:grpSpPr>
          <p:sp>
            <p:nvSpPr>
              <p:cNvPr id="309" name="Freeform 43"/>
              <p:cNvSpPr>
                <a:spLocks/>
              </p:cNvSpPr>
              <p:nvPr/>
            </p:nvSpPr>
            <p:spPr bwMode="auto">
              <a:xfrm>
                <a:off x="1384" y="3026"/>
                <a:ext cx="404" cy="373"/>
              </a:xfrm>
              <a:custGeom>
                <a:avLst/>
                <a:gdLst>
                  <a:gd name="T0" fmla="*/ 239 w 404"/>
                  <a:gd name="T1" fmla="*/ 0 h 373"/>
                  <a:gd name="T2" fmla="*/ 0 w 404"/>
                  <a:gd name="T3" fmla="*/ 164 h 373"/>
                  <a:gd name="T4" fmla="*/ 0 w 404"/>
                  <a:gd name="T5" fmla="*/ 246 h 373"/>
                  <a:gd name="T6" fmla="*/ 157 w 404"/>
                  <a:gd name="T7" fmla="*/ 373 h 373"/>
                  <a:gd name="T8" fmla="*/ 404 w 404"/>
                  <a:gd name="T9" fmla="*/ 195 h 373"/>
                  <a:gd name="T10" fmla="*/ 404 w 404"/>
                  <a:gd name="T11" fmla="*/ 126 h 373"/>
                  <a:gd name="T12" fmla="*/ 239 w 404"/>
                  <a:gd name="T13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373">
                    <a:moveTo>
                      <a:pt x="239" y="0"/>
                    </a:moveTo>
                    <a:lnTo>
                      <a:pt x="0" y="164"/>
                    </a:lnTo>
                    <a:lnTo>
                      <a:pt x="0" y="246"/>
                    </a:lnTo>
                    <a:lnTo>
                      <a:pt x="157" y="373"/>
                    </a:lnTo>
                    <a:lnTo>
                      <a:pt x="404" y="195"/>
                    </a:lnTo>
                    <a:lnTo>
                      <a:pt x="404" y="126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44"/>
              <p:cNvSpPr>
                <a:spLocks/>
              </p:cNvSpPr>
              <p:nvPr/>
            </p:nvSpPr>
            <p:spPr bwMode="auto">
              <a:xfrm>
                <a:off x="1541" y="3152"/>
                <a:ext cx="247" cy="247"/>
              </a:xfrm>
              <a:custGeom>
                <a:avLst/>
                <a:gdLst>
                  <a:gd name="T0" fmla="*/ 0 w 247"/>
                  <a:gd name="T1" fmla="*/ 172 h 247"/>
                  <a:gd name="T2" fmla="*/ 0 w 247"/>
                  <a:gd name="T3" fmla="*/ 247 h 247"/>
                  <a:gd name="T4" fmla="*/ 247 w 247"/>
                  <a:gd name="T5" fmla="*/ 69 h 247"/>
                  <a:gd name="T6" fmla="*/ 247 w 247"/>
                  <a:gd name="T7" fmla="*/ 0 h 247"/>
                  <a:gd name="T8" fmla="*/ 0 w 247"/>
                  <a:gd name="T9" fmla="*/ 17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247">
                    <a:moveTo>
                      <a:pt x="0" y="172"/>
                    </a:moveTo>
                    <a:lnTo>
                      <a:pt x="0" y="247"/>
                    </a:lnTo>
                    <a:lnTo>
                      <a:pt x="247" y="69"/>
                    </a:lnTo>
                    <a:lnTo>
                      <a:pt x="247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13" name="Group 15"/>
          <p:cNvGrpSpPr>
            <a:grpSpLocks noChangeAspect="1"/>
          </p:cNvGrpSpPr>
          <p:nvPr/>
        </p:nvGrpSpPr>
        <p:grpSpPr bwMode="auto">
          <a:xfrm>
            <a:off x="3120195" y="3017888"/>
            <a:ext cx="190241" cy="415679"/>
            <a:chOff x="2779" y="1942"/>
            <a:chExt cx="200" cy="437"/>
          </a:xfrm>
        </p:grpSpPr>
        <p:sp>
          <p:nvSpPr>
            <p:cNvPr id="314" name="Freeform 313"/>
            <p:cNvSpPr>
              <a:spLocks/>
            </p:cNvSpPr>
            <p:nvPr/>
          </p:nvSpPr>
          <p:spPr bwMode="auto">
            <a:xfrm>
              <a:off x="2779" y="1942"/>
              <a:ext cx="200" cy="437"/>
            </a:xfrm>
            <a:custGeom>
              <a:avLst/>
              <a:gdLst>
                <a:gd name="T0" fmla="*/ 84 w 200"/>
                <a:gd name="T1" fmla="*/ 0 h 437"/>
                <a:gd name="T2" fmla="*/ 0 w 200"/>
                <a:gd name="T3" fmla="*/ 57 h 437"/>
                <a:gd name="T4" fmla="*/ 0 w 200"/>
                <a:gd name="T5" fmla="*/ 350 h 437"/>
                <a:gd name="T6" fmla="*/ 108 w 200"/>
                <a:gd name="T7" fmla="*/ 437 h 437"/>
                <a:gd name="T8" fmla="*/ 200 w 200"/>
                <a:gd name="T9" fmla="*/ 369 h 437"/>
                <a:gd name="T10" fmla="*/ 200 w 200"/>
                <a:gd name="T11" fmla="*/ 85 h 437"/>
                <a:gd name="T12" fmla="*/ 84 w 200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37">
                  <a:moveTo>
                    <a:pt x="84" y="0"/>
                  </a:moveTo>
                  <a:lnTo>
                    <a:pt x="0" y="57"/>
                  </a:lnTo>
                  <a:lnTo>
                    <a:pt x="0" y="350"/>
                  </a:lnTo>
                  <a:lnTo>
                    <a:pt x="108" y="437"/>
                  </a:lnTo>
                  <a:lnTo>
                    <a:pt x="200" y="369"/>
                  </a:lnTo>
                  <a:lnTo>
                    <a:pt x="20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>
              <a:off x="2887" y="2152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59 h 109"/>
                <a:gd name="T4" fmla="*/ 0 w 92"/>
                <a:gd name="T5" fmla="*/ 109 h 109"/>
                <a:gd name="T6" fmla="*/ 92 w 92"/>
                <a:gd name="T7" fmla="*/ 45 h 109"/>
                <a:gd name="T8" fmla="*/ 92 w 9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59"/>
                  </a:lnTo>
                  <a:lnTo>
                    <a:pt x="0" y="109"/>
                  </a:lnTo>
                  <a:lnTo>
                    <a:pt x="92" y="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>
              <a:off x="2887" y="2091"/>
              <a:ext cx="92" cy="111"/>
            </a:xfrm>
            <a:custGeom>
              <a:avLst/>
              <a:gdLst>
                <a:gd name="T0" fmla="*/ 92 w 92"/>
                <a:gd name="T1" fmla="*/ 0 h 111"/>
                <a:gd name="T2" fmla="*/ 0 w 92"/>
                <a:gd name="T3" fmla="*/ 61 h 111"/>
                <a:gd name="T4" fmla="*/ 0 w 92"/>
                <a:gd name="T5" fmla="*/ 111 h 111"/>
                <a:gd name="T6" fmla="*/ 92 w 92"/>
                <a:gd name="T7" fmla="*/ 50 h 111"/>
                <a:gd name="T8" fmla="*/ 92 w 9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1">
                  <a:moveTo>
                    <a:pt x="92" y="0"/>
                  </a:moveTo>
                  <a:lnTo>
                    <a:pt x="0" y="61"/>
                  </a:lnTo>
                  <a:lnTo>
                    <a:pt x="0" y="111"/>
                  </a:lnTo>
                  <a:lnTo>
                    <a:pt x="92" y="5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>
              <a:off x="2887" y="2209"/>
              <a:ext cx="92" cy="106"/>
            </a:xfrm>
            <a:custGeom>
              <a:avLst/>
              <a:gdLst>
                <a:gd name="T0" fmla="*/ 92 w 92"/>
                <a:gd name="T1" fmla="*/ 45 h 106"/>
                <a:gd name="T2" fmla="*/ 92 w 92"/>
                <a:gd name="T3" fmla="*/ 0 h 106"/>
                <a:gd name="T4" fmla="*/ 0 w 92"/>
                <a:gd name="T5" fmla="*/ 61 h 106"/>
                <a:gd name="T6" fmla="*/ 0 w 92"/>
                <a:gd name="T7" fmla="*/ 106 h 106"/>
                <a:gd name="T8" fmla="*/ 92 w 92"/>
                <a:gd name="T9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6">
                  <a:moveTo>
                    <a:pt x="92" y="45"/>
                  </a:moveTo>
                  <a:lnTo>
                    <a:pt x="92" y="0"/>
                  </a:lnTo>
                  <a:lnTo>
                    <a:pt x="0" y="61"/>
                  </a:lnTo>
                  <a:lnTo>
                    <a:pt x="0" y="106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17"/>
            <p:cNvSpPr>
              <a:spLocks/>
            </p:cNvSpPr>
            <p:nvPr/>
          </p:nvSpPr>
          <p:spPr bwMode="auto">
            <a:xfrm>
              <a:off x="2887" y="2263"/>
              <a:ext cx="92" cy="116"/>
            </a:xfrm>
            <a:custGeom>
              <a:avLst/>
              <a:gdLst>
                <a:gd name="T0" fmla="*/ 0 w 92"/>
                <a:gd name="T1" fmla="*/ 64 h 116"/>
                <a:gd name="T2" fmla="*/ 0 w 92"/>
                <a:gd name="T3" fmla="*/ 116 h 116"/>
                <a:gd name="T4" fmla="*/ 92 w 92"/>
                <a:gd name="T5" fmla="*/ 48 h 116"/>
                <a:gd name="T6" fmla="*/ 92 w 92"/>
                <a:gd name="T7" fmla="*/ 0 h 116"/>
                <a:gd name="T8" fmla="*/ 0 w 92"/>
                <a:gd name="T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6">
                  <a:moveTo>
                    <a:pt x="0" y="64"/>
                  </a:moveTo>
                  <a:lnTo>
                    <a:pt x="0" y="116"/>
                  </a:lnTo>
                  <a:lnTo>
                    <a:pt x="92" y="48"/>
                  </a:lnTo>
                  <a:lnTo>
                    <a:pt x="9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18"/>
            <p:cNvSpPr>
              <a:spLocks/>
            </p:cNvSpPr>
            <p:nvPr/>
          </p:nvSpPr>
          <p:spPr bwMode="auto">
            <a:xfrm>
              <a:off x="2887" y="2027"/>
              <a:ext cx="92" cy="114"/>
            </a:xfrm>
            <a:custGeom>
              <a:avLst/>
              <a:gdLst>
                <a:gd name="T0" fmla="*/ 92 w 92"/>
                <a:gd name="T1" fmla="*/ 55 h 114"/>
                <a:gd name="T2" fmla="*/ 92 w 92"/>
                <a:gd name="T3" fmla="*/ 0 h 114"/>
                <a:gd name="T4" fmla="*/ 0 w 92"/>
                <a:gd name="T5" fmla="*/ 62 h 114"/>
                <a:gd name="T6" fmla="*/ 0 w 92"/>
                <a:gd name="T7" fmla="*/ 114 h 114"/>
                <a:gd name="T8" fmla="*/ 92 w 92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4">
                  <a:moveTo>
                    <a:pt x="92" y="55"/>
                  </a:moveTo>
                  <a:lnTo>
                    <a:pt x="92" y="0"/>
                  </a:lnTo>
                  <a:lnTo>
                    <a:pt x="0" y="62"/>
                  </a:lnTo>
                  <a:lnTo>
                    <a:pt x="0" y="114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0" name="Group 15"/>
          <p:cNvGrpSpPr>
            <a:grpSpLocks noChangeAspect="1"/>
          </p:cNvGrpSpPr>
          <p:nvPr/>
        </p:nvGrpSpPr>
        <p:grpSpPr bwMode="auto">
          <a:xfrm>
            <a:off x="2473878" y="2999995"/>
            <a:ext cx="190241" cy="415679"/>
            <a:chOff x="2779" y="1942"/>
            <a:chExt cx="200" cy="437"/>
          </a:xfrm>
        </p:grpSpPr>
        <p:sp>
          <p:nvSpPr>
            <p:cNvPr id="321" name="Freeform 320"/>
            <p:cNvSpPr>
              <a:spLocks/>
            </p:cNvSpPr>
            <p:nvPr/>
          </p:nvSpPr>
          <p:spPr bwMode="auto">
            <a:xfrm>
              <a:off x="2779" y="1942"/>
              <a:ext cx="200" cy="437"/>
            </a:xfrm>
            <a:custGeom>
              <a:avLst/>
              <a:gdLst>
                <a:gd name="T0" fmla="*/ 84 w 200"/>
                <a:gd name="T1" fmla="*/ 0 h 437"/>
                <a:gd name="T2" fmla="*/ 0 w 200"/>
                <a:gd name="T3" fmla="*/ 57 h 437"/>
                <a:gd name="T4" fmla="*/ 0 w 200"/>
                <a:gd name="T5" fmla="*/ 350 h 437"/>
                <a:gd name="T6" fmla="*/ 108 w 200"/>
                <a:gd name="T7" fmla="*/ 437 h 437"/>
                <a:gd name="T8" fmla="*/ 200 w 200"/>
                <a:gd name="T9" fmla="*/ 369 h 437"/>
                <a:gd name="T10" fmla="*/ 200 w 200"/>
                <a:gd name="T11" fmla="*/ 85 h 437"/>
                <a:gd name="T12" fmla="*/ 84 w 200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37">
                  <a:moveTo>
                    <a:pt x="84" y="0"/>
                  </a:moveTo>
                  <a:lnTo>
                    <a:pt x="0" y="57"/>
                  </a:lnTo>
                  <a:lnTo>
                    <a:pt x="0" y="350"/>
                  </a:lnTo>
                  <a:lnTo>
                    <a:pt x="108" y="437"/>
                  </a:lnTo>
                  <a:lnTo>
                    <a:pt x="200" y="369"/>
                  </a:lnTo>
                  <a:lnTo>
                    <a:pt x="20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21"/>
            <p:cNvSpPr>
              <a:spLocks/>
            </p:cNvSpPr>
            <p:nvPr/>
          </p:nvSpPr>
          <p:spPr bwMode="auto">
            <a:xfrm>
              <a:off x="2887" y="2152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59 h 109"/>
                <a:gd name="T4" fmla="*/ 0 w 92"/>
                <a:gd name="T5" fmla="*/ 109 h 109"/>
                <a:gd name="T6" fmla="*/ 92 w 92"/>
                <a:gd name="T7" fmla="*/ 45 h 109"/>
                <a:gd name="T8" fmla="*/ 92 w 9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59"/>
                  </a:lnTo>
                  <a:lnTo>
                    <a:pt x="0" y="109"/>
                  </a:lnTo>
                  <a:lnTo>
                    <a:pt x="92" y="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22"/>
            <p:cNvSpPr>
              <a:spLocks/>
            </p:cNvSpPr>
            <p:nvPr/>
          </p:nvSpPr>
          <p:spPr bwMode="auto">
            <a:xfrm>
              <a:off x="2887" y="2091"/>
              <a:ext cx="92" cy="111"/>
            </a:xfrm>
            <a:custGeom>
              <a:avLst/>
              <a:gdLst>
                <a:gd name="T0" fmla="*/ 92 w 92"/>
                <a:gd name="T1" fmla="*/ 0 h 111"/>
                <a:gd name="T2" fmla="*/ 0 w 92"/>
                <a:gd name="T3" fmla="*/ 61 h 111"/>
                <a:gd name="T4" fmla="*/ 0 w 92"/>
                <a:gd name="T5" fmla="*/ 111 h 111"/>
                <a:gd name="T6" fmla="*/ 92 w 92"/>
                <a:gd name="T7" fmla="*/ 50 h 111"/>
                <a:gd name="T8" fmla="*/ 92 w 9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1">
                  <a:moveTo>
                    <a:pt x="92" y="0"/>
                  </a:moveTo>
                  <a:lnTo>
                    <a:pt x="0" y="61"/>
                  </a:lnTo>
                  <a:lnTo>
                    <a:pt x="0" y="111"/>
                  </a:lnTo>
                  <a:lnTo>
                    <a:pt x="92" y="5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23"/>
            <p:cNvSpPr>
              <a:spLocks/>
            </p:cNvSpPr>
            <p:nvPr/>
          </p:nvSpPr>
          <p:spPr bwMode="auto">
            <a:xfrm>
              <a:off x="2887" y="2209"/>
              <a:ext cx="92" cy="106"/>
            </a:xfrm>
            <a:custGeom>
              <a:avLst/>
              <a:gdLst>
                <a:gd name="T0" fmla="*/ 92 w 92"/>
                <a:gd name="T1" fmla="*/ 45 h 106"/>
                <a:gd name="T2" fmla="*/ 92 w 92"/>
                <a:gd name="T3" fmla="*/ 0 h 106"/>
                <a:gd name="T4" fmla="*/ 0 w 92"/>
                <a:gd name="T5" fmla="*/ 61 h 106"/>
                <a:gd name="T6" fmla="*/ 0 w 92"/>
                <a:gd name="T7" fmla="*/ 106 h 106"/>
                <a:gd name="T8" fmla="*/ 92 w 92"/>
                <a:gd name="T9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6">
                  <a:moveTo>
                    <a:pt x="92" y="45"/>
                  </a:moveTo>
                  <a:lnTo>
                    <a:pt x="92" y="0"/>
                  </a:lnTo>
                  <a:lnTo>
                    <a:pt x="0" y="61"/>
                  </a:lnTo>
                  <a:lnTo>
                    <a:pt x="0" y="106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24"/>
            <p:cNvSpPr>
              <a:spLocks/>
            </p:cNvSpPr>
            <p:nvPr/>
          </p:nvSpPr>
          <p:spPr bwMode="auto">
            <a:xfrm>
              <a:off x="2887" y="2263"/>
              <a:ext cx="92" cy="116"/>
            </a:xfrm>
            <a:custGeom>
              <a:avLst/>
              <a:gdLst>
                <a:gd name="T0" fmla="*/ 0 w 92"/>
                <a:gd name="T1" fmla="*/ 64 h 116"/>
                <a:gd name="T2" fmla="*/ 0 w 92"/>
                <a:gd name="T3" fmla="*/ 116 h 116"/>
                <a:gd name="T4" fmla="*/ 92 w 92"/>
                <a:gd name="T5" fmla="*/ 48 h 116"/>
                <a:gd name="T6" fmla="*/ 92 w 92"/>
                <a:gd name="T7" fmla="*/ 0 h 116"/>
                <a:gd name="T8" fmla="*/ 0 w 92"/>
                <a:gd name="T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6">
                  <a:moveTo>
                    <a:pt x="0" y="64"/>
                  </a:moveTo>
                  <a:lnTo>
                    <a:pt x="0" y="116"/>
                  </a:lnTo>
                  <a:lnTo>
                    <a:pt x="92" y="48"/>
                  </a:lnTo>
                  <a:lnTo>
                    <a:pt x="9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25"/>
            <p:cNvSpPr>
              <a:spLocks/>
            </p:cNvSpPr>
            <p:nvPr/>
          </p:nvSpPr>
          <p:spPr bwMode="auto">
            <a:xfrm>
              <a:off x="2887" y="2027"/>
              <a:ext cx="92" cy="114"/>
            </a:xfrm>
            <a:custGeom>
              <a:avLst/>
              <a:gdLst>
                <a:gd name="T0" fmla="*/ 92 w 92"/>
                <a:gd name="T1" fmla="*/ 55 h 114"/>
                <a:gd name="T2" fmla="*/ 92 w 92"/>
                <a:gd name="T3" fmla="*/ 0 h 114"/>
                <a:gd name="T4" fmla="*/ 0 w 92"/>
                <a:gd name="T5" fmla="*/ 62 h 114"/>
                <a:gd name="T6" fmla="*/ 0 w 92"/>
                <a:gd name="T7" fmla="*/ 114 h 114"/>
                <a:gd name="T8" fmla="*/ 92 w 92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4">
                  <a:moveTo>
                    <a:pt x="92" y="55"/>
                  </a:moveTo>
                  <a:lnTo>
                    <a:pt x="92" y="0"/>
                  </a:lnTo>
                  <a:lnTo>
                    <a:pt x="0" y="62"/>
                  </a:lnTo>
                  <a:lnTo>
                    <a:pt x="0" y="114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7" name="Group 15"/>
          <p:cNvGrpSpPr>
            <a:grpSpLocks noChangeAspect="1"/>
          </p:cNvGrpSpPr>
          <p:nvPr/>
        </p:nvGrpSpPr>
        <p:grpSpPr bwMode="auto">
          <a:xfrm>
            <a:off x="3112586" y="3535362"/>
            <a:ext cx="190241" cy="415679"/>
            <a:chOff x="2779" y="1942"/>
            <a:chExt cx="200" cy="437"/>
          </a:xfrm>
        </p:grpSpPr>
        <p:sp>
          <p:nvSpPr>
            <p:cNvPr id="328" name="Freeform 327"/>
            <p:cNvSpPr>
              <a:spLocks/>
            </p:cNvSpPr>
            <p:nvPr/>
          </p:nvSpPr>
          <p:spPr bwMode="auto">
            <a:xfrm>
              <a:off x="2779" y="1942"/>
              <a:ext cx="200" cy="437"/>
            </a:xfrm>
            <a:custGeom>
              <a:avLst/>
              <a:gdLst>
                <a:gd name="T0" fmla="*/ 84 w 200"/>
                <a:gd name="T1" fmla="*/ 0 h 437"/>
                <a:gd name="T2" fmla="*/ 0 w 200"/>
                <a:gd name="T3" fmla="*/ 57 h 437"/>
                <a:gd name="T4" fmla="*/ 0 w 200"/>
                <a:gd name="T5" fmla="*/ 350 h 437"/>
                <a:gd name="T6" fmla="*/ 108 w 200"/>
                <a:gd name="T7" fmla="*/ 437 h 437"/>
                <a:gd name="T8" fmla="*/ 200 w 200"/>
                <a:gd name="T9" fmla="*/ 369 h 437"/>
                <a:gd name="T10" fmla="*/ 200 w 200"/>
                <a:gd name="T11" fmla="*/ 85 h 437"/>
                <a:gd name="T12" fmla="*/ 84 w 200"/>
                <a:gd name="T13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37">
                  <a:moveTo>
                    <a:pt x="84" y="0"/>
                  </a:moveTo>
                  <a:lnTo>
                    <a:pt x="0" y="57"/>
                  </a:lnTo>
                  <a:lnTo>
                    <a:pt x="0" y="350"/>
                  </a:lnTo>
                  <a:lnTo>
                    <a:pt x="108" y="437"/>
                  </a:lnTo>
                  <a:lnTo>
                    <a:pt x="200" y="369"/>
                  </a:lnTo>
                  <a:lnTo>
                    <a:pt x="200" y="8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28"/>
            <p:cNvSpPr>
              <a:spLocks/>
            </p:cNvSpPr>
            <p:nvPr/>
          </p:nvSpPr>
          <p:spPr bwMode="auto">
            <a:xfrm>
              <a:off x="2887" y="2152"/>
              <a:ext cx="92" cy="109"/>
            </a:xfrm>
            <a:custGeom>
              <a:avLst/>
              <a:gdLst>
                <a:gd name="T0" fmla="*/ 92 w 92"/>
                <a:gd name="T1" fmla="*/ 0 h 109"/>
                <a:gd name="T2" fmla="*/ 0 w 92"/>
                <a:gd name="T3" fmla="*/ 59 h 109"/>
                <a:gd name="T4" fmla="*/ 0 w 92"/>
                <a:gd name="T5" fmla="*/ 109 h 109"/>
                <a:gd name="T6" fmla="*/ 92 w 92"/>
                <a:gd name="T7" fmla="*/ 45 h 109"/>
                <a:gd name="T8" fmla="*/ 92 w 9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9">
                  <a:moveTo>
                    <a:pt x="92" y="0"/>
                  </a:moveTo>
                  <a:lnTo>
                    <a:pt x="0" y="59"/>
                  </a:lnTo>
                  <a:lnTo>
                    <a:pt x="0" y="109"/>
                  </a:lnTo>
                  <a:lnTo>
                    <a:pt x="92" y="4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29"/>
            <p:cNvSpPr>
              <a:spLocks/>
            </p:cNvSpPr>
            <p:nvPr/>
          </p:nvSpPr>
          <p:spPr bwMode="auto">
            <a:xfrm>
              <a:off x="2887" y="2091"/>
              <a:ext cx="92" cy="111"/>
            </a:xfrm>
            <a:custGeom>
              <a:avLst/>
              <a:gdLst>
                <a:gd name="T0" fmla="*/ 92 w 92"/>
                <a:gd name="T1" fmla="*/ 0 h 111"/>
                <a:gd name="T2" fmla="*/ 0 w 92"/>
                <a:gd name="T3" fmla="*/ 61 h 111"/>
                <a:gd name="T4" fmla="*/ 0 w 92"/>
                <a:gd name="T5" fmla="*/ 111 h 111"/>
                <a:gd name="T6" fmla="*/ 92 w 92"/>
                <a:gd name="T7" fmla="*/ 50 h 111"/>
                <a:gd name="T8" fmla="*/ 92 w 9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1">
                  <a:moveTo>
                    <a:pt x="92" y="0"/>
                  </a:moveTo>
                  <a:lnTo>
                    <a:pt x="0" y="61"/>
                  </a:lnTo>
                  <a:lnTo>
                    <a:pt x="0" y="111"/>
                  </a:lnTo>
                  <a:lnTo>
                    <a:pt x="92" y="5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30"/>
            <p:cNvSpPr>
              <a:spLocks/>
            </p:cNvSpPr>
            <p:nvPr/>
          </p:nvSpPr>
          <p:spPr bwMode="auto">
            <a:xfrm>
              <a:off x="2887" y="2209"/>
              <a:ext cx="92" cy="106"/>
            </a:xfrm>
            <a:custGeom>
              <a:avLst/>
              <a:gdLst>
                <a:gd name="T0" fmla="*/ 92 w 92"/>
                <a:gd name="T1" fmla="*/ 45 h 106"/>
                <a:gd name="T2" fmla="*/ 92 w 92"/>
                <a:gd name="T3" fmla="*/ 0 h 106"/>
                <a:gd name="T4" fmla="*/ 0 w 92"/>
                <a:gd name="T5" fmla="*/ 61 h 106"/>
                <a:gd name="T6" fmla="*/ 0 w 92"/>
                <a:gd name="T7" fmla="*/ 106 h 106"/>
                <a:gd name="T8" fmla="*/ 92 w 92"/>
                <a:gd name="T9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6">
                  <a:moveTo>
                    <a:pt x="92" y="45"/>
                  </a:moveTo>
                  <a:lnTo>
                    <a:pt x="92" y="0"/>
                  </a:lnTo>
                  <a:lnTo>
                    <a:pt x="0" y="61"/>
                  </a:lnTo>
                  <a:lnTo>
                    <a:pt x="0" y="106"/>
                  </a:lnTo>
                  <a:lnTo>
                    <a:pt x="92" y="4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31"/>
            <p:cNvSpPr>
              <a:spLocks/>
            </p:cNvSpPr>
            <p:nvPr/>
          </p:nvSpPr>
          <p:spPr bwMode="auto">
            <a:xfrm>
              <a:off x="2887" y="2263"/>
              <a:ext cx="92" cy="116"/>
            </a:xfrm>
            <a:custGeom>
              <a:avLst/>
              <a:gdLst>
                <a:gd name="T0" fmla="*/ 0 w 92"/>
                <a:gd name="T1" fmla="*/ 64 h 116"/>
                <a:gd name="T2" fmla="*/ 0 w 92"/>
                <a:gd name="T3" fmla="*/ 116 h 116"/>
                <a:gd name="T4" fmla="*/ 92 w 92"/>
                <a:gd name="T5" fmla="*/ 48 h 116"/>
                <a:gd name="T6" fmla="*/ 92 w 92"/>
                <a:gd name="T7" fmla="*/ 0 h 116"/>
                <a:gd name="T8" fmla="*/ 0 w 92"/>
                <a:gd name="T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6">
                  <a:moveTo>
                    <a:pt x="0" y="64"/>
                  </a:moveTo>
                  <a:lnTo>
                    <a:pt x="0" y="116"/>
                  </a:lnTo>
                  <a:lnTo>
                    <a:pt x="92" y="48"/>
                  </a:lnTo>
                  <a:lnTo>
                    <a:pt x="92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32"/>
            <p:cNvSpPr>
              <a:spLocks/>
            </p:cNvSpPr>
            <p:nvPr/>
          </p:nvSpPr>
          <p:spPr bwMode="auto">
            <a:xfrm>
              <a:off x="2887" y="2027"/>
              <a:ext cx="92" cy="114"/>
            </a:xfrm>
            <a:custGeom>
              <a:avLst/>
              <a:gdLst>
                <a:gd name="T0" fmla="*/ 92 w 92"/>
                <a:gd name="T1" fmla="*/ 55 h 114"/>
                <a:gd name="T2" fmla="*/ 92 w 92"/>
                <a:gd name="T3" fmla="*/ 0 h 114"/>
                <a:gd name="T4" fmla="*/ 0 w 92"/>
                <a:gd name="T5" fmla="*/ 62 h 114"/>
                <a:gd name="T6" fmla="*/ 0 w 92"/>
                <a:gd name="T7" fmla="*/ 114 h 114"/>
                <a:gd name="T8" fmla="*/ 92 w 92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4">
                  <a:moveTo>
                    <a:pt x="92" y="55"/>
                  </a:moveTo>
                  <a:lnTo>
                    <a:pt x="92" y="0"/>
                  </a:lnTo>
                  <a:lnTo>
                    <a:pt x="0" y="62"/>
                  </a:lnTo>
                  <a:lnTo>
                    <a:pt x="0" y="114"/>
                  </a:lnTo>
                  <a:lnTo>
                    <a:pt x="92" y="5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4" name="Rectangle 252"/>
          <p:cNvSpPr/>
          <p:nvPr/>
        </p:nvSpPr>
        <p:spPr>
          <a:xfrm>
            <a:off x="2289004" y="1959366"/>
            <a:ext cx="1233078" cy="963954"/>
          </a:xfrm>
          <a:prstGeom prst="ellipse">
            <a:avLst/>
          </a:prstGeom>
          <a:gradFill flip="none" rotWithShape="1">
            <a:gsLst>
              <a:gs pos="11000">
                <a:schemeClr val="accent6"/>
              </a:gs>
              <a:gs pos="72000">
                <a:schemeClr val="accent6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5" name="Group 107"/>
          <p:cNvGrpSpPr>
            <a:grpSpLocks noChangeAspect="1"/>
          </p:cNvGrpSpPr>
          <p:nvPr/>
        </p:nvGrpSpPr>
        <p:grpSpPr bwMode="auto">
          <a:xfrm flipH="1">
            <a:off x="2731466" y="1699941"/>
            <a:ext cx="309108" cy="621019"/>
            <a:chOff x="2524" y="2472"/>
            <a:chExt cx="441" cy="886"/>
          </a:xfrm>
        </p:grpSpPr>
        <p:sp>
          <p:nvSpPr>
            <p:cNvPr id="336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6" name="Group 107"/>
          <p:cNvGrpSpPr>
            <a:grpSpLocks noChangeAspect="1"/>
          </p:cNvGrpSpPr>
          <p:nvPr/>
        </p:nvGrpSpPr>
        <p:grpSpPr bwMode="auto">
          <a:xfrm flipH="1">
            <a:off x="3077196" y="1992995"/>
            <a:ext cx="309108" cy="621019"/>
            <a:chOff x="2524" y="2472"/>
            <a:chExt cx="441" cy="886"/>
          </a:xfrm>
        </p:grpSpPr>
        <p:sp>
          <p:nvSpPr>
            <p:cNvPr id="347" name="Freeform 108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4B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09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10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11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12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13"/>
            <p:cNvSpPr>
              <a:spLocks/>
            </p:cNvSpPr>
            <p:nvPr/>
          </p:nvSpPr>
          <p:spPr bwMode="auto">
            <a:xfrm>
              <a:off x="2524" y="2472"/>
              <a:ext cx="441" cy="886"/>
            </a:xfrm>
            <a:custGeom>
              <a:avLst/>
              <a:gdLst>
                <a:gd name="T0" fmla="*/ 0 w 441"/>
                <a:gd name="T1" fmla="*/ 352 h 886"/>
                <a:gd name="T2" fmla="*/ 441 w 441"/>
                <a:gd name="T3" fmla="*/ 0 h 886"/>
                <a:gd name="T4" fmla="*/ 437 w 441"/>
                <a:gd name="T5" fmla="*/ 511 h 886"/>
                <a:gd name="T6" fmla="*/ 0 w 441"/>
                <a:gd name="T7" fmla="*/ 886 h 886"/>
                <a:gd name="T8" fmla="*/ 0 w 441"/>
                <a:gd name="T9" fmla="*/ 352 h 886"/>
                <a:gd name="T10" fmla="*/ 0 w 441"/>
                <a:gd name="T11" fmla="*/ 35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886">
                  <a:moveTo>
                    <a:pt x="0" y="352"/>
                  </a:moveTo>
                  <a:lnTo>
                    <a:pt x="441" y="0"/>
                  </a:lnTo>
                  <a:lnTo>
                    <a:pt x="437" y="511"/>
                  </a:lnTo>
                  <a:lnTo>
                    <a:pt x="0" y="886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14"/>
            <p:cNvSpPr>
              <a:spLocks/>
            </p:cNvSpPr>
            <p:nvPr/>
          </p:nvSpPr>
          <p:spPr bwMode="auto">
            <a:xfrm>
              <a:off x="2524" y="2472"/>
              <a:ext cx="441" cy="482"/>
            </a:xfrm>
            <a:custGeom>
              <a:avLst/>
              <a:gdLst>
                <a:gd name="T0" fmla="*/ 0 w 441"/>
                <a:gd name="T1" fmla="*/ 352 h 482"/>
                <a:gd name="T2" fmla="*/ 441 w 441"/>
                <a:gd name="T3" fmla="*/ 0 h 482"/>
                <a:gd name="T4" fmla="*/ 441 w 441"/>
                <a:gd name="T5" fmla="*/ 126 h 482"/>
                <a:gd name="T6" fmla="*/ 0 w 441"/>
                <a:gd name="T7" fmla="*/ 482 h 482"/>
                <a:gd name="T8" fmla="*/ 0 w 441"/>
                <a:gd name="T9" fmla="*/ 352 h 482"/>
                <a:gd name="T10" fmla="*/ 0 w 441"/>
                <a:gd name="T11" fmla="*/ 35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1" h="482">
                  <a:moveTo>
                    <a:pt x="0" y="352"/>
                  </a:moveTo>
                  <a:lnTo>
                    <a:pt x="441" y="0"/>
                  </a:lnTo>
                  <a:lnTo>
                    <a:pt x="441" y="126"/>
                  </a:lnTo>
                  <a:lnTo>
                    <a:pt x="0" y="482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15"/>
            <p:cNvSpPr>
              <a:spLocks/>
            </p:cNvSpPr>
            <p:nvPr/>
          </p:nvSpPr>
          <p:spPr bwMode="auto">
            <a:xfrm>
              <a:off x="2566" y="2917"/>
              <a:ext cx="102" cy="328"/>
            </a:xfrm>
            <a:custGeom>
              <a:avLst/>
              <a:gdLst>
                <a:gd name="T0" fmla="*/ 0 w 102"/>
                <a:gd name="T1" fmla="*/ 82 h 328"/>
                <a:gd name="T2" fmla="*/ 102 w 102"/>
                <a:gd name="T3" fmla="*/ 0 h 328"/>
                <a:gd name="T4" fmla="*/ 100 w 102"/>
                <a:gd name="T5" fmla="*/ 243 h 328"/>
                <a:gd name="T6" fmla="*/ 0 w 102"/>
                <a:gd name="T7" fmla="*/ 328 h 328"/>
                <a:gd name="T8" fmla="*/ 0 w 102"/>
                <a:gd name="T9" fmla="*/ 82 h 328"/>
                <a:gd name="T10" fmla="*/ 0 w 102"/>
                <a:gd name="T11" fmla="*/ 8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28">
                  <a:moveTo>
                    <a:pt x="0" y="82"/>
                  </a:moveTo>
                  <a:lnTo>
                    <a:pt x="102" y="0"/>
                  </a:lnTo>
                  <a:lnTo>
                    <a:pt x="100" y="243"/>
                  </a:lnTo>
                  <a:lnTo>
                    <a:pt x="0" y="328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16"/>
            <p:cNvSpPr>
              <a:spLocks/>
            </p:cNvSpPr>
            <p:nvPr/>
          </p:nvSpPr>
          <p:spPr bwMode="auto">
            <a:xfrm>
              <a:off x="2699" y="2706"/>
              <a:ext cx="224" cy="279"/>
            </a:xfrm>
            <a:custGeom>
              <a:avLst/>
              <a:gdLst>
                <a:gd name="T0" fmla="*/ 2 w 224"/>
                <a:gd name="T1" fmla="*/ 185 h 279"/>
                <a:gd name="T2" fmla="*/ 224 w 224"/>
                <a:gd name="T3" fmla="*/ 0 h 279"/>
                <a:gd name="T4" fmla="*/ 224 w 224"/>
                <a:gd name="T5" fmla="*/ 95 h 279"/>
                <a:gd name="T6" fmla="*/ 0 w 224"/>
                <a:gd name="T7" fmla="*/ 279 h 279"/>
                <a:gd name="T8" fmla="*/ 2 w 224"/>
                <a:gd name="T9" fmla="*/ 185 h 279"/>
                <a:gd name="T10" fmla="*/ 2 w 224"/>
                <a:gd name="T11" fmla="*/ 18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2" y="185"/>
                  </a:moveTo>
                  <a:lnTo>
                    <a:pt x="224" y="0"/>
                  </a:lnTo>
                  <a:lnTo>
                    <a:pt x="224" y="95"/>
                  </a:lnTo>
                  <a:lnTo>
                    <a:pt x="0" y="279"/>
                  </a:lnTo>
                  <a:lnTo>
                    <a:pt x="2" y="185"/>
                  </a:lnTo>
                  <a:lnTo>
                    <a:pt x="2" y="18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17"/>
            <p:cNvSpPr>
              <a:spLocks/>
            </p:cNvSpPr>
            <p:nvPr/>
          </p:nvSpPr>
          <p:spPr bwMode="auto">
            <a:xfrm>
              <a:off x="2699" y="2853"/>
              <a:ext cx="224" cy="279"/>
            </a:xfrm>
            <a:custGeom>
              <a:avLst/>
              <a:gdLst>
                <a:gd name="T0" fmla="*/ 0 w 224"/>
                <a:gd name="T1" fmla="*/ 184 h 279"/>
                <a:gd name="T2" fmla="*/ 224 w 224"/>
                <a:gd name="T3" fmla="*/ 0 h 279"/>
                <a:gd name="T4" fmla="*/ 222 w 224"/>
                <a:gd name="T5" fmla="*/ 90 h 279"/>
                <a:gd name="T6" fmla="*/ 0 w 224"/>
                <a:gd name="T7" fmla="*/ 279 h 279"/>
                <a:gd name="T8" fmla="*/ 0 w 224"/>
                <a:gd name="T9" fmla="*/ 184 h 279"/>
                <a:gd name="T10" fmla="*/ 0 w 224"/>
                <a:gd name="T11" fmla="*/ 18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79">
                  <a:moveTo>
                    <a:pt x="0" y="184"/>
                  </a:moveTo>
                  <a:lnTo>
                    <a:pt x="224" y="0"/>
                  </a:lnTo>
                  <a:lnTo>
                    <a:pt x="222" y="90"/>
                  </a:lnTo>
                  <a:lnTo>
                    <a:pt x="0" y="279"/>
                  </a:lnTo>
                  <a:lnTo>
                    <a:pt x="0" y="18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7" name="Group 356"/>
          <p:cNvGrpSpPr/>
          <p:nvPr/>
        </p:nvGrpSpPr>
        <p:grpSpPr>
          <a:xfrm flipH="1">
            <a:off x="2679210" y="2029435"/>
            <a:ext cx="330200" cy="603251"/>
            <a:chOff x="2941469" y="5375647"/>
            <a:chExt cx="330200" cy="603251"/>
          </a:xfrm>
        </p:grpSpPr>
        <p:sp>
          <p:nvSpPr>
            <p:cNvPr id="358" name="Freeform 156"/>
            <p:cNvSpPr>
              <a:spLocks/>
            </p:cNvSpPr>
            <p:nvPr/>
          </p:nvSpPr>
          <p:spPr bwMode="auto">
            <a:xfrm>
              <a:off x="2941469" y="5535985"/>
              <a:ext cx="330200" cy="442913"/>
            </a:xfrm>
            <a:custGeom>
              <a:avLst/>
              <a:gdLst>
                <a:gd name="T0" fmla="*/ 82 w 88"/>
                <a:gd name="T1" fmla="*/ 18 h 118"/>
                <a:gd name="T2" fmla="*/ 50 w 88"/>
                <a:gd name="T3" fmla="*/ 6 h 118"/>
                <a:gd name="T4" fmla="*/ 3 w 88"/>
                <a:gd name="T5" fmla="*/ 118 h 118"/>
                <a:gd name="T6" fmla="*/ 88 w 88"/>
                <a:gd name="T7" fmla="*/ 47 h 118"/>
                <a:gd name="T8" fmla="*/ 82 w 88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8">
                  <a:moveTo>
                    <a:pt x="82" y="18"/>
                  </a:moveTo>
                  <a:cubicBezTo>
                    <a:pt x="78" y="9"/>
                    <a:pt x="67" y="0"/>
                    <a:pt x="50" y="6"/>
                  </a:cubicBezTo>
                  <a:cubicBezTo>
                    <a:pt x="0" y="22"/>
                    <a:pt x="3" y="118"/>
                    <a:pt x="3" y="118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47"/>
                    <a:pt x="88" y="32"/>
                    <a:pt x="82" y="1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Oval 157"/>
            <p:cNvSpPr>
              <a:spLocks noChangeArrowheads="1"/>
            </p:cNvSpPr>
            <p:nvPr/>
          </p:nvSpPr>
          <p:spPr bwMode="auto">
            <a:xfrm rot="279703">
              <a:off x="3036719" y="5375647"/>
              <a:ext cx="176213" cy="2127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1" name="Rectangle 360"/>
          <p:cNvSpPr/>
          <p:nvPr/>
        </p:nvSpPr>
        <p:spPr>
          <a:xfrm>
            <a:off x="5573712" y="2193969"/>
            <a:ext cx="5037137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DDoS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Secure</a:t>
            </a:r>
          </a:p>
        </p:txBody>
      </p:sp>
      <p:sp>
        <p:nvSpPr>
          <p:cNvPr id="362" name="Rectangle 361"/>
          <p:cNvSpPr/>
          <p:nvPr/>
        </p:nvSpPr>
        <p:spPr>
          <a:xfrm>
            <a:off x="5573712" y="1250950"/>
            <a:ext cx="5037137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Spotlight Attacker Database</a:t>
            </a:r>
          </a:p>
        </p:txBody>
      </p:sp>
      <p:sp>
        <p:nvSpPr>
          <p:cNvPr id="363" name="Rectangle 362"/>
          <p:cNvSpPr/>
          <p:nvPr/>
        </p:nvSpPr>
        <p:spPr>
          <a:xfrm>
            <a:off x="5573712" y="1718981"/>
            <a:ext cx="5037137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91440" rIns="182880" bIns="91440" rtlCol="0"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WebApp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Secure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73712" y="2644212"/>
            <a:ext cx="5037137" cy="3155208"/>
            <a:chOff x="5573712" y="1644910"/>
            <a:chExt cx="5037137" cy="3155208"/>
          </a:xfrm>
        </p:grpSpPr>
        <p:sp>
          <p:nvSpPr>
            <p:cNvPr id="360" name="Rectangle 359"/>
            <p:cNvSpPr/>
            <p:nvPr/>
          </p:nvSpPr>
          <p:spPr>
            <a:xfrm>
              <a:off x="5573712" y="1644910"/>
              <a:ext cx="5037137" cy="49244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80" tIns="91440" rIns="182880" bIns="91440" rtlCol="0" anchor="t" anchorCtr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  <a:latin typeface="Arial" charset="0"/>
                  <a:cs typeface="Arial" charset="0"/>
                </a:rPr>
                <a:t>SRX Secure</a:t>
              </a: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573712" y="2147088"/>
              <a:ext cx="5037137" cy="265303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80" tIns="91440" rIns="182880" bIns="91440" rtlCol="0" anchor="t" anchorCtr="0"/>
            <a:lstStyle/>
            <a:p>
              <a:pPr fontAlgn="base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5"/>
                  </a:solidFill>
                  <a:latin typeface="Arial" charset="0"/>
                  <a:cs typeface="Arial" charset="0"/>
                </a:rPr>
                <a:t>What it </a:t>
              </a:r>
              <a:r>
                <a:rPr lang="en-US" sz="1400" b="1" dirty="0" smtClean="0">
                  <a:solidFill>
                    <a:schemeClr val="accent5"/>
                  </a:solidFill>
                  <a:latin typeface="Arial" charset="0"/>
                  <a:cs typeface="Arial" charset="0"/>
                </a:rPr>
                <a:t>is</a:t>
              </a:r>
              <a:endParaRPr lang="en-US" sz="1400" b="1" dirty="0">
                <a:solidFill>
                  <a:schemeClr val="accent5"/>
                </a:solidFill>
                <a:latin typeface="Arial" charset="0"/>
                <a:cs typeface="Arial" charset="0"/>
              </a:endParaRPr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/>
                <a:t>Provides network security services</a:t>
              </a:r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 smtClean="0"/>
                <a:t>WebApp Secure communicates </a:t>
              </a:r>
              <a:r>
                <a:rPr lang="en-US" sz="1300" dirty="0"/>
                <a:t>attacker information</a:t>
              </a:r>
              <a:br>
                <a:rPr lang="en-US" sz="1300" dirty="0"/>
              </a:br>
              <a:r>
                <a:rPr lang="en-US" sz="1300" dirty="0"/>
                <a:t>to SRX upon detection of attempted </a:t>
              </a:r>
              <a:r>
                <a:rPr lang="en-US" sz="1300" dirty="0" smtClean="0"/>
                <a:t>breach</a:t>
              </a:r>
            </a:p>
            <a:p>
              <a:pPr marL="173038" indent="-173038" fontAlgn="base"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 smtClean="0"/>
                <a:t>SRX </a:t>
              </a:r>
              <a:r>
                <a:rPr lang="en-US" sz="1300" dirty="0"/>
                <a:t>uses </a:t>
              </a:r>
              <a:r>
                <a:rPr lang="en-US" sz="1300" dirty="0" smtClean="0"/>
                <a:t>WebApp Secure intelligence </a:t>
              </a:r>
              <a:r>
                <a:rPr lang="en-US" sz="1300" dirty="0"/>
                <a:t>about </a:t>
              </a:r>
              <a:r>
                <a:rPr lang="en-US" sz="1300" dirty="0" smtClean="0"/>
                <a:t>ongoing</a:t>
              </a:r>
              <a:r>
                <a:rPr lang="en-US" sz="1300" dirty="0"/>
                <a:t/>
              </a:r>
              <a:br>
                <a:rPr lang="en-US" sz="1300" dirty="0"/>
              </a:br>
              <a:r>
                <a:rPr lang="en-US" sz="1300" dirty="0"/>
                <a:t>attack to </a:t>
              </a:r>
              <a:r>
                <a:rPr lang="en-US" sz="1300" dirty="0" smtClean="0"/>
                <a:t>block </a:t>
              </a:r>
              <a:r>
                <a:rPr lang="en-US" sz="1300" dirty="0"/>
                <a:t>offending IP(s)</a:t>
              </a:r>
            </a:p>
            <a:p>
              <a:pPr fontAlgn="base">
                <a:spcBef>
                  <a:spcPts val="600"/>
                </a:spcBef>
              </a:pPr>
              <a:r>
                <a:rPr lang="en-US" sz="1400" b="1" dirty="0">
                  <a:solidFill>
                    <a:schemeClr val="accent5"/>
                  </a:solidFill>
                  <a:latin typeface="Arial" charset="0"/>
                  <a:cs typeface="Arial" charset="0"/>
                </a:rPr>
                <a:t>Why it’s different</a:t>
              </a:r>
            </a:p>
            <a:p>
              <a:pPr marL="173038" indent="-173038" fontAlgn="base">
                <a:lnSpc>
                  <a:spcPct val="100000"/>
                </a:lnSpc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/>
                <a:t>Only security provider to leverage hacker profile</a:t>
              </a:r>
              <a:br>
                <a:rPr lang="en-US" sz="1300" dirty="0"/>
              </a:br>
              <a:r>
                <a:rPr lang="en-US" sz="1300" dirty="0"/>
                <a:t>intelligence in network firewalling</a:t>
              </a:r>
            </a:p>
            <a:p>
              <a:pPr marL="173038" indent="-173038" fontAlgn="base">
                <a:lnSpc>
                  <a:spcPct val="100000"/>
                </a:lnSpc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/>
                <a:t>Provides </a:t>
              </a:r>
              <a:r>
                <a:rPr lang="en-US" sz="1300" dirty="0" smtClean="0"/>
                <a:t>large-scale </a:t>
              </a:r>
              <a:r>
                <a:rPr lang="en-US" sz="1300" dirty="0"/>
                <a:t>web attack </a:t>
              </a:r>
              <a:r>
                <a:rPr lang="en-US" sz="1300" dirty="0" smtClean="0"/>
                <a:t>mitigation</a:t>
              </a:r>
              <a:br>
                <a:rPr lang="en-US" sz="1300" dirty="0" smtClean="0"/>
              </a:br>
              <a:r>
                <a:rPr lang="en-US" sz="1300" dirty="0" smtClean="0"/>
                <a:t>and web </a:t>
              </a:r>
              <a:r>
                <a:rPr lang="en-US" sz="1300" dirty="0" err="1"/>
                <a:t>DDoS</a:t>
              </a:r>
              <a:r>
                <a:rPr lang="en-US" sz="1300" dirty="0"/>
                <a:t> prevention</a:t>
              </a:r>
            </a:p>
            <a:p>
              <a:pPr marL="173038" indent="-173038" fontAlgn="base">
                <a:lnSpc>
                  <a:spcPct val="100000"/>
                </a:lnSpc>
                <a:buClr>
                  <a:schemeClr val="accent5"/>
                </a:buClr>
                <a:buSzPct val="75000"/>
                <a:buFont typeface="Wingdings" pitchFamily="2" charset="2"/>
                <a:buChar char="§"/>
              </a:pPr>
              <a:r>
                <a:rPr lang="en-US" sz="1300" dirty="0"/>
                <a:t>Extends existing SRX capabilities with web </a:t>
              </a:r>
              <a:r>
                <a:rPr lang="en-US" sz="1300" dirty="0" err="1"/>
                <a:t>DDoS</a:t>
              </a:r>
              <a:r>
                <a:rPr lang="en-US" sz="1300" dirty="0"/>
                <a:t> mitigation</a:t>
              </a: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3396763" y="4004861"/>
            <a:ext cx="1166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Spotlight Attacker Database</a:t>
            </a:r>
          </a:p>
        </p:txBody>
      </p:sp>
      <p:sp>
        <p:nvSpPr>
          <p:cNvPr id="130" name="Up-Down Arrow 1"/>
          <p:cNvSpPr/>
          <p:nvPr/>
        </p:nvSpPr>
        <p:spPr>
          <a:xfrm rot="3009417">
            <a:off x="3717363" y="2666188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Up-Down Arrow 1"/>
          <p:cNvSpPr/>
          <p:nvPr/>
        </p:nvSpPr>
        <p:spPr>
          <a:xfrm rot="14030781">
            <a:off x="3586101" y="2776064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Up-Down Arrow 1"/>
          <p:cNvSpPr/>
          <p:nvPr/>
        </p:nvSpPr>
        <p:spPr>
          <a:xfrm rot="18683858">
            <a:off x="1734796" y="2595163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6"/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Up-Down Arrow 1"/>
          <p:cNvSpPr/>
          <p:nvPr/>
        </p:nvSpPr>
        <p:spPr>
          <a:xfrm rot="14030781">
            <a:off x="1927385" y="4100436"/>
            <a:ext cx="289190" cy="364112"/>
          </a:xfrm>
          <a:prstGeom prst="upArrow">
            <a:avLst/>
          </a:prstGeom>
          <a:gradFill flip="none" rotWithShape="1">
            <a:gsLst>
              <a:gs pos="50000">
                <a:schemeClr val="accent5"/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37305" y="1540179"/>
            <a:ext cx="1348631" cy="1391611"/>
            <a:chOff x="3561034" y="3818783"/>
            <a:chExt cx="1348631" cy="1391611"/>
          </a:xfrm>
        </p:grpSpPr>
        <p:sp>
          <p:nvSpPr>
            <p:cNvPr id="135" name="Rectangle 252"/>
            <p:cNvSpPr/>
            <p:nvPr/>
          </p:nvSpPr>
          <p:spPr>
            <a:xfrm>
              <a:off x="3561034" y="4156105"/>
              <a:ext cx="1348631" cy="1054289"/>
            </a:xfrm>
            <a:custGeom>
              <a:avLst/>
              <a:gdLst>
                <a:gd name="connsiteX0" fmla="*/ 0 w 1269076"/>
                <a:gd name="connsiteY0" fmla="*/ 0 h 925488"/>
                <a:gd name="connsiteX1" fmla="*/ 1269076 w 1269076"/>
                <a:gd name="connsiteY1" fmla="*/ 0 h 925488"/>
                <a:gd name="connsiteX2" fmla="*/ 1269076 w 1269076"/>
                <a:gd name="connsiteY2" fmla="*/ 925488 h 925488"/>
                <a:gd name="connsiteX3" fmla="*/ 0 w 1269076"/>
                <a:gd name="connsiteY3" fmla="*/ 925488 h 925488"/>
                <a:gd name="connsiteX4" fmla="*/ 0 w 1269076"/>
                <a:gd name="connsiteY4" fmla="*/ 0 h 925488"/>
                <a:gd name="connsiteX0" fmla="*/ 742604 w 1269076"/>
                <a:gd name="connsiteY0" fmla="*/ 0 h 1064033"/>
                <a:gd name="connsiteX1" fmla="*/ 1269076 w 1269076"/>
                <a:gd name="connsiteY1" fmla="*/ 138545 h 1064033"/>
                <a:gd name="connsiteX2" fmla="*/ 1269076 w 1269076"/>
                <a:gd name="connsiteY2" fmla="*/ 1064033 h 1064033"/>
                <a:gd name="connsiteX3" fmla="*/ 0 w 1269076"/>
                <a:gd name="connsiteY3" fmla="*/ 1064033 h 1064033"/>
                <a:gd name="connsiteX4" fmla="*/ 742604 w 1269076"/>
                <a:gd name="connsiteY4" fmla="*/ 0 h 1064033"/>
                <a:gd name="connsiteX0" fmla="*/ 814647 w 1341119"/>
                <a:gd name="connsiteY0" fmla="*/ 0 h 1064033"/>
                <a:gd name="connsiteX1" fmla="*/ 1341119 w 1341119"/>
                <a:gd name="connsiteY1" fmla="*/ 138545 h 1064033"/>
                <a:gd name="connsiteX2" fmla="*/ 1341119 w 1341119"/>
                <a:gd name="connsiteY2" fmla="*/ 1064033 h 1064033"/>
                <a:gd name="connsiteX3" fmla="*/ 0 w 1341119"/>
                <a:gd name="connsiteY3" fmla="*/ 592978 h 1064033"/>
                <a:gd name="connsiteX4" fmla="*/ 814647 w 1341119"/>
                <a:gd name="connsiteY4" fmla="*/ 0 h 1064033"/>
                <a:gd name="connsiteX0" fmla="*/ 814647 w 1341119"/>
                <a:gd name="connsiteY0" fmla="*/ 0 h 1058492"/>
                <a:gd name="connsiteX1" fmla="*/ 1341119 w 1341119"/>
                <a:gd name="connsiteY1" fmla="*/ 138545 h 1058492"/>
                <a:gd name="connsiteX2" fmla="*/ 737061 w 1341119"/>
                <a:gd name="connsiteY2" fmla="*/ 1058492 h 1058492"/>
                <a:gd name="connsiteX3" fmla="*/ 0 w 1341119"/>
                <a:gd name="connsiteY3" fmla="*/ 592978 h 1058492"/>
                <a:gd name="connsiteX4" fmla="*/ 814647 w 1341119"/>
                <a:gd name="connsiteY4" fmla="*/ 0 h 1058492"/>
                <a:gd name="connsiteX0" fmla="*/ 814647 w 1468581"/>
                <a:gd name="connsiteY0" fmla="*/ 0 h 1058492"/>
                <a:gd name="connsiteX1" fmla="*/ 1468581 w 1468581"/>
                <a:gd name="connsiteY1" fmla="*/ 437803 h 1058492"/>
                <a:gd name="connsiteX2" fmla="*/ 737061 w 1468581"/>
                <a:gd name="connsiteY2" fmla="*/ 1058492 h 1058492"/>
                <a:gd name="connsiteX3" fmla="*/ 0 w 1468581"/>
                <a:gd name="connsiteY3" fmla="*/ 592978 h 1058492"/>
                <a:gd name="connsiteX4" fmla="*/ 814647 w 1468581"/>
                <a:gd name="connsiteY4" fmla="*/ 0 h 1058492"/>
                <a:gd name="connsiteX0" fmla="*/ 836814 w 1468581"/>
                <a:gd name="connsiteY0" fmla="*/ 0 h 1119452"/>
                <a:gd name="connsiteX1" fmla="*/ 1468581 w 1468581"/>
                <a:gd name="connsiteY1" fmla="*/ 498763 h 1119452"/>
                <a:gd name="connsiteX2" fmla="*/ 737061 w 1468581"/>
                <a:gd name="connsiteY2" fmla="*/ 1119452 h 1119452"/>
                <a:gd name="connsiteX3" fmla="*/ 0 w 1468581"/>
                <a:gd name="connsiteY3" fmla="*/ 653938 h 1119452"/>
                <a:gd name="connsiteX4" fmla="*/ 836814 w 1468581"/>
                <a:gd name="connsiteY4" fmla="*/ 0 h 1119452"/>
                <a:gd name="connsiteX0" fmla="*/ 770312 w 1402079"/>
                <a:gd name="connsiteY0" fmla="*/ 0 h 1119452"/>
                <a:gd name="connsiteX1" fmla="*/ 1402079 w 1402079"/>
                <a:gd name="connsiteY1" fmla="*/ 498763 h 1119452"/>
                <a:gd name="connsiteX2" fmla="*/ 670559 w 1402079"/>
                <a:gd name="connsiteY2" fmla="*/ 1119452 h 1119452"/>
                <a:gd name="connsiteX3" fmla="*/ 0 w 1402079"/>
                <a:gd name="connsiteY3" fmla="*/ 598520 h 1119452"/>
                <a:gd name="connsiteX4" fmla="*/ 770312 w 1402079"/>
                <a:gd name="connsiteY4" fmla="*/ 0 h 1119452"/>
                <a:gd name="connsiteX0" fmla="*/ 770312 w 1402079"/>
                <a:gd name="connsiteY0" fmla="*/ 0 h 1124994"/>
                <a:gd name="connsiteX1" fmla="*/ 1402079 w 1402079"/>
                <a:gd name="connsiteY1" fmla="*/ 498763 h 1124994"/>
                <a:gd name="connsiteX2" fmla="*/ 631766 w 1402079"/>
                <a:gd name="connsiteY2" fmla="*/ 1124994 h 1124994"/>
                <a:gd name="connsiteX3" fmla="*/ 0 w 1402079"/>
                <a:gd name="connsiteY3" fmla="*/ 598520 h 1124994"/>
                <a:gd name="connsiteX4" fmla="*/ 770312 w 1402079"/>
                <a:gd name="connsiteY4" fmla="*/ 0 h 1124994"/>
                <a:gd name="connsiteX0" fmla="*/ 770312 w 1402079"/>
                <a:gd name="connsiteY0" fmla="*/ 0 h 1025241"/>
                <a:gd name="connsiteX1" fmla="*/ 1402079 w 1402079"/>
                <a:gd name="connsiteY1" fmla="*/ 498763 h 1025241"/>
                <a:gd name="connsiteX2" fmla="*/ 543097 w 1402079"/>
                <a:gd name="connsiteY2" fmla="*/ 1025241 h 1025241"/>
                <a:gd name="connsiteX3" fmla="*/ 0 w 1402079"/>
                <a:gd name="connsiteY3" fmla="*/ 598520 h 1025241"/>
                <a:gd name="connsiteX4" fmla="*/ 770312 w 1402079"/>
                <a:gd name="connsiteY4" fmla="*/ 0 h 1025241"/>
                <a:gd name="connsiteX0" fmla="*/ 770312 w 1318952"/>
                <a:gd name="connsiteY0" fmla="*/ 0 h 1025241"/>
                <a:gd name="connsiteX1" fmla="*/ 1318952 w 1318952"/>
                <a:gd name="connsiteY1" fmla="*/ 432262 h 1025241"/>
                <a:gd name="connsiteX2" fmla="*/ 543097 w 1318952"/>
                <a:gd name="connsiteY2" fmla="*/ 1025241 h 1025241"/>
                <a:gd name="connsiteX3" fmla="*/ 0 w 1318952"/>
                <a:gd name="connsiteY3" fmla="*/ 598520 h 1025241"/>
                <a:gd name="connsiteX4" fmla="*/ 770312 w 1318952"/>
                <a:gd name="connsiteY4" fmla="*/ 0 h 1025241"/>
                <a:gd name="connsiteX0" fmla="*/ 687185 w 1235825"/>
                <a:gd name="connsiteY0" fmla="*/ 0 h 1025241"/>
                <a:gd name="connsiteX1" fmla="*/ 1235825 w 1235825"/>
                <a:gd name="connsiteY1" fmla="*/ 432262 h 1025241"/>
                <a:gd name="connsiteX2" fmla="*/ 459970 w 1235825"/>
                <a:gd name="connsiteY2" fmla="*/ 1025241 h 1025241"/>
                <a:gd name="connsiteX3" fmla="*/ 0 w 1235825"/>
                <a:gd name="connsiteY3" fmla="*/ 637313 h 1025241"/>
                <a:gd name="connsiteX4" fmla="*/ 687185 w 1235825"/>
                <a:gd name="connsiteY4" fmla="*/ 0 h 1025241"/>
                <a:gd name="connsiteX0" fmla="*/ 781396 w 1235825"/>
                <a:gd name="connsiteY0" fmla="*/ 0 h 931030"/>
                <a:gd name="connsiteX1" fmla="*/ 1235825 w 1235825"/>
                <a:gd name="connsiteY1" fmla="*/ 338051 h 931030"/>
                <a:gd name="connsiteX2" fmla="*/ 459970 w 1235825"/>
                <a:gd name="connsiteY2" fmla="*/ 931030 h 931030"/>
                <a:gd name="connsiteX3" fmla="*/ 0 w 1235825"/>
                <a:gd name="connsiteY3" fmla="*/ 543102 h 931030"/>
                <a:gd name="connsiteX4" fmla="*/ 781396 w 1235825"/>
                <a:gd name="connsiteY4" fmla="*/ 0 h 931030"/>
                <a:gd name="connsiteX0" fmla="*/ 703811 w 1158240"/>
                <a:gd name="connsiteY0" fmla="*/ 0 h 931030"/>
                <a:gd name="connsiteX1" fmla="*/ 1158240 w 1158240"/>
                <a:gd name="connsiteY1" fmla="*/ 338051 h 931030"/>
                <a:gd name="connsiteX2" fmla="*/ 382385 w 1158240"/>
                <a:gd name="connsiteY2" fmla="*/ 931030 h 931030"/>
                <a:gd name="connsiteX3" fmla="*/ 0 w 1158240"/>
                <a:gd name="connsiteY3" fmla="*/ 482142 h 931030"/>
                <a:gd name="connsiteX4" fmla="*/ 703811 w 1158240"/>
                <a:gd name="connsiteY4" fmla="*/ 0 h 931030"/>
                <a:gd name="connsiteX0" fmla="*/ 703811 w 1158240"/>
                <a:gd name="connsiteY0" fmla="*/ 0 h 864528"/>
                <a:gd name="connsiteX1" fmla="*/ 1158240 w 1158240"/>
                <a:gd name="connsiteY1" fmla="*/ 338051 h 864528"/>
                <a:gd name="connsiteX2" fmla="*/ 454428 w 1158240"/>
                <a:gd name="connsiteY2" fmla="*/ 864528 h 864528"/>
                <a:gd name="connsiteX3" fmla="*/ 0 w 1158240"/>
                <a:gd name="connsiteY3" fmla="*/ 482142 h 864528"/>
                <a:gd name="connsiteX4" fmla="*/ 703811 w 1158240"/>
                <a:gd name="connsiteY4" fmla="*/ 0 h 864528"/>
                <a:gd name="connsiteX0" fmla="*/ 703811 w 1158240"/>
                <a:gd name="connsiteY0" fmla="*/ 0 h 875612"/>
                <a:gd name="connsiteX1" fmla="*/ 1158240 w 1158240"/>
                <a:gd name="connsiteY1" fmla="*/ 338051 h 875612"/>
                <a:gd name="connsiteX2" fmla="*/ 476595 w 1158240"/>
                <a:gd name="connsiteY2" fmla="*/ 875612 h 875612"/>
                <a:gd name="connsiteX3" fmla="*/ 0 w 1158240"/>
                <a:gd name="connsiteY3" fmla="*/ 482142 h 875612"/>
                <a:gd name="connsiteX4" fmla="*/ 703811 w 1158240"/>
                <a:gd name="connsiteY4" fmla="*/ 0 h 875612"/>
                <a:gd name="connsiteX0" fmla="*/ 681644 w 1136073"/>
                <a:gd name="connsiteY0" fmla="*/ 0 h 875612"/>
                <a:gd name="connsiteX1" fmla="*/ 1136073 w 1136073"/>
                <a:gd name="connsiteY1" fmla="*/ 338051 h 875612"/>
                <a:gd name="connsiteX2" fmla="*/ 454428 w 1136073"/>
                <a:gd name="connsiteY2" fmla="*/ 875612 h 875612"/>
                <a:gd name="connsiteX3" fmla="*/ 0 w 1136073"/>
                <a:gd name="connsiteY3" fmla="*/ 498768 h 875612"/>
                <a:gd name="connsiteX4" fmla="*/ 681644 w 1136073"/>
                <a:gd name="connsiteY4" fmla="*/ 0 h 875612"/>
                <a:gd name="connsiteX0" fmla="*/ 662594 w 1117023"/>
                <a:gd name="connsiteY0" fmla="*/ 0 h 875612"/>
                <a:gd name="connsiteX1" fmla="*/ 1117023 w 1117023"/>
                <a:gd name="connsiteY1" fmla="*/ 338051 h 875612"/>
                <a:gd name="connsiteX2" fmla="*/ 435378 w 1117023"/>
                <a:gd name="connsiteY2" fmla="*/ 875612 h 875612"/>
                <a:gd name="connsiteX3" fmla="*/ 0 w 1117023"/>
                <a:gd name="connsiteY3" fmla="*/ 484480 h 875612"/>
                <a:gd name="connsiteX4" fmla="*/ 662594 w 1117023"/>
                <a:gd name="connsiteY4" fmla="*/ 0 h 875612"/>
                <a:gd name="connsiteX0" fmla="*/ 662594 w 1117023"/>
                <a:gd name="connsiteY0" fmla="*/ 0 h 863705"/>
                <a:gd name="connsiteX1" fmla="*/ 1117023 w 1117023"/>
                <a:gd name="connsiteY1" fmla="*/ 338051 h 863705"/>
                <a:gd name="connsiteX2" fmla="*/ 461572 w 1117023"/>
                <a:gd name="connsiteY2" fmla="*/ 863705 h 863705"/>
                <a:gd name="connsiteX3" fmla="*/ 0 w 1117023"/>
                <a:gd name="connsiteY3" fmla="*/ 484480 h 863705"/>
                <a:gd name="connsiteX4" fmla="*/ 662594 w 1117023"/>
                <a:gd name="connsiteY4" fmla="*/ 0 h 863705"/>
                <a:gd name="connsiteX0" fmla="*/ 624494 w 1117023"/>
                <a:gd name="connsiteY0" fmla="*/ 0 h 873230"/>
                <a:gd name="connsiteX1" fmla="*/ 1117023 w 1117023"/>
                <a:gd name="connsiteY1" fmla="*/ 347576 h 873230"/>
                <a:gd name="connsiteX2" fmla="*/ 461572 w 1117023"/>
                <a:gd name="connsiteY2" fmla="*/ 873230 h 873230"/>
                <a:gd name="connsiteX3" fmla="*/ 0 w 1117023"/>
                <a:gd name="connsiteY3" fmla="*/ 494005 h 873230"/>
                <a:gd name="connsiteX4" fmla="*/ 624494 w 1117023"/>
                <a:gd name="connsiteY4" fmla="*/ 0 h 87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23" h="873230">
                  <a:moveTo>
                    <a:pt x="624494" y="0"/>
                  </a:moveTo>
                  <a:lnTo>
                    <a:pt x="1117023" y="347576"/>
                  </a:lnTo>
                  <a:lnTo>
                    <a:pt x="461572" y="873230"/>
                  </a:lnTo>
                  <a:lnTo>
                    <a:pt x="0" y="494005"/>
                  </a:lnTo>
                  <a:lnTo>
                    <a:pt x="624494" y="0"/>
                  </a:lnTo>
                  <a:close/>
                </a:path>
              </a:pathLst>
            </a:custGeom>
            <a:gradFill flip="none" rotWithShape="1">
              <a:gsLst>
                <a:gs pos="11000">
                  <a:schemeClr val="accent6"/>
                </a:gs>
                <a:gs pos="72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229"/>
            <p:cNvGrpSpPr>
              <a:grpSpLocks noChangeAspect="1"/>
            </p:cNvGrpSpPr>
            <p:nvPr/>
          </p:nvGrpSpPr>
          <p:grpSpPr bwMode="auto">
            <a:xfrm>
              <a:off x="4136882" y="3818783"/>
              <a:ext cx="365274" cy="753577"/>
              <a:chOff x="2564" y="1676"/>
              <a:chExt cx="571" cy="1178"/>
            </a:xfrm>
          </p:grpSpPr>
          <p:sp>
            <p:nvSpPr>
              <p:cNvPr id="190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1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3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6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0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1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2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3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4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37" name="Group 229"/>
            <p:cNvGrpSpPr>
              <a:grpSpLocks noChangeAspect="1"/>
            </p:cNvGrpSpPr>
            <p:nvPr/>
          </p:nvGrpSpPr>
          <p:grpSpPr bwMode="auto">
            <a:xfrm>
              <a:off x="3909340" y="3995769"/>
              <a:ext cx="365274" cy="753577"/>
              <a:chOff x="2564" y="1676"/>
              <a:chExt cx="571" cy="1178"/>
            </a:xfrm>
          </p:grpSpPr>
          <p:sp>
            <p:nvSpPr>
              <p:cNvPr id="181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2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3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4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5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6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7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8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9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38" name="Group 229"/>
            <p:cNvGrpSpPr>
              <a:grpSpLocks noChangeAspect="1"/>
            </p:cNvGrpSpPr>
            <p:nvPr/>
          </p:nvGrpSpPr>
          <p:grpSpPr bwMode="auto">
            <a:xfrm>
              <a:off x="3681798" y="4172755"/>
              <a:ext cx="365274" cy="753577"/>
              <a:chOff x="2564" y="1676"/>
              <a:chExt cx="571" cy="1178"/>
            </a:xfrm>
          </p:grpSpPr>
          <p:sp>
            <p:nvSpPr>
              <p:cNvPr id="172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3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4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5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6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7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8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9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0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39" name="Group 107"/>
            <p:cNvGrpSpPr>
              <a:grpSpLocks noChangeAspect="1"/>
            </p:cNvGrpSpPr>
            <p:nvPr/>
          </p:nvGrpSpPr>
          <p:grpSpPr bwMode="auto">
            <a:xfrm>
              <a:off x="4031255" y="4684451"/>
              <a:ext cx="192512" cy="386770"/>
              <a:chOff x="2524" y="2472"/>
              <a:chExt cx="441" cy="886"/>
            </a:xfrm>
          </p:grpSpPr>
          <p:sp>
            <p:nvSpPr>
              <p:cNvPr id="162" name="Freeform 108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3" name="Freeform 109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4" name="Freeform 110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5" name="Freeform 111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6" name="Freeform 112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7" name="Freeform 113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8" name="Freeform 114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9" name="Freeform 115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0" name="Freeform 116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1" name="Freeform 117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0" name="Group 107"/>
            <p:cNvGrpSpPr>
              <a:grpSpLocks noChangeAspect="1"/>
            </p:cNvGrpSpPr>
            <p:nvPr/>
          </p:nvGrpSpPr>
          <p:grpSpPr bwMode="auto">
            <a:xfrm>
              <a:off x="4252933" y="4506457"/>
              <a:ext cx="192512" cy="386770"/>
              <a:chOff x="2524" y="2472"/>
              <a:chExt cx="441" cy="886"/>
            </a:xfrm>
          </p:grpSpPr>
          <p:sp>
            <p:nvSpPr>
              <p:cNvPr id="152" name="Freeform 108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3" name="Freeform 109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4" name="Freeform 110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5" name="Freeform 111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6" name="Freeform 112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7" name="Freeform 113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8" name="Freeform 114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9" name="Freeform 115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0" name="Freeform 116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61" name="Freeform 117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41" name="Group 107"/>
            <p:cNvGrpSpPr>
              <a:grpSpLocks noChangeAspect="1"/>
            </p:cNvGrpSpPr>
            <p:nvPr/>
          </p:nvGrpSpPr>
          <p:grpSpPr bwMode="auto">
            <a:xfrm>
              <a:off x="4474612" y="4328463"/>
              <a:ext cx="192512" cy="386770"/>
              <a:chOff x="2524" y="2472"/>
              <a:chExt cx="441" cy="886"/>
            </a:xfrm>
          </p:grpSpPr>
          <p:sp>
            <p:nvSpPr>
              <p:cNvPr id="142" name="Freeform 108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3" name="Freeform 109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4" name="Freeform 110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5" name="Freeform 111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6" name="Freeform 112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7" name="Freeform 113"/>
              <p:cNvSpPr>
                <a:spLocks/>
              </p:cNvSpPr>
              <p:nvPr/>
            </p:nvSpPr>
            <p:spPr bwMode="auto">
              <a:xfrm>
                <a:off x="2524" y="2472"/>
                <a:ext cx="441" cy="886"/>
              </a:xfrm>
              <a:custGeom>
                <a:avLst/>
                <a:gdLst>
                  <a:gd name="T0" fmla="*/ 0 w 441"/>
                  <a:gd name="T1" fmla="*/ 352 h 886"/>
                  <a:gd name="T2" fmla="*/ 441 w 441"/>
                  <a:gd name="T3" fmla="*/ 0 h 886"/>
                  <a:gd name="T4" fmla="*/ 437 w 441"/>
                  <a:gd name="T5" fmla="*/ 511 h 886"/>
                  <a:gd name="T6" fmla="*/ 0 w 441"/>
                  <a:gd name="T7" fmla="*/ 886 h 886"/>
                  <a:gd name="T8" fmla="*/ 0 w 441"/>
                  <a:gd name="T9" fmla="*/ 352 h 886"/>
                  <a:gd name="T10" fmla="*/ 0 w 441"/>
                  <a:gd name="T11" fmla="*/ 352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886">
                    <a:moveTo>
                      <a:pt x="0" y="352"/>
                    </a:moveTo>
                    <a:lnTo>
                      <a:pt x="441" y="0"/>
                    </a:lnTo>
                    <a:lnTo>
                      <a:pt x="437" y="511"/>
                    </a:lnTo>
                    <a:lnTo>
                      <a:pt x="0" y="886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8" name="Freeform 114"/>
              <p:cNvSpPr>
                <a:spLocks/>
              </p:cNvSpPr>
              <p:nvPr/>
            </p:nvSpPr>
            <p:spPr bwMode="auto">
              <a:xfrm>
                <a:off x="2524" y="2472"/>
                <a:ext cx="441" cy="482"/>
              </a:xfrm>
              <a:custGeom>
                <a:avLst/>
                <a:gdLst>
                  <a:gd name="T0" fmla="*/ 0 w 441"/>
                  <a:gd name="T1" fmla="*/ 352 h 482"/>
                  <a:gd name="T2" fmla="*/ 441 w 441"/>
                  <a:gd name="T3" fmla="*/ 0 h 482"/>
                  <a:gd name="T4" fmla="*/ 441 w 441"/>
                  <a:gd name="T5" fmla="*/ 126 h 482"/>
                  <a:gd name="T6" fmla="*/ 0 w 441"/>
                  <a:gd name="T7" fmla="*/ 482 h 482"/>
                  <a:gd name="T8" fmla="*/ 0 w 441"/>
                  <a:gd name="T9" fmla="*/ 352 h 482"/>
                  <a:gd name="T10" fmla="*/ 0 w 441"/>
                  <a:gd name="T11" fmla="*/ 352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82">
                    <a:moveTo>
                      <a:pt x="0" y="352"/>
                    </a:moveTo>
                    <a:lnTo>
                      <a:pt x="441" y="0"/>
                    </a:lnTo>
                    <a:lnTo>
                      <a:pt x="441" y="126"/>
                    </a:lnTo>
                    <a:lnTo>
                      <a:pt x="0" y="482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9" name="Freeform 115"/>
              <p:cNvSpPr>
                <a:spLocks/>
              </p:cNvSpPr>
              <p:nvPr/>
            </p:nvSpPr>
            <p:spPr bwMode="auto">
              <a:xfrm>
                <a:off x="2566" y="2917"/>
                <a:ext cx="102" cy="328"/>
              </a:xfrm>
              <a:custGeom>
                <a:avLst/>
                <a:gdLst>
                  <a:gd name="T0" fmla="*/ 0 w 102"/>
                  <a:gd name="T1" fmla="*/ 82 h 328"/>
                  <a:gd name="T2" fmla="*/ 102 w 102"/>
                  <a:gd name="T3" fmla="*/ 0 h 328"/>
                  <a:gd name="T4" fmla="*/ 100 w 102"/>
                  <a:gd name="T5" fmla="*/ 243 h 328"/>
                  <a:gd name="T6" fmla="*/ 0 w 102"/>
                  <a:gd name="T7" fmla="*/ 328 h 328"/>
                  <a:gd name="T8" fmla="*/ 0 w 102"/>
                  <a:gd name="T9" fmla="*/ 82 h 328"/>
                  <a:gd name="T10" fmla="*/ 0 w 102"/>
                  <a:gd name="T11" fmla="*/ 8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328">
                    <a:moveTo>
                      <a:pt x="0" y="82"/>
                    </a:moveTo>
                    <a:lnTo>
                      <a:pt x="102" y="0"/>
                    </a:lnTo>
                    <a:lnTo>
                      <a:pt x="100" y="243"/>
                    </a:lnTo>
                    <a:lnTo>
                      <a:pt x="0" y="328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0" name="Freeform 116"/>
              <p:cNvSpPr>
                <a:spLocks/>
              </p:cNvSpPr>
              <p:nvPr/>
            </p:nvSpPr>
            <p:spPr bwMode="auto">
              <a:xfrm>
                <a:off x="2699" y="2706"/>
                <a:ext cx="224" cy="279"/>
              </a:xfrm>
              <a:custGeom>
                <a:avLst/>
                <a:gdLst>
                  <a:gd name="T0" fmla="*/ 2 w 224"/>
                  <a:gd name="T1" fmla="*/ 185 h 279"/>
                  <a:gd name="T2" fmla="*/ 224 w 224"/>
                  <a:gd name="T3" fmla="*/ 0 h 279"/>
                  <a:gd name="T4" fmla="*/ 224 w 224"/>
                  <a:gd name="T5" fmla="*/ 95 h 279"/>
                  <a:gd name="T6" fmla="*/ 0 w 224"/>
                  <a:gd name="T7" fmla="*/ 279 h 279"/>
                  <a:gd name="T8" fmla="*/ 2 w 224"/>
                  <a:gd name="T9" fmla="*/ 185 h 279"/>
                  <a:gd name="T10" fmla="*/ 2 w 224"/>
                  <a:gd name="T11" fmla="*/ 18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2" y="185"/>
                    </a:moveTo>
                    <a:lnTo>
                      <a:pt x="224" y="0"/>
                    </a:lnTo>
                    <a:lnTo>
                      <a:pt x="224" y="95"/>
                    </a:lnTo>
                    <a:lnTo>
                      <a:pt x="0" y="279"/>
                    </a:lnTo>
                    <a:lnTo>
                      <a:pt x="2" y="185"/>
                    </a:lnTo>
                    <a:lnTo>
                      <a:pt x="2" y="185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1" name="Freeform 117"/>
              <p:cNvSpPr>
                <a:spLocks/>
              </p:cNvSpPr>
              <p:nvPr/>
            </p:nvSpPr>
            <p:spPr bwMode="auto">
              <a:xfrm>
                <a:off x="2699" y="2853"/>
                <a:ext cx="224" cy="279"/>
              </a:xfrm>
              <a:custGeom>
                <a:avLst/>
                <a:gdLst>
                  <a:gd name="T0" fmla="*/ 0 w 224"/>
                  <a:gd name="T1" fmla="*/ 184 h 279"/>
                  <a:gd name="T2" fmla="*/ 224 w 224"/>
                  <a:gd name="T3" fmla="*/ 0 h 279"/>
                  <a:gd name="T4" fmla="*/ 222 w 224"/>
                  <a:gd name="T5" fmla="*/ 90 h 279"/>
                  <a:gd name="T6" fmla="*/ 0 w 224"/>
                  <a:gd name="T7" fmla="*/ 279 h 279"/>
                  <a:gd name="T8" fmla="*/ 0 w 224"/>
                  <a:gd name="T9" fmla="*/ 184 h 279"/>
                  <a:gd name="T10" fmla="*/ 0 w 224"/>
                  <a:gd name="T11" fmla="*/ 18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79">
                    <a:moveTo>
                      <a:pt x="0" y="184"/>
                    </a:moveTo>
                    <a:lnTo>
                      <a:pt x="224" y="0"/>
                    </a:lnTo>
                    <a:lnTo>
                      <a:pt x="222" y="90"/>
                    </a:lnTo>
                    <a:lnTo>
                      <a:pt x="0" y="279"/>
                    </a:lnTo>
                    <a:lnTo>
                      <a:pt x="0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adFill flip="none" rotWithShape="1">
                <a:gsLst>
                  <a:gs pos="11000">
                    <a:schemeClr val="accent6"/>
                  </a:gs>
                  <a:gs pos="72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77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1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4593577" y="2153560"/>
            <a:ext cx="869345" cy="2744988"/>
          </a:xfrm>
          <a:custGeom>
            <a:avLst/>
            <a:gdLst>
              <a:gd name="connsiteX0" fmla="*/ 0 w 724454"/>
              <a:gd name="connsiteY0" fmla="*/ 0 h 3049987"/>
              <a:gd name="connsiteX1" fmla="*/ 724454 w 724454"/>
              <a:gd name="connsiteY1" fmla="*/ 1466856 h 3049987"/>
              <a:gd name="connsiteX2" fmla="*/ 8944 w 724454"/>
              <a:gd name="connsiteY2" fmla="*/ 3049987 h 3049987"/>
              <a:gd name="connsiteX3" fmla="*/ 0 w 724454"/>
              <a:gd name="connsiteY3" fmla="*/ 0 h 304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454" h="3049987">
                <a:moveTo>
                  <a:pt x="0" y="0"/>
                </a:moveTo>
                <a:lnTo>
                  <a:pt x="724454" y="1466856"/>
                </a:lnTo>
                <a:lnTo>
                  <a:pt x="8944" y="3049987"/>
                </a:lnTo>
                <a:cubicBezTo>
                  <a:pt x="5963" y="2033325"/>
                  <a:pt x="2981" y="1016662"/>
                  <a:pt x="0" y="0"/>
                </a:cubicBezTo>
                <a:close/>
              </a:path>
            </a:pathLst>
          </a:custGeom>
          <a:solidFill>
            <a:srgbClr val="FF8000">
              <a:alpha val="5000"/>
            </a:srgbClr>
          </a:solidFill>
          <a:ln w="9525" cmpd="sng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flipH="1">
            <a:off x="5549209" y="2153560"/>
            <a:ext cx="869345" cy="2744988"/>
          </a:xfrm>
          <a:custGeom>
            <a:avLst/>
            <a:gdLst>
              <a:gd name="connsiteX0" fmla="*/ 0 w 724454"/>
              <a:gd name="connsiteY0" fmla="*/ 0 h 3049987"/>
              <a:gd name="connsiteX1" fmla="*/ 724454 w 724454"/>
              <a:gd name="connsiteY1" fmla="*/ 1466856 h 3049987"/>
              <a:gd name="connsiteX2" fmla="*/ 8944 w 724454"/>
              <a:gd name="connsiteY2" fmla="*/ 3049987 h 3049987"/>
              <a:gd name="connsiteX3" fmla="*/ 0 w 724454"/>
              <a:gd name="connsiteY3" fmla="*/ 0 h 304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454" h="3049987">
                <a:moveTo>
                  <a:pt x="0" y="0"/>
                </a:moveTo>
                <a:lnTo>
                  <a:pt x="724454" y="1466856"/>
                </a:lnTo>
                <a:lnTo>
                  <a:pt x="8944" y="3049987"/>
                </a:lnTo>
                <a:cubicBezTo>
                  <a:pt x="5963" y="2033325"/>
                  <a:pt x="2981" y="1016662"/>
                  <a:pt x="0" y="0"/>
                </a:cubicBezTo>
                <a:close/>
              </a:path>
            </a:pathLst>
          </a:custGeom>
          <a:solidFill>
            <a:srgbClr val="FF8000">
              <a:alpha val="5000"/>
            </a:srgbClr>
          </a:solidFill>
          <a:ln w="9525" cmpd="sng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393031" y="2140508"/>
            <a:ext cx="4315766" cy="2756257"/>
          </a:xfrm>
          <a:prstGeom prst="rect">
            <a:avLst/>
          </a:prstGeom>
          <a:solidFill>
            <a:srgbClr val="FF8000">
              <a:alpha val="20000"/>
            </a:srgbClr>
          </a:solidFill>
          <a:ln w="19050" cmpd="sng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9118" y="2140508"/>
            <a:ext cx="4315766" cy="2756257"/>
          </a:xfrm>
          <a:prstGeom prst="rect">
            <a:avLst/>
          </a:prstGeom>
          <a:solidFill>
            <a:srgbClr val="FF8000">
              <a:alpha val="20000"/>
            </a:srgbClr>
          </a:solidFill>
          <a:ln w="19050" cmpd="sng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602075" y="2865005"/>
            <a:ext cx="1483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kern="0" dirty="0" smtClean="0">
                <a:solidFill>
                  <a:srgbClr val="F6901E"/>
                </a:solidFill>
                <a:latin typeface="Calibri" pitchFamily="34" charset="0"/>
                <a:ea typeface="+mj-ea"/>
                <a:cs typeface="Calibri" pitchFamily="34" charset="0"/>
              </a:rPr>
              <a:t>Critical Data</a:t>
            </a:r>
          </a:p>
        </p:txBody>
      </p:sp>
      <p:pic>
        <p:nvPicPr>
          <p:cNvPr id="11" name="Picture 10" descr="Screen Shot 2013-04-08 at 11.50.1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02" y="2492097"/>
            <a:ext cx="2891422" cy="1713623"/>
          </a:xfrm>
          <a:prstGeom prst="rect">
            <a:avLst/>
          </a:prstGeom>
          <a:ln>
            <a:solidFill>
              <a:srgbClr val="0067AC"/>
            </a:solidFill>
          </a:ln>
        </p:spPr>
      </p:pic>
      <p:pic>
        <p:nvPicPr>
          <p:cNvPr id="8" name="Picture 7" descr="Screen Shot 2013-04-08 at 10.52.09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9" y="2482373"/>
            <a:ext cx="2976178" cy="2123279"/>
          </a:xfrm>
          <a:prstGeom prst="rect">
            <a:avLst/>
          </a:prstGeom>
          <a:ln>
            <a:solidFill>
              <a:srgbClr val="0067AC"/>
            </a:solidFill>
          </a:ln>
        </p:spPr>
      </p:pic>
      <p:grpSp>
        <p:nvGrpSpPr>
          <p:cNvPr id="3" name="Group 83"/>
          <p:cNvGrpSpPr/>
          <p:nvPr/>
        </p:nvGrpSpPr>
        <p:grpSpPr>
          <a:xfrm>
            <a:off x="4816294" y="3087397"/>
            <a:ext cx="1351200" cy="1067190"/>
            <a:chOff x="3977968" y="3317221"/>
            <a:chExt cx="1126000" cy="1185767"/>
          </a:xfrm>
        </p:grpSpPr>
        <p:sp>
          <p:nvSpPr>
            <p:cNvPr id="16" name="Rectangle 252"/>
            <p:cNvSpPr/>
            <p:nvPr/>
          </p:nvSpPr>
          <p:spPr>
            <a:xfrm>
              <a:off x="3977968" y="3620037"/>
              <a:ext cx="1126000" cy="882951"/>
            </a:xfrm>
            <a:custGeom>
              <a:avLst/>
              <a:gdLst>
                <a:gd name="connsiteX0" fmla="*/ 0 w 1269076"/>
                <a:gd name="connsiteY0" fmla="*/ 0 h 925488"/>
                <a:gd name="connsiteX1" fmla="*/ 1269076 w 1269076"/>
                <a:gd name="connsiteY1" fmla="*/ 0 h 925488"/>
                <a:gd name="connsiteX2" fmla="*/ 1269076 w 1269076"/>
                <a:gd name="connsiteY2" fmla="*/ 925488 h 925488"/>
                <a:gd name="connsiteX3" fmla="*/ 0 w 1269076"/>
                <a:gd name="connsiteY3" fmla="*/ 925488 h 925488"/>
                <a:gd name="connsiteX4" fmla="*/ 0 w 1269076"/>
                <a:gd name="connsiteY4" fmla="*/ 0 h 925488"/>
                <a:gd name="connsiteX0" fmla="*/ 742604 w 1269076"/>
                <a:gd name="connsiteY0" fmla="*/ 0 h 1064033"/>
                <a:gd name="connsiteX1" fmla="*/ 1269076 w 1269076"/>
                <a:gd name="connsiteY1" fmla="*/ 138545 h 1064033"/>
                <a:gd name="connsiteX2" fmla="*/ 1269076 w 1269076"/>
                <a:gd name="connsiteY2" fmla="*/ 1064033 h 1064033"/>
                <a:gd name="connsiteX3" fmla="*/ 0 w 1269076"/>
                <a:gd name="connsiteY3" fmla="*/ 1064033 h 1064033"/>
                <a:gd name="connsiteX4" fmla="*/ 742604 w 1269076"/>
                <a:gd name="connsiteY4" fmla="*/ 0 h 1064033"/>
                <a:gd name="connsiteX0" fmla="*/ 814647 w 1341119"/>
                <a:gd name="connsiteY0" fmla="*/ 0 h 1064033"/>
                <a:gd name="connsiteX1" fmla="*/ 1341119 w 1341119"/>
                <a:gd name="connsiteY1" fmla="*/ 138545 h 1064033"/>
                <a:gd name="connsiteX2" fmla="*/ 1341119 w 1341119"/>
                <a:gd name="connsiteY2" fmla="*/ 1064033 h 1064033"/>
                <a:gd name="connsiteX3" fmla="*/ 0 w 1341119"/>
                <a:gd name="connsiteY3" fmla="*/ 592978 h 1064033"/>
                <a:gd name="connsiteX4" fmla="*/ 814647 w 1341119"/>
                <a:gd name="connsiteY4" fmla="*/ 0 h 1064033"/>
                <a:gd name="connsiteX0" fmla="*/ 814647 w 1341119"/>
                <a:gd name="connsiteY0" fmla="*/ 0 h 1058492"/>
                <a:gd name="connsiteX1" fmla="*/ 1341119 w 1341119"/>
                <a:gd name="connsiteY1" fmla="*/ 138545 h 1058492"/>
                <a:gd name="connsiteX2" fmla="*/ 737061 w 1341119"/>
                <a:gd name="connsiteY2" fmla="*/ 1058492 h 1058492"/>
                <a:gd name="connsiteX3" fmla="*/ 0 w 1341119"/>
                <a:gd name="connsiteY3" fmla="*/ 592978 h 1058492"/>
                <a:gd name="connsiteX4" fmla="*/ 814647 w 1341119"/>
                <a:gd name="connsiteY4" fmla="*/ 0 h 1058492"/>
                <a:gd name="connsiteX0" fmla="*/ 814647 w 1468581"/>
                <a:gd name="connsiteY0" fmla="*/ 0 h 1058492"/>
                <a:gd name="connsiteX1" fmla="*/ 1468581 w 1468581"/>
                <a:gd name="connsiteY1" fmla="*/ 437803 h 1058492"/>
                <a:gd name="connsiteX2" fmla="*/ 737061 w 1468581"/>
                <a:gd name="connsiteY2" fmla="*/ 1058492 h 1058492"/>
                <a:gd name="connsiteX3" fmla="*/ 0 w 1468581"/>
                <a:gd name="connsiteY3" fmla="*/ 592978 h 1058492"/>
                <a:gd name="connsiteX4" fmla="*/ 814647 w 1468581"/>
                <a:gd name="connsiteY4" fmla="*/ 0 h 1058492"/>
                <a:gd name="connsiteX0" fmla="*/ 836814 w 1468581"/>
                <a:gd name="connsiteY0" fmla="*/ 0 h 1119452"/>
                <a:gd name="connsiteX1" fmla="*/ 1468581 w 1468581"/>
                <a:gd name="connsiteY1" fmla="*/ 498763 h 1119452"/>
                <a:gd name="connsiteX2" fmla="*/ 737061 w 1468581"/>
                <a:gd name="connsiteY2" fmla="*/ 1119452 h 1119452"/>
                <a:gd name="connsiteX3" fmla="*/ 0 w 1468581"/>
                <a:gd name="connsiteY3" fmla="*/ 653938 h 1119452"/>
                <a:gd name="connsiteX4" fmla="*/ 836814 w 1468581"/>
                <a:gd name="connsiteY4" fmla="*/ 0 h 1119452"/>
                <a:gd name="connsiteX0" fmla="*/ 770312 w 1402079"/>
                <a:gd name="connsiteY0" fmla="*/ 0 h 1119452"/>
                <a:gd name="connsiteX1" fmla="*/ 1402079 w 1402079"/>
                <a:gd name="connsiteY1" fmla="*/ 498763 h 1119452"/>
                <a:gd name="connsiteX2" fmla="*/ 670559 w 1402079"/>
                <a:gd name="connsiteY2" fmla="*/ 1119452 h 1119452"/>
                <a:gd name="connsiteX3" fmla="*/ 0 w 1402079"/>
                <a:gd name="connsiteY3" fmla="*/ 598520 h 1119452"/>
                <a:gd name="connsiteX4" fmla="*/ 770312 w 1402079"/>
                <a:gd name="connsiteY4" fmla="*/ 0 h 1119452"/>
                <a:gd name="connsiteX0" fmla="*/ 770312 w 1402079"/>
                <a:gd name="connsiteY0" fmla="*/ 0 h 1124994"/>
                <a:gd name="connsiteX1" fmla="*/ 1402079 w 1402079"/>
                <a:gd name="connsiteY1" fmla="*/ 498763 h 1124994"/>
                <a:gd name="connsiteX2" fmla="*/ 631766 w 1402079"/>
                <a:gd name="connsiteY2" fmla="*/ 1124994 h 1124994"/>
                <a:gd name="connsiteX3" fmla="*/ 0 w 1402079"/>
                <a:gd name="connsiteY3" fmla="*/ 598520 h 1124994"/>
                <a:gd name="connsiteX4" fmla="*/ 770312 w 1402079"/>
                <a:gd name="connsiteY4" fmla="*/ 0 h 1124994"/>
                <a:gd name="connsiteX0" fmla="*/ 770312 w 1402079"/>
                <a:gd name="connsiteY0" fmla="*/ 0 h 1025241"/>
                <a:gd name="connsiteX1" fmla="*/ 1402079 w 1402079"/>
                <a:gd name="connsiteY1" fmla="*/ 498763 h 1025241"/>
                <a:gd name="connsiteX2" fmla="*/ 543097 w 1402079"/>
                <a:gd name="connsiteY2" fmla="*/ 1025241 h 1025241"/>
                <a:gd name="connsiteX3" fmla="*/ 0 w 1402079"/>
                <a:gd name="connsiteY3" fmla="*/ 598520 h 1025241"/>
                <a:gd name="connsiteX4" fmla="*/ 770312 w 1402079"/>
                <a:gd name="connsiteY4" fmla="*/ 0 h 1025241"/>
                <a:gd name="connsiteX0" fmla="*/ 770312 w 1318952"/>
                <a:gd name="connsiteY0" fmla="*/ 0 h 1025241"/>
                <a:gd name="connsiteX1" fmla="*/ 1318952 w 1318952"/>
                <a:gd name="connsiteY1" fmla="*/ 432262 h 1025241"/>
                <a:gd name="connsiteX2" fmla="*/ 543097 w 1318952"/>
                <a:gd name="connsiteY2" fmla="*/ 1025241 h 1025241"/>
                <a:gd name="connsiteX3" fmla="*/ 0 w 1318952"/>
                <a:gd name="connsiteY3" fmla="*/ 598520 h 1025241"/>
                <a:gd name="connsiteX4" fmla="*/ 770312 w 1318952"/>
                <a:gd name="connsiteY4" fmla="*/ 0 h 1025241"/>
                <a:gd name="connsiteX0" fmla="*/ 687185 w 1235825"/>
                <a:gd name="connsiteY0" fmla="*/ 0 h 1025241"/>
                <a:gd name="connsiteX1" fmla="*/ 1235825 w 1235825"/>
                <a:gd name="connsiteY1" fmla="*/ 432262 h 1025241"/>
                <a:gd name="connsiteX2" fmla="*/ 459970 w 1235825"/>
                <a:gd name="connsiteY2" fmla="*/ 1025241 h 1025241"/>
                <a:gd name="connsiteX3" fmla="*/ 0 w 1235825"/>
                <a:gd name="connsiteY3" fmla="*/ 637313 h 1025241"/>
                <a:gd name="connsiteX4" fmla="*/ 687185 w 1235825"/>
                <a:gd name="connsiteY4" fmla="*/ 0 h 1025241"/>
                <a:gd name="connsiteX0" fmla="*/ 781396 w 1235825"/>
                <a:gd name="connsiteY0" fmla="*/ 0 h 931030"/>
                <a:gd name="connsiteX1" fmla="*/ 1235825 w 1235825"/>
                <a:gd name="connsiteY1" fmla="*/ 338051 h 931030"/>
                <a:gd name="connsiteX2" fmla="*/ 459970 w 1235825"/>
                <a:gd name="connsiteY2" fmla="*/ 931030 h 931030"/>
                <a:gd name="connsiteX3" fmla="*/ 0 w 1235825"/>
                <a:gd name="connsiteY3" fmla="*/ 543102 h 931030"/>
                <a:gd name="connsiteX4" fmla="*/ 781396 w 1235825"/>
                <a:gd name="connsiteY4" fmla="*/ 0 h 931030"/>
                <a:gd name="connsiteX0" fmla="*/ 703811 w 1158240"/>
                <a:gd name="connsiteY0" fmla="*/ 0 h 931030"/>
                <a:gd name="connsiteX1" fmla="*/ 1158240 w 1158240"/>
                <a:gd name="connsiteY1" fmla="*/ 338051 h 931030"/>
                <a:gd name="connsiteX2" fmla="*/ 382385 w 1158240"/>
                <a:gd name="connsiteY2" fmla="*/ 931030 h 931030"/>
                <a:gd name="connsiteX3" fmla="*/ 0 w 1158240"/>
                <a:gd name="connsiteY3" fmla="*/ 482142 h 931030"/>
                <a:gd name="connsiteX4" fmla="*/ 703811 w 1158240"/>
                <a:gd name="connsiteY4" fmla="*/ 0 h 931030"/>
                <a:gd name="connsiteX0" fmla="*/ 703811 w 1158240"/>
                <a:gd name="connsiteY0" fmla="*/ 0 h 864528"/>
                <a:gd name="connsiteX1" fmla="*/ 1158240 w 1158240"/>
                <a:gd name="connsiteY1" fmla="*/ 338051 h 864528"/>
                <a:gd name="connsiteX2" fmla="*/ 454428 w 1158240"/>
                <a:gd name="connsiteY2" fmla="*/ 864528 h 864528"/>
                <a:gd name="connsiteX3" fmla="*/ 0 w 1158240"/>
                <a:gd name="connsiteY3" fmla="*/ 482142 h 864528"/>
                <a:gd name="connsiteX4" fmla="*/ 703811 w 1158240"/>
                <a:gd name="connsiteY4" fmla="*/ 0 h 864528"/>
                <a:gd name="connsiteX0" fmla="*/ 703811 w 1158240"/>
                <a:gd name="connsiteY0" fmla="*/ 0 h 875612"/>
                <a:gd name="connsiteX1" fmla="*/ 1158240 w 1158240"/>
                <a:gd name="connsiteY1" fmla="*/ 338051 h 875612"/>
                <a:gd name="connsiteX2" fmla="*/ 476595 w 1158240"/>
                <a:gd name="connsiteY2" fmla="*/ 875612 h 875612"/>
                <a:gd name="connsiteX3" fmla="*/ 0 w 1158240"/>
                <a:gd name="connsiteY3" fmla="*/ 482142 h 875612"/>
                <a:gd name="connsiteX4" fmla="*/ 703811 w 1158240"/>
                <a:gd name="connsiteY4" fmla="*/ 0 h 875612"/>
                <a:gd name="connsiteX0" fmla="*/ 681644 w 1136073"/>
                <a:gd name="connsiteY0" fmla="*/ 0 h 875612"/>
                <a:gd name="connsiteX1" fmla="*/ 1136073 w 1136073"/>
                <a:gd name="connsiteY1" fmla="*/ 338051 h 875612"/>
                <a:gd name="connsiteX2" fmla="*/ 454428 w 1136073"/>
                <a:gd name="connsiteY2" fmla="*/ 875612 h 875612"/>
                <a:gd name="connsiteX3" fmla="*/ 0 w 1136073"/>
                <a:gd name="connsiteY3" fmla="*/ 498768 h 875612"/>
                <a:gd name="connsiteX4" fmla="*/ 681644 w 1136073"/>
                <a:gd name="connsiteY4" fmla="*/ 0 h 875612"/>
                <a:gd name="connsiteX0" fmla="*/ 662594 w 1117023"/>
                <a:gd name="connsiteY0" fmla="*/ 0 h 875612"/>
                <a:gd name="connsiteX1" fmla="*/ 1117023 w 1117023"/>
                <a:gd name="connsiteY1" fmla="*/ 338051 h 875612"/>
                <a:gd name="connsiteX2" fmla="*/ 435378 w 1117023"/>
                <a:gd name="connsiteY2" fmla="*/ 875612 h 875612"/>
                <a:gd name="connsiteX3" fmla="*/ 0 w 1117023"/>
                <a:gd name="connsiteY3" fmla="*/ 484480 h 875612"/>
                <a:gd name="connsiteX4" fmla="*/ 662594 w 1117023"/>
                <a:gd name="connsiteY4" fmla="*/ 0 h 875612"/>
                <a:gd name="connsiteX0" fmla="*/ 662594 w 1117023"/>
                <a:gd name="connsiteY0" fmla="*/ 0 h 863705"/>
                <a:gd name="connsiteX1" fmla="*/ 1117023 w 1117023"/>
                <a:gd name="connsiteY1" fmla="*/ 338051 h 863705"/>
                <a:gd name="connsiteX2" fmla="*/ 461572 w 1117023"/>
                <a:gd name="connsiteY2" fmla="*/ 863705 h 863705"/>
                <a:gd name="connsiteX3" fmla="*/ 0 w 1117023"/>
                <a:gd name="connsiteY3" fmla="*/ 484480 h 863705"/>
                <a:gd name="connsiteX4" fmla="*/ 662594 w 1117023"/>
                <a:gd name="connsiteY4" fmla="*/ 0 h 863705"/>
                <a:gd name="connsiteX0" fmla="*/ 624494 w 1117023"/>
                <a:gd name="connsiteY0" fmla="*/ 0 h 873230"/>
                <a:gd name="connsiteX1" fmla="*/ 1117023 w 1117023"/>
                <a:gd name="connsiteY1" fmla="*/ 347576 h 873230"/>
                <a:gd name="connsiteX2" fmla="*/ 461572 w 1117023"/>
                <a:gd name="connsiteY2" fmla="*/ 873230 h 873230"/>
                <a:gd name="connsiteX3" fmla="*/ 0 w 1117023"/>
                <a:gd name="connsiteY3" fmla="*/ 494005 h 873230"/>
                <a:gd name="connsiteX4" fmla="*/ 624494 w 1117023"/>
                <a:gd name="connsiteY4" fmla="*/ 0 h 87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23" h="873230">
                  <a:moveTo>
                    <a:pt x="624494" y="0"/>
                  </a:moveTo>
                  <a:lnTo>
                    <a:pt x="1117023" y="347576"/>
                  </a:lnTo>
                  <a:lnTo>
                    <a:pt x="461572" y="873230"/>
                  </a:lnTo>
                  <a:lnTo>
                    <a:pt x="0" y="494005"/>
                  </a:lnTo>
                  <a:lnTo>
                    <a:pt x="624494" y="0"/>
                  </a:lnTo>
                  <a:close/>
                </a:path>
              </a:pathLst>
            </a:custGeom>
            <a:gradFill flip="none" rotWithShape="1">
              <a:gsLst>
                <a:gs pos="11000">
                  <a:schemeClr val="accent5"/>
                </a:gs>
                <a:gs pos="72000">
                  <a:schemeClr val="accent5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29"/>
            <p:cNvGrpSpPr>
              <a:grpSpLocks noChangeAspect="1"/>
            </p:cNvGrpSpPr>
            <p:nvPr/>
          </p:nvGrpSpPr>
          <p:grpSpPr bwMode="auto">
            <a:xfrm>
              <a:off x="4588321" y="3317221"/>
              <a:ext cx="365274" cy="753577"/>
              <a:chOff x="2564" y="1676"/>
              <a:chExt cx="571" cy="1178"/>
            </a:xfrm>
          </p:grpSpPr>
          <p:sp>
            <p:nvSpPr>
              <p:cNvPr id="71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29"/>
            <p:cNvGrpSpPr>
              <a:grpSpLocks noChangeAspect="1"/>
            </p:cNvGrpSpPr>
            <p:nvPr/>
          </p:nvGrpSpPr>
          <p:grpSpPr bwMode="auto">
            <a:xfrm>
              <a:off x="4360779" y="3494207"/>
              <a:ext cx="365274" cy="753577"/>
              <a:chOff x="2564" y="1676"/>
              <a:chExt cx="571" cy="1178"/>
            </a:xfrm>
          </p:grpSpPr>
          <p:sp>
            <p:nvSpPr>
              <p:cNvPr id="62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29"/>
            <p:cNvGrpSpPr>
              <a:grpSpLocks noChangeAspect="1"/>
            </p:cNvGrpSpPr>
            <p:nvPr/>
          </p:nvGrpSpPr>
          <p:grpSpPr bwMode="auto">
            <a:xfrm>
              <a:off x="4133237" y="3671193"/>
              <a:ext cx="365274" cy="753577"/>
              <a:chOff x="2564" y="1676"/>
              <a:chExt cx="571" cy="1178"/>
            </a:xfrm>
          </p:grpSpPr>
          <p:sp>
            <p:nvSpPr>
              <p:cNvPr id="53" name="Freeform 234"/>
              <p:cNvSpPr>
                <a:spLocks/>
              </p:cNvSpPr>
              <p:nvPr/>
            </p:nvSpPr>
            <p:spPr bwMode="auto">
              <a:xfrm>
                <a:off x="2564" y="2207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35"/>
              <p:cNvSpPr>
                <a:spLocks/>
              </p:cNvSpPr>
              <p:nvPr/>
            </p:nvSpPr>
            <p:spPr bwMode="auto">
              <a:xfrm>
                <a:off x="2564" y="1943"/>
                <a:ext cx="571" cy="422"/>
              </a:xfrm>
              <a:custGeom>
                <a:avLst/>
                <a:gdLst>
                  <a:gd name="T0" fmla="*/ 0 w 571"/>
                  <a:gd name="T1" fmla="*/ 201 h 422"/>
                  <a:gd name="T2" fmla="*/ 283 w 571"/>
                  <a:gd name="T3" fmla="*/ 0 h 422"/>
                  <a:gd name="T4" fmla="*/ 571 w 571"/>
                  <a:gd name="T5" fmla="*/ 201 h 422"/>
                  <a:gd name="T6" fmla="*/ 491 w 571"/>
                  <a:gd name="T7" fmla="*/ 422 h 422"/>
                  <a:gd name="T8" fmla="*/ 69 w 571"/>
                  <a:gd name="T9" fmla="*/ 422 h 422"/>
                  <a:gd name="T10" fmla="*/ 0 w 571"/>
                  <a:gd name="T11" fmla="*/ 2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2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2"/>
                    </a:lnTo>
                    <a:lnTo>
                      <a:pt x="69" y="422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36"/>
              <p:cNvSpPr>
                <a:spLocks/>
              </p:cNvSpPr>
              <p:nvPr/>
            </p:nvSpPr>
            <p:spPr bwMode="auto">
              <a:xfrm>
                <a:off x="2564" y="1676"/>
                <a:ext cx="571" cy="423"/>
              </a:xfrm>
              <a:custGeom>
                <a:avLst/>
                <a:gdLst>
                  <a:gd name="T0" fmla="*/ 0 w 571"/>
                  <a:gd name="T1" fmla="*/ 201 h 423"/>
                  <a:gd name="T2" fmla="*/ 283 w 571"/>
                  <a:gd name="T3" fmla="*/ 0 h 423"/>
                  <a:gd name="T4" fmla="*/ 571 w 571"/>
                  <a:gd name="T5" fmla="*/ 201 h 423"/>
                  <a:gd name="T6" fmla="*/ 491 w 571"/>
                  <a:gd name="T7" fmla="*/ 423 h 423"/>
                  <a:gd name="T8" fmla="*/ 69 w 571"/>
                  <a:gd name="T9" fmla="*/ 423 h 423"/>
                  <a:gd name="T10" fmla="*/ 0 w 571"/>
                  <a:gd name="T11" fmla="*/ 20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1" h="423">
                    <a:moveTo>
                      <a:pt x="0" y="201"/>
                    </a:moveTo>
                    <a:lnTo>
                      <a:pt x="283" y="0"/>
                    </a:lnTo>
                    <a:lnTo>
                      <a:pt x="571" y="201"/>
                    </a:lnTo>
                    <a:lnTo>
                      <a:pt x="491" y="423"/>
                    </a:lnTo>
                    <a:lnTo>
                      <a:pt x="69" y="423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37"/>
              <p:cNvSpPr>
                <a:spLocks/>
              </p:cNvSpPr>
              <p:nvPr/>
            </p:nvSpPr>
            <p:spPr bwMode="auto">
              <a:xfrm>
                <a:off x="2564" y="2408"/>
                <a:ext cx="283" cy="446"/>
              </a:xfrm>
              <a:custGeom>
                <a:avLst/>
                <a:gdLst>
                  <a:gd name="T0" fmla="*/ 0 w 283"/>
                  <a:gd name="T1" fmla="*/ 0 h 446"/>
                  <a:gd name="T2" fmla="*/ 0 w 283"/>
                  <a:gd name="T3" fmla="*/ 220 h 446"/>
                  <a:gd name="T4" fmla="*/ 283 w 283"/>
                  <a:gd name="T5" fmla="*/ 446 h 446"/>
                  <a:gd name="T6" fmla="*/ 283 w 283"/>
                  <a:gd name="T7" fmla="*/ 212 h 446"/>
                  <a:gd name="T8" fmla="*/ 0 w 283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6">
                    <a:moveTo>
                      <a:pt x="0" y="0"/>
                    </a:moveTo>
                    <a:lnTo>
                      <a:pt x="0" y="220"/>
                    </a:lnTo>
                    <a:lnTo>
                      <a:pt x="283" y="446"/>
                    </a:lnTo>
                    <a:lnTo>
                      <a:pt x="283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38"/>
              <p:cNvSpPr>
                <a:spLocks/>
              </p:cNvSpPr>
              <p:nvPr/>
            </p:nvSpPr>
            <p:spPr bwMode="auto">
              <a:xfrm>
                <a:off x="2564" y="2146"/>
                <a:ext cx="283" cy="439"/>
              </a:xfrm>
              <a:custGeom>
                <a:avLst/>
                <a:gdLst>
                  <a:gd name="T0" fmla="*/ 283 w 283"/>
                  <a:gd name="T1" fmla="*/ 210 h 439"/>
                  <a:gd name="T2" fmla="*/ 0 w 283"/>
                  <a:gd name="T3" fmla="*/ 0 h 439"/>
                  <a:gd name="T4" fmla="*/ 0 w 283"/>
                  <a:gd name="T5" fmla="*/ 227 h 439"/>
                  <a:gd name="T6" fmla="*/ 283 w 283"/>
                  <a:gd name="T7" fmla="*/ 439 h 439"/>
                  <a:gd name="T8" fmla="*/ 283 w 283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39">
                    <a:moveTo>
                      <a:pt x="283" y="210"/>
                    </a:moveTo>
                    <a:lnTo>
                      <a:pt x="0" y="0"/>
                    </a:lnTo>
                    <a:lnTo>
                      <a:pt x="0" y="227"/>
                    </a:lnTo>
                    <a:lnTo>
                      <a:pt x="283" y="439"/>
                    </a:lnTo>
                    <a:lnTo>
                      <a:pt x="283" y="2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39"/>
              <p:cNvSpPr>
                <a:spLocks/>
              </p:cNvSpPr>
              <p:nvPr/>
            </p:nvSpPr>
            <p:spPr bwMode="auto">
              <a:xfrm>
                <a:off x="2564" y="1877"/>
                <a:ext cx="283" cy="444"/>
              </a:xfrm>
              <a:custGeom>
                <a:avLst/>
                <a:gdLst>
                  <a:gd name="T0" fmla="*/ 283 w 283"/>
                  <a:gd name="T1" fmla="*/ 444 h 444"/>
                  <a:gd name="T2" fmla="*/ 283 w 283"/>
                  <a:gd name="T3" fmla="*/ 203 h 444"/>
                  <a:gd name="T4" fmla="*/ 0 w 283"/>
                  <a:gd name="T5" fmla="*/ 0 h 444"/>
                  <a:gd name="T6" fmla="*/ 0 w 283"/>
                  <a:gd name="T7" fmla="*/ 233 h 444"/>
                  <a:gd name="T8" fmla="*/ 283 w 283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44">
                    <a:moveTo>
                      <a:pt x="283" y="444"/>
                    </a:moveTo>
                    <a:lnTo>
                      <a:pt x="283" y="203"/>
                    </a:lnTo>
                    <a:lnTo>
                      <a:pt x="0" y="0"/>
                    </a:lnTo>
                    <a:lnTo>
                      <a:pt x="0" y="233"/>
                    </a:lnTo>
                    <a:lnTo>
                      <a:pt x="283" y="4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40"/>
              <p:cNvSpPr>
                <a:spLocks/>
              </p:cNvSpPr>
              <p:nvPr/>
            </p:nvSpPr>
            <p:spPr bwMode="auto">
              <a:xfrm>
                <a:off x="2847" y="2408"/>
                <a:ext cx="288" cy="446"/>
              </a:xfrm>
              <a:custGeom>
                <a:avLst/>
                <a:gdLst>
                  <a:gd name="T0" fmla="*/ 288 w 288"/>
                  <a:gd name="T1" fmla="*/ 0 h 446"/>
                  <a:gd name="T2" fmla="*/ 288 w 288"/>
                  <a:gd name="T3" fmla="*/ 220 h 446"/>
                  <a:gd name="T4" fmla="*/ 0 w 288"/>
                  <a:gd name="T5" fmla="*/ 446 h 446"/>
                  <a:gd name="T6" fmla="*/ 0 w 288"/>
                  <a:gd name="T7" fmla="*/ 212 h 446"/>
                  <a:gd name="T8" fmla="*/ 288 w 288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6">
                    <a:moveTo>
                      <a:pt x="288" y="0"/>
                    </a:moveTo>
                    <a:lnTo>
                      <a:pt x="288" y="220"/>
                    </a:lnTo>
                    <a:lnTo>
                      <a:pt x="0" y="446"/>
                    </a:lnTo>
                    <a:lnTo>
                      <a:pt x="0" y="21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41"/>
              <p:cNvSpPr>
                <a:spLocks/>
              </p:cNvSpPr>
              <p:nvPr/>
            </p:nvSpPr>
            <p:spPr bwMode="auto">
              <a:xfrm>
                <a:off x="2847" y="2146"/>
                <a:ext cx="288" cy="439"/>
              </a:xfrm>
              <a:custGeom>
                <a:avLst/>
                <a:gdLst>
                  <a:gd name="T0" fmla="*/ 0 w 288"/>
                  <a:gd name="T1" fmla="*/ 210 h 439"/>
                  <a:gd name="T2" fmla="*/ 288 w 288"/>
                  <a:gd name="T3" fmla="*/ 0 h 439"/>
                  <a:gd name="T4" fmla="*/ 288 w 288"/>
                  <a:gd name="T5" fmla="*/ 227 h 439"/>
                  <a:gd name="T6" fmla="*/ 0 w 288"/>
                  <a:gd name="T7" fmla="*/ 439 h 439"/>
                  <a:gd name="T8" fmla="*/ 0 w 288"/>
                  <a:gd name="T9" fmla="*/ 21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39">
                    <a:moveTo>
                      <a:pt x="0" y="210"/>
                    </a:moveTo>
                    <a:lnTo>
                      <a:pt x="288" y="0"/>
                    </a:lnTo>
                    <a:lnTo>
                      <a:pt x="288" y="227"/>
                    </a:lnTo>
                    <a:lnTo>
                      <a:pt x="0" y="439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42"/>
              <p:cNvSpPr>
                <a:spLocks/>
              </p:cNvSpPr>
              <p:nvPr/>
            </p:nvSpPr>
            <p:spPr bwMode="auto">
              <a:xfrm>
                <a:off x="2847" y="1877"/>
                <a:ext cx="288" cy="444"/>
              </a:xfrm>
              <a:custGeom>
                <a:avLst/>
                <a:gdLst>
                  <a:gd name="T0" fmla="*/ 0 w 288"/>
                  <a:gd name="T1" fmla="*/ 444 h 444"/>
                  <a:gd name="T2" fmla="*/ 0 w 288"/>
                  <a:gd name="T3" fmla="*/ 203 h 444"/>
                  <a:gd name="T4" fmla="*/ 288 w 288"/>
                  <a:gd name="T5" fmla="*/ 0 h 444"/>
                  <a:gd name="T6" fmla="*/ 288 w 288"/>
                  <a:gd name="T7" fmla="*/ 233 h 444"/>
                  <a:gd name="T8" fmla="*/ 0 w 288"/>
                  <a:gd name="T9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44">
                    <a:moveTo>
                      <a:pt x="0" y="444"/>
                    </a:moveTo>
                    <a:lnTo>
                      <a:pt x="0" y="203"/>
                    </a:lnTo>
                    <a:lnTo>
                      <a:pt x="288" y="0"/>
                    </a:lnTo>
                    <a:lnTo>
                      <a:pt x="288" y="233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6439594" y="4915981"/>
            <a:ext cx="4271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54% of large orgs hacked via</a:t>
            </a:r>
            <a:b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insecure Web apps</a:t>
            </a:r>
            <a:endParaRPr lang="en-US" sz="1400" baseline="5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0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50537" y="4923091"/>
            <a:ext cx="3272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DDoS-related downtime has doubled in 2013</a:t>
            </a:r>
            <a:endParaRPr lang="en-US" sz="1400" baseline="5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Screen Shot 2013-04-08 at 10.57.04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5" y="3198110"/>
            <a:ext cx="3646787" cy="1199268"/>
          </a:xfrm>
          <a:prstGeom prst="rect">
            <a:avLst/>
          </a:prstGeom>
          <a:ln>
            <a:solidFill>
              <a:srgbClr val="0067AC"/>
            </a:solidFill>
          </a:ln>
        </p:spPr>
      </p:pic>
      <p:pic>
        <p:nvPicPr>
          <p:cNvPr id="10" name="Picture 9" descr="Screen Shot 2013-04-08 at 11.32.36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1" y="3999639"/>
            <a:ext cx="3244892" cy="662101"/>
          </a:xfrm>
          <a:prstGeom prst="rect">
            <a:avLst/>
          </a:prstGeom>
          <a:ln>
            <a:solidFill>
              <a:srgbClr val="0067AC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01135" y="1807608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8000"/>
                </a:solidFill>
              </a:rPr>
              <a:t>DDoS Threatens Availability</a:t>
            </a:r>
            <a:endParaRPr lang="en-US" sz="1800" b="1" dirty="0">
              <a:solidFill>
                <a:srgbClr val="FF8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40670" y="1807608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8000"/>
                </a:solidFill>
              </a:rPr>
              <a:t>Hacking Targets Valuable Data</a:t>
            </a:r>
            <a:endParaRPr lang="en-US" sz="1800" b="1" dirty="0">
              <a:solidFill>
                <a:srgbClr val="FF8000"/>
              </a:solidFill>
            </a:endParaRPr>
          </a:p>
        </p:txBody>
      </p:sp>
      <p:pic>
        <p:nvPicPr>
          <p:cNvPr id="12" name="Picture 11" descr="Screen Shot 2013-04-08 at 12.07.52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95" y="3227205"/>
            <a:ext cx="3653069" cy="1032048"/>
          </a:xfrm>
          <a:prstGeom prst="rect">
            <a:avLst/>
          </a:prstGeom>
          <a:ln>
            <a:solidFill>
              <a:srgbClr val="0067AC"/>
            </a:solidFill>
          </a:ln>
        </p:spPr>
      </p:pic>
      <p:pic>
        <p:nvPicPr>
          <p:cNvPr id="24" name="Picture 23" descr="Screen Shot 2013-04-08 at 1.23.49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86" y="3687230"/>
            <a:ext cx="3560484" cy="8812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Datacenter security has unique challenges</a:t>
            </a:r>
            <a:endParaRPr lang="en-US" sz="3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364491" y="984224"/>
            <a:ext cx="10063798" cy="281205"/>
          </a:xfrm>
        </p:spPr>
        <p:txBody>
          <a:bodyPr/>
          <a:lstStyle/>
          <a:p>
            <a:r>
              <a:rPr lang="en-US" dirty="0" err="1" smtClean="0"/>
              <a:t>NextGen</a:t>
            </a:r>
            <a:r>
              <a:rPr lang="en-US" dirty="0" smtClean="0"/>
              <a:t> Firewall Has Little </a:t>
            </a:r>
            <a:r>
              <a:rPr lang="en-US" dirty="0" err="1" smtClean="0"/>
              <a:t>Relvance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9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4490" y="341630"/>
            <a:ext cx="10246360" cy="538722"/>
          </a:xfrm>
        </p:spPr>
        <p:txBody>
          <a:bodyPr/>
          <a:lstStyle/>
          <a:p>
            <a:r>
              <a:rPr lang="en-US" dirty="0" smtClean="0"/>
              <a:t>The customer Problem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78508" y="1638300"/>
            <a:ext cx="3272084" cy="1549400"/>
          </a:xfrm>
          <a:prstGeom prst="roundRect">
            <a:avLst>
              <a:gd name="adj" fmla="val 298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73</a:t>
            </a:r>
            <a:r>
              <a:rPr lang="en-US" sz="4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4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50358" y="1638300"/>
            <a:ext cx="3272084" cy="1549400"/>
          </a:xfrm>
          <a:prstGeom prst="roundRect">
            <a:avLst>
              <a:gd name="adj" fmla="val 298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53%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222208" y="1638300"/>
            <a:ext cx="3272084" cy="1549400"/>
          </a:xfrm>
          <a:prstGeom prst="roundRect">
            <a:avLst>
              <a:gd name="adj" fmla="val 298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60%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37637" y="2043668"/>
            <a:ext cx="1912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D4D4D"/>
              </a:buClr>
              <a:buSzPct val="25000"/>
            </a:pPr>
            <a:r>
              <a:rPr lang="en-US" sz="1400" dirty="0">
                <a:solidFill>
                  <a:srgbClr val="FFFFFF"/>
                </a:solidFill>
              </a:rPr>
              <a:t>Companies hacked through web </a:t>
            </a:r>
            <a:r>
              <a:rPr lang="en-US" sz="1400" dirty="0" smtClean="0">
                <a:solidFill>
                  <a:srgbClr val="FFFFFF"/>
                </a:solidFill>
              </a:rPr>
              <a:t>applications </a:t>
            </a:r>
            <a:r>
              <a:rPr lang="en-US" sz="1400" dirty="0">
                <a:solidFill>
                  <a:srgbClr val="FFFFFF"/>
                </a:solidFill>
              </a:rPr>
              <a:t>in past 24 months</a:t>
            </a:r>
            <a:endParaRPr lang="en-US" sz="1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09487" y="2043668"/>
            <a:ext cx="19129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D4D4D"/>
              </a:buClr>
              <a:buSzPct val="25000"/>
            </a:pPr>
            <a:r>
              <a:rPr lang="en-US" sz="1400" dirty="0">
                <a:solidFill>
                  <a:srgbClr val="FFFFFF"/>
                </a:solidFill>
              </a:rPr>
              <a:t>Of attacks were </a:t>
            </a:r>
            <a:r>
              <a:rPr lang="en-US" sz="1400" dirty="0" smtClean="0">
                <a:solidFill>
                  <a:srgbClr val="FFFFFF"/>
                </a:solidFill>
              </a:rPr>
              <a:t>external, targeting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the data center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81337" y="1720503"/>
            <a:ext cx="19129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D4D4D"/>
              </a:buClr>
              <a:buSzPct val="25000"/>
            </a:pPr>
            <a:r>
              <a:rPr lang="en-US" sz="1400" dirty="0">
                <a:solidFill>
                  <a:srgbClr val="FFFFFF"/>
                </a:solidFill>
              </a:rPr>
              <a:t>Of security </a:t>
            </a:r>
            <a:r>
              <a:rPr lang="en-US" sz="1400" dirty="0" smtClean="0">
                <a:solidFill>
                  <a:srgbClr val="FFFFFF"/>
                </a:solidFill>
              </a:rPr>
              <a:t>professionals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say current</a:t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next-generation </a:t>
            </a:r>
            <a:r>
              <a:rPr lang="en-US" sz="1400" dirty="0">
                <a:solidFill>
                  <a:srgbClr val="FFFFFF"/>
                </a:solidFill>
              </a:rPr>
              <a:t>solutions don’t address the problem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8508" y="3407568"/>
            <a:ext cx="100157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1800" dirty="0" smtClean="0"/>
              <a:t>Signature and </a:t>
            </a:r>
            <a:r>
              <a:rPr lang="en-US" sz="1800" dirty="0"/>
              <a:t>IP/reputation blocking </a:t>
            </a:r>
            <a:r>
              <a:rPr lang="en-US" sz="1800" dirty="0" smtClean="0"/>
              <a:t>are inadequate</a:t>
            </a:r>
            <a:endParaRPr lang="en-US" sz="1800" dirty="0"/>
          </a:p>
          <a:p>
            <a:pPr marL="288925" indent="-288925"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1800" dirty="0"/>
              <a:t>Web </a:t>
            </a:r>
            <a:r>
              <a:rPr lang="en-US" sz="1800" dirty="0" smtClean="0"/>
              <a:t>application security solutions not solving the problem</a:t>
            </a:r>
            <a:endParaRPr lang="en-US" sz="1800" dirty="0"/>
          </a:p>
          <a:p>
            <a:pPr marL="288925" indent="-288925"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1800" dirty="0"/>
              <a:t>Continued </a:t>
            </a:r>
            <a:r>
              <a:rPr lang="en-US" sz="1800" dirty="0" err="1" smtClean="0"/>
              <a:t>DDoS</a:t>
            </a:r>
            <a:r>
              <a:rPr lang="en-US" sz="1800" dirty="0" smtClean="0"/>
              <a:t> </a:t>
            </a:r>
            <a:r>
              <a:rPr lang="en-US" sz="1800" dirty="0"/>
              <a:t>attacks at </a:t>
            </a:r>
            <a:r>
              <a:rPr lang="en-US" sz="1800" dirty="0" smtClean="0"/>
              <a:t>scale not being stopped</a:t>
            </a:r>
            <a:endParaRPr lang="en-US" sz="1800" dirty="0"/>
          </a:p>
          <a:p>
            <a:pPr marL="288925" indent="-288925"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1800" dirty="0"/>
              <a:t>No intelligence sharing </a:t>
            </a:r>
            <a:endParaRPr lang="en-US" sz="1800" dirty="0" smtClean="0"/>
          </a:p>
          <a:p>
            <a:pPr marL="288925" indent="-288925"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</a:pPr>
            <a:r>
              <a:rPr lang="en-US" sz="1800" dirty="0" smtClean="0"/>
              <a:t>Ongoing confusion around securing virtual infrastructure</a:t>
            </a:r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478508" y="5464737"/>
            <a:ext cx="31912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Sources: KRC Research and Juniper Mobile Threat Center</a:t>
            </a:r>
          </a:p>
        </p:txBody>
      </p:sp>
    </p:spTree>
    <p:extLst>
      <p:ext uri="{BB962C8B-B14F-4D97-AF65-F5344CB8AC3E}">
        <p14:creationId xmlns:p14="http://schemas.microsoft.com/office/powerpoint/2010/main" val="14946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8"/>
          <p:cNvSpPr>
            <a:spLocks noChangeArrowheads="1"/>
          </p:cNvSpPr>
          <p:nvPr/>
        </p:nvSpPr>
        <p:spPr bwMode="auto">
          <a:xfrm>
            <a:off x="7216727" y="1335881"/>
            <a:ext cx="3196884" cy="1876317"/>
          </a:xfrm>
          <a:prstGeom prst="roundRect">
            <a:avLst>
              <a:gd name="adj" fmla="val 3815"/>
            </a:avLst>
          </a:prstGeom>
          <a:gradFill>
            <a:gsLst>
              <a:gs pos="5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tabLst>
                <a:tab pos="177800" algn="l"/>
              </a:tabLst>
              <a:defRPr/>
            </a:pP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7471395" y="2519371"/>
            <a:ext cx="961814" cy="0"/>
          </a:xfrm>
          <a:custGeom>
            <a:avLst/>
            <a:gdLst>
              <a:gd name="connsiteX0" fmla="*/ 0 w 801512"/>
              <a:gd name="connsiteY0" fmla="*/ 0 h 0"/>
              <a:gd name="connsiteX1" fmla="*/ 801512 w 8015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1512">
                <a:moveTo>
                  <a:pt x="0" y="0"/>
                </a:moveTo>
                <a:lnTo>
                  <a:pt x="801512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utoShape 48"/>
          <p:cNvSpPr>
            <a:spLocks noChangeArrowheads="1"/>
          </p:cNvSpPr>
          <p:nvPr/>
        </p:nvSpPr>
        <p:spPr bwMode="auto">
          <a:xfrm>
            <a:off x="514350" y="3383323"/>
            <a:ext cx="4882896" cy="1926096"/>
          </a:xfrm>
          <a:prstGeom prst="roundRect">
            <a:avLst>
              <a:gd name="adj" fmla="val 3815"/>
            </a:avLst>
          </a:prstGeom>
          <a:gradFill>
            <a:gsLst>
              <a:gs pos="5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tabLst>
                <a:tab pos="177800" algn="l"/>
              </a:tabLst>
              <a:defRPr/>
            </a:pP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2" name="AutoShape 48"/>
          <p:cNvSpPr>
            <a:spLocks noChangeArrowheads="1"/>
          </p:cNvSpPr>
          <p:nvPr/>
        </p:nvSpPr>
        <p:spPr bwMode="auto">
          <a:xfrm>
            <a:off x="5547824" y="3383323"/>
            <a:ext cx="4887766" cy="1926096"/>
          </a:xfrm>
          <a:prstGeom prst="roundRect">
            <a:avLst>
              <a:gd name="adj" fmla="val 3815"/>
            </a:avLst>
          </a:prstGeom>
          <a:gradFill>
            <a:gsLst>
              <a:gs pos="5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tabLst>
                <a:tab pos="177800" algn="l"/>
              </a:tabLst>
              <a:defRPr/>
            </a:pP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9" name="AutoShape 48"/>
          <p:cNvSpPr>
            <a:spLocks noChangeArrowheads="1"/>
          </p:cNvSpPr>
          <p:nvPr/>
        </p:nvSpPr>
        <p:spPr bwMode="auto">
          <a:xfrm>
            <a:off x="541020" y="1335881"/>
            <a:ext cx="3196884" cy="1876317"/>
          </a:xfrm>
          <a:prstGeom prst="roundRect">
            <a:avLst>
              <a:gd name="adj" fmla="val 3815"/>
            </a:avLst>
          </a:prstGeom>
          <a:gradFill>
            <a:gsLst>
              <a:gs pos="5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tabLst>
                <a:tab pos="177800" algn="l"/>
              </a:tabLst>
              <a:defRPr/>
            </a:pP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0" name="AutoShape 48"/>
          <p:cNvSpPr>
            <a:spLocks noChangeArrowheads="1"/>
          </p:cNvSpPr>
          <p:nvPr/>
        </p:nvSpPr>
        <p:spPr bwMode="auto">
          <a:xfrm>
            <a:off x="3878873" y="1335881"/>
            <a:ext cx="3196884" cy="1876317"/>
          </a:xfrm>
          <a:prstGeom prst="roundRect">
            <a:avLst>
              <a:gd name="adj" fmla="val 3815"/>
            </a:avLst>
          </a:prstGeom>
          <a:gradFill>
            <a:gsLst>
              <a:gs pos="5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tabLst>
                <a:tab pos="177800" algn="l"/>
              </a:tabLst>
              <a:defRPr/>
            </a:pP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Hacker threats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gray">
          <a:xfrm>
            <a:off x="560069" y="1348906"/>
            <a:ext cx="3166110" cy="329184"/>
          </a:xfrm>
          <a:prstGeom prst="round2SameRect">
            <a:avLst>
              <a:gd name="adj1" fmla="val 1862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txBody>
          <a:bodyPr lIns="0" tIns="0" rIns="0" bIns="0" anchor="ctr" anchorCtr="0"/>
          <a:lstStyle/>
          <a:p>
            <a:pPr indent="925" algn="ctr">
              <a:lnSpc>
                <a:spcPts val="2000"/>
              </a:lnSpc>
              <a:buClr>
                <a:srgbClr val="4D4D4D"/>
              </a:buClr>
              <a:buSzPct val="25000"/>
              <a:tabLst>
                <a:tab pos="67811" algn="l"/>
              </a:tabLst>
            </a:pP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Scripts &amp; Tool Exploits</a:t>
            </a:r>
            <a:endParaRPr lang="en-US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gray">
          <a:xfrm>
            <a:off x="7232685" y="1348906"/>
            <a:ext cx="3165758" cy="329184"/>
          </a:xfrm>
          <a:prstGeom prst="round2SameRect">
            <a:avLst>
              <a:gd name="adj1" fmla="val 18620"/>
              <a:gd name="adj2" fmla="val 0"/>
            </a:avLst>
          </a:prstGeom>
          <a:gradFill>
            <a:gsLst>
              <a:gs pos="100000">
                <a:schemeClr val="accent6">
                  <a:lumMod val="50000"/>
                </a:schemeClr>
              </a:gs>
              <a:gs pos="0">
                <a:schemeClr val="accent6"/>
              </a:gs>
            </a:gsLst>
            <a:lin ang="5400000" scaled="0"/>
          </a:gradFill>
          <a:ln>
            <a:noFill/>
          </a:ln>
        </p:spPr>
        <p:txBody>
          <a:bodyPr lIns="0" tIns="0" rIns="0" bIns="0" anchor="ctr" anchorCtr="0"/>
          <a:lstStyle/>
          <a:p>
            <a:pPr indent="925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67811" algn="l"/>
              </a:tabLst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Targeted Scan</a:t>
            </a: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gray">
          <a:xfrm>
            <a:off x="528181" y="3397007"/>
            <a:ext cx="4855350" cy="329184"/>
          </a:xfrm>
          <a:prstGeom prst="round2SameRect">
            <a:avLst>
              <a:gd name="adj1" fmla="val 14714"/>
              <a:gd name="adj2" fmla="val 0"/>
            </a:avLst>
          </a:prstGeom>
          <a:gradFill>
            <a:gsLst>
              <a:gs pos="0">
                <a:srgbClr val="4F8479"/>
              </a:gs>
              <a:gs pos="100000">
                <a:srgbClr val="2B4943"/>
              </a:gs>
            </a:gsLst>
            <a:lin ang="5400000" scaled="0"/>
          </a:gradFill>
          <a:ln>
            <a:noFill/>
          </a:ln>
        </p:spPr>
        <p:txBody>
          <a:bodyPr lIns="0" tIns="0" rIns="0" bIns="0" anchor="ctr" anchorCtr="0"/>
          <a:lstStyle/>
          <a:p>
            <a:pPr indent="925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67811" algn="l"/>
              </a:tabLst>
            </a:pPr>
            <a:r>
              <a:rPr lang="en-US" dirty="0" err="1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Botnet</a:t>
            </a:r>
            <a:endParaRPr lang="en-US" dirty="0" smtClean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gray">
          <a:xfrm>
            <a:off x="5561975" y="3397007"/>
            <a:ext cx="4862185" cy="329184"/>
          </a:xfrm>
          <a:prstGeom prst="round2SameRect">
            <a:avLst>
              <a:gd name="adj1" fmla="val 17969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noFill/>
          </a:ln>
        </p:spPr>
        <p:txBody>
          <a:bodyPr lIns="0" tIns="0" rIns="0" bIns="0" anchor="ctr" anchorCtr="0"/>
          <a:lstStyle/>
          <a:p>
            <a:pPr indent="925" algn="ctr">
              <a:lnSpc>
                <a:spcPts val="2000"/>
              </a:lnSpc>
              <a:buClr>
                <a:srgbClr val="4D4D4D"/>
              </a:buClr>
              <a:buSzPct val="25000"/>
              <a:tabLst>
                <a:tab pos="67811" algn="l"/>
              </a:tabLst>
            </a:pP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Human Hacker</a:t>
            </a:r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gray">
          <a:xfrm>
            <a:off x="3889115" y="1348906"/>
            <a:ext cx="3171767" cy="329184"/>
          </a:xfrm>
          <a:prstGeom prst="round2SameRect">
            <a:avLst>
              <a:gd name="adj1" fmla="val 16016"/>
              <a:gd name="adj2" fmla="val 0"/>
            </a:avLst>
          </a:prstGeom>
          <a:gradFill>
            <a:gsLst>
              <a:gs pos="0">
                <a:srgbClr val="5D87A1"/>
              </a:gs>
              <a:gs pos="100000">
                <a:srgbClr val="3F5B6D"/>
              </a:gs>
            </a:gsLst>
            <a:lin ang="5400000" scaled="0"/>
          </a:gradFill>
          <a:ln>
            <a:noFill/>
          </a:ln>
        </p:spPr>
        <p:txBody>
          <a:bodyPr lIns="0" tIns="0" rIns="0" bIns="0" anchor="ctr" anchorCtr="0"/>
          <a:lstStyle/>
          <a:p>
            <a:pPr indent="925" algn="ctr">
              <a:lnSpc>
                <a:spcPts val="2000"/>
              </a:lnSpc>
              <a:buClr>
                <a:srgbClr val="4D4D4D"/>
              </a:buClr>
              <a:buSzPct val="25000"/>
              <a:tabLst>
                <a:tab pos="67811" algn="l"/>
              </a:tabLst>
            </a:pP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IP Scan</a:t>
            </a:r>
            <a:endParaRPr lang="en-US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81" y="2268888"/>
            <a:ext cx="911837" cy="58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Rectangle 38"/>
          <p:cNvSpPr/>
          <p:nvPr/>
        </p:nvSpPr>
        <p:spPr>
          <a:xfrm>
            <a:off x="609043" y="1681334"/>
            <a:ext cx="25655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Generic scripts and tools against one site.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1584959" y="2519371"/>
            <a:ext cx="961814" cy="0"/>
          </a:xfrm>
          <a:custGeom>
            <a:avLst/>
            <a:gdLst>
              <a:gd name="connsiteX0" fmla="*/ 0 w 801512"/>
              <a:gd name="connsiteY0" fmla="*/ 0 h 0"/>
              <a:gd name="connsiteX1" fmla="*/ 801512 w 8015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1512">
                <a:moveTo>
                  <a:pt x="0" y="0"/>
                </a:moveTo>
                <a:lnTo>
                  <a:pt x="801512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768602" y="2175493"/>
            <a:ext cx="1034676" cy="765518"/>
            <a:chOff x="569038" y="1872926"/>
            <a:chExt cx="1005157" cy="991572"/>
          </a:xfrm>
        </p:grpSpPr>
        <p:pic>
          <p:nvPicPr>
            <p:cNvPr id="2050" name="Picture 2" descr="C:\Users\Kurt\Desktop\Juniper Icon Library\Monitor CPU.png"/>
            <p:cNvPicPr>
              <a:picLocks noChangeAspect="1" noChangeArrowheads="1"/>
            </p:cNvPicPr>
            <p:nvPr/>
          </p:nvPicPr>
          <p:blipFill>
            <a:blip r:embed="rId3" cstate="print"/>
            <a:srcRect r="36808"/>
            <a:stretch>
              <a:fillRect/>
            </a:stretch>
          </p:blipFill>
          <p:spPr bwMode="auto">
            <a:xfrm>
              <a:off x="569038" y="1872926"/>
              <a:ext cx="1005157" cy="991572"/>
            </a:xfrm>
            <a:prstGeom prst="rect">
              <a:avLst/>
            </a:prstGeom>
            <a:noFill/>
          </p:spPr>
        </p:pic>
        <p:pic>
          <p:nvPicPr>
            <p:cNvPr id="2051" name="Picture 3" descr="C:\Users\Kurt\Desktop\Juniper Icon Library\Virus 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6156" y="2080155"/>
              <a:ext cx="431400" cy="492644"/>
            </a:xfrm>
            <a:prstGeom prst="rect">
              <a:avLst/>
            </a:prstGeom>
            <a:noFill/>
          </p:spPr>
        </p:pic>
      </p:grpSp>
      <p:pic>
        <p:nvPicPr>
          <p:cNvPr id="46" name="Picture 9"/>
          <p:cNvPicPr preferRelativeResize="0">
            <a:picLocks noChangeArrowheads="1"/>
          </p:cNvPicPr>
          <p:nvPr/>
        </p:nvPicPr>
        <p:blipFill>
          <a:blip r:embed="rId5" cstate="print"/>
          <a:srcRect r="28597"/>
          <a:stretch>
            <a:fillRect/>
          </a:stretch>
        </p:blipFill>
        <p:spPr bwMode="auto">
          <a:xfrm>
            <a:off x="5635376" y="2160558"/>
            <a:ext cx="911249" cy="5889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7" name="Picture 8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5974" y="2254828"/>
            <a:ext cx="911249" cy="5889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8" name="Picture 7"/>
          <p:cNvPicPr preferRelativeResize="0">
            <a:picLocks noChangeArrowheads="1"/>
          </p:cNvPicPr>
          <p:nvPr/>
        </p:nvPicPr>
        <p:blipFill>
          <a:blip r:embed="rId7" cstate="print"/>
          <a:srcRect l="10959" r="14514"/>
          <a:stretch>
            <a:fillRect/>
          </a:stretch>
        </p:blipFill>
        <p:spPr bwMode="auto">
          <a:xfrm>
            <a:off x="5876572" y="2349099"/>
            <a:ext cx="911249" cy="5889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9" name="Picture 6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7169" y="2443370"/>
            <a:ext cx="911249" cy="5889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0" name="Freeform 49"/>
          <p:cNvSpPr/>
          <p:nvPr/>
        </p:nvSpPr>
        <p:spPr>
          <a:xfrm>
            <a:off x="5350412" y="2311482"/>
            <a:ext cx="520505" cy="618978"/>
          </a:xfrm>
          <a:custGeom>
            <a:avLst/>
            <a:gdLst>
              <a:gd name="connsiteX0" fmla="*/ 101600 w 433754"/>
              <a:gd name="connsiteY0" fmla="*/ 0 h 683846"/>
              <a:gd name="connsiteX1" fmla="*/ 0 w 433754"/>
              <a:gd name="connsiteY1" fmla="*/ 0 h 683846"/>
              <a:gd name="connsiteX2" fmla="*/ 3908 w 433754"/>
              <a:gd name="connsiteY2" fmla="*/ 683846 h 683846"/>
              <a:gd name="connsiteX3" fmla="*/ 433754 w 433754"/>
              <a:gd name="connsiteY3" fmla="*/ 683846 h 683846"/>
              <a:gd name="connsiteX0" fmla="*/ 164123 w 433754"/>
              <a:gd name="connsiteY0" fmla="*/ 3908 h 683846"/>
              <a:gd name="connsiteX1" fmla="*/ 0 w 433754"/>
              <a:gd name="connsiteY1" fmla="*/ 0 h 683846"/>
              <a:gd name="connsiteX2" fmla="*/ 3908 w 433754"/>
              <a:gd name="connsiteY2" fmla="*/ 683846 h 683846"/>
              <a:gd name="connsiteX3" fmla="*/ 433754 w 433754"/>
              <a:gd name="connsiteY3" fmla="*/ 683846 h 683846"/>
              <a:gd name="connsiteX0" fmla="*/ 156308 w 433754"/>
              <a:gd name="connsiteY0" fmla="*/ 0 h 691661"/>
              <a:gd name="connsiteX1" fmla="*/ 0 w 433754"/>
              <a:gd name="connsiteY1" fmla="*/ 7815 h 691661"/>
              <a:gd name="connsiteX2" fmla="*/ 3908 w 433754"/>
              <a:gd name="connsiteY2" fmla="*/ 691661 h 691661"/>
              <a:gd name="connsiteX3" fmla="*/ 433754 w 433754"/>
              <a:gd name="connsiteY3" fmla="*/ 691661 h 691661"/>
              <a:gd name="connsiteX0" fmla="*/ 156308 w 433754"/>
              <a:gd name="connsiteY0" fmla="*/ 0 h 691661"/>
              <a:gd name="connsiteX1" fmla="*/ 156308 w 433754"/>
              <a:gd name="connsiteY1" fmla="*/ 0 h 691661"/>
              <a:gd name="connsiteX2" fmla="*/ 0 w 433754"/>
              <a:gd name="connsiteY2" fmla="*/ 7815 h 691661"/>
              <a:gd name="connsiteX3" fmla="*/ 3908 w 433754"/>
              <a:gd name="connsiteY3" fmla="*/ 691661 h 691661"/>
              <a:gd name="connsiteX4" fmla="*/ 433754 w 433754"/>
              <a:gd name="connsiteY4" fmla="*/ 691661 h 691661"/>
              <a:gd name="connsiteX0" fmla="*/ 156308 w 433754"/>
              <a:gd name="connsiteY0" fmla="*/ 0 h 691661"/>
              <a:gd name="connsiteX1" fmla="*/ 136769 w 433754"/>
              <a:gd name="connsiteY1" fmla="*/ 15630 h 691661"/>
              <a:gd name="connsiteX2" fmla="*/ 0 w 433754"/>
              <a:gd name="connsiteY2" fmla="*/ 7815 h 691661"/>
              <a:gd name="connsiteX3" fmla="*/ 3908 w 433754"/>
              <a:gd name="connsiteY3" fmla="*/ 691661 h 691661"/>
              <a:gd name="connsiteX4" fmla="*/ 433754 w 433754"/>
              <a:gd name="connsiteY4" fmla="*/ 691661 h 691661"/>
              <a:gd name="connsiteX0" fmla="*/ 156308 w 433754"/>
              <a:gd name="connsiteY0" fmla="*/ 0 h 691661"/>
              <a:gd name="connsiteX1" fmla="*/ 0 w 433754"/>
              <a:gd name="connsiteY1" fmla="*/ 7815 h 691661"/>
              <a:gd name="connsiteX2" fmla="*/ 3908 w 433754"/>
              <a:gd name="connsiteY2" fmla="*/ 691661 h 691661"/>
              <a:gd name="connsiteX3" fmla="*/ 433754 w 433754"/>
              <a:gd name="connsiteY3" fmla="*/ 691661 h 691661"/>
              <a:gd name="connsiteX0" fmla="*/ 164123 w 433754"/>
              <a:gd name="connsiteY0" fmla="*/ 0 h 687753"/>
              <a:gd name="connsiteX1" fmla="*/ 0 w 433754"/>
              <a:gd name="connsiteY1" fmla="*/ 3907 h 687753"/>
              <a:gd name="connsiteX2" fmla="*/ 3908 w 433754"/>
              <a:gd name="connsiteY2" fmla="*/ 687753 h 687753"/>
              <a:gd name="connsiteX3" fmla="*/ 433754 w 433754"/>
              <a:gd name="connsiteY3" fmla="*/ 687753 h 68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54" h="687753">
                <a:moveTo>
                  <a:pt x="164123" y="0"/>
                </a:moveTo>
                <a:lnTo>
                  <a:pt x="0" y="3907"/>
                </a:lnTo>
                <a:cubicBezTo>
                  <a:pt x="1303" y="231856"/>
                  <a:pt x="2605" y="459804"/>
                  <a:pt x="3908" y="687753"/>
                </a:cubicBezTo>
                <a:lnTo>
                  <a:pt x="433754" y="687753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350413" y="2490845"/>
            <a:ext cx="314178" cy="0"/>
          </a:xfrm>
          <a:custGeom>
            <a:avLst/>
            <a:gdLst>
              <a:gd name="connsiteX0" fmla="*/ 0 w 261815"/>
              <a:gd name="connsiteY0" fmla="*/ 0 h 0"/>
              <a:gd name="connsiteX1" fmla="*/ 261815 w 26181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815">
                <a:moveTo>
                  <a:pt x="0" y="0"/>
                </a:moveTo>
                <a:lnTo>
                  <a:pt x="261815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350412" y="2687792"/>
            <a:ext cx="431410" cy="41147"/>
          </a:xfrm>
          <a:custGeom>
            <a:avLst/>
            <a:gdLst>
              <a:gd name="connsiteX0" fmla="*/ 0 w 261815"/>
              <a:gd name="connsiteY0" fmla="*/ 0 h 0"/>
              <a:gd name="connsiteX1" fmla="*/ 261815 w 26181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815">
                <a:moveTo>
                  <a:pt x="0" y="0"/>
                </a:moveTo>
                <a:lnTo>
                  <a:pt x="261815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5036234" y="2575251"/>
            <a:ext cx="323556" cy="0"/>
          </a:xfrm>
          <a:custGeom>
            <a:avLst/>
            <a:gdLst>
              <a:gd name="connsiteX0" fmla="*/ 0 w 269630"/>
              <a:gd name="connsiteY0" fmla="*/ 0 h 0"/>
              <a:gd name="connsiteX1" fmla="*/ 269630 w 26963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630">
                <a:moveTo>
                  <a:pt x="0" y="0"/>
                </a:moveTo>
                <a:lnTo>
                  <a:pt x="269630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033349" y="2175493"/>
            <a:ext cx="1034676" cy="765518"/>
            <a:chOff x="569038" y="1872926"/>
            <a:chExt cx="1005157" cy="991572"/>
          </a:xfrm>
        </p:grpSpPr>
        <p:pic>
          <p:nvPicPr>
            <p:cNvPr id="44" name="Picture 2" descr="C:\Users\Kurt\Desktop\Juniper Icon Library\Monitor CPU.png"/>
            <p:cNvPicPr>
              <a:picLocks noChangeAspect="1" noChangeArrowheads="1"/>
            </p:cNvPicPr>
            <p:nvPr/>
          </p:nvPicPr>
          <p:blipFill>
            <a:blip r:embed="rId3" cstate="print"/>
            <a:srcRect r="36808"/>
            <a:stretch>
              <a:fillRect/>
            </a:stretch>
          </p:blipFill>
          <p:spPr bwMode="auto">
            <a:xfrm>
              <a:off x="569038" y="1872926"/>
              <a:ext cx="1005157" cy="991572"/>
            </a:xfrm>
            <a:prstGeom prst="rect">
              <a:avLst/>
            </a:prstGeom>
            <a:noFill/>
          </p:spPr>
        </p:pic>
        <p:pic>
          <p:nvPicPr>
            <p:cNvPr id="45" name="Picture 3" descr="C:\Users\Kurt\Desktop\Juniper Icon Library\Virus 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6156" y="2080155"/>
              <a:ext cx="431400" cy="492644"/>
            </a:xfrm>
            <a:prstGeom prst="rect">
              <a:avLst/>
            </a:prstGeom>
            <a:noFill/>
          </p:spPr>
        </p:pic>
      </p:grpSp>
      <p:grpSp>
        <p:nvGrpSpPr>
          <p:cNvPr id="55" name="Group 54"/>
          <p:cNvGrpSpPr/>
          <p:nvPr/>
        </p:nvGrpSpPr>
        <p:grpSpPr>
          <a:xfrm>
            <a:off x="7264222" y="2175493"/>
            <a:ext cx="1034676" cy="765518"/>
            <a:chOff x="569038" y="1872926"/>
            <a:chExt cx="1005157" cy="991572"/>
          </a:xfrm>
        </p:grpSpPr>
        <p:pic>
          <p:nvPicPr>
            <p:cNvPr id="56" name="Picture 2" descr="C:\Users\Kurt\Desktop\Juniper Icon Library\Monitor CPU.png"/>
            <p:cNvPicPr>
              <a:picLocks noChangeAspect="1" noChangeArrowheads="1"/>
            </p:cNvPicPr>
            <p:nvPr/>
          </p:nvPicPr>
          <p:blipFill>
            <a:blip r:embed="rId3" cstate="print"/>
            <a:srcRect r="36808"/>
            <a:stretch>
              <a:fillRect/>
            </a:stretch>
          </p:blipFill>
          <p:spPr bwMode="auto">
            <a:xfrm>
              <a:off x="569038" y="1872926"/>
              <a:ext cx="1005157" cy="991572"/>
            </a:xfrm>
            <a:prstGeom prst="rect">
              <a:avLst/>
            </a:prstGeom>
            <a:noFill/>
          </p:spPr>
        </p:pic>
        <p:pic>
          <p:nvPicPr>
            <p:cNvPr id="57" name="Picture 3" descr="C:\Users\Kurt\Desktop\Juniper Icon Library\Virus 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6156" y="2080155"/>
              <a:ext cx="431400" cy="492644"/>
            </a:xfrm>
            <a:prstGeom prst="rect">
              <a:avLst/>
            </a:prstGeom>
            <a:noFill/>
          </p:spPr>
        </p:pic>
      </p:grpSp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1339" y="2016773"/>
            <a:ext cx="748337" cy="48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9735" y="2223148"/>
            <a:ext cx="748337" cy="48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1339" y="2429524"/>
            <a:ext cx="748337" cy="48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9735" y="2635898"/>
            <a:ext cx="748337" cy="48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3" name="Group 82"/>
          <p:cNvGrpSpPr/>
          <p:nvPr/>
        </p:nvGrpSpPr>
        <p:grpSpPr>
          <a:xfrm>
            <a:off x="8940214" y="2207348"/>
            <a:ext cx="567984" cy="730733"/>
            <a:chOff x="7450178" y="2140744"/>
            <a:chExt cx="473320" cy="811925"/>
          </a:xfrm>
        </p:grpSpPr>
        <p:sp>
          <p:nvSpPr>
            <p:cNvPr id="68" name="Freeform 67"/>
            <p:cNvSpPr/>
            <p:nvPr/>
          </p:nvSpPr>
          <p:spPr>
            <a:xfrm>
              <a:off x="7450178" y="2552693"/>
              <a:ext cx="269630" cy="0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718344" y="2140744"/>
              <a:ext cx="205154" cy="811925"/>
            </a:xfrm>
            <a:custGeom>
              <a:avLst/>
              <a:gdLst>
                <a:gd name="connsiteX0" fmla="*/ 101600 w 433754"/>
                <a:gd name="connsiteY0" fmla="*/ 0 h 683846"/>
                <a:gd name="connsiteX1" fmla="*/ 0 w 433754"/>
                <a:gd name="connsiteY1" fmla="*/ 0 h 683846"/>
                <a:gd name="connsiteX2" fmla="*/ 3908 w 433754"/>
                <a:gd name="connsiteY2" fmla="*/ 683846 h 683846"/>
                <a:gd name="connsiteX3" fmla="*/ 433754 w 433754"/>
                <a:gd name="connsiteY3" fmla="*/ 683846 h 683846"/>
                <a:gd name="connsiteX0" fmla="*/ 164123 w 433754"/>
                <a:gd name="connsiteY0" fmla="*/ 3908 h 683846"/>
                <a:gd name="connsiteX1" fmla="*/ 0 w 433754"/>
                <a:gd name="connsiteY1" fmla="*/ 0 h 683846"/>
                <a:gd name="connsiteX2" fmla="*/ 3908 w 433754"/>
                <a:gd name="connsiteY2" fmla="*/ 683846 h 683846"/>
                <a:gd name="connsiteX3" fmla="*/ 433754 w 433754"/>
                <a:gd name="connsiteY3" fmla="*/ 683846 h 683846"/>
                <a:gd name="connsiteX0" fmla="*/ 156308 w 433754"/>
                <a:gd name="connsiteY0" fmla="*/ 0 h 691661"/>
                <a:gd name="connsiteX1" fmla="*/ 0 w 433754"/>
                <a:gd name="connsiteY1" fmla="*/ 7815 h 691661"/>
                <a:gd name="connsiteX2" fmla="*/ 3908 w 433754"/>
                <a:gd name="connsiteY2" fmla="*/ 691661 h 691661"/>
                <a:gd name="connsiteX3" fmla="*/ 433754 w 433754"/>
                <a:gd name="connsiteY3" fmla="*/ 691661 h 691661"/>
                <a:gd name="connsiteX0" fmla="*/ 156308 w 433754"/>
                <a:gd name="connsiteY0" fmla="*/ 0 h 691661"/>
                <a:gd name="connsiteX1" fmla="*/ 156308 w 433754"/>
                <a:gd name="connsiteY1" fmla="*/ 0 h 691661"/>
                <a:gd name="connsiteX2" fmla="*/ 0 w 433754"/>
                <a:gd name="connsiteY2" fmla="*/ 7815 h 691661"/>
                <a:gd name="connsiteX3" fmla="*/ 3908 w 433754"/>
                <a:gd name="connsiteY3" fmla="*/ 691661 h 691661"/>
                <a:gd name="connsiteX4" fmla="*/ 433754 w 433754"/>
                <a:gd name="connsiteY4" fmla="*/ 691661 h 691661"/>
                <a:gd name="connsiteX0" fmla="*/ 156308 w 433754"/>
                <a:gd name="connsiteY0" fmla="*/ 0 h 691661"/>
                <a:gd name="connsiteX1" fmla="*/ 136769 w 433754"/>
                <a:gd name="connsiteY1" fmla="*/ 15630 h 691661"/>
                <a:gd name="connsiteX2" fmla="*/ 0 w 433754"/>
                <a:gd name="connsiteY2" fmla="*/ 7815 h 691661"/>
                <a:gd name="connsiteX3" fmla="*/ 3908 w 433754"/>
                <a:gd name="connsiteY3" fmla="*/ 691661 h 691661"/>
                <a:gd name="connsiteX4" fmla="*/ 433754 w 433754"/>
                <a:gd name="connsiteY4" fmla="*/ 691661 h 691661"/>
                <a:gd name="connsiteX0" fmla="*/ 156308 w 433754"/>
                <a:gd name="connsiteY0" fmla="*/ 0 h 691661"/>
                <a:gd name="connsiteX1" fmla="*/ 0 w 433754"/>
                <a:gd name="connsiteY1" fmla="*/ 7815 h 691661"/>
                <a:gd name="connsiteX2" fmla="*/ 3908 w 433754"/>
                <a:gd name="connsiteY2" fmla="*/ 691661 h 691661"/>
                <a:gd name="connsiteX3" fmla="*/ 433754 w 433754"/>
                <a:gd name="connsiteY3" fmla="*/ 691661 h 691661"/>
                <a:gd name="connsiteX0" fmla="*/ 164123 w 433754"/>
                <a:gd name="connsiteY0" fmla="*/ 0 h 687753"/>
                <a:gd name="connsiteX1" fmla="*/ 0 w 433754"/>
                <a:gd name="connsiteY1" fmla="*/ 3907 h 687753"/>
                <a:gd name="connsiteX2" fmla="*/ 3908 w 433754"/>
                <a:gd name="connsiteY2" fmla="*/ 687753 h 687753"/>
                <a:gd name="connsiteX3" fmla="*/ 433754 w 433754"/>
                <a:gd name="connsiteY3" fmla="*/ 687753 h 687753"/>
                <a:gd name="connsiteX0" fmla="*/ 164123 w 205154"/>
                <a:gd name="connsiteY0" fmla="*/ 0 h 696220"/>
                <a:gd name="connsiteX1" fmla="*/ 0 w 205154"/>
                <a:gd name="connsiteY1" fmla="*/ 3907 h 696220"/>
                <a:gd name="connsiteX2" fmla="*/ 3908 w 205154"/>
                <a:gd name="connsiteY2" fmla="*/ 687753 h 696220"/>
                <a:gd name="connsiteX3" fmla="*/ 205154 w 205154"/>
                <a:gd name="connsiteY3" fmla="*/ 696220 h 6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154" h="696220">
                  <a:moveTo>
                    <a:pt x="164123" y="0"/>
                  </a:moveTo>
                  <a:lnTo>
                    <a:pt x="0" y="3907"/>
                  </a:lnTo>
                  <a:cubicBezTo>
                    <a:pt x="1303" y="231856"/>
                    <a:pt x="2605" y="459804"/>
                    <a:pt x="3908" y="687753"/>
                  </a:cubicBezTo>
                  <a:lnTo>
                    <a:pt x="205154" y="69622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flipV="1">
              <a:off x="7715250" y="2397804"/>
              <a:ext cx="187386" cy="45719"/>
            </a:xfrm>
            <a:custGeom>
              <a:avLst/>
              <a:gdLst>
                <a:gd name="connsiteX0" fmla="*/ 0 w 261815"/>
                <a:gd name="connsiteY0" fmla="*/ 0 h 0"/>
                <a:gd name="connsiteX1" fmla="*/ 261815 w 2618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815">
                  <a:moveTo>
                    <a:pt x="0" y="0"/>
                  </a:moveTo>
                  <a:lnTo>
                    <a:pt x="261815" y="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flipV="1">
              <a:off x="7715250" y="2640691"/>
              <a:ext cx="187386" cy="45719"/>
            </a:xfrm>
            <a:custGeom>
              <a:avLst/>
              <a:gdLst>
                <a:gd name="connsiteX0" fmla="*/ 0 w 261815"/>
                <a:gd name="connsiteY0" fmla="*/ 0 h 0"/>
                <a:gd name="connsiteX1" fmla="*/ 261815 w 2618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815">
                  <a:moveTo>
                    <a:pt x="0" y="0"/>
                  </a:moveTo>
                  <a:lnTo>
                    <a:pt x="261815" y="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3576" y="2321573"/>
            <a:ext cx="748337" cy="48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Rectangle 75"/>
          <p:cNvSpPr/>
          <p:nvPr/>
        </p:nvSpPr>
        <p:spPr>
          <a:xfrm>
            <a:off x="4497600" y="1681333"/>
            <a:ext cx="1959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Script run against multiple sites </a:t>
            </a:r>
            <a:br>
              <a:rPr lang="en-US" sz="1000" dirty="0" smtClean="0"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latin typeface="Arial" pitchFamily="34" charset="0"/>
                <a:cs typeface="Arial" pitchFamily="34" charset="0"/>
              </a:rPr>
              <a:t>seeking a specific vulnerability.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537731" y="1681334"/>
            <a:ext cx="25771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Targets a specific site for any vulnerability.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82931" y="3751451"/>
            <a:ext cx="47663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Script loaded onto a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bot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network to carry out attack.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474971" y="3751451"/>
            <a:ext cx="50634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Sophisticated, targeted attack (APT). Low and slow to avoid detection.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768602" y="4229294"/>
            <a:ext cx="1034676" cy="765518"/>
            <a:chOff x="569038" y="1872926"/>
            <a:chExt cx="1005157" cy="991572"/>
          </a:xfrm>
        </p:grpSpPr>
        <p:pic>
          <p:nvPicPr>
            <p:cNvPr id="81" name="Picture 2" descr="C:\Users\Kurt\Desktop\Juniper Icon Library\Monitor CPU.png"/>
            <p:cNvPicPr>
              <a:picLocks noChangeAspect="1" noChangeArrowheads="1"/>
            </p:cNvPicPr>
            <p:nvPr/>
          </p:nvPicPr>
          <p:blipFill>
            <a:blip r:embed="rId3" cstate="print"/>
            <a:srcRect r="36808"/>
            <a:stretch>
              <a:fillRect/>
            </a:stretch>
          </p:blipFill>
          <p:spPr bwMode="auto">
            <a:xfrm>
              <a:off x="569038" y="1872926"/>
              <a:ext cx="1005157" cy="991572"/>
            </a:xfrm>
            <a:prstGeom prst="rect">
              <a:avLst/>
            </a:prstGeom>
            <a:noFill/>
          </p:spPr>
        </p:pic>
        <p:pic>
          <p:nvPicPr>
            <p:cNvPr id="82" name="Picture 3" descr="C:\Users\Kurt\Desktop\Juniper Icon Library\Virus 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6156" y="2080155"/>
              <a:ext cx="431400" cy="492644"/>
            </a:xfrm>
            <a:prstGeom prst="rect">
              <a:avLst/>
            </a:prstGeom>
            <a:noFill/>
          </p:spPr>
        </p:pic>
      </p:grpSp>
      <p:grpSp>
        <p:nvGrpSpPr>
          <p:cNvPr id="84" name="Group 83"/>
          <p:cNvGrpSpPr/>
          <p:nvPr/>
        </p:nvGrpSpPr>
        <p:grpSpPr>
          <a:xfrm>
            <a:off x="1707767" y="4220875"/>
            <a:ext cx="534419" cy="718853"/>
            <a:chOff x="7484122" y="2144070"/>
            <a:chExt cx="445349" cy="798726"/>
          </a:xfrm>
        </p:grpSpPr>
        <p:sp>
          <p:nvSpPr>
            <p:cNvPr id="85" name="Freeform 84"/>
            <p:cNvSpPr/>
            <p:nvPr/>
          </p:nvSpPr>
          <p:spPr>
            <a:xfrm flipV="1">
              <a:off x="7484122" y="2533641"/>
              <a:ext cx="235686" cy="45719"/>
            </a:xfrm>
            <a:custGeom>
              <a:avLst/>
              <a:gdLst>
                <a:gd name="connsiteX0" fmla="*/ 0 w 269630"/>
                <a:gd name="connsiteY0" fmla="*/ 0 h 0"/>
                <a:gd name="connsiteX1" fmla="*/ 269630 w 2696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630">
                  <a:moveTo>
                    <a:pt x="0" y="0"/>
                  </a:moveTo>
                  <a:lnTo>
                    <a:pt x="269630" y="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718344" y="2144070"/>
              <a:ext cx="211127" cy="798726"/>
            </a:xfrm>
            <a:custGeom>
              <a:avLst/>
              <a:gdLst>
                <a:gd name="connsiteX0" fmla="*/ 101600 w 433754"/>
                <a:gd name="connsiteY0" fmla="*/ 0 h 683846"/>
                <a:gd name="connsiteX1" fmla="*/ 0 w 433754"/>
                <a:gd name="connsiteY1" fmla="*/ 0 h 683846"/>
                <a:gd name="connsiteX2" fmla="*/ 3908 w 433754"/>
                <a:gd name="connsiteY2" fmla="*/ 683846 h 683846"/>
                <a:gd name="connsiteX3" fmla="*/ 433754 w 433754"/>
                <a:gd name="connsiteY3" fmla="*/ 683846 h 683846"/>
                <a:gd name="connsiteX0" fmla="*/ 164123 w 433754"/>
                <a:gd name="connsiteY0" fmla="*/ 3908 h 683846"/>
                <a:gd name="connsiteX1" fmla="*/ 0 w 433754"/>
                <a:gd name="connsiteY1" fmla="*/ 0 h 683846"/>
                <a:gd name="connsiteX2" fmla="*/ 3908 w 433754"/>
                <a:gd name="connsiteY2" fmla="*/ 683846 h 683846"/>
                <a:gd name="connsiteX3" fmla="*/ 433754 w 433754"/>
                <a:gd name="connsiteY3" fmla="*/ 683846 h 683846"/>
                <a:gd name="connsiteX0" fmla="*/ 156308 w 433754"/>
                <a:gd name="connsiteY0" fmla="*/ 0 h 691661"/>
                <a:gd name="connsiteX1" fmla="*/ 0 w 433754"/>
                <a:gd name="connsiteY1" fmla="*/ 7815 h 691661"/>
                <a:gd name="connsiteX2" fmla="*/ 3908 w 433754"/>
                <a:gd name="connsiteY2" fmla="*/ 691661 h 691661"/>
                <a:gd name="connsiteX3" fmla="*/ 433754 w 433754"/>
                <a:gd name="connsiteY3" fmla="*/ 691661 h 691661"/>
                <a:gd name="connsiteX0" fmla="*/ 156308 w 433754"/>
                <a:gd name="connsiteY0" fmla="*/ 0 h 691661"/>
                <a:gd name="connsiteX1" fmla="*/ 156308 w 433754"/>
                <a:gd name="connsiteY1" fmla="*/ 0 h 691661"/>
                <a:gd name="connsiteX2" fmla="*/ 0 w 433754"/>
                <a:gd name="connsiteY2" fmla="*/ 7815 h 691661"/>
                <a:gd name="connsiteX3" fmla="*/ 3908 w 433754"/>
                <a:gd name="connsiteY3" fmla="*/ 691661 h 691661"/>
                <a:gd name="connsiteX4" fmla="*/ 433754 w 433754"/>
                <a:gd name="connsiteY4" fmla="*/ 691661 h 691661"/>
                <a:gd name="connsiteX0" fmla="*/ 156308 w 433754"/>
                <a:gd name="connsiteY0" fmla="*/ 0 h 691661"/>
                <a:gd name="connsiteX1" fmla="*/ 136769 w 433754"/>
                <a:gd name="connsiteY1" fmla="*/ 15630 h 691661"/>
                <a:gd name="connsiteX2" fmla="*/ 0 w 433754"/>
                <a:gd name="connsiteY2" fmla="*/ 7815 h 691661"/>
                <a:gd name="connsiteX3" fmla="*/ 3908 w 433754"/>
                <a:gd name="connsiteY3" fmla="*/ 691661 h 691661"/>
                <a:gd name="connsiteX4" fmla="*/ 433754 w 433754"/>
                <a:gd name="connsiteY4" fmla="*/ 691661 h 691661"/>
                <a:gd name="connsiteX0" fmla="*/ 156308 w 433754"/>
                <a:gd name="connsiteY0" fmla="*/ 0 h 691661"/>
                <a:gd name="connsiteX1" fmla="*/ 0 w 433754"/>
                <a:gd name="connsiteY1" fmla="*/ 7815 h 691661"/>
                <a:gd name="connsiteX2" fmla="*/ 3908 w 433754"/>
                <a:gd name="connsiteY2" fmla="*/ 691661 h 691661"/>
                <a:gd name="connsiteX3" fmla="*/ 433754 w 433754"/>
                <a:gd name="connsiteY3" fmla="*/ 691661 h 691661"/>
                <a:gd name="connsiteX0" fmla="*/ 164123 w 433754"/>
                <a:gd name="connsiteY0" fmla="*/ 0 h 687753"/>
                <a:gd name="connsiteX1" fmla="*/ 0 w 433754"/>
                <a:gd name="connsiteY1" fmla="*/ 3907 h 687753"/>
                <a:gd name="connsiteX2" fmla="*/ 3908 w 433754"/>
                <a:gd name="connsiteY2" fmla="*/ 687753 h 687753"/>
                <a:gd name="connsiteX3" fmla="*/ 433754 w 433754"/>
                <a:gd name="connsiteY3" fmla="*/ 687753 h 687753"/>
                <a:gd name="connsiteX0" fmla="*/ 164123 w 205154"/>
                <a:gd name="connsiteY0" fmla="*/ 0 h 696220"/>
                <a:gd name="connsiteX1" fmla="*/ 0 w 205154"/>
                <a:gd name="connsiteY1" fmla="*/ 3907 h 696220"/>
                <a:gd name="connsiteX2" fmla="*/ 3908 w 205154"/>
                <a:gd name="connsiteY2" fmla="*/ 687753 h 696220"/>
                <a:gd name="connsiteX3" fmla="*/ 205154 w 205154"/>
                <a:gd name="connsiteY3" fmla="*/ 696220 h 696220"/>
                <a:gd name="connsiteX0" fmla="*/ 164123 w 205154"/>
                <a:gd name="connsiteY0" fmla="*/ 0 h 687753"/>
                <a:gd name="connsiteX1" fmla="*/ 0 w 205154"/>
                <a:gd name="connsiteY1" fmla="*/ 3907 h 687753"/>
                <a:gd name="connsiteX2" fmla="*/ 3908 w 205154"/>
                <a:gd name="connsiteY2" fmla="*/ 687753 h 687753"/>
                <a:gd name="connsiteX3" fmla="*/ 205154 w 205154"/>
                <a:gd name="connsiteY3" fmla="*/ 687667 h 687753"/>
                <a:gd name="connsiteX0" fmla="*/ 211127 w 211127"/>
                <a:gd name="connsiteY0" fmla="*/ 0 h 684902"/>
                <a:gd name="connsiteX1" fmla="*/ 0 w 211127"/>
                <a:gd name="connsiteY1" fmla="*/ 1056 h 684902"/>
                <a:gd name="connsiteX2" fmla="*/ 3908 w 211127"/>
                <a:gd name="connsiteY2" fmla="*/ 684902 h 684902"/>
                <a:gd name="connsiteX3" fmla="*/ 205154 w 211127"/>
                <a:gd name="connsiteY3" fmla="*/ 684816 h 68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127" h="684902">
                  <a:moveTo>
                    <a:pt x="211127" y="0"/>
                  </a:moveTo>
                  <a:lnTo>
                    <a:pt x="0" y="1056"/>
                  </a:lnTo>
                  <a:cubicBezTo>
                    <a:pt x="1303" y="229005"/>
                    <a:pt x="2605" y="456953"/>
                    <a:pt x="3908" y="684902"/>
                  </a:cubicBezTo>
                  <a:lnTo>
                    <a:pt x="205154" y="684816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 flipV="1">
              <a:off x="7730179" y="2397803"/>
              <a:ext cx="199057" cy="45719"/>
            </a:xfrm>
            <a:custGeom>
              <a:avLst/>
              <a:gdLst>
                <a:gd name="connsiteX0" fmla="*/ 0 w 261815"/>
                <a:gd name="connsiteY0" fmla="*/ 0 h 0"/>
                <a:gd name="connsiteX1" fmla="*/ 261815 w 2618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815">
                  <a:moveTo>
                    <a:pt x="0" y="0"/>
                  </a:moveTo>
                  <a:lnTo>
                    <a:pt x="261815" y="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 flipV="1">
              <a:off x="7730179" y="2640690"/>
              <a:ext cx="199057" cy="45719"/>
            </a:xfrm>
            <a:custGeom>
              <a:avLst/>
              <a:gdLst>
                <a:gd name="connsiteX0" fmla="*/ 0 w 261815"/>
                <a:gd name="connsiteY0" fmla="*/ 0 h 0"/>
                <a:gd name="connsiteX1" fmla="*/ 261815 w 26181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815">
                  <a:moveTo>
                    <a:pt x="0" y="0"/>
                  </a:moveTo>
                  <a:lnTo>
                    <a:pt x="261815" y="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368802" y="4066125"/>
            <a:ext cx="512891" cy="379470"/>
            <a:chOff x="569038" y="1872926"/>
            <a:chExt cx="1005157" cy="991572"/>
          </a:xfrm>
        </p:grpSpPr>
        <p:pic>
          <p:nvPicPr>
            <p:cNvPr id="90" name="Picture 2" descr="C:\Users\Kurt\Desktop\Juniper Icon Library\Monitor CPU.png"/>
            <p:cNvPicPr>
              <a:picLocks noChangeAspect="1" noChangeArrowheads="1"/>
            </p:cNvPicPr>
            <p:nvPr/>
          </p:nvPicPr>
          <p:blipFill>
            <a:blip r:embed="rId3" cstate="print"/>
            <a:srcRect r="36808"/>
            <a:stretch>
              <a:fillRect/>
            </a:stretch>
          </p:blipFill>
          <p:spPr bwMode="auto">
            <a:xfrm>
              <a:off x="569038" y="1872926"/>
              <a:ext cx="1005157" cy="991572"/>
            </a:xfrm>
            <a:prstGeom prst="rect">
              <a:avLst/>
            </a:prstGeom>
            <a:noFill/>
          </p:spPr>
        </p:pic>
        <p:pic>
          <p:nvPicPr>
            <p:cNvPr id="91" name="Picture 3" descr="C:\Users\Kurt\Desktop\Juniper Icon Library\Virus 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6156" y="2080155"/>
              <a:ext cx="431400" cy="492644"/>
            </a:xfrm>
            <a:prstGeom prst="rect">
              <a:avLst/>
            </a:prstGeom>
            <a:noFill/>
          </p:spPr>
        </p:pic>
      </p:grpSp>
      <p:grpSp>
        <p:nvGrpSpPr>
          <p:cNvPr id="92" name="Group 91"/>
          <p:cNvGrpSpPr/>
          <p:nvPr/>
        </p:nvGrpSpPr>
        <p:grpSpPr>
          <a:xfrm>
            <a:off x="2368802" y="4421884"/>
            <a:ext cx="512891" cy="379470"/>
            <a:chOff x="569038" y="1872926"/>
            <a:chExt cx="1005157" cy="991572"/>
          </a:xfrm>
        </p:grpSpPr>
        <p:pic>
          <p:nvPicPr>
            <p:cNvPr id="93" name="Picture 2" descr="C:\Users\Kurt\Desktop\Juniper Icon Library\Monitor CPU.png"/>
            <p:cNvPicPr>
              <a:picLocks noChangeAspect="1" noChangeArrowheads="1"/>
            </p:cNvPicPr>
            <p:nvPr/>
          </p:nvPicPr>
          <p:blipFill>
            <a:blip r:embed="rId3" cstate="print"/>
            <a:srcRect r="36808"/>
            <a:stretch>
              <a:fillRect/>
            </a:stretch>
          </p:blipFill>
          <p:spPr bwMode="auto">
            <a:xfrm>
              <a:off x="569038" y="1872926"/>
              <a:ext cx="1005157" cy="991572"/>
            </a:xfrm>
            <a:prstGeom prst="rect">
              <a:avLst/>
            </a:prstGeom>
            <a:noFill/>
          </p:spPr>
        </p:pic>
        <p:pic>
          <p:nvPicPr>
            <p:cNvPr id="94" name="Picture 3" descr="C:\Users\Kurt\Desktop\Juniper Icon Library\Virus 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6156" y="2080155"/>
              <a:ext cx="431400" cy="492644"/>
            </a:xfrm>
            <a:prstGeom prst="rect">
              <a:avLst/>
            </a:prstGeom>
            <a:noFill/>
          </p:spPr>
        </p:pic>
      </p:grpSp>
      <p:grpSp>
        <p:nvGrpSpPr>
          <p:cNvPr id="95" name="Group 94"/>
          <p:cNvGrpSpPr/>
          <p:nvPr/>
        </p:nvGrpSpPr>
        <p:grpSpPr>
          <a:xfrm>
            <a:off x="2368802" y="4777642"/>
            <a:ext cx="512891" cy="379470"/>
            <a:chOff x="569038" y="1872926"/>
            <a:chExt cx="1005157" cy="991572"/>
          </a:xfrm>
        </p:grpSpPr>
        <p:pic>
          <p:nvPicPr>
            <p:cNvPr id="96" name="Picture 2" descr="C:\Users\Kurt\Desktop\Juniper Icon Library\Monitor CPU.png"/>
            <p:cNvPicPr>
              <a:picLocks noChangeAspect="1" noChangeArrowheads="1"/>
            </p:cNvPicPr>
            <p:nvPr/>
          </p:nvPicPr>
          <p:blipFill>
            <a:blip r:embed="rId3" cstate="print"/>
            <a:srcRect r="36808"/>
            <a:stretch>
              <a:fillRect/>
            </a:stretch>
          </p:blipFill>
          <p:spPr bwMode="auto">
            <a:xfrm>
              <a:off x="569038" y="1872926"/>
              <a:ext cx="1005157" cy="991572"/>
            </a:xfrm>
            <a:prstGeom prst="rect">
              <a:avLst/>
            </a:prstGeom>
            <a:noFill/>
          </p:spPr>
        </p:pic>
        <p:pic>
          <p:nvPicPr>
            <p:cNvPr id="97" name="Picture 3" descr="C:\Users\Kurt\Desktop\Juniper Icon Library\Virus 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6156" y="2080155"/>
              <a:ext cx="431400" cy="492644"/>
            </a:xfrm>
            <a:prstGeom prst="rect">
              <a:avLst/>
            </a:prstGeom>
            <a:noFill/>
          </p:spPr>
        </p:pic>
      </p:grpSp>
      <p:grpSp>
        <p:nvGrpSpPr>
          <p:cNvPr id="98" name="Group 97"/>
          <p:cNvGrpSpPr/>
          <p:nvPr/>
        </p:nvGrpSpPr>
        <p:grpSpPr>
          <a:xfrm>
            <a:off x="2940302" y="4190426"/>
            <a:ext cx="512891" cy="379470"/>
            <a:chOff x="569038" y="1872926"/>
            <a:chExt cx="1005157" cy="991572"/>
          </a:xfrm>
        </p:grpSpPr>
        <p:pic>
          <p:nvPicPr>
            <p:cNvPr id="99" name="Picture 2" descr="C:\Users\Kurt\Desktop\Juniper Icon Library\Monitor CPU.png"/>
            <p:cNvPicPr>
              <a:picLocks noChangeAspect="1" noChangeArrowheads="1"/>
            </p:cNvPicPr>
            <p:nvPr/>
          </p:nvPicPr>
          <p:blipFill>
            <a:blip r:embed="rId3" cstate="print"/>
            <a:srcRect r="36808"/>
            <a:stretch>
              <a:fillRect/>
            </a:stretch>
          </p:blipFill>
          <p:spPr bwMode="auto">
            <a:xfrm>
              <a:off x="569038" y="1872926"/>
              <a:ext cx="1005157" cy="991572"/>
            </a:xfrm>
            <a:prstGeom prst="rect">
              <a:avLst/>
            </a:prstGeom>
            <a:noFill/>
          </p:spPr>
        </p:pic>
        <p:pic>
          <p:nvPicPr>
            <p:cNvPr id="100" name="Picture 3" descr="C:\Users\Kurt\Desktop\Juniper Icon Library\Virus 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6156" y="2080155"/>
              <a:ext cx="431400" cy="492644"/>
            </a:xfrm>
            <a:prstGeom prst="rect">
              <a:avLst/>
            </a:prstGeom>
            <a:noFill/>
          </p:spPr>
        </p:pic>
      </p:grpSp>
      <p:grpSp>
        <p:nvGrpSpPr>
          <p:cNvPr id="101" name="Group 100"/>
          <p:cNvGrpSpPr/>
          <p:nvPr/>
        </p:nvGrpSpPr>
        <p:grpSpPr>
          <a:xfrm>
            <a:off x="2940302" y="4546185"/>
            <a:ext cx="512891" cy="379470"/>
            <a:chOff x="569038" y="1872926"/>
            <a:chExt cx="1005157" cy="991572"/>
          </a:xfrm>
        </p:grpSpPr>
        <p:pic>
          <p:nvPicPr>
            <p:cNvPr id="102" name="Picture 2" descr="C:\Users\Kurt\Desktop\Juniper Icon Library\Monitor CPU.png"/>
            <p:cNvPicPr>
              <a:picLocks noChangeAspect="1" noChangeArrowheads="1"/>
            </p:cNvPicPr>
            <p:nvPr/>
          </p:nvPicPr>
          <p:blipFill>
            <a:blip r:embed="rId3" cstate="print"/>
            <a:srcRect r="36808"/>
            <a:stretch>
              <a:fillRect/>
            </a:stretch>
          </p:blipFill>
          <p:spPr bwMode="auto">
            <a:xfrm>
              <a:off x="569038" y="1872926"/>
              <a:ext cx="1005157" cy="991572"/>
            </a:xfrm>
            <a:prstGeom prst="rect">
              <a:avLst/>
            </a:prstGeom>
            <a:noFill/>
          </p:spPr>
        </p:pic>
        <p:pic>
          <p:nvPicPr>
            <p:cNvPr id="103" name="Picture 3" descr="C:\Users\Kurt\Desktop\Juniper Icon Library\Virus 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6156" y="2080155"/>
              <a:ext cx="431400" cy="492644"/>
            </a:xfrm>
            <a:prstGeom prst="rect">
              <a:avLst/>
            </a:prstGeom>
            <a:noFill/>
          </p:spPr>
        </p:pic>
      </p:grpSp>
      <p:sp>
        <p:nvSpPr>
          <p:cNvPr id="104" name="Freeform 103"/>
          <p:cNvSpPr/>
          <p:nvPr/>
        </p:nvSpPr>
        <p:spPr>
          <a:xfrm flipV="1">
            <a:off x="3452740" y="4269212"/>
            <a:ext cx="502040" cy="88377"/>
          </a:xfrm>
          <a:custGeom>
            <a:avLst/>
            <a:gdLst>
              <a:gd name="connsiteX0" fmla="*/ 0 w 261815"/>
              <a:gd name="connsiteY0" fmla="*/ 0 h 0"/>
              <a:gd name="connsiteX1" fmla="*/ 261815 w 26181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815">
                <a:moveTo>
                  <a:pt x="0" y="0"/>
                </a:moveTo>
                <a:lnTo>
                  <a:pt x="261815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 flipV="1">
            <a:off x="3452740" y="4487810"/>
            <a:ext cx="502040" cy="88377"/>
          </a:xfrm>
          <a:custGeom>
            <a:avLst/>
            <a:gdLst>
              <a:gd name="connsiteX0" fmla="*/ 0 w 261815"/>
              <a:gd name="connsiteY0" fmla="*/ 0 h 0"/>
              <a:gd name="connsiteX1" fmla="*/ 261815 w 26181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815">
                <a:moveTo>
                  <a:pt x="0" y="0"/>
                </a:moveTo>
                <a:lnTo>
                  <a:pt x="261815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 flipV="1">
            <a:off x="3452740" y="4693550"/>
            <a:ext cx="502040" cy="88377"/>
          </a:xfrm>
          <a:custGeom>
            <a:avLst/>
            <a:gdLst>
              <a:gd name="connsiteX0" fmla="*/ 0 w 261815"/>
              <a:gd name="connsiteY0" fmla="*/ 0 h 0"/>
              <a:gd name="connsiteX1" fmla="*/ 261815 w 26181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815">
                <a:moveTo>
                  <a:pt x="0" y="0"/>
                </a:moveTo>
                <a:lnTo>
                  <a:pt x="261815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6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949" y="4308576"/>
            <a:ext cx="911249" cy="5889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1" name="Picture 6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4404" y="4308576"/>
            <a:ext cx="911249" cy="5889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2" name="Freeform 111"/>
          <p:cNvSpPr/>
          <p:nvPr/>
        </p:nvSpPr>
        <p:spPr>
          <a:xfrm flipV="1">
            <a:off x="6597096" y="4693550"/>
            <a:ext cx="2673740" cy="84092"/>
          </a:xfrm>
          <a:custGeom>
            <a:avLst/>
            <a:gdLst>
              <a:gd name="connsiteX0" fmla="*/ 0 w 261815"/>
              <a:gd name="connsiteY0" fmla="*/ 0 h 0"/>
              <a:gd name="connsiteX1" fmla="*/ 261815 w 26181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815">
                <a:moveTo>
                  <a:pt x="0" y="0"/>
                </a:moveTo>
                <a:lnTo>
                  <a:pt x="261815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5730328" y="4229294"/>
            <a:ext cx="1034676" cy="765518"/>
            <a:chOff x="569038" y="1872926"/>
            <a:chExt cx="1005157" cy="991572"/>
          </a:xfrm>
        </p:grpSpPr>
        <p:pic>
          <p:nvPicPr>
            <p:cNvPr id="109" name="Picture 2" descr="C:\Users\Kurt\Desktop\Juniper Icon Library\Monitor CPU.png"/>
            <p:cNvPicPr>
              <a:picLocks noChangeAspect="1" noChangeArrowheads="1"/>
            </p:cNvPicPr>
            <p:nvPr/>
          </p:nvPicPr>
          <p:blipFill>
            <a:blip r:embed="rId3" cstate="print"/>
            <a:srcRect r="36808"/>
            <a:stretch>
              <a:fillRect/>
            </a:stretch>
          </p:blipFill>
          <p:spPr bwMode="auto">
            <a:xfrm>
              <a:off x="569038" y="1872926"/>
              <a:ext cx="1005157" cy="991572"/>
            </a:xfrm>
            <a:prstGeom prst="rect">
              <a:avLst/>
            </a:prstGeom>
            <a:noFill/>
          </p:spPr>
        </p:pic>
        <p:pic>
          <p:nvPicPr>
            <p:cNvPr id="110" name="Picture 3" descr="C:\Users\Kurt\Desktop\Juniper Icon Library\Virus 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6156" y="2080155"/>
              <a:ext cx="431400" cy="492644"/>
            </a:xfrm>
            <a:prstGeom prst="rect">
              <a:avLst/>
            </a:prstGeom>
            <a:noFill/>
          </p:spPr>
        </p:pic>
      </p:grpSp>
      <p:sp>
        <p:nvSpPr>
          <p:cNvPr id="113" name="TextBox 112"/>
          <p:cNvSpPr txBox="1"/>
          <p:nvPr/>
        </p:nvSpPr>
        <p:spPr>
          <a:xfrm>
            <a:off x="6527635" y="4777642"/>
            <a:ext cx="891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Jan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402031" y="4777642"/>
            <a:ext cx="891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June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276425" y="4777642"/>
            <a:ext cx="891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Dec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rot="16200000">
            <a:off x="1287524" y="2319276"/>
            <a:ext cx="2076962" cy="4194810"/>
          </a:xfrm>
          <a:prstGeom prst="rect">
            <a:avLst/>
          </a:prstGeom>
          <a:gradFill>
            <a:gsLst>
              <a:gs pos="0">
                <a:srgbClr val="4D4D4D">
                  <a:alpha val="48000"/>
                </a:srgbClr>
              </a:gs>
              <a:gs pos="100000">
                <a:srgbClr val="5D87A1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2949606" y="3375096"/>
            <a:ext cx="2788853" cy="2091640"/>
          </a:xfrm>
          <a:custGeom>
            <a:avLst/>
            <a:gdLst>
              <a:gd name="connsiteX0" fmla="*/ 0 w 1875813"/>
              <a:gd name="connsiteY0" fmla="*/ 937907 h 1875813"/>
              <a:gd name="connsiteX1" fmla="*/ 274708 w 1875813"/>
              <a:gd name="connsiteY1" fmla="*/ 274707 h 1875813"/>
              <a:gd name="connsiteX2" fmla="*/ 937909 w 1875813"/>
              <a:gd name="connsiteY2" fmla="*/ 1 h 1875813"/>
              <a:gd name="connsiteX3" fmla="*/ 1601109 w 1875813"/>
              <a:gd name="connsiteY3" fmla="*/ 274709 h 1875813"/>
              <a:gd name="connsiteX4" fmla="*/ 1875815 w 1875813"/>
              <a:gd name="connsiteY4" fmla="*/ 937910 h 1875813"/>
              <a:gd name="connsiteX5" fmla="*/ 1601108 w 1875813"/>
              <a:gd name="connsiteY5" fmla="*/ 1601111 h 1875813"/>
              <a:gd name="connsiteX6" fmla="*/ 937907 w 1875813"/>
              <a:gd name="connsiteY6" fmla="*/ 1875817 h 1875813"/>
              <a:gd name="connsiteX7" fmla="*/ 274707 w 1875813"/>
              <a:gd name="connsiteY7" fmla="*/ 1601110 h 1875813"/>
              <a:gd name="connsiteX8" fmla="*/ 1 w 1875813"/>
              <a:gd name="connsiteY8" fmla="*/ 937909 h 1875813"/>
              <a:gd name="connsiteX9" fmla="*/ 0 w 1875813"/>
              <a:gd name="connsiteY9" fmla="*/ 937907 h 18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5813" h="1875813">
                <a:moveTo>
                  <a:pt x="0" y="937907"/>
                </a:moveTo>
                <a:cubicBezTo>
                  <a:pt x="0" y="689159"/>
                  <a:pt x="98816" y="450598"/>
                  <a:pt x="274708" y="274707"/>
                </a:cubicBezTo>
                <a:cubicBezTo>
                  <a:pt x="450600" y="98816"/>
                  <a:pt x="689161" y="1"/>
                  <a:pt x="937909" y="1"/>
                </a:cubicBezTo>
                <a:cubicBezTo>
                  <a:pt x="1186657" y="1"/>
                  <a:pt x="1425218" y="98817"/>
                  <a:pt x="1601109" y="274709"/>
                </a:cubicBezTo>
                <a:cubicBezTo>
                  <a:pt x="1777000" y="450601"/>
                  <a:pt x="1875815" y="689162"/>
                  <a:pt x="1875815" y="937910"/>
                </a:cubicBezTo>
                <a:cubicBezTo>
                  <a:pt x="1875815" y="1186658"/>
                  <a:pt x="1777000" y="1425219"/>
                  <a:pt x="1601108" y="1601111"/>
                </a:cubicBezTo>
                <a:cubicBezTo>
                  <a:pt x="1425216" y="1777003"/>
                  <a:pt x="1186656" y="1875818"/>
                  <a:pt x="937907" y="1875817"/>
                </a:cubicBezTo>
                <a:cubicBezTo>
                  <a:pt x="689159" y="1875817"/>
                  <a:pt x="450598" y="1777002"/>
                  <a:pt x="274707" y="1601110"/>
                </a:cubicBezTo>
                <a:cubicBezTo>
                  <a:pt x="98815" y="1425218"/>
                  <a:pt x="1" y="1186658"/>
                  <a:pt x="1" y="937909"/>
                </a:cubicBezTo>
                <a:cubicBezTo>
                  <a:pt x="1" y="937908"/>
                  <a:pt x="0" y="937908"/>
                  <a:pt x="0" y="937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6639" tIns="484586" rIns="573686" bIns="3595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5400000">
            <a:off x="7842408" y="2324771"/>
            <a:ext cx="2065973" cy="4194810"/>
          </a:xfrm>
          <a:prstGeom prst="rect">
            <a:avLst/>
          </a:prstGeom>
          <a:gradFill>
            <a:gsLst>
              <a:gs pos="0">
                <a:schemeClr val="accent4">
                  <a:alpha val="43000"/>
                </a:schemeClr>
              </a:gs>
              <a:gs pos="100000">
                <a:srgbClr val="5D87A1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5178356" y="3375096"/>
            <a:ext cx="2788853" cy="2091640"/>
          </a:xfrm>
          <a:custGeom>
            <a:avLst/>
            <a:gdLst>
              <a:gd name="connsiteX0" fmla="*/ 0 w 1875813"/>
              <a:gd name="connsiteY0" fmla="*/ 937907 h 1875813"/>
              <a:gd name="connsiteX1" fmla="*/ 274708 w 1875813"/>
              <a:gd name="connsiteY1" fmla="*/ 274707 h 1875813"/>
              <a:gd name="connsiteX2" fmla="*/ 937909 w 1875813"/>
              <a:gd name="connsiteY2" fmla="*/ 1 h 1875813"/>
              <a:gd name="connsiteX3" fmla="*/ 1601109 w 1875813"/>
              <a:gd name="connsiteY3" fmla="*/ 274709 h 1875813"/>
              <a:gd name="connsiteX4" fmla="*/ 1875815 w 1875813"/>
              <a:gd name="connsiteY4" fmla="*/ 937910 h 1875813"/>
              <a:gd name="connsiteX5" fmla="*/ 1601108 w 1875813"/>
              <a:gd name="connsiteY5" fmla="*/ 1601111 h 1875813"/>
              <a:gd name="connsiteX6" fmla="*/ 937907 w 1875813"/>
              <a:gd name="connsiteY6" fmla="*/ 1875817 h 1875813"/>
              <a:gd name="connsiteX7" fmla="*/ 274707 w 1875813"/>
              <a:gd name="connsiteY7" fmla="*/ 1601110 h 1875813"/>
              <a:gd name="connsiteX8" fmla="*/ 1 w 1875813"/>
              <a:gd name="connsiteY8" fmla="*/ 937909 h 1875813"/>
              <a:gd name="connsiteX9" fmla="*/ 0 w 1875813"/>
              <a:gd name="connsiteY9" fmla="*/ 937907 h 18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5813" h="1875813">
                <a:moveTo>
                  <a:pt x="0" y="937907"/>
                </a:moveTo>
                <a:cubicBezTo>
                  <a:pt x="0" y="689159"/>
                  <a:pt x="98816" y="450598"/>
                  <a:pt x="274708" y="274707"/>
                </a:cubicBezTo>
                <a:cubicBezTo>
                  <a:pt x="450600" y="98816"/>
                  <a:pt x="689161" y="1"/>
                  <a:pt x="937909" y="1"/>
                </a:cubicBezTo>
                <a:cubicBezTo>
                  <a:pt x="1186657" y="1"/>
                  <a:pt x="1425218" y="98817"/>
                  <a:pt x="1601109" y="274709"/>
                </a:cubicBezTo>
                <a:cubicBezTo>
                  <a:pt x="1777000" y="450601"/>
                  <a:pt x="1875815" y="689162"/>
                  <a:pt x="1875815" y="937910"/>
                </a:cubicBezTo>
                <a:cubicBezTo>
                  <a:pt x="1875815" y="1186658"/>
                  <a:pt x="1777000" y="1425219"/>
                  <a:pt x="1601108" y="1601111"/>
                </a:cubicBezTo>
                <a:cubicBezTo>
                  <a:pt x="1425216" y="1777003"/>
                  <a:pt x="1186656" y="1875818"/>
                  <a:pt x="937907" y="1875817"/>
                </a:cubicBezTo>
                <a:cubicBezTo>
                  <a:pt x="689159" y="1875817"/>
                  <a:pt x="450598" y="1777002"/>
                  <a:pt x="274707" y="1601110"/>
                </a:cubicBezTo>
                <a:cubicBezTo>
                  <a:pt x="98815" y="1425218"/>
                  <a:pt x="1" y="1186658"/>
                  <a:pt x="1" y="937909"/>
                </a:cubicBezTo>
                <a:cubicBezTo>
                  <a:pt x="1" y="937908"/>
                  <a:pt x="0" y="937908"/>
                  <a:pt x="0" y="937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573686" tIns="484586" rIns="176639" bIns="3595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81094" y="908685"/>
            <a:ext cx="2754630" cy="2117408"/>
          </a:xfrm>
          <a:prstGeom prst="rect">
            <a:avLst/>
          </a:prstGeom>
          <a:gradFill>
            <a:gsLst>
              <a:gs pos="0">
                <a:srgbClr val="5D87A1">
                  <a:alpha val="51000"/>
                </a:srgbClr>
              </a:gs>
              <a:gs pos="100000">
                <a:srgbClr val="5D87A1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4082449" y="2033704"/>
            <a:ext cx="2788853" cy="2091640"/>
          </a:xfrm>
          <a:custGeom>
            <a:avLst/>
            <a:gdLst>
              <a:gd name="connsiteX0" fmla="*/ 0 w 1875813"/>
              <a:gd name="connsiteY0" fmla="*/ 937907 h 1875813"/>
              <a:gd name="connsiteX1" fmla="*/ 274708 w 1875813"/>
              <a:gd name="connsiteY1" fmla="*/ 274707 h 1875813"/>
              <a:gd name="connsiteX2" fmla="*/ 937909 w 1875813"/>
              <a:gd name="connsiteY2" fmla="*/ 1 h 1875813"/>
              <a:gd name="connsiteX3" fmla="*/ 1601109 w 1875813"/>
              <a:gd name="connsiteY3" fmla="*/ 274709 h 1875813"/>
              <a:gd name="connsiteX4" fmla="*/ 1875815 w 1875813"/>
              <a:gd name="connsiteY4" fmla="*/ 937910 h 1875813"/>
              <a:gd name="connsiteX5" fmla="*/ 1601108 w 1875813"/>
              <a:gd name="connsiteY5" fmla="*/ 1601111 h 1875813"/>
              <a:gd name="connsiteX6" fmla="*/ 937907 w 1875813"/>
              <a:gd name="connsiteY6" fmla="*/ 1875817 h 1875813"/>
              <a:gd name="connsiteX7" fmla="*/ 274707 w 1875813"/>
              <a:gd name="connsiteY7" fmla="*/ 1601110 h 1875813"/>
              <a:gd name="connsiteX8" fmla="*/ 1 w 1875813"/>
              <a:gd name="connsiteY8" fmla="*/ 937909 h 1875813"/>
              <a:gd name="connsiteX9" fmla="*/ 0 w 1875813"/>
              <a:gd name="connsiteY9" fmla="*/ 937907 h 18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5813" h="1875813">
                <a:moveTo>
                  <a:pt x="0" y="937907"/>
                </a:moveTo>
                <a:cubicBezTo>
                  <a:pt x="0" y="689159"/>
                  <a:pt x="98816" y="450598"/>
                  <a:pt x="274708" y="274707"/>
                </a:cubicBezTo>
                <a:cubicBezTo>
                  <a:pt x="450600" y="98816"/>
                  <a:pt x="689161" y="1"/>
                  <a:pt x="937909" y="1"/>
                </a:cubicBezTo>
                <a:cubicBezTo>
                  <a:pt x="1186657" y="1"/>
                  <a:pt x="1425218" y="98817"/>
                  <a:pt x="1601109" y="274709"/>
                </a:cubicBezTo>
                <a:cubicBezTo>
                  <a:pt x="1777000" y="450601"/>
                  <a:pt x="1875815" y="689162"/>
                  <a:pt x="1875815" y="937910"/>
                </a:cubicBezTo>
                <a:cubicBezTo>
                  <a:pt x="1875815" y="1186658"/>
                  <a:pt x="1777000" y="1425219"/>
                  <a:pt x="1601108" y="1601111"/>
                </a:cubicBezTo>
                <a:cubicBezTo>
                  <a:pt x="1425216" y="1777003"/>
                  <a:pt x="1186656" y="1875818"/>
                  <a:pt x="937907" y="1875817"/>
                </a:cubicBezTo>
                <a:cubicBezTo>
                  <a:pt x="689159" y="1875817"/>
                  <a:pt x="450598" y="1777002"/>
                  <a:pt x="274707" y="1601110"/>
                </a:cubicBezTo>
                <a:cubicBezTo>
                  <a:pt x="98815" y="1425218"/>
                  <a:pt x="1" y="1186658"/>
                  <a:pt x="1" y="937909"/>
                </a:cubicBezTo>
                <a:cubicBezTo>
                  <a:pt x="1" y="937908"/>
                  <a:pt x="0" y="937908"/>
                  <a:pt x="0" y="937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0108" tIns="328267" rIns="250109" bIns="7034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5D87A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063981" y="2033704"/>
            <a:ext cx="2788853" cy="2091640"/>
          </a:xfrm>
          <a:custGeom>
            <a:avLst/>
            <a:gdLst>
              <a:gd name="connsiteX0" fmla="*/ 0 w 1875813"/>
              <a:gd name="connsiteY0" fmla="*/ 937907 h 1875813"/>
              <a:gd name="connsiteX1" fmla="*/ 274708 w 1875813"/>
              <a:gd name="connsiteY1" fmla="*/ 274707 h 1875813"/>
              <a:gd name="connsiteX2" fmla="*/ 937909 w 1875813"/>
              <a:gd name="connsiteY2" fmla="*/ 1 h 1875813"/>
              <a:gd name="connsiteX3" fmla="*/ 1601109 w 1875813"/>
              <a:gd name="connsiteY3" fmla="*/ 274709 h 1875813"/>
              <a:gd name="connsiteX4" fmla="*/ 1875815 w 1875813"/>
              <a:gd name="connsiteY4" fmla="*/ 937910 h 1875813"/>
              <a:gd name="connsiteX5" fmla="*/ 1601108 w 1875813"/>
              <a:gd name="connsiteY5" fmla="*/ 1601111 h 1875813"/>
              <a:gd name="connsiteX6" fmla="*/ 937907 w 1875813"/>
              <a:gd name="connsiteY6" fmla="*/ 1875817 h 1875813"/>
              <a:gd name="connsiteX7" fmla="*/ 274707 w 1875813"/>
              <a:gd name="connsiteY7" fmla="*/ 1601110 h 1875813"/>
              <a:gd name="connsiteX8" fmla="*/ 1 w 1875813"/>
              <a:gd name="connsiteY8" fmla="*/ 937909 h 1875813"/>
              <a:gd name="connsiteX9" fmla="*/ 0 w 1875813"/>
              <a:gd name="connsiteY9" fmla="*/ 937907 h 18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5813" h="1875813">
                <a:moveTo>
                  <a:pt x="0" y="937907"/>
                </a:moveTo>
                <a:cubicBezTo>
                  <a:pt x="0" y="689159"/>
                  <a:pt x="98816" y="450598"/>
                  <a:pt x="274708" y="274707"/>
                </a:cubicBezTo>
                <a:cubicBezTo>
                  <a:pt x="450600" y="98816"/>
                  <a:pt x="689161" y="1"/>
                  <a:pt x="937909" y="1"/>
                </a:cubicBezTo>
                <a:cubicBezTo>
                  <a:pt x="1186657" y="1"/>
                  <a:pt x="1425218" y="98817"/>
                  <a:pt x="1601109" y="274709"/>
                </a:cubicBezTo>
                <a:cubicBezTo>
                  <a:pt x="1777000" y="450601"/>
                  <a:pt x="1875815" y="689162"/>
                  <a:pt x="1875815" y="937910"/>
                </a:cubicBezTo>
                <a:cubicBezTo>
                  <a:pt x="1875815" y="1186658"/>
                  <a:pt x="1777000" y="1425219"/>
                  <a:pt x="1601108" y="1601111"/>
                </a:cubicBezTo>
                <a:cubicBezTo>
                  <a:pt x="1425216" y="1777003"/>
                  <a:pt x="1186656" y="1875818"/>
                  <a:pt x="937907" y="1875817"/>
                </a:cubicBezTo>
                <a:cubicBezTo>
                  <a:pt x="689159" y="1875817"/>
                  <a:pt x="450598" y="1777002"/>
                  <a:pt x="274707" y="1601110"/>
                </a:cubicBezTo>
                <a:cubicBezTo>
                  <a:pt x="98815" y="1425218"/>
                  <a:pt x="1" y="1186658"/>
                  <a:pt x="1" y="937909"/>
                </a:cubicBezTo>
                <a:cubicBezTo>
                  <a:pt x="1" y="937908"/>
                  <a:pt x="0" y="937908"/>
                  <a:pt x="0" y="937907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50108" tIns="328267" rIns="250109" bIns="7034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rgbClr val="5D87A1"/>
                </a:solidFill>
                <a:latin typeface="Arial" pitchFamily="34" charset="0"/>
                <a:cs typeface="Arial" pitchFamily="34" charset="0"/>
              </a:rPr>
              <a:t>Theft</a:t>
            </a:r>
            <a:endParaRPr lang="en-US" sz="2400" kern="1200" dirty="0">
              <a:solidFill>
                <a:srgbClr val="5D87A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178356" y="3376355"/>
            <a:ext cx="2788853" cy="2091640"/>
          </a:xfrm>
          <a:custGeom>
            <a:avLst/>
            <a:gdLst>
              <a:gd name="connsiteX0" fmla="*/ 0 w 1875813"/>
              <a:gd name="connsiteY0" fmla="*/ 937907 h 1875813"/>
              <a:gd name="connsiteX1" fmla="*/ 274708 w 1875813"/>
              <a:gd name="connsiteY1" fmla="*/ 274707 h 1875813"/>
              <a:gd name="connsiteX2" fmla="*/ 937909 w 1875813"/>
              <a:gd name="connsiteY2" fmla="*/ 1 h 1875813"/>
              <a:gd name="connsiteX3" fmla="*/ 1601109 w 1875813"/>
              <a:gd name="connsiteY3" fmla="*/ 274709 h 1875813"/>
              <a:gd name="connsiteX4" fmla="*/ 1875815 w 1875813"/>
              <a:gd name="connsiteY4" fmla="*/ 937910 h 1875813"/>
              <a:gd name="connsiteX5" fmla="*/ 1601108 w 1875813"/>
              <a:gd name="connsiteY5" fmla="*/ 1601111 h 1875813"/>
              <a:gd name="connsiteX6" fmla="*/ 937907 w 1875813"/>
              <a:gd name="connsiteY6" fmla="*/ 1875817 h 1875813"/>
              <a:gd name="connsiteX7" fmla="*/ 274707 w 1875813"/>
              <a:gd name="connsiteY7" fmla="*/ 1601110 h 1875813"/>
              <a:gd name="connsiteX8" fmla="*/ 1 w 1875813"/>
              <a:gd name="connsiteY8" fmla="*/ 937909 h 1875813"/>
              <a:gd name="connsiteX9" fmla="*/ 0 w 1875813"/>
              <a:gd name="connsiteY9" fmla="*/ 937907 h 18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5813" h="1875813">
                <a:moveTo>
                  <a:pt x="0" y="937907"/>
                </a:moveTo>
                <a:cubicBezTo>
                  <a:pt x="0" y="689159"/>
                  <a:pt x="98816" y="450598"/>
                  <a:pt x="274708" y="274707"/>
                </a:cubicBezTo>
                <a:cubicBezTo>
                  <a:pt x="450600" y="98816"/>
                  <a:pt x="689161" y="1"/>
                  <a:pt x="937909" y="1"/>
                </a:cubicBezTo>
                <a:cubicBezTo>
                  <a:pt x="1186657" y="1"/>
                  <a:pt x="1425218" y="98817"/>
                  <a:pt x="1601109" y="274709"/>
                </a:cubicBezTo>
                <a:cubicBezTo>
                  <a:pt x="1777000" y="450601"/>
                  <a:pt x="1875815" y="689162"/>
                  <a:pt x="1875815" y="937910"/>
                </a:cubicBezTo>
                <a:cubicBezTo>
                  <a:pt x="1875815" y="1186658"/>
                  <a:pt x="1777000" y="1425219"/>
                  <a:pt x="1601108" y="1601111"/>
                </a:cubicBezTo>
                <a:cubicBezTo>
                  <a:pt x="1425216" y="1777003"/>
                  <a:pt x="1186656" y="1875818"/>
                  <a:pt x="937907" y="1875817"/>
                </a:cubicBezTo>
                <a:cubicBezTo>
                  <a:pt x="689159" y="1875817"/>
                  <a:pt x="450598" y="1777002"/>
                  <a:pt x="274707" y="1601110"/>
                </a:cubicBezTo>
                <a:cubicBezTo>
                  <a:pt x="98815" y="1425218"/>
                  <a:pt x="1" y="1186658"/>
                  <a:pt x="1" y="937909"/>
                </a:cubicBezTo>
                <a:cubicBezTo>
                  <a:pt x="1" y="937908"/>
                  <a:pt x="0" y="937908"/>
                  <a:pt x="0" y="93790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573686" tIns="484586" rIns="176639" bIns="3595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rgbClr val="CCFFCC"/>
                </a:solidFill>
                <a:latin typeface="Arial" pitchFamily="34" charset="0"/>
                <a:cs typeface="Arial" pitchFamily="34" charset="0"/>
              </a:rPr>
              <a:t>Revenue</a:t>
            </a:r>
            <a:endParaRPr lang="en-US" sz="2400" kern="1200" dirty="0">
              <a:solidFill>
                <a:srgbClr val="CC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949606" y="3376355"/>
            <a:ext cx="2788853" cy="2091640"/>
          </a:xfrm>
          <a:custGeom>
            <a:avLst/>
            <a:gdLst>
              <a:gd name="connsiteX0" fmla="*/ 0 w 1875813"/>
              <a:gd name="connsiteY0" fmla="*/ 937907 h 1875813"/>
              <a:gd name="connsiteX1" fmla="*/ 274708 w 1875813"/>
              <a:gd name="connsiteY1" fmla="*/ 274707 h 1875813"/>
              <a:gd name="connsiteX2" fmla="*/ 937909 w 1875813"/>
              <a:gd name="connsiteY2" fmla="*/ 1 h 1875813"/>
              <a:gd name="connsiteX3" fmla="*/ 1601109 w 1875813"/>
              <a:gd name="connsiteY3" fmla="*/ 274709 h 1875813"/>
              <a:gd name="connsiteX4" fmla="*/ 1875815 w 1875813"/>
              <a:gd name="connsiteY4" fmla="*/ 937910 h 1875813"/>
              <a:gd name="connsiteX5" fmla="*/ 1601108 w 1875813"/>
              <a:gd name="connsiteY5" fmla="*/ 1601111 h 1875813"/>
              <a:gd name="connsiteX6" fmla="*/ 937907 w 1875813"/>
              <a:gd name="connsiteY6" fmla="*/ 1875817 h 1875813"/>
              <a:gd name="connsiteX7" fmla="*/ 274707 w 1875813"/>
              <a:gd name="connsiteY7" fmla="*/ 1601110 h 1875813"/>
              <a:gd name="connsiteX8" fmla="*/ 1 w 1875813"/>
              <a:gd name="connsiteY8" fmla="*/ 937909 h 1875813"/>
              <a:gd name="connsiteX9" fmla="*/ 0 w 1875813"/>
              <a:gd name="connsiteY9" fmla="*/ 937907 h 187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5813" h="1875813">
                <a:moveTo>
                  <a:pt x="0" y="937907"/>
                </a:moveTo>
                <a:cubicBezTo>
                  <a:pt x="0" y="689159"/>
                  <a:pt x="98816" y="450598"/>
                  <a:pt x="274708" y="274707"/>
                </a:cubicBezTo>
                <a:cubicBezTo>
                  <a:pt x="450600" y="98816"/>
                  <a:pt x="689161" y="1"/>
                  <a:pt x="937909" y="1"/>
                </a:cubicBezTo>
                <a:cubicBezTo>
                  <a:pt x="1186657" y="1"/>
                  <a:pt x="1425218" y="98817"/>
                  <a:pt x="1601109" y="274709"/>
                </a:cubicBezTo>
                <a:cubicBezTo>
                  <a:pt x="1777000" y="450601"/>
                  <a:pt x="1875815" y="689162"/>
                  <a:pt x="1875815" y="937910"/>
                </a:cubicBezTo>
                <a:cubicBezTo>
                  <a:pt x="1875815" y="1186658"/>
                  <a:pt x="1777000" y="1425219"/>
                  <a:pt x="1601108" y="1601111"/>
                </a:cubicBezTo>
                <a:cubicBezTo>
                  <a:pt x="1425216" y="1777003"/>
                  <a:pt x="1186656" y="1875818"/>
                  <a:pt x="937907" y="1875817"/>
                </a:cubicBezTo>
                <a:cubicBezTo>
                  <a:pt x="689159" y="1875817"/>
                  <a:pt x="450598" y="1777002"/>
                  <a:pt x="274707" y="1601110"/>
                </a:cubicBezTo>
                <a:cubicBezTo>
                  <a:pt x="98815" y="1425218"/>
                  <a:pt x="1" y="1186658"/>
                  <a:pt x="1" y="937909"/>
                </a:cubicBezTo>
                <a:cubicBezTo>
                  <a:pt x="1" y="937908"/>
                  <a:pt x="0" y="937908"/>
                  <a:pt x="0" y="937907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76639" tIns="484586" rIns="573686" bIns="35953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Arial" pitchFamily="34" charset="0"/>
                <a:cs typeface="Arial" pitchFamily="34" charset="0"/>
              </a:rPr>
              <a:t>Reputation</a:t>
            </a:r>
            <a:endParaRPr lang="en-US" sz="24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003" y="1318737"/>
            <a:ext cx="267080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Sony Stolen Records </a:t>
            </a:r>
            <a:r>
              <a:rPr lang="en-US" sz="1600" dirty="0" smtClean="0">
                <a:solidFill>
                  <a:srgbClr val="5D87A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5D87A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100M</a:t>
            </a:r>
            <a:endParaRPr lang="en-US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3152" y="3523927"/>
            <a:ext cx="276674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cs typeface="Calibri" pitchFamily="34" charset="0"/>
              </a:rPr>
              <a:t>Sony Direct Costs</a:t>
            </a:r>
            <a:br>
              <a:rPr lang="en-US" sz="1600" dirty="0" smtClean="0">
                <a:solidFill>
                  <a:srgbClr val="FFFFFF"/>
                </a:solidFill>
                <a:cs typeface="Calibri" pitchFamily="34" charset="0"/>
              </a:rPr>
            </a:br>
            <a:r>
              <a:rPr lang="en-US" sz="2400" b="1" dirty="0" smtClean="0">
                <a:solidFill>
                  <a:srgbClr val="C00000"/>
                </a:solidFill>
                <a:cs typeface="Calibri" pitchFamily="34" charset="0"/>
              </a:rPr>
              <a:t>$171M</a:t>
            </a:r>
            <a:endParaRPr lang="en-US" sz="1600" b="1" dirty="0" smtClean="0">
              <a:solidFill>
                <a:srgbClr val="C00000"/>
              </a:solidFill>
              <a:cs typeface="Calibri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Cost of an Attack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1600" dirty="0" err="1" smtClean="0">
                <a:solidFill>
                  <a:srgbClr val="5D87A1"/>
                </a:solidFill>
              </a:rPr>
              <a:t>Ponemon</a:t>
            </a:r>
            <a:r>
              <a:rPr lang="en-US" sz="1600" dirty="0" smtClean="0">
                <a:solidFill>
                  <a:srgbClr val="5D87A1"/>
                </a:solidFill>
              </a:rPr>
              <a:t> Institute </a:t>
            </a:r>
            <a:r>
              <a:rPr lang="en-US" sz="1600" dirty="0" smtClean="0"/>
              <a:t>| </a:t>
            </a:r>
            <a:r>
              <a:rPr lang="en-US" sz="1600" dirty="0" smtClean="0">
                <a:solidFill>
                  <a:srgbClr val="FFFFFF"/>
                </a:solidFill>
              </a:rPr>
              <a:t>Average breach costs $214 </a:t>
            </a:r>
            <a:r>
              <a:rPr lang="en-US" sz="1600" dirty="0" smtClean="0"/>
              <a:t>per record stolen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8081868" y="4124558"/>
            <a:ext cx="2413081" cy="13152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69863" indent="-169863">
              <a:lnSpc>
                <a:spcPct val="95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  <a:cs typeface="Calibri" pitchFamily="34" charset="0"/>
              </a:rPr>
              <a:t>23 day </a:t>
            </a:r>
            <a:br>
              <a:rPr lang="en-US" sz="1600" dirty="0" smtClean="0">
                <a:solidFill>
                  <a:srgbClr val="FFFFFF"/>
                </a:solidFill>
                <a:cs typeface="Calibri" pitchFamily="34" charset="0"/>
              </a:rPr>
            </a:br>
            <a:r>
              <a:rPr lang="en-US" sz="1600" dirty="0" smtClean="0">
                <a:solidFill>
                  <a:srgbClr val="FFFFFF"/>
                </a:solidFill>
                <a:cs typeface="Calibri" pitchFamily="34" charset="0"/>
              </a:rPr>
              <a:t>network closure</a:t>
            </a:r>
          </a:p>
          <a:p>
            <a:pPr marL="169863" indent="-169863">
              <a:lnSpc>
                <a:spcPct val="95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  <a:cs typeface="Calibri" pitchFamily="34" charset="0"/>
              </a:rPr>
              <a:t>Lost customers</a:t>
            </a:r>
          </a:p>
          <a:p>
            <a:pPr marL="169863" indent="-169863">
              <a:lnSpc>
                <a:spcPct val="95000"/>
              </a:lnSpc>
              <a:spcAft>
                <a:spcPts val="2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FFFF"/>
                </a:solidFill>
                <a:cs typeface="Calibri" pitchFamily="34" charset="0"/>
              </a:rPr>
              <a:t>Security improvements</a:t>
            </a:r>
            <a:endParaRPr lang="en-US" sz="1600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7932" y="3523927"/>
            <a:ext cx="276674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cs typeface="Calibri" pitchFamily="34" charset="0"/>
              </a:rPr>
              <a:t>Sony Lawsuits</a:t>
            </a:r>
            <a:r>
              <a:rPr lang="en-US" sz="1600" dirty="0" smtClean="0">
                <a:solidFill>
                  <a:srgbClr val="4D4D4D"/>
                </a:solidFill>
                <a:cs typeface="Calibri" pitchFamily="34" charset="0"/>
              </a:rPr>
              <a:t/>
            </a:r>
            <a:br>
              <a:rPr lang="en-US" sz="1600" dirty="0" smtClean="0">
                <a:solidFill>
                  <a:srgbClr val="4D4D4D"/>
                </a:solidFill>
                <a:cs typeface="Calibri" pitchFamily="34" charset="0"/>
              </a:rPr>
            </a:br>
            <a:r>
              <a:rPr lang="en-US" sz="2400" b="1" dirty="0" smtClean="0">
                <a:solidFill>
                  <a:srgbClr val="C00000"/>
                </a:solidFill>
                <a:cs typeface="Calibri" pitchFamily="34" charset="0"/>
              </a:rPr>
              <a:t>$1-2B</a:t>
            </a:r>
            <a:endParaRPr lang="en-US" sz="1600" b="1" dirty="0" smtClean="0">
              <a:solidFill>
                <a:srgbClr val="C000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8"/>
          <p:cNvSpPr>
            <a:spLocks noChangeArrowheads="1"/>
          </p:cNvSpPr>
          <p:nvPr/>
        </p:nvSpPr>
        <p:spPr bwMode="auto">
          <a:xfrm>
            <a:off x="6029082" y="957595"/>
            <a:ext cx="1667749" cy="1078720"/>
          </a:xfrm>
          <a:prstGeom prst="roundRect">
            <a:avLst>
              <a:gd name="adj" fmla="val 9200"/>
            </a:avLst>
          </a:prstGeom>
          <a:gradFill>
            <a:gsLst>
              <a:gs pos="5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tabLst>
                <a:tab pos="177800" algn="l"/>
              </a:tabLst>
              <a:defRPr/>
            </a:pP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" name="AutoShape 48"/>
          <p:cNvSpPr>
            <a:spLocks noChangeArrowheads="1"/>
          </p:cNvSpPr>
          <p:nvPr/>
        </p:nvSpPr>
        <p:spPr bwMode="auto">
          <a:xfrm>
            <a:off x="8315217" y="957595"/>
            <a:ext cx="1667749" cy="1078720"/>
          </a:xfrm>
          <a:prstGeom prst="roundRect">
            <a:avLst>
              <a:gd name="adj" fmla="val 9200"/>
            </a:avLst>
          </a:prstGeom>
          <a:gradFill>
            <a:gsLst>
              <a:gs pos="5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tabLst>
                <a:tab pos="177800" algn="l"/>
              </a:tabLst>
              <a:defRPr/>
            </a:pP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579495" y="190821"/>
            <a:ext cx="10300783" cy="1158481"/>
          </a:xfrm>
          <a:prstGeom prst="rect">
            <a:avLst/>
          </a:prstGeom>
          <a:noFill/>
        </p:spPr>
        <p:txBody>
          <a:bodyPr anchor="ctr" anchorCtr="0"/>
          <a:lstStyle/>
          <a:p>
            <a:pPr lvl="0" eaLnBrk="0" hangingPunct="0"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6901E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Web App Security Technology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04157" y="2060015"/>
            <a:ext cx="2117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A0B9C8"/>
                </a:solidFill>
                <a:latin typeface="Arial" pitchFamily="34" charset="0"/>
                <a:cs typeface="Arial" pitchFamily="34" charset="0"/>
              </a:rPr>
              <a:t>Web Application Firewall</a:t>
            </a:r>
            <a:endParaRPr lang="en-US" sz="1400" dirty="0">
              <a:solidFill>
                <a:srgbClr val="A0B9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90293" y="2060015"/>
            <a:ext cx="2117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A0B9C8"/>
                </a:solidFill>
                <a:latin typeface="Arial" pitchFamily="34" charset="0"/>
                <a:cs typeface="Arial" pitchFamily="34" charset="0"/>
              </a:rPr>
              <a:t>Web Intrusion Deception System</a:t>
            </a:r>
            <a:endParaRPr lang="en-US" sz="1400" dirty="0">
              <a:solidFill>
                <a:srgbClr val="A0B9C8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517954"/>
              </p:ext>
            </p:extLst>
          </p:nvPr>
        </p:nvGraphicFramePr>
        <p:xfrm>
          <a:off x="657413" y="2556285"/>
          <a:ext cx="9657974" cy="2962656"/>
        </p:xfrm>
        <a:graphic>
          <a:graphicData uri="http://schemas.openxmlformats.org/drawingml/2006/table">
            <a:tbl>
              <a:tblPr firstRow="1" bandRow="1"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tableStyleId>{D113A9D2-9D6B-4929-AA2D-F23B5EE8CBE7}</a:tableStyleId>
              </a:tblPr>
              <a:tblGrid>
                <a:gridCol w="1433874"/>
                <a:gridCol w="3609524"/>
                <a:gridCol w="2333297"/>
                <a:gridCol w="2281279"/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Detection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</a:rPr>
                        <a:t>Signatures</a:t>
                      </a: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  <a:sym typeface="Wingdings"/>
                        </a:rPr>
                        <a:t>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  <a:sym typeface="Wingdings"/>
                        </a:rPr>
                        <a:t>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Tar Traps</a:t>
                      </a:r>
                      <a:endParaRPr lang="en-US" sz="13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  <a:sym typeface="Wingdings"/>
                        </a:rPr>
                        <a:t>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Tracking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IP address</a:t>
                      </a:r>
                      <a:endParaRPr lang="en-US" sz="13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  <a:sym typeface="Wingdings"/>
                        </a:rPr>
                        <a:t>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  <a:sym typeface="Wingdings"/>
                        </a:rPr>
                        <a:t>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Browser, software and scripts</a:t>
                      </a:r>
                      <a:endParaRPr lang="en-US" sz="13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  <a:sym typeface="Wingdings"/>
                        </a:rPr>
                        <a:t>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  <a:sym typeface="Wingdings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Profiling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IP address</a:t>
                      </a:r>
                      <a:endParaRPr lang="en-US" sz="13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  <a:sym typeface="Wingdings"/>
                        </a:rPr>
                        <a:t>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  <a:sym typeface="Wingdings"/>
                        </a:rPr>
                        <a:t>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Browser, software and scripts</a:t>
                      </a:r>
                      <a:endParaRPr lang="en-US" sz="13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  <a:sym typeface="Wingdings"/>
                        </a:rPr>
                        <a:t>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  <a:sym typeface="Wingdings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Responses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Block IP</a:t>
                      </a:r>
                      <a:endParaRPr lang="en-US" sz="13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  <a:sym typeface="Wingdings"/>
                        </a:rPr>
                        <a:t>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  <a:sym typeface="Wingdings"/>
                        </a:rPr>
                        <a:t>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Block, warn and deceive attacker</a:t>
                      </a:r>
                      <a:endParaRPr lang="en-US" sz="13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  <a:sym typeface="Wingdings"/>
                        </a:rPr>
                        <a:t>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  <a:sym typeface="Wingdings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3D8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PCI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Section 6.6</a:t>
                      </a:r>
                      <a:endParaRPr lang="en-US" sz="1300" b="0" dirty="0">
                        <a:solidFill>
                          <a:schemeClr val="bg1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  <a:sym typeface="Wingdings"/>
                        </a:rPr>
                        <a:t>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itchFamily="34" charset="0"/>
                          <a:sym typeface="Wingdings"/>
                        </a:rPr>
                        <a:t>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109728" marR="109728" marT="41148" marB="4114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87A1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3" descr="C:\Users\Kurt\Desktop\prof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2418" y="1041167"/>
            <a:ext cx="1151518" cy="858913"/>
          </a:xfrm>
          <a:prstGeom prst="rect">
            <a:avLst/>
          </a:prstGeom>
          <a:noFill/>
        </p:spPr>
      </p:pic>
      <p:pic>
        <p:nvPicPr>
          <p:cNvPr id="17" name="Picture 4" descr="C:\Users\Kurt\Desktop\Dog &amp; Pony Show\Juniper\Juniper Template NEW\Juniper Icon Library PNGs\Firew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508" y="1115328"/>
            <a:ext cx="1251322" cy="742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73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63880" y="4564505"/>
            <a:ext cx="2339341" cy="37325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9000"/>
                </a:schemeClr>
              </a:gs>
              <a:gs pos="100000">
                <a:srgbClr val="2B4943">
                  <a:alpha val="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046095" y="4564505"/>
            <a:ext cx="2339341" cy="37325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9000"/>
                </a:schemeClr>
              </a:gs>
              <a:gs pos="100000">
                <a:srgbClr val="2B4943">
                  <a:alpha val="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545456" y="4564505"/>
            <a:ext cx="2339341" cy="37325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9000"/>
                </a:schemeClr>
              </a:gs>
              <a:gs pos="100000">
                <a:srgbClr val="2B4943">
                  <a:alpha val="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048626" y="4564505"/>
            <a:ext cx="2339341" cy="37325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9000"/>
                </a:schemeClr>
              </a:gs>
              <a:gs pos="100000">
                <a:srgbClr val="2B4943">
                  <a:alpha val="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utoShape 48"/>
          <p:cNvSpPr>
            <a:spLocks noChangeArrowheads="1"/>
          </p:cNvSpPr>
          <p:nvPr/>
        </p:nvSpPr>
        <p:spPr bwMode="auto">
          <a:xfrm>
            <a:off x="541019" y="1758072"/>
            <a:ext cx="2366011" cy="2999665"/>
          </a:xfrm>
          <a:prstGeom prst="roundRect">
            <a:avLst>
              <a:gd name="adj" fmla="val 3815"/>
            </a:avLst>
          </a:prstGeom>
          <a:gradFill>
            <a:gsLst>
              <a:gs pos="5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tabLst>
                <a:tab pos="177800" algn="l"/>
              </a:tabLst>
              <a:defRPr/>
            </a:pP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0" name="AutoShape 48"/>
          <p:cNvSpPr>
            <a:spLocks noChangeArrowheads="1"/>
          </p:cNvSpPr>
          <p:nvPr/>
        </p:nvSpPr>
        <p:spPr bwMode="auto">
          <a:xfrm>
            <a:off x="3031491" y="1758072"/>
            <a:ext cx="2366011" cy="2999665"/>
          </a:xfrm>
          <a:prstGeom prst="roundRect">
            <a:avLst>
              <a:gd name="adj" fmla="val 3815"/>
            </a:avLst>
          </a:prstGeom>
          <a:gradFill>
            <a:gsLst>
              <a:gs pos="5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tabLst>
                <a:tab pos="177800" algn="l"/>
              </a:tabLst>
              <a:defRPr/>
            </a:pP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1" name="AutoShape 48"/>
          <p:cNvSpPr>
            <a:spLocks noChangeArrowheads="1"/>
          </p:cNvSpPr>
          <p:nvPr/>
        </p:nvSpPr>
        <p:spPr bwMode="auto">
          <a:xfrm>
            <a:off x="5521961" y="1758072"/>
            <a:ext cx="2366011" cy="2999665"/>
          </a:xfrm>
          <a:prstGeom prst="roundRect">
            <a:avLst>
              <a:gd name="adj" fmla="val 3815"/>
            </a:avLst>
          </a:prstGeom>
          <a:gradFill>
            <a:gsLst>
              <a:gs pos="5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tabLst>
                <a:tab pos="177800" algn="l"/>
              </a:tabLst>
              <a:defRPr/>
            </a:pP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2" name="AutoShape 48"/>
          <p:cNvSpPr>
            <a:spLocks noChangeArrowheads="1"/>
          </p:cNvSpPr>
          <p:nvPr/>
        </p:nvSpPr>
        <p:spPr bwMode="auto">
          <a:xfrm>
            <a:off x="8012430" y="1758072"/>
            <a:ext cx="2366011" cy="2999665"/>
          </a:xfrm>
          <a:prstGeom prst="roundRect">
            <a:avLst>
              <a:gd name="adj" fmla="val 3815"/>
            </a:avLst>
          </a:prstGeom>
          <a:gradFill>
            <a:gsLst>
              <a:gs pos="5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tabLst>
                <a:tab pos="177800" algn="l"/>
              </a:tabLst>
              <a:defRPr/>
            </a:pP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571" y="3900487"/>
            <a:ext cx="2276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6901E"/>
              </a:buClr>
            </a:pPr>
            <a:r>
              <a:rPr lang="en-US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“Tar Traps” detect threats without false positives.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0827" y="3900488"/>
            <a:ext cx="2271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Track IPs, browsers, software and scripts.</a:t>
            </a:r>
            <a:endParaRPr lang="en-US" sz="14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3986" y="3900487"/>
            <a:ext cx="2272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Understand attacker’s capabilities and intents.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57804" y="3900487"/>
            <a:ext cx="22832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6901E"/>
              </a:buClr>
            </a:pPr>
            <a:r>
              <a:rPr lang="en-US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Adaptive responses, including block, </a:t>
            </a:r>
            <a:br>
              <a:rPr lang="en-US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warn and deceive.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Junos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WebApp</a:t>
            </a:r>
            <a:r>
              <a:rPr lang="en-US" dirty="0" smtClean="0">
                <a:solidFill>
                  <a:schemeClr val="tx1"/>
                </a:solidFill>
              </a:rPr>
              <a:t> Secure advantage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Deception-based Security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gray">
          <a:xfrm>
            <a:off x="560071" y="3324023"/>
            <a:ext cx="2327910" cy="456449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5D87A1"/>
              </a:gs>
              <a:gs pos="100000">
                <a:srgbClr val="3F5B6D"/>
              </a:gs>
            </a:gsLst>
            <a:lin ang="5400000" scaled="0"/>
          </a:gradFill>
          <a:ln>
            <a:noFill/>
          </a:ln>
        </p:spPr>
        <p:txBody>
          <a:bodyPr lIns="0" tIns="0" rIns="0" bIns="0" anchor="ctr" anchorCtr="0"/>
          <a:lstStyle/>
          <a:p>
            <a:pPr indent="925" algn="ctr">
              <a:lnSpc>
                <a:spcPts val="2000"/>
              </a:lnSpc>
              <a:buClr>
                <a:srgbClr val="4D4D4D"/>
              </a:buClr>
              <a:buSzPct val="25000"/>
              <a:tabLst>
                <a:tab pos="67811" algn="l"/>
              </a:tabLst>
            </a:pP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Detect</a:t>
            </a:r>
            <a:endParaRPr lang="en-US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gray">
          <a:xfrm>
            <a:off x="3051811" y="3324023"/>
            <a:ext cx="2327910" cy="456449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100000">
                <a:schemeClr val="accent6">
                  <a:lumMod val="50000"/>
                </a:schemeClr>
              </a:gs>
              <a:gs pos="0">
                <a:schemeClr val="accent6"/>
              </a:gs>
            </a:gsLst>
            <a:lin ang="5400000" scaled="0"/>
          </a:gradFill>
          <a:ln>
            <a:noFill/>
          </a:ln>
        </p:spPr>
        <p:txBody>
          <a:bodyPr lIns="0" tIns="0" rIns="0" bIns="0" anchor="ctr" anchorCtr="0"/>
          <a:lstStyle/>
          <a:p>
            <a:pPr indent="925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67811" algn="l"/>
              </a:tabLst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Track</a:t>
            </a: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gray">
          <a:xfrm>
            <a:off x="5545456" y="3324023"/>
            <a:ext cx="2327910" cy="456449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4F8479"/>
              </a:gs>
              <a:gs pos="100000">
                <a:srgbClr val="2B4943"/>
              </a:gs>
            </a:gsLst>
            <a:lin ang="5400000" scaled="0"/>
          </a:gradFill>
          <a:ln>
            <a:noFill/>
          </a:ln>
        </p:spPr>
        <p:txBody>
          <a:bodyPr lIns="0" tIns="0" rIns="0" bIns="0" anchor="ctr" anchorCtr="0"/>
          <a:lstStyle/>
          <a:p>
            <a:pPr indent="925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4D4D4D"/>
              </a:buClr>
              <a:buSzPct val="25000"/>
              <a:tabLst>
                <a:tab pos="67811" algn="l"/>
              </a:tabLst>
            </a:pP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Profile</a:t>
            </a:r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gray">
          <a:xfrm>
            <a:off x="8031482" y="3324023"/>
            <a:ext cx="2327910" cy="456449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noFill/>
          </a:ln>
        </p:spPr>
        <p:txBody>
          <a:bodyPr lIns="0" tIns="0" rIns="0" bIns="0" anchor="ctr" anchorCtr="0"/>
          <a:lstStyle/>
          <a:p>
            <a:pPr indent="925" algn="ctr">
              <a:lnSpc>
                <a:spcPts val="2000"/>
              </a:lnSpc>
              <a:buClr>
                <a:srgbClr val="4D4D4D"/>
              </a:buClr>
              <a:buSzPct val="25000"/>
              <a:tabLst>
                <a:tab pos="67811" algn="l"/>
              </a:tabLst>
            </a:pP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Respond</a:t>
            </a:r>
          </a:p>
        </p:txBody>
      </p:sp>
      <p:pic>
        <p:nvPicPr>
          <p:cNvPr id="3074" name="Picture 2" descr="C:\Users\Kurt\Desktop\det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" y="1766866"/>
            <a:ext cx="1967866" cy="1467824"/>
          </a:xfrm>
          <a:prstGeom prst="rect">
            <a:avLst/>
          </a:prstGeom>
          <a:noFill/>
        </p:spPr>
      </p:pic>
      <p:pic>
        <p:nvPicPr>
          <p:cNvPr id="3075" name="Picture 3" descr="C:\Users\Kurt\Desktop\prof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124" y="1890673"/>
            <a:ext cx="1837687" cy="1370725"/>
          </a:xfrm>
          <a:prstGeom prst="rect">
            <a:avLst/>
          </a:prstGeom>
          <a:noFill/>
        </p:spPr>
      </p:pic>
      <p:pic>
        <p:nvPicPr>
          <p:cNvPr id="3076" name="Picture 4" descr="C:\Users\Kurt\Desktop\respo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6795" y="1861936"/>
            <a:ext cx="1857281" cy="1385339"/>
          </a:xfrm>
          <a:prstGeom prst="rect">
            <a:avLst/>
          </a:prstGeom>
          <a:noFill/>
        </p:spPr>
      </p:pic>
      <p:pic>
        <p:nvPicPr>
          <p:cNvPr id="3077" name="Picture 5" descr="C:\Users\Kurt\Desktop\tra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130" y="1854514"/>
            <a:ext cx="1739266" cy="129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9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qMkHFm2EOtdU3LAY8yP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qMkHFm2EOtdU3LAY8yP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bnZW9Np0umC2VbEz9mf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9PtEecU0ushjsjJwIW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XOYtmbIEiIYshvBrUtr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E0_pm6DkyRTOVIaLGwn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Q9q0RCUiyQlxO0wO3M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3iMbLUCk2mPt_mLywJh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DLiEe1uk2VvcecJa1kQ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qMkHFm2EOtdU3LAY8yPw"/>
</p:tagLst>
</file>

<file path=ppt/theme/theme1.xml><?xml version="1.0" encoding="utf-8"?>
<a:theme xmlns:a="http://schemas.openxmlformats.org/drawingml/2006/main" name="JDV5_16x9_Base">
  <a:themeElements>
    <a:clrScheme name="Juniper">
      <a:dk1>
        <a:srgbClr val="FFFFFF"/>
      </a:dk1>
      <a:lt1>
        <a:srgbClr val="000000"/>
      </a:lt1>
      <a:dk2>
        <a:srgbClr val="93220B"/>
      </a:dk2>
      <a:lt2>
        <a:srgbClr val="5C852D"/>
      </a:lt2>
      <a:accent1>
        <a:srgbClr val="0067AC"/>
      </a:accent1>
      <a:accent2>
        <a:srgbClr val="BFC16B"/>
      </a:accent2>
      <a:accent3>
        <a:srgbClr val="F26649"/>
      </a:accent3>
      <a:accent4>
        <a:srgbClr val="2F8D7D"/>
      </a:accent4>
      <a:accent5>
        <a:srgbClr val="7EB0CC"/>
      </a:accent5>
      <a:accent6>
        <a:srgbClr val="807F83"/>
      </a:accent6>
      <a:hlink>
        <a:srgbClr val="F26649"/>
      </a:hlink>
      <a:folHlink>
        <a:srgbClr val="F79646"/>
      </a:folHlink>
    </a:clrScheme>
    <a:fontScheme name="JPR_NEW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0B9C8">
            <a:alpha val="5098"/>
          </a:srgbClr>
        </a:solidFill>
        <a:ln>
          <a:noFill/>
        </a:ln>
      </a:spPr>
      <a:bodyPr lIns="0" tIns="0" rIns="0" bIns="0" rtlCol="0" anchor="ctr" anchorCtr="0"/>
      <a:lstStyle>
        <a:defPPr algn="ctr">
          <a:spcAft>
            <a:spcPts val="60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36677</TotalTime>
  <Words>1408</Words>
  <Application>Microsoft Macintosh PowerPoint</Application>
  <PresentationFormat>Custom</PresentationFormat>
  <Paragraphs>426</Paragraphs>
  <Slides>31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JDV5_16x9_Base</vt:lpstr>
      <vt:lpstr>think-cell Slide</vt:lpstr>
      <vt:lpstr>PowerPoint Presentation</vt:lpstr>
      <vt:lpstr>PowerPoint Presentation</vt:lpstr>
      <vt:lpstr>Executing on the strategy</vt:lpstr>
      <vt:lpstr>PowerPoint Presentation</vt:lpstr>
      <vt:lpstr>PowerPoint Presentation</vt:lpstr>
      <vt:lpstr>Hacker threats</vt:lpstr>
      <vt:lpstr>The Cost of an Attack  Ponemon Institute | Average breach costs $214 per record stolen</vt:lpstr>
      <vt:lpstr>Web App Security Technology</vt:lpstr>
      <vt:lpstr>The Junos WebApp Secure advantage Deception-based Security</vt:lpstr>
      <vt:lpstr>Detection by Deception</vt:lpstr>
      <vt:lpstr>Track Attackers Beyond the IP</vt:lpstr>
      <vt:lpstr>Junos Spotlight Secure</vt:lpstr>
      <vt:lpstr>Fingerprint of An Attacker</vt:lpstr>
      <vt:lpstr>Smart Profile of Attacker</vt:lpstr>
      <vt:lpstr>Respond and Deceive</vt:lpstr>
      <vt:lpstr>PowerPoint Presentation</vt:lpstr>
      <vt:lpstr>PowerPoint Presentation</vt:lpstr>
      <vt:lpstr>JUNOS DDoS SECURE - Our credentials </vt:lpstr>
      <vt:lpstr>JUNOS DDoS SECURE Variants</vt:lpstr>
      <vt:lpstr>JUNOS DDoS SECURE How does it work</vt:lpstr>
      <vt:lpstr>JUNOS DDoS SECURE How does it work</vt:lpstr>
      <vt:lpstr>JUNOS DDoS SECURE PACKET flow sequence</vt:lpstr>
      <vt:lpstr>JUNOS DDoS SECURE resource management</vt:lpstr>
      <vt:lpstr>Heuristic Mitigation in action</vt:lpstr>
      <vt:lpstr>JUNOS DDoS SECURE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Electric Pen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Pletsch</dc:creator>
  <cp:lastModifiedBy>José Fidel Tomás Molero</cp:lastModifiedBy>
  <cp:revision>1011</cp:revision>
  <dcterms:created xsi:type="dcterms:W3CDTF">2012-04-05T00:06:47Z</dcterms:created>
  <dcterms:modified xsi:type="dcterms:W3CDTF">2013-10-08T08:23:17Z</dcterms:modified>
</cp:coreProperties>
</file>