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71" r:id="rId7"/>
    <p:sldId id="270" r:id="rId8"/>
    <p:sldId id="269" r:id="rId9"/>
    <p:sldId id="268" r:id="rId10"/>
    <p:sldId id="267" r:id="rId11"/>
    <p:sldId id="275" r:id="rId12"/>
    <p:sldId id="278" r:id="rId13"/>
    <p:sldId id="277" r:id="rId14"/>
    <p:sldId id="276" r:id="rId15"/>
    <p:sldId id="274" r:id="rId16"/>
    <p:sldId id="273" r:id="rId17"/>
    <p:sldId id="272" r:id="rId18"/>
    <p:sldId id="284" r:id="rId19"/>
    <p:sldId id="285" r:id="rId20"/>
    <p:sldId id="260" r:id="rId21"/>
    <p:sldId id="283" r:id="rId22"/>
    <p:sldId id="282" r:id="rId23"/>
    <p:sldId id="281" r:id="rId24"/>
    <p:sldId id="280" r:id="rId25"/>
    <p:sldId id="263" r:id="rId26"/>
    <p:sldId id="286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D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01" autoAdjust="0"/>
  </p:normalViewPr>
  <p:slideViewPr>
    <p:cSldViewPr>
      <p:cViewPr>
        <p:scale>
          <a:sx n="100" d="100"/>
          <a:sy n="100" d="100"/>
        </p:scale>
        <p:origin x="-894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7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7031-FE87-4BFA-9050-8DFADD606EAA}" type="datetimeFigureOut">
              <a:rPr lang="es-ES" smtClean="0"/>
              <a:pPr/>
              <a:t>10/11/2009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E4ED-5E4C-4306-AE0C-81643DB9082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7031-FE87-4BFA-9050-8DFADD606EAA}" type="datetimeFigureOut">
              <a:rPr lang="es-ES" smtClean="0"/>
              <a:pPr/>
              <a:t>10/11/2009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E4ED-5E4C-4306-AE0C-81643DB9082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7031-FE87-4BFA-9050-8DFADD606EAA}" type="datetimeFigureOut">
              <a:rPr lang="es-ES" smtClean="0"/>
              <a:pPr/>
              <a:t>10/11/2009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E4ED-5E4C-4306-AE0C-81643DB9082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7031-FE87-4BFA-9050-8DFADD606EAA}" type="datetimeFigureOut">
              <a:rPr lang="es-ES" smtClean="0"/>
              <a:pPr/>
              <a:t>10/11/2009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E4ED-5E4C-4306-AE0C-81643DB9082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7031-FE87-4BFA-9050-8DFADD606EAA}" type="datetimeFigureOut">
              <a:rPr lang="es-ES" smtClean="0"/>
              <a:pPr/>
              <a:t>10/11/2009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E4ED-5E4C-4306-AE0C-81643DB9082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7031-FE87-4BFA-9050-8DFADD606EAA}" type="datetimeFigureOut">
              <a:rPr lang="es-ES" smtClean="0"/>
              <a:pPr/>
              <a:t>10/11/2009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E4ED-5E4C-4306-AE0C-81643DB9082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7031-FE87-4BFA-9050-8DFADD606EAA}" type="datetimeFigureOut">
              <a:rPr lang="es-ES" smtClean="0"/>
              <a:pPr/>
              <a:t>10/11/2009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E4ED-5E4C-4306-AE0C-81643DB9082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7031-FE87-4BFA-9050-8DFADD606EAA}" type="datetimeFigureOut">
              <a:rPr lang="es-ES" smtClean="0"/>
              <a:pPr/>
              <a:t>10/11/2009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E4ED-5E4C-4306-AE0C-81643DB9082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7031-FE87-4BFA-9050-8DFADD606EAA}" type="datetimeFigureOut">
              <a:rPr lang="es-ES" smtClean="0"/>
              <a:pPr/>
              <a:t>10/11/2009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E4ED-5E4C-4306-AE0C-81643DB9082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7031-FE87-4BFA-9050-8DFADD606EAA}" type="datetimeFigureOut">
              <a:rPr lang="es-ES" smtClean="0"/>
              <a:pPr/>
              <a:t>10/11/2009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E4ED-5E4C-4306-AE0C-81643DB9082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7031-FE87-4BFA-9050-8DFADD606EAA}" type="datetimeFigureOut">
              <a:rPr lang="es-ES" smtClean="0"/>
              <a:pPr/>
              <a:t>10/11/2009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E4ED-5E4C-4306-AE0C-81643DB9082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838825"/>
            <a:ext cx="91440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86808" cy="85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28596" y="1357298"/>
            <a:ext cx="8229600" cy="4429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37031-FE87-4BFA-9050-8DFADD606EAA}" type="datetimeFigureOut">
              <a:rPr lang="es-ES" smtClean="0"/>
              <a:pPr/>
              <a:t>10/11/2009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AE4ED-5E4C-4306-AE0C-81643DB90822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7 Imagen" descr="NombreSICPD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1406" y="6143644"/>
            <a:ext cx="428628" cy="3429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aloga@usal.es" TargetMode="External"/><Relationship Id="rId2" Type="http://schemas.openxmlformats.org/officeDocument/2006/relationships/hyperlink" Target="mailto:juanan@usal.es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772400" cy="2386028"/>
          </a:xfrm>
        </p:spPr>
        <p:txBody>
          <a:bodyPr>
            <a:normAutofit/>
          </a:bodyPr>
          <a:lstStyle/>
          <a:p>
            <a:r>
              <a:rPr lang="es-ES" b="1" dirty="0" smtClean="0"/>
              <a:t>Reutilización de equipos para el montaje de una granja de servidores virtuales.</a:t>
            </a:r>
            <a:endParaRPr lang="es-ES" b="1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928662" y="3886200"/>
            <a:ext cx="7500990" cy="1752600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Alfonso López García y Juan A. González Ramos</a:t>
            </a:r>
          </a:p>
          <a:p>
            <a:endParaRPr lang="es-ES" sz="2600" dirty="0" smtClean="0"/>
          </a:p>
          <a:p>
            <a:r>
              <a:rPr lang="es-ES" sz="2600" dirty="0" smtClean="0"/>
              <a:t>Servicios Informáticos – C.P.D.</a:t>
            </a:r>
          </a:p>
          <a:p>
            <a:r>
              <a:rPr lang="es-ES" sz="2600" dirty="0" smtClean="0"/>
              <a:t>Universidad de Salamanca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almacenamiento (y III).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Almacenamiento en un sistema ya existente.</a:t>
            </a:r>
          </a:p>
          <a:p>
            <a:pPr lvl="1"/>
            <a:r>
              <a:rPr lang="es-ES" dirty="0" smtClean="0"/>
              <a:t>Sistema EMC2 </a:t>
            </a:r>
            <a:r>
              <a:rPr lang="es-ES" dirty="0" err="1" smtClean="0"/>
              <a:t>Celerra</a:t>
            </a:r>
            <a:r>
              <a:rPr lang="es-ES" dirty="0" smtClean="0"/>
              <a:t> CX500.</a:t>
            </a:r>
          </a:p>
          <a:p>
            <a:pPr lvl="1"/>
            <a:r>
              <a:rPr lang="es-ES" dirty="0" smtClean="0"/>
              <a:t>Disponibles bandejas de discos SATA.</a:t>
            </a:r>
          </a:p>
          <a:p>
            <a:pPr lvl="2"/>
            <a:r>
              <a:rPr lang="es-ES" dirty="0" smtClean="0"/>
              <a:t>Los patitos feos del equipamiento </a:t>
            </a:r>
            <a:r>
              <a:rPr lang="es-ES" dirty="0" smtClean="0">
                <a:sym typeface="Wingdings" pitchFamily="2" charset="2"/>
              </a:rPr>
              <a:t></a:t>
            </a:r>
          </a:p>
          <a:p>
            <a:r>
              <a:rPr lang="es-ES" dirty="0" smtClean="0">
                <a:sym typeface="Wingdings" pitchFamily="2" charset="2"/>
              </a:rPr>
              <a:t>Generación de volúmenes.</a:t>
            </a:r>
          </a:p>
          <a:p>
            <a:pPr lvl="1"/>
            <a:r>
              <a:rPr lang="es-ES" dirty="0" smtClean="0">
                <a:sym typeface="Wingdings" pitchFamily="2" charset="2"/>
              </a:rPr>
              <a:t>2 volúmenes para </a:t>
            </a:r>
            <a:r>
              <a:rPr lang="es-ES" dirty="0" err="1" smtClean="0">
                <a:sym typeface="Wingdings" pitchFamily="2" charset="2"/>
              </a:rPr>
              <a:t>VMs.</a:t>
            </a:r>
            <a:endParaRPr lang="es-ES" dirty="0" smtClean="0">
              <a:sym typeface="Wingdings" pitchFamily="2" charset="2"/>
            </a:endParaRPr>
          </a:p>
          <a:p>
            <a:pPr lvl="2"/>
            <a:r>
              <a:rPr lang="es-ES" dirty="0" smtClean="0">
                <a:sym typeface="Wingdings" pitchFamily="2" charset="2"/>
              </a:rPr>
              <a:t>½ Terabyte cada uno.</a:t>
            </a:r>
          </a:p>
          <a:p>
            <a:pPr lvl="1"/>
            <a:r>
              <a:rPr lang="es-ES" dirty="0" smtClean="0">
                <a:sym typeface="Wingdings" pitchFamily="2" charset="2"/>
              </a:rPr>
              <a:t>Acceso a un </a:t>
            </a:r>
            <a:r>
              <a:rPr lang="es-ES" dirty="0" err="1" smtClean="0">
                <a:sym typeface="Wingdings" pitchFamily="2" charset="2"/>
              </a:rPr>
              <a:t>volúmen</a:t>
            </a:r>
            <a:r>
              <a:rPr lang="es-ES" dirty="0" smtClean="0">
                <a:sym typeface="Wingdings" pitchFamily="2" charset="2"/>
              </a:rPr>
              <a:t> en R/O.</a:t>
            </a:r>
          </a:p>
          <a:p>
            <a:pPr lvl="2"/>
            <a:r>
              <a:rPr lang="es-ES" dirty="0" smtClean="0">
                <a:sym typeface="Wingdings" pitchFamily="2" charset="2"/>
              </a:rPr>
              <a:t>Copias ISO del software.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red (I).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Problema previo: </a:t>
            </a:r>
            <a:r>
              <a:rPr lang="es-ES" dirty="0" err="1" smtClean="0"/>
              <a:t>VLANs</a:t>
            </a:r>
            <a:r>
              <a:rPr lang="es-ES" dirty="0" smtClean="0"/>
              <a:t> existentes.</a:t>
            </a:r>
          </a:p>
          <a:p>
            <a:pPr lvl="1"/>
            <a:r>
              <a:rPr lang="es-ES" dirty="0" smtClean="0"/>
              <a:t>2 interfaces de red por máquina.</a:t>
            </a:r>
          </a:p>
          <a:p>
            <a:pPr lvl="1"/>
            <a:r>
              <a:rPr lang="es-ES" dirty="0" smtClean="0"/>
              <a:t>Hasta 9 </a:t>
            </a:r>
            <a:r>
              <a:rPr lang="es-ES" dirty="0" err="1" smtClean="0"/>
              <a:t>VLANs</a:t>
            </a:r>
            <a:r>
              <a:rPr lang="es-ES" dirty="0" smtClean="0"/>
              <a:t> distintas.</a:t>
            </a:r>
          </a:p>
          <a:p>
            <a:r>
              <a:rPr lang="es-ES" dirty="0" smtClean="0"/>
              <a:t>Uso de VLAN-</a:t>
            </a:r>
            <a:r>
              <a:rPr lang="es-ES" dirty="0" err="1" smtClean="0"/>
              <a:t>tag</a:t>
            </a:r>
            <a:r>
              <a:rPr lang="es-ES" dirty="0" smtClean="0"/>
              <a:t> (IEEE 802.1q).</a:t>
            </a:r>
          </a:p>
          <a:p>
            <a:pPr lvl="1"/>
            <a:r>
              <a:rPr lang="es-ES" dirty="0" smtClean="0"/>
              <a:t>Múltiples </a:t>
            </a:r>
            <a:r>
              <a:rPr lang="es-ES" dirty="0" err="1" smtClean="0"/>
              <a:t>VLANs</a:t>
            </a:r>
            <a:r>
              <a:rPr lang="es-ES" dirty="0" smtClean="0"/>
              <a:t> por un único interface físico.</a:t>
            </a:r>
            <a:endParaRPr lang="es-ES" dirty="0"/>
          </a:p>
        </p:txBody>
      </p:sp>
      <p:pic>
        <p:nvPicPr>
          <p:cNvPr id="4" name="Picture 56" descr="C:\Documents and Settings\jpoyser\Desktop\PROD_MKT\US Collateral\graphics_vmweb\images\icons\NIC_icon\NIC_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928802"/>
            <a:ext cx="737380" cy="80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000504"/>
            <a:ext cx="33147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La red (II).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Múltiples </a:t>
            </a:r>
            <a:r>
              <a:rPr lang="es-ES" dirty="0" err="1" smtClean="0"/>
              <a:t>vSwitch</a:t>
            </a:r>
            <a:r>
              <a:rPr lang="es-ES" dirty="0" smtClean="0"/>
              <a:t> en host físico.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928802"/>
            <a:ext cx="4714908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071546"/>
            <a:ext cx="387149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red (y III).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Posibilidad de redundancia.</a:t>
            </a:r>
          </a:p>
          <a:p>
            <a:pPr lvl="1"/>
            <a:r>
              <a:rPr lang="es-ES" dirty="0" smtClean="0"/>
              <a:t>Tolerancia a fallos.</a:t>
            </a:r>
          </a:p>
          <a:p>
            <a:pPr lvl="1"/>
            <a:r>
              <a:rPr lang="es-ES" dirty="0" smtClean="0"/>
              <a:t>Recomendable en producción..</a:t>
            </a:r>
          </a:p>
          <a:p>
            <a:pPr lvl="1"/>
            <a:r>
              <a:rPr lang="es-ES" dirty="0" smtClean="0"/>
              <a:t>Más compleja de instalar.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Valor añadido (I).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Gestión de memoria extendida.</a:t>
            </a:r>
          </a:p>
          <a:p>
            <a:pPr lvl="1"/>
            <a:r>
              <a:rPr lang="es-ES" dirty="0" err="1" smtClean="0"/>
              <a:t>Memory</a:t>
            </a:r>
            <a:r>
              <a:rPr lang="es-ES" dirty="0" smtClean="0"/>
              <a:t> </a:t>
            </a:r>
            <a:r>
              <a:rPr lang="es-ES" dirty="0" err="1" smtClean="0"/>
              <a:t>Ballooning</a:t>
            </a:r>
            <a:r>
              <a:rPr lang="es-ES" dirty="0" smtClean="0"/>
              <a:t>.</a:t>
            </a:r>
          </a:p>
          <a:p>
            <a:pPr lvl="2"/>
            <a:r>
              <a:rPr lang="es-ES" i="1" dirty="0" smtClean="0"/>
              <a:t>“El milagro de los panes y los peces”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No recomendable en equipos de explotación.</a:t>
            </a:r>
          </a:p>
          <a:p>
            <a:pPr lvl="1"/>
            <a:endParaRPr lang="es-ES" dirty="0" smtClean="0"/>
          </a:p>
        </p:txBody>
      </p:sp>
      <p:pic>
        <p:nvPicPr>
          <p:cNvPr id="4" name="3 Imagen" descr="http://media.techtarget.com/digitalguide/images/Misc/Domino-Pt2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357562"/>
            <a:ext cx="364333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385" descr="ICON_Server_red_Q4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500570"/>
            <a:ext cx="1500198" cy="118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Valor añadido (II).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Movimiento de equipos en caliente </a:t>
            </a:r>
            <a:r>
              <a:rPr lang="es-ES" dirty="0" err="1" smtClean="0"/>
              <a:t>vMotion</a:t>
            </a:r>
            <a:r>
              <a:rPr lang="es-ES" dirty="0" smtClean="0"/>
              <a:t>.</a:t>
            </a:r>
          </a:p>
          <a:p>
            <a:pPr lvl="1"/>
            <a:r>
              <a:rPr lang="es-ES" dirty="0" err="1" smtClean="0"/>
              <a:t>High</a:t>
            </a:r>
            <a:r>
              <a:rPr lang="es-ES" dirty="0" smtClean="0"/>
              <a:t> </a:t>
            </a:r>
            <a:r>
              <a:rPr lang="es-ES" dirty="0" err="1" smtClean="0"/>
              <a:t>Availability</a:t>
            </a:r>
            <a:r>
              <a:rPr lang="es-ES" dirty="0" smtClean="0"/>
              <a:t> (alta disponibilidad).</a:t>
            </a:r>
          </a:p>
          <a:p>
            <a:pPr lvl="1"/>
            <a:r>
              <a:rPr lang="es-ES" dirty="0" smtClean="0"/>
              <a:t>DRS (consumo dinámico).</a:t>
            </a:r>
            <a:endParaRPr lang="es-ES" dirty="0"/>
          </a:p>
        </p:txBody>
      </p:sp>
      <p:pic>
        <p:nvPicPr>
          <p:cNvPr id="65" name="Picture 384" descr="ICON_Server_Rack_Q3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500570"/>
            <a:ext cx="152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384" descr="ICON_Server_Rack_Q3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500570"/>
            <a:ext cx="152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164" descr="DGRM_VirtualizationLayer_Q4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286256"/>
            <a:ext cx="1519236" cy="111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164" descr="DGRM_VirtualizationLayer_Q4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286256"/>
            <a:ext cx="1519236" cy="111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150" descr="ICON_VM_basic_label_Q3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4286256"/>
            <a:ext cx="581020" cy="67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150" descr="ICON_VM_basic_label_Q3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4286256"/>
            <a:ext cx="581020" cy="67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150" descr="ICON_VM_basic_label_Q3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500570"/>
            <a:ext cx="581020" cy="67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384" descr="ICON_Server_Rack_Q3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500570"/>
            <a:ext cx="1500198" cy="118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164" descr="DGRM_VirtualizationLayer_Q4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286256"/>
            <a:ext cx="1519236" cy="111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150" descr="ICON_VM_basic_label_Q3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4500570"/>
            <a:ext cx="581020" cy="67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19427 0.004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Valor añadido (y III).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Clientes completos y sencillos.</a:t>
            </a:r>
          </a:p>
          <a:p>
            <a:pPr lvl="1"/>
            <a:r>
              <a:rPr lang="es-ES" dirty="0" smtClean="0"/>
              <a:t>Virtual Center </a:t>
            </a:r>
            <a:r>
              <a:rPr lang="es-ES" dirty="0" err="1" smtClean="0"/>
              <a:t>Console</a:t>
            </a:r>
            <a:r>
              <a:rPr lang="es-ES" dirty="0" smtClean="0"/>
              <a:t> o </a:t>
            </a:r>
            <a:r>
              <a:rPr lang="es-ES" dirty="0" err="1" smtClean="0"/>
              <a:t>vSphere</a:t>
            </a:r>
            <a:r>
              <a:rPr lang="es-ES" dirty="0" smtClean="0"/>
              <a:t> en </a:t>
            </a:r>
            <a:r>
              <a:rPr lang="es-ES" dirty="0" err="1" smtClean="0"/>
              <a:t>workstation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Clientes móviles.</a:t>
            </a:r>
          </a:p>
          <a:p>
            <a:pPr lvl="2"/>
            <a:r>
              <a:rPr lang="es-ES" dirty="0" err="1" smtClean="0"/>
              <a:t>vManage</a:t>
            </a:r>
            <a:r>
              <a:rPr lang="es-ES" dirty="0" smtClean="0"/>
              <a:t> para </a:t>
            </a:r>
            <a:r>
              <a:rPr lang="es-ES" dirty="0" err="1" smtClean="0"/>
              <a:t>iPhone</a:t>
            </a:r>
            <a:r>
              <a:rPr lang="es-ES" dirty="0" smtClean="0"/>
              <a:t>/</a:t>
            </a:r>
            <a:r>
              <a:rPr lang="es-ES" dirty="0" err="1" smtClean="0"/>
              <a:t>iPod</a:t>
            </a:r>
            <a:r>
              <a:rPr lang="es-ES" dirty="0" smtClean="0"/>
              <a:t>.</a:t>
            </a:r>
          </a:p>
          <a:p>
            <a:pPr lvl="2"/>
            <a:r>
              <a:rPr lang="es-ES" dirty="0" err="1" smtClean="0"/>
              <a:t>vCenter</a:t>
            </a:r>
            <a:r>
              <a:rPr lang="es-ES" dirty="0" smtClean="0"/>
              <a:t> Mobile Access para móviles.</a:t>
            </a:r>
          </a:p>
          <a:p>
            <a:pPr lvl="1"/>
            <a:r>
              <a:rPr lang="es-ES" dirty="0" smtClean="0"/>
              <a:t>Acceso por VPN.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214794"/>
            <a:ext cx="185738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571744"/>
            <a:ext cx="235745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Configuración de las </a:t>
            </a:r>
            <a:r>
              <a:rPr lang="es-ES" dirty="0" err="1" smtClean="0"/>
              <a:t>VMs</a:t>
            </a:r>
            <a:r>
              <a:rPr lang="es-ES" dirty="0" smtClean="0"/>
              <a:t> (I).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Entrega de equipos para pruebas, cursos…</a:t>
            </a:r>
          </a:p>
          <a:p>
            <a:pPr lvl="1"/>
            <a:r>
              <a:rPr lang="es-ES" dirty="0" smtClean="0"/>
              <a:t>Generación de plantillas.</a:t>
            </a:r>
          </a:p>
          <a:p>
            <a:pPr lvl="2"/>
            <a:r>
              <a:rPr lang="es-ES" dirty="0" smtClean="0"/>
              <a:t>Limpias y </a:t>
            </a:r>
            <a:r>
              <a:rPr lang="es-ES" dirty="0" err="1" smtClean="0"/>
              <a:t>autoconfiguradas</a:t>
            </a:r>
            <a:r>
              <a:rPr lang="es-ES" dirty="0" smtClean="0"/>
              <a:t>.</a:t>
            </a:r>
          </a:p>
          <a:p>
            <a:pPr lvl="3"/>
            <a:r>
              <a:rPr lang="es-ES" dirty="0" smtClean="0"/>
              <a:t>Firewall.</a:t>
            </a:r>
          </a:p>
          <a:p>
            <a:pPr lvl="3"/>
            <a:r>
              <a:rPr lang="es-ES" dirty="0" smtClean="0"/>
              <a:t>Configuración de red.</a:t>
            </a:r>
          </a:p>
          <a:p>
            <a:pPr lvl="3"/>
            <a:r>
              <a:rPr lang="es-ES" dirty="0" smtClean="0"/>
              <a:t>Sistema de </a:t>
            </a:r>
            <a:r>
              <a:rPr lang="es-ES" dirty="0" err="1" smtClean="0"/>
              <a:t>backup</a:t>
            </a:r>
            <a:r>
              <a:rPr lang="es-ES" dirty="0" smtClean="0"/>
              <a:t> y servicios básicos (NTP, </a:t>
            </a:r>
            <a:r>
              <a:rPr lang="es-ES" dirty="0" err="1" smtClean="0"/>
              <a:t>Syslog</a:t>
            </a:r>
            <a:r>
              <a:rPr lang="es-ES" dirty="0" smtClean="0"/>
              <a:t>…).</a:t>
            </a:r>
          </a:p>
          <a:p>
            <a:pPr lvl="2"/>
            <a:r>
              <a:rPr lang="es-ES" dirty="0" smtClean="0"/>
              <a:t>Homogeneidad de sistemas.</a:t>
            </a:r>
          </a:p>
          <a:p>
            <a:pPr lvl="3"/>
            <a:r>
              <a:rPr lang="es-ES" dirty="0" smtClean="0"/>
              <a:t>Organizados por “paquetes”.</a:t>
            </a:r>
          </a:p>
          <a:p>
            <a:pPr lvl="1"/>
            <a:r>
              <a:rPr lang="es-ES" dirty="0" smtClean="0"/>
              <a:t>Despliegue rápido por “clonación”.</a:t>
            </a:r>
          </a:p>
          <a:p>
            <a:pPr lvl="2"/>
            <a:r>
              <a:rPr lang="es-ES" dirty="0" smtClean="0"/>
              <a:t>Sencillo con la consola de Virtual Center.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Configuración de las </a:t>
            </a:r>
            <a:r>
              <a:rPr lang="es-ES" dirty="0" err="1" smtClean="0"/>
              <a:t>VMs</a:t>
            </a:r>
            <a:r>
              <a:rPr lang="es-ES" dirty="0" smtClean="0"/>
              <a:t> (II).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Delegación de servicios y permisos.</a:t>
            </a:r>
          </a:p>
          <a:p>
            <a:pPr lvl="1"/>
            <a:r>
              <a:rPr lang="es-ES" dirty="0" smtClean="0"/>
              <a:t>Evitamos la necesidad del uso de “</a:t>
            </a:r>
            <a:r>
              <a:rPr lang="es-ES" dirty="0" err="1" smtClean="0"/>
              <a:t>root</a:t>
            </a:r>
            <a:r>
              <a:rPr lang="es-ES" dirty="0" smtClean="0"/>
              <a:t>”.</a:t>
            </a:r>
          </a:p>
          <a:p>
            <a:pPr lvl="1"/>
            <a:r>
              <a:rPr lang="es-ES" dirty="0" smtClean="0"/>
              <a:t>Identificamos los usuarios y sus actos.</a:t>
            </a:r>
          </a:p>
          <a:p>
            <a:pPr lvl="2"/>
            <a:r>
              <a:rPr lang="es-ES" dirty="0" smtClean="0"/>
              <a:t>Permite depurar y corregir problemas rápidamente.</a:t>
            </a:r>
          </a:p>
          <a:p>
            <a:r>
              <a:rPr lang="es-ES" dirty="0" smtClean="0"/>
              <a:t>Semejanza con el destino en producción.</a:t>
            </a:r>
          </a:p>
          <a:p>
            <a:pPr lvl="1"/>
            <a:r>
              <a:rPr lang="es-ES" dirty="0" smtClean="0"/>
              <a:t>Máquinas con mismo S.O., misma versión…</a:t>
            </a:r>
          </a:p>
          <a:p>
            <a:pPr lvl="1"/>
            <a:r>
              <a:rPr lang="es-ES" dirty="0" smtClean="0"/>
              <a:t>Misma organización de red, almacenamiento,…</a:t>
            </a:r>
          </a:p>
          <a:p>
            <a:pPr lvl="1"/>
            <a:r>
              <a:rPr lang="es-ES" dirty="0" smtClean="0"/>
              <a:t>Facilidad para detección de errores.</a:t>
            </a:r>
            <a:endParaRPr lang="es-E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Configuración de las VM (y III).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Características añadidas.</a:t>
            </a:r>
          </a:p>
          <a:p>
            <a:pPr lvl="1"/>
            <a:r>
              <a:rPr lang="es-ES" dirty="0" smtClean="0"/>
              <a:t>Mantenimiento de la VM el tiempo que haga falta.</a:t>
            </a:r>
          </a:p>
          <a:p>
            <a:pPr lvl="2"/>
            <a:r>
              <a:rPr lang="es-ES" dirty="0" smtClean="0"/>
              <a:t>No tiene por qué estar encendida.</a:t>
            </a:r>
          </a:p>
          <a:p>
            <a:pPr lvl="1"/>
            <a:r>
              <a:rPr lang="es-ES" dirty="0" err="1" smtClean="0"/>
              <a:t>Backup</a:t>
            </a:r>
            <a:r>
              <a:rPr lang="es-ES" dirty="0" smtClean="0"/>
              <a:t> completo de la máquina.</a:t>
            </a:r>
          </a:p>
          <a:p>
            <a:pPr lvl="2"/>
            <a:r>
              <a:rPr lang="es-ES" dirty="0" smtClean="0"/>
              <a:t>Copia de un disco NFS.</a:t>
            </a:r>
          </a:p>
          <a:p>
            <a:pPr lvl="1"/>
            <a:r>
              <a:rPr lang="es-ES" dirty="0" smtClean="0"/>
              <a:t>Preparación para pruebas “catastróficas”.</a:t>
            </a:r>
          </a:p>
          <a:p>
            <a:pPr lvl="2"/>
            <a:r>
              <a:rPr lang="es-ES" dirty="0" smtClean="0"/>
              <a:t>Realización de </a:t>
            </a:r>
            <a:r>
              <a:rPr lang="es-ES" i="1" dirty="0" err="1" smtClean="0"/>
              <a:t>snapshot</a:t>
            </a:r>
            <a:r>
              <a:rPr lang="es-ES" dirty="0" smtClean="0"/>
              <a:t> bajo demanda.</a:t>
            </a:r>
          </a:p>
          <a:p>
            <a:pPr lvl="2"/>
            <a:r>
              <a:rPr lang="es-ES" dirty="0" smtClean="0"/>
              <a:t>Evita perder tiempo con un “vuelta atrás”.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 (I).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b="1" dirty="0" smtClean="0"/>
              <a:t>Aprovechamiento de servidores obsoletos.</a:t>
            </a:r>
          </a:p>
          <a:p>
            <a:pPr lvl="1"/>
            <a:r>
              <a:rPr lang="es-ES" b="1" dirty="0" smtClean="0"/>
              <a:t>Inutilizables para proyectos más actuales.</a:t>
            </a:r>
          </a:p>
          <a:p>
            <a:pPr lvl="2"/>
            <a:r>
              <a:rPr lang="es-ES" b="1" dirty="0" smtClean="0"/>
              <a:t>Mayor demanda de memoria y CPU.</a:t>
            </a:r>
          </a:p>
          <a:p>
            <a:pPr lvl="2"/>
            <a:r>
              <a:rPr lang="es-ES" b="1" dirty="0" smtClean="0"/>
              <a:t>No reúnen características de tolerancia a fallos.</a:t>
            </a:r>
          </a:p>
          <a:p>
            <a:pPr lvl="1"/>
            <a:r>
              <a:rPr lang="es-ES" b="1" dirty="0" smtClean="0"/>
              <a:t>Quedan disponibles poco a poco.</a:t>
            </a:r>
          </a:p>
          <a:p>
            <a:pPr lvl="2"/>
            <a:r>
              <a:rPr lang="es-ES" b="1" dirty="0" smtClean="0"/>
              <a:t>Renovación de aplicaciones y proyectos.</a:t>
            </a:r>
          </a:p>
          <a:p>
            <a:pPr lvl="2"/>
            <a:r>
              <a:rPr lang="es-ES" b="1" dirty="0" smtClean="0"/>
              <a:t>Eliminación de aplicaciones obsoletas.</a:t>
            </a:r>
          </a:p>
          <a:p>
            <a:r>
              <a:rPr lang="es-ES" b="1" dirty="0" smtClean="0"/>
              <a:t>Reaprovechamiento con bajo coste.</a:t>
            </a:r>
          </a:p>
          <a:p>
            <a:pPr lvl="1"/>
            <a:r>
              <a:rPr lang="es-ES" b="1" dirty="0" smtClean="0"/>
              <a:t>En recursos humanos.</a:t>
            </a:r>
          </a:p>
          <a:p>
            <a:pPr lvl="1"/>
            <a:r>
              <a:rPr lang="es-ES" b="1" dirty="0" smtClean="0"/>
              <a:t>En inversión de equipamiento.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Qué</a:t>
            </a:r>
            <a:r>
              <a:rPr lang="es-ES" baseline="0" dirty="0" smtClean="0"/>
              <a:t> se ha conseguido (I).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31 VM en permanente ejecución</a:t>
            </a:r>
          </a:p>
          <a:p>
            <a:pPr lvl="1"/>
            <a:r>
              <a:rPr lang="es-ES" dirty="0" smtClean="0"/>
              <a:t>Hasta 50+ en momentos puntuales: cursos, pruebas, etc.</a:t>
            </a:r>
          </a:p>
          <a:p>
            <a:r>
              <a:rPr lang="es-ES" dirty="0" smtClean="0"/>
              <a:t>Despliegue rápido de servidores para pruebas, tanto plataformas Windows como Solaris o Linux.</a:t>
            </a:r>
          </a:p>
          <a:p>
            <a:r>
              <a:rPr lang="es-ES" dirty="0" smtClean="0"/>
              <a:t>Plataforma base para pruebas sin afectar a las máquinas de producción.</a:t>
            </a:r>
          </a:p>
          <a:p>
            <a:r>
              <a:rPr lang="es-ES" dirty="0" smtClean="0"/>
              <a:t>Agilidad en los movimientos roll-back en procesos de desarrollo e implantación.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Qué se ha conseguido (II).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Posibilidad de probar productos.</a:t>
            </a:r>
          </a:p>
          <a:p>
            <a:pPr lvl="1"/>
            <a:r>
              <a:rPr lang="es-ES" dirty="0" smtClean="0"/>
              <a:t>Importación de virtual-</a:t>
            </a:r>
            <a:r>
              <a:rPr lang="es-ES" dirty="0" err="1" smtClean="0"/>
              <a:t>appliances</a:t>
            </a:r>
            <a:r>
              <a:rPr lang="es-ES" dirty="0" smtClean="0"/>
              <a:t>.</a:t>
            </a:r>
          </a:p>
          <a:p>
            <a:pPr lvl="2"/>
            <a:r>
              <a:rPr lang="es-ES" dirty="0" smtClean="0"/>
              <a:t>No necesitan instalación, sólo configuración básica.</a:t>
            </a:r>
          </a:p>
          <a:p>
            <a:pPr lvl="2"/>
            <a:r>
              <a:rPr lang="es-ES" dirty="0" smtClean="0"/>
              <a:t>Práctica cada vez más extendida.</a:t>
            </a:r>
          </a:p>
          <a:p>
            <a:pPr lvl="1"/>
            <a:r>
              <a:rPr lang="es-ES" dirty="0" smtClean="0"/>
              <a:t>Rápida migración de desarrollo a producción.</a:t>
            </a:r>
          </a:p>
          <a:p>
            <a:pPr lvl="2"/>
            <a:r>
              <a:rPr lang="es-ES" dirty="0" smtClean="0"/>
              <a:t>Posibilidad de clonación de </a:t>
            </a:r>
            <a:r>
              <a:rPr lang="es-ES" dirty="0" err="1" smtClean="0"/>
              <a:t>VMs</a:t>
            </a:r>
            <a:r>
              <a:rPr lang="es-ES" dirty="0" smtClean="0"/>
              <a:t> entre entornos.</a:t>
            </a:r>
          </a:p>
          <a:p>
            <a:pPr lvl="3"/>
            <a:r>
              <a:rPr lang="es-ES" dirty="0" smtClean="0"/>
              <a:t>Si fuese necesario.</a:t>
            </a:r>
          </a:p>
          <a:p>
            <a:pPr lvl="2"/>
            <a:r>
              <a:rPr lang="es-ES" dirty="0" smtClean="0"/>
              <a:t>Movimiento ágil entre entornos.</a:t>
            </a:r>
            <a:endParaRPr lang="es-E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Qué se ha conseguido (y III).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857256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428868"/>
            <a:ext cx="4271656" cy="31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¿Algún problema? (I).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No en cuanto a memoria o CPU.</a:t>
            </a:r>
          </a:p>
          <a:p>
            <a:pPr lvl="1"/>
            <a:r>
              <a:rPr lang="es-ES" dirty="0" smtClean="0"/>
              <a:t>Las </a:t>
            </a:r>
            <a:r>
              <a:rPr lang="es-ES" dirty="0" err="1" smtClean="0"/>
              <a:t>VMs</a:t>
            </a:r>
            <a:r>
              <a:rPr lang="es-ES" dirty="0" smtClean="0"/>
              <a:t> se mueven si la necesitan.</a:t>
            </a:r>
          </a:p>
          <a:p>
            <a:pPr lvl="2"/>
            <a:r>
              <a:rPr lang="es-ES" dirty="0" smtClean="0"/>
              <a:t>¡Confiamos en </a:t>
            </a:r>
            <a:r>
              <a:rPr lang="es-ES" dirty="0" err="1" smtClean="0"/>
              <a:t>Skynet</a:t>
            </a:r>
            <a:r>
              <a:rPr lang="es-ES" dirty="0" smtClean="0"/>
              <a:t>!</a:t>
            </a:r>
          </a:p>
          <a:p>
            <a:r>
              <a:rPr lang="es-ES" dirty="0" smtClean="0"/>
              <a:t>Mejorará con el tiempo.</a:t>
            </a:r>
            <a:endParaRPr lang="es-ES" dirty="0"/>
          </a:p>
        </p:txBody>
      </p:sp>
      <p:pic>
        <p:nvPicPr>
          <p:cNvPr id="5" name="4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643290"/>
            <a:ext cx="392909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¿Algún problema? (y II).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Los yogures y sus premios </a:t>
            </a:r>
            <a:r>
              <a:rPr lang="es-ES" dirty="0" smtClean="0">
                <a:sym typeface="Wingdings" pitchFamily="2" charset="2"/>
              </a:rPr>
              <a:t>.</a:t>
            </a:r>
          </a:p>
          <a:p>
            <a:pPr lvl="1"/>
            <a:r>
              <a:rPr lang="es-ES" dirty="0" smtClean="0">
                <a:sym typeface="Wingdings" pitchFamily="2" charset="2"/>
              </a:rPr>
              <a:t>Hoy todos somos pro-virtualización.</a:t>
            </a:r>
          </a:p>
          <a:p>
            <a:pPr lvl="2"/>
            <a:r>
              <a:rPr lang="es-ES" dirty="0" smtClean="0">
                <a:sym typeface="Wingdings" pitchFamily="2" charset="2"/>
              </a:rPr>
              <a:t>Ahorro en costes y amortización…</a:t>
            </a:r>
          </a:p>
          <a:p>
            <a:pPr lvl="1"/>
            <a:r>
              <a:rPr lang="es-ES" dirty="0" smtClean="0">
                <a:sym typeface="Wingdings" pitchFamily="2" charset="2"/>
              </a:rPr>
              <a:t>Parece que regalan las </a:t>
            </a:r>
            <a:r>
              <a:rPr lang="es-ES" dirty="0" err="1" smtClean="0">
                <a:sym typeface="Wingdings" pitchFamily="2" charset="2"/>
              </a:rPr>
              <a:t>VMs.</a:t>
            </a:r>
            <a:endParaRPr lang="es-ES" dirty="0" smtClean="0">
              <a:sym typeface="Wingdings" pitchFamily="2" charset="2"/>
            </a:endParaRPr>
          </a:p>
          <a:p>
            <a:pPr lvl="2"/>
            <a:r>
              <a:rPr lang="es-ES" dirty="0" smtClean="0">
                <a:sym typeface="Wingdings" pitchFamily="2" charset="2"/>
              </a:rPr>
              <a:t>Pero hay que gestionarlas como si fuesen físicas.</a:t>
            </a:r>
          </a:p>
          <a:p>
            <a:pPr lvl="2"/>
            <a:r>
              <a:rPr lang="es-ES" dirty="0" smtClean="0">
                <a:sym typeface="Wingdings" pitchFamily="2" charset="2"/>
              </a:rPr>
              <a:t>A mayor cantidad de </a:t>
            </a:r>
            <a:r>
              <a:rPr lang="es-ES" dirty="0" err="1" smtClean="0">
                <a:sym typeface="Wingdings" pitchFamily="2" charset="2"/>
              </a:rPr>
              <a:t>VMs</a:t>
            </a:r>
            <a:r>
              <a:rPr lang="es-ES" dirty="0" smtClean="0">
                <a:sym typeface="Wingdings" pitchFamily="2" charset="2"/>
              </a:rPr>
              <a:t>, mayor complejidad.</a:t>
            </a:r>
          </a:p>
          <a:p>
            <a:pPr lvl="2"/>
            <a:r>
              <a:rPr lang="es-ES" dirty="0" smtClean="0">
                <a:sym typeface="Wingdings" pitchFamily="2" charset="2"/>
              </a:rPr>
              <a:t>Hay que tratar de agrupar servicios.</a:t>
            </a:r>
          </a:p>
          <a:p>
            <a:pPr lvl="2"/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214422"/>
            <a:ext cx="22383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Resumiendo, ofrecemos…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… servidores de pruebas en varios S.O.</a:t>
            </a:r>
          </a:p>
          <a:p>
            <a:r>
              <a:rPr lang="es-ES" dirty="0" smtClean="0"/>
              <a:t>… alta disponibilidad de los servidores.</a:t>
            </a:r>
          </a:p>
          <a:p>
            <a:r>
              <a:rPr lang="es-ES" dirty="0" smtClean="0"/>
              <a:t>… independencia del HW.</a:t>
            </a:r>
          </a:p>
          <a:p>
            <a:r>
              <a:rPr lang="es-ES" dirty="0" smtClean="0"/>
              <a:t>… posibilidad de ajustar límites de rendimiento.</a:t>
            </a:r>
          </a:p>
          <a:p>
            <a:r>
              <a:rPr lang="es-ES" dirty="0" smtClean="0"/>
              <a:t>… clonado rápido para emulación de balanceos y alta disponibilidad.</a:t>
            </a:r>
          </a:p>
          <a:p>
            <a:r>
              <a:rPr lang="es-ES" dirty="0" smtClean="0"/>
              <a:t>… copias de seguridad (Amanda) y roll-back (mediante </a:t>
            </a:r>
            <a:r>
              <a:rPr lang="es-ES" i="1" dirty="0" err="1" smtClean="0"/>
              <a:t>snapshots</a:t>
            </a:r>
            <a:r>
              <a:rPr lang="es-ES" dirty="0" smtClean="0"/>
              <a:t>).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71538" y="1214422"/>
            <a:ext cx="650085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Gracias por todo.</a:t>
            </a:r>
            <a:endParaRPr lang="es-E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571604" y="4071942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Juan Antonio González Ramos </a:t>
            </a:r>
            <a:r>
              <a:rPr lang="es-ES" sz="2400" i="1" dirty="0" smtClean="0"/>
              <a:t>(</a:t>
            </a:r>
            <a:r>
              <a:rPr lang="es-ES" sz="2400" i="1" dirty="0" smtClean="0">
                <a:hlinkClick r:id="rId2"/>
              </a:rPr>
              <a:t>juanan@usal.es</a:t>
            </a:r>
            <a:r>
              <a:rPr lang="es-ES" sz="2400" i="1" dirty="0" smtClean="0"/>
              <a:t>).</a:t>
            </a:r>
          </a:p>
          <a:p>
            <a:pPr algn="ctr"/>
            <a:r>
              <a:rPr lang="es-ES" sz="2400" b="1" dirty="0" smtClean="0"/>
              <a:t>Alfonso López García </a:t>
            </a:r>
            <a:r>
              <a:rPr lang="es-ES" sz="2400" i="1" dirty="0" smtClean="0"/>
              <a:t>(</a:t>
            </a:r>
            <a:r>
              <a:rPr lang="es-ES" sz="2400" i="1" dirty="0" smtClean="0">
                <a:hlinkClick r:id="rId3"/>
              </a:rPr>
              <a:t>aloga@usal.es</a:t>
            </a:r>
            <a:r>
              <a:rPr lang="es-ES" sz="2400" i="1" dirty="0" smtClean="0"/>
              <a:t>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</a:t>
            </a:r>
            <a:r>
              <a:rPr lang="es-ES" baseline="0" dirty="0" smtClean="0"/>
              <a:t> (y II).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Necesidades para pruebas y preproducción.</a:t>
            </a:r>
          </a:p>
          <a:p>
            <a:pPr lvl="1"/>
            <a:r>
              <a:rPr lang="es-ES" dirty="0" smtClean="0"/>
              <a:t>Servidores para probar posibles aplicaciones.</a:t>
            </a:r>
          </a:p>
          <a:p>
            <a:pPr lvl="1"/>
            <a:r>
              <a:rPr lang="es-ES" dirty="0" smtClean="0"/>
              <a:t>Pruebas de preproducción de aplicaciones.</a:t>
            </a:r>
          </a:p>
          <a:p>
            <a:pPr lvl="2"/>
            <a:r>
              <a:rPr lang="es-ES" dirty="0" smtClean="0"/>
              <a:t>Entorno similar al real en todo lo que sea posible.</a:t>
            </a:r>
          </a:p>
          <a:p>
            <a:pPr lvl="1"/>
            <a:r>
              <a:rPr lang="es-ES" dirty="0" smtClean="0"/>
              <a:t>Servidores de pruebas para cursos.</a:t>
            </a:r>
          </a:p>
          <a:p>
            <a:pPr lvl="1"/>
            <a:r>
              <a:rPr lang="es-ES" dirty="0" smtClean="0"/>
              <a:t>Despliegue rápido de los servidores.</a:t>
            </a:r>
          </a:p>
          <a:p>
            <a:pPr lvl="2"/>
            <a:r>
              <a:rPr lang="es-ES" dirty="0" smtClean="0"/>
              <a:t>Despliegue de servidores tipo.</a:t>
            </a:r>
          </a:p>
          <a:p>
            <a:pPr lvl="2"/>
            <a:r>
              <a:rPr lang="es-ES" dirty="0" smtClean="0"/>
              <a:t>Posibilidades de vuelta atrás en las pruebas.</a:t>
            </a:r>
          </a:p>
          <a:p>
            <a:pPr lvl="2"/>
            <a:r>
              <a:rPr lang="es-ES" dirty="0" smtClean="0"/>
              <a:t>Clonado de equipos para simulaciones.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Existencias </a:t>
            </a:r>
            <a:r>
              <a:rPr lang="es-ES" dirty="0" err="1" smtClean="0"/>
              <a:t>iniciales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Arquitecturas de 32 bits.</a:t>
            </a:r>
          </a:p>
          <a:p>
            <a:pPr lvl="1"/>
            <a:r>
              <a:rPr lang="es-ES" dirty="0" smtClean="0"/>
              <a:t>1 </a:t>
            </a:r>
            <a:r>
              <a:rPr lang="es-ES" dirty="0" err="1" smtClean="0"/>
              <a:t>Fujitsu</a:t>
            </a:r>
            <a:r>
              <a:rPr lang="es-ES" dirty="0" smtClean="0"/>
              <a:t> RX300/S2 excedente de un proyecto.</a:t>
            </a:r>
          </a:p>
          <a:p>
            <a:pPr lvl="2"/>
            <a:r>
              <a:rPr lang="es-ES" dirty="0" smtClean="0"/>
              <a:t>4 </a:t>
            </a:r>
            <a:r>
              <a:rPr lang="es-ES" dirty="0" err="1" smtClean="0"/>
              <a:t>Gb</a:t>
            </a:r>
            <a:r>
              <a:rPr lang="es-ES" dirty="0" smtClean="0"/>
              <a:t> de memoria y 146 </a:t>
            </a:r>
            <a:r>
              <a:rPr lang="es-ES" dirty="0" err="1" smtClean="0"/>
              <a:t>Gb</a:t>
            </a:r>
            <a:r>
              <a:rPr lang="es-ES" dirty="0" smtClean="0"/>
              <a:t> HD (sin espejo).</a:t>
            </a:r>
          </a:p>
          <a:p>
            <a:pPr lvl="1"/>
            <a:r>
              <a:rPr lang="es-ES" dirty="0" smtClean="0"/>
              <a:t>3 SUN </a:t>
            </a:r>
            <a:r>
              <a:rPr lang="es-ES" dirty="0" err="1" smtClean="0"/>
              <a:t>Fire</a:t>
            </a:r>
            <a:r>
              <a:rPr lang="es-ES" dirty="0" smtClean="0"/>
              <a:t> V20 de aplicaciones migradas.</a:t>
            </a:r>
          </a:p>
          <a:p>
            <a:pPr lvl="2"/>
            <a:r>
              <a:rPr lang="es-ES" dirty="0" smtClean="0"/>
              <a:t>8 </a:t>
            </a:r>
            <a:r>
              <a:rPr lang="es-ES" dirty="0" err="1" smtClean="0"/>
              <a:t>Gb</a:t>
            </a:r>
            <a:r>
              <a:rPr lang="es-ES" dirty="0" smtClean="0"/>
              <a:t> de memoria y 36 </a:t>
            </a:r>
            <a:r>
              <a:rPr lang="es-ES" dirty="0" err="1" smtClean="0"/>
              <a:t>Gb</a:t>
            </a:r>
            <a:r>
              <a:rPr lang="es-ES" dirty="0" smtClean="0"/>
              <a:t> HD (sin espejo).</a:t>
            </a:r>
          </a:p>
          <a:p>
            <a:pPr lvl="1"/>
            <a:r>
              <a:rPr lang="es-ES" dirty="0" smtClean="0"/>
              <a:t>2 HP DL380 de un sistema actualizado.</a:t>
            </a:r>
          </a:p>
          <a:p>
            <a:pPr lvl="2"/>
            <a:r>
              <a:rPr lang="es-ES" dirty="0" smtClean="0"/>
              <a:t>2 </a:t>
            </a:r>
            <a:r>
              <a:rPr lang="es-ES" dirty="0" err="1" smtClean="0"/>
              <a:t>Gb</a:t>
            </a:r>
            <a:r>
              <a:rPr lang="es-ES" dirty="0" smtClean="0"/>
              <a:t> de memoria y 72 </a:t>
            </a:r>
            <a:r>
              <a:rPr lang="es-ES" dirty="0" err="1" smtClean="0"/>
              <a:t>Gb</a:t>
            </a:r>
            <a:r>
              <a:rPr lang="es-ES" dirty="0" smtClean="0"/>
              <a:t> HD (RAID1)</a:t>
            </a:r>
          </a:p>
          <a:p>
            <a:r>
              <a:rPr lang="es-ES" dirty="0" smtClean="0"/>
              <a:t>Arquitecturas de 64 bits.</a:t>
            </a:r>
          </a:p>
          <a:p>
            <a:pPr lvl="1"/>
            <a:r>
              <a:rPr lang="es-ES" dirty="0" smtClean="0"/>
              <a:t>3 SUN </a:t>
            </a:r>
            <a:r>
              <a:rPr lang="es-ES" dirty="0" err="1" smtClean="0"/>
              <a:t>Fire</a:t>
            </a:r>
            <a:r>
              <a:rPr lang="es-ES" dirty="0" smtClean="0"/>
              <a:t> X4200 de proyectos desestimados.</a:t>
            </a:r>
          </a:p>
          <a:p>
            <a:pPr lvl="2"/>
            <a:r>
              <a:rPr lang="es-ES" dirty="0" smtClean="0"/>
              <a:t>4 </a:t>
            </a:r>
            <a:r>
              <a:rPr lang="es-ES" dirty="0" err="1" smtClean="0"/>
              <a:t>Gb</a:t>
            </a:r>
            <a:r>
              <a:rPr lang="es-ES" dirty="0" smtClean="0"/>
              <a:t> de memoria y 72 </a:t>
            </a:r>
            <a:r>
              <a:rPr lang="es-ES" dirty="0" err="1" smtClean="0"/>
              <a:t>Gb</a:t>
            </a:r>
            <a:r>
              <a:rPr lang="es-ES" dirty="0" smtClean="0"/>
              <a:t> HD (RAID1).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Problemas previos.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Heterogeneidad de plataformas.</a:t>
            </a:r>
          </a:p>
          <a:p>
            <a:pPr lvl="1"/>
            <a:r>
              <a:rPr lang="es-ES" dirty="0" smtClean="0"/>
              <a:t>AMD.</a:t>
            </a:r>
          </a:p>
          <a:p>
            <a:pPr lvl="1"/>
            <a:r>
              <a:rPr lang="es-ES" dirty="0" smtClean="0"/>
              <a:t>Intel.</a:t>
            </a:r>
          </a:p>
          <a:p>
            <a:r>
              <a:rPr lang="es-ES" dirty="0" smtClean="0"/>
              <a:t>Acceso a la red.</a:t>
            </a:r>
          </a:p>
          <a:p>
            <a:pPr lvl="1"/>
            <a:r>
              <a:rPr lang="es-ES" dirty="0" smtClean="0"/>
              <a:t>9 posibles </a:t>
            </a:r>
            <a:r>
              <a:rPr lang="es-ES" dirty="0" err="1" smtClean="0"/>
              <a:t>VLANs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2 interfaces por máquina.</a:t>
            </a:r>
          </a:p>
          <a:p>
            <a:pPr lvl="1"/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143116"/>
            <a:ext cx="328614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Posibles soluciones (I).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Mecanismos de virtualización.</a:t>
            </a:r>
          </a:p>
          <a:p>
            <a:pPr lvl="1"/>
            <a:r>
              <a:rPr lang="es-ES" dirty="0" smtClean="0"/>
              <a:t>Paravirtualización.</a:t>
            </a:r>
          </a:p>
          <a:p>
            <a:pPr lvl="2"/>
            <a:r>
              <a:rPr lang="es-ES" dirty="0" smtClean="0"/>
              <a:t>Penalización para sistemas heterogéneos.</a:t>
            </a:r>
          </a:p>
          <a:p>
            <a:pPr lvl="1"/>
            <a:r>
              <a:rPr lang="es-ES" dirty="0" smtClean="0"/>
              <a:t>Virtualización completa.</a:t>
            </a:r>
          </a:p>
          <a:p>
            <a:pPr lvl="2"/>
            <a:r>
              <a:rPr lang="es-ES" dirty="0" smtClean="0"/>
              <a:t>Abstracción total del sistema operativo </a:t>
            </a:r>
            <a:r>
              <a:rPr lang="es-ES" i="1" dirty="0" smtClean="0"/>
              <a:t>host</a:t>
            </a:r>
            <a:r>
              <a:rPr lang="es-ES" dirty="0" smtClean="0"/>
              <a:t>.</a:t>
            </a:r>
          </a:p>
          <a:p>
            <a:r>
              <a:rPr lang="es-ES" dirty="0" smtClean="0"/>
              <a:t>Opciones de </a:t>
            </a:r>
            <a:r>
              <a:rPr lang="es-ES" dirty="0" err="1" smtClean="0"/>
              <a:t>hipervisor</a:t>
            </a:r>
            <a:r>
              <a:rPr lang="es-ES" dirty="0" smtClean="0"/>
              <a:t>.</a:t>
            </a:r>
          </a:p>
          <a:p>
            <a:pPr lvl="1"/>
            <a:r>
              <a:rPr lang="es-ES" dirty="0" err="1" smtClean="0"/>
              <a:t>Xen</a:t>
            </a:r>
            <a:r>
              <a:rPr lang="es-ES" dirty="0" smtClean="0"/>
              <a:t> Server, KVM e </a:t>
            </a:r>
            <a:r>
              <a:rPr lang="es-ES" dirty="0" err="1" smtClean="0"/>
              <a:t>Hiper</a:t>
            </a:r>
            <a:r>
              <a:rPr lang="es-ES" dirty="0" smtClean="0"/>
              <a:t>-V.</a:t>
            </a:r>
          </a:p>
          <a:p>
            <a:pPr lvl="2"/>
            <a:r>
              <a:rPr lang="es-ES" dirty="0" smtClean="0"/>
              <a:t>Restricciones de hardware: homogeneidad.</a:t>
            </a:r>
          </a:p>
          <a:p>
            <a:pPr lvl="1"/>
            <a:r>
              <a:rPr lang="es-ES" dirty="0" err="1" smtClean="0"/>
              <a:t>VMWare</a:t>
            </a:r>
            <a:r>
              <a:rPr lang="es-ES" dirty="0" smtClean="0"/>
              <a:t>.</a:t>
            </a:r>
          </a:p>
          <a:p>
            <a:pPr lvl="2"/>
            <a:r>
              <a:rPr lang="es-ES" dirty="0" smtClean="0"/>
              <a:t>Poco restrictivo con el hardware.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Posibles soluciones (y II).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Opción de </a:t>
            </a:r>
            <a:r>
              <a:rPr lang="es-ES" dirty="0" err="1" smtClean="0"/>
              <a:t>VMWare</a:t>
            </a:r>
            <a:r>
              <a:rPr lang="es-ES" dirty="0" smtClean="0"/>
              <a:t> </a:t>
            </a:r>
            <a:r>
              <a:rPr lang="es-ES" dirty="0" err="1" smtClean="0"/>
              <a:t>ESXi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Licencias gratuitas.</a:t>
            </a:r>
          </a:p>
          <a:p>
            <a:pPr lvl="1"/>
            <a:r>
              <a:rPr lang="es-ES" dirty="0" smtClean="0"/>
              <a:t>Integración con el sistema de producción existente.</a:t>
            </a:r>
          </a:p>
          <a:p>
            <a:pPr lvl="2"/>
            <a:r>
              <a:rPr lang="es-ES" dirty="0" err="1" smtClean="0"/>
              <a:t>VMWare</a:t>
            </a:r>
            <a:r>
              <a:rPr lang="es-ES" dirty="0" smtClean="0"/>
              <a:t> ESX</a:t>
            </a:r>
          </a:p>
          <a:p>
            <a:pPr lvl="2"/>
            <a:r>
              <a:rPr lang="es-ES" dirty="0" smtClean="0"/>
              <a:t>Virtual Center ó </a:t>
            </a:r>
            <a:r>
              <a:rPr lang="es-ES" dirty="0" err="1" smtClean="0"/>
              <a:t>vSphere</a:t>
            </a:r>
            <a:endParaRPr lang="es-ES" dirty="0" smtClean="0"/>
          </a:p>
          <a:p>
            <a:pPr lvl="1"/>
            <a:r>
              <a:rPr lang="es-ES" dirty="0" smtClean="0"/>
              <a:t>Sencillez de manejo.</a:t>
            </a:r>
          </a:p>
          <a:p>
            <a:pPr lvl="1"/>
            <a:r>
              <a:rPr lang="es-ES" dirty="0" smtClean="0"/>
              <a:t>Independencia del HW y del sistema operativo.</a:t>
            </a: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El almacenamiento (I).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Uso de almacenamiento en discos locales.</a:t>
            </a:r>
          </a:p>
          <a:p>
            <a:pPr lvl="1"/>
            <a:r>
              <a:rPr lang="es-ES" dirty="0" smtClean="0"/>
              <a:t>Poco versátil: máquinas condenadas al host.</a:t>
            </a:r>
          </a:p>
          <a:p>
            <a:pPr lvl="1"/>
            <a:r>
              <a:rPr lang="es-ES" dirty="0" smtClean="0"/>
              <a:t>Escaso nivel de crecimiento.</a:t>
            </a:r>
          </a:p>
          <a:p>
            <a:r>
              <a:rPr lang="es-ES" dirty="0" smtClean="0"/>
              <a:t>Conexionado por </a:t>
            </a:r>
            <a:r>
              <a:rPr lang="es-ES" dirty="0" err="1" smtClean="0"/>
              <a:t>Fiber</a:t>
            </a:r>
            <a:r>
              <a:rPr lang="es-ES" dirty="0" smtClean="0"/>
              <a:t> </a:t>
            </a:r>
            <a:r>
              <a:rPr lang="es-ES" dirty="0" err="1" smtClean="0"/>
              <a:t>Channel</a:t>
            </a:r>
            <a:r>
              <a:rPr lang="es-ES" dirty="0" smtClean="0"/>
              <a:t> </a:t>
            </a:r>
            <a:r>
              <a:rPr lang="es-ES" dirty="0" smtClean="0">
                <a:sym typeface="Wingdings" pitchFamily="2" charset="2"/>
              </a:rPr>
              <a:t>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Encarecimiento del proyecto </a:t>
            </a:r>
            <a:r>
              <a:rPr lang="es-ES" dirty="0" smtClean="0">
                <a:sym typeface="Wingdings" pitchFamily="2" charset="2"/>
              </a:rPr>
              <a:t></a:t>
            </a:r>
            <a:r>
              <a:rPr lang="es-ES" dirty="0" smtClean="0"/>
              <a:t>.</a:t>
            </a:r>
          </a:p>
          <a:p>
            <a:r>
              <a:rPr lang="es-ES" dirty="0" smtClean="0"/>
              <a:t>Conexionado por </a:t>
            </a:r>
            <a:r>
              <a:rPr lang="es-ES" dirty="0" err="1" smtClean="0"/>
              <a:t>iSCSI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Asequible, pero implica uso de VMFS.</a:t>
            </a:r>
          </a:p>
          <a:p>
            <a:pPr lvl="2"/>
            <a:r>
              <a:rPr lang="es-ES" dirty="0" smtClean="0"/>
              <a:t>Poco accesible por otros nodos para </a:t>
            </a:r>
            <a:r>
              <a:rPr lang="es-ES" dirty="0" err="1" smtClean="0"/>
              <a:t>backup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almacenamiento (II).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Uso de NFS.</a:t>
            </a:r>
          </a:p>
          <a:p>
            <a:pPr lvl="1"/>
            <a:r>
              <a:rPr lang="es-ES" dirty="0" smtClean="0"/>
              <a:t>Almacenamiento compartido.</a:t>
            </a:r>
          </a:p>
          <a:p>
            <a:pPr lvl="1"/>
            <a:r>
              <a:rPr lang="es-ES" dirty="0" smtClean="0"/>
              <a:t>Sencillo de manejar.</a:t>
            </a:r>
          </a:p>
          <a:p>
            <a:pPr lvl="2"/>
            <a:r>
              <a:rPr lang="es-ES" dirty="0" smtClean="0"/>
              <a:t>No hay que definir zonas, </a:t>
            </a:r>
            <a:r>
              <a:rPr lang="es-ES" dirty="0" err="1" smtClean="0"/>
              <a:t>WWNs</a:t>
            </a:r>
            <a:r>
              <a:rPr lang="es-ES" dirty="0" smtClean="0"/>
              <a:t>…</a:t>
            </a:r>
          </a:p>
          <a:p>
            <a:pPr lvl="2"/>
            <a:r>
              <a:rPr lang="es-ES" dirty="0" smtClean="0"/>
              <a:t>Asignación a equipos en varios modos.</a:t>
            </a:r>
          </a:p>
          <a:p>
            <a:pPr lvl="2"/>
            <a:r>
              <a:rPr lang="es-ES" dirty="0" smtClean="0"/>
              <a:t>Crecimiento y reducción de espacio.</a:t>
            </a:r>
          </a:p>
          <a:p>
            <a:pPr lvl="1"/>
            <a:r>
              <a:rPr lang="es-ES" dirty="0" smtClean="0"/>
              <a:t>Accesible por otros nodos.</a:t>
            </a:r>
          </a:p>
          <a:p>
            <a:pPr lvl="2"/>
            <a:r>
              <a:rPr lang="es-ES" dirty="0" smtClean="0"/>
              <a:t>Realización de </a:t>
            </a:r>
            <a:r>
              <a:rPr lang="es-ES" dirty="0" err="1" smtClean="0"/>
              <a:t>backups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Sistema óptimo de bloqueo: 1 nodo x fichero.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6572264" y="3857628"/>
            <a:ext cx="1851025" cy="1044575"/>
            <a:chOff x="4929188" y="1792288"/>
            <a:chExt cx="1851025" cy="1044575"/>
          </a:xfrm>
        </p:grpSpPr>
        <p:sp>
          <p:nvSpPr>
            <p:cNvPr id="6" name="Can 14"/>
            <p:cNvSpPr/>
            <p:nvPr/>
          </p:nvSpPr>
          <p:spPr bwMode="auto">
            <a:xfrm>
              <a:off x="4945063" y="1803400"/>
              <a:ext cx="925512" cy="1033463"/>
            </a:xfrm>
            <a:prstGeom prst="can">
              <a:avLst/>
            </a:prstGeom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306" tIns="32653" rIns="65306" bIns="32653" anchor="ctr"/>
            <a:lstStyle/>
            <a:p>
              <a:pPr algn="ctr">
                <a:defRPr/>
              </a:pPr>
              <a:endParaRPr lang="pl-PL">
                <a:solidFill>
                  <a:srgbClr val="FFFFFF"/>
                </a:solidFill>
              </a:endParaRPr>
            </a:p>
          </p:txBody>
        </p:sp>
        <p:sp>
          <p:nvSpPr>
            <p:cNvPr id="7" name="Can 8"/>
            <p:cNvSpPr/>
            <p:nvPr/>
          </p:nvSpPr>
          <p:spPr bwMode="auto">
            <a:xfrm>
              <a:off x="4929188" y="1792288"/>
              <a:ext cx="1851025" cy="1033462"/>
            </a:xfrm>
            <a:prstGeom prst="can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14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306" tIns="32653" rIns="65306" bIns="32653" anchor="ctr"/>
            <a:lstStyle/>
            <a:p>
              <a:pPr algn="ctr">
                <a:defRPr/>
              </a:pPr>
              <a:endParaRPr lang="pl-PL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1169</Words>
  <Application>Microsoft Office PowerPoint</Application>
  <PresentationFormat>Presentación en pantalla (4:3)</PresentationFormat>
  <Paragraphs>189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Reutilización de equipos para el montaje de una granja de servidores virtuales.</vt:lpstr>
      <vt:lpstr>Objetivos (I).</vt:lpstr>
      <vt:lpstr>Objetivos (y II).</vt:lpstr>
      <vt:lpstr>Existencias iniciales.</vt:lpstr>
      <vt:lpstr>Problemas previos.</vt:lpstr>
      <vt:lpstr>Posibles soluciones (I).</vt:lpstr>
      <vt:lpstr>Posibles soluciones (y II).</vt:lpstr>
      <vt:lpstr>El almacenamiento (I).</vt:lpstr>
      <vt:lpstr>El almacenamiento (II).</vt:lpstr>
      <vt:lpstr>El almacenamiento (y III).</vt:lpstr>
      <vt:lpstr>La red (I).</vt:lpstr>
      <vt:lpstr>La red (II).</vt:lpstr>
      <vt:lpstr>La red (y III).</vt:lpstr>
      <vt:lpstr>Valor añadido (I).</vt:lpstr>
      <vt:lpstr>Valor añadido (II).</vt:lpstr>
      <vt:lpstr>Valor añadido (y III).</vt:lpstr>
      <vt:lpstr>Configuración de las VMs (I).</vt:lpstr>
      <vt:lpstr>Configuración de las VMs (II).</vt:lpstr>
      <vt:lpstr>Configuración de las VM (y III).</vt:lpstr>
      <vt:lpstr>Qué se ha conseguido (I).</vt:lpstr>
      <vt:lpstr>Qué se ha conseguido (II).</vt:lpstr>
      <vt:lpstr>Qué se ha conseguido (y III).</vt:lpstr>
      <vt:lpstr>¿Algún problema? (I).</vt:lpstr>
      <vt:lpstr>¿Algún problema? (y II).</vt:lpstr>
      <vt:lpstr>Resumiendo, ofrecemos…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juanan</dc:creator>
  <cp:lastModifiedBy>juanan</cp:lastModifiedBy>
  <cp:revision>24</cp:revision>
  <dcterms:created xsi:type="dcterms:W3CDTF">2009-10-19T16:50:56Z</dcterms:created>
  <dcterms:modified xsi:type="dcterms:W3CDTF">2009-11-10T18:17:01Z</dcterms:modified>
</cp:coreProperties>
</file>