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9.xml" ContentType="application/vnd.openxmlformats-officedocument.presentationml.notesSlide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4" r:id="rId1"/>
    <p:sldMasterId id="2147483696" r:id="rId2"/>
    <p:sldMasterId id="2147483708" r:id="rId3"/>
    <p:sldMasterId id="2147483720" r:id="rId4"/>
    <p:sldMasterId id="2147483732" r:id="rId5"/>
    <p:sldMasterId id="2147483744" r:id="rId6"/>
  </p:sldMasterIdLst>
  <p:notesMasterIdLst>
    <p:notesMasterId r:id="rId17"/>
  </p:notesMasterIdLst>
  <p:handoutMasterIdLst>
    <p:handoutMasterId r:id="rId18"/>
  </p:handoutMasterIdLst>
  <p:sldIdLst>
    <p:sldId id="307" r:id="rId7"/>
    <p:sldId id="322" r:id="rId8"/>
    <p:sldId id="323" r:id="rId9"/>
    <p:sldId id="324" r:id="rId10"/>
    <p:sldId id="325" r:id="rId11"/>
    <p:sldId id="326" r:id="rId12"/>
    <p:sldId id="314" r:id="rId13"/>
    <p:sldId id="315" r:id="rId14"/>
    <p:sldId id="316" r:id="rId15"/>
    <p:sldId id="305" r:id="rId16"/>
  </p:sldIdLst>
  <p:sldSz cx="9144000" cy="6858000" type="screen4x3"/>
  <p:notesSz cx="6796088" cy="9925050"/>
  <p:defaultTextStyle>
    <a:defPPr>
      <a:defRPr lang="en-GB"/>
    </a:defPPr>
    <a:lvl1pPr algn="l" defTabSz="449263" rtl="0" fontAlgn="base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100000"/>
      <a:buFont typeface="Calibri" pitchFamily="32" charset="0"/>
      <a:defRPr kern="1200">
        <a:solidFill>
          <a:schemeClr val="bg1"/>
        </a:solidFill>
        <a:latin typeface="Calibri" pitchFamily="32" charset="0"/>
        <a:ea typeface="+mn-ea"/>
        <a:cs typeface="DejaVu Sans" charset="0"/>
      </a:defRPr>
    </a:lvl1pPr>
    <a:lvl2pPr marL="457200" algn="l" defTabSz="449263" rtl="0" fontAlgn="base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100000"/>
      <a:buFont typeface="Calibri" pitchFamily="32" charset="0"/>
      <a:defRPr kern="1200">
        <a:solidFill>
          <a:schemeClr val="bg1"/>
        </a:solidFill>
        <a:latin typeface="Calibri" pitchFamily="32" charset="0"/>
        <a:ea typeface="+mn-ea"/>
        <a:cs typeface="DejaVu Sans" charset="0"/>
      </a:defRPr>
    </a:lvl2pPr>
    <a:lvl3pPr marL="914400" algn="l" defTabSz="449263" rtl="0" fontAlgn="base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100000"/>
      <a:buFont typeface="Calibri" pitchFamily="32" charset="0"/>
      <a:defRPr kern="1200">
        <a:solidFill>
          <a:schemeClr val="bg1"/>
        </a:solidFill>
        <a:latin typeface="Calibri" pitchFamily="32" charset="0"/>
        <a:ea typeface="+mn-ea"/>
        <a:cs typeface="DejaVu Sans" charset="0"/>
      </a:defRPr>
    </a:lvl3pPr>
    <a:lvl4pPr marL="1371600" algn="l" defTabSz="449263" rtl="0" fontAlgn="base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100000"/>
      <a:buFont typeface="Calibri" pitchFamily="32" charset="0"/>
      <a:defRPr kern="1200">
        <a:solidFill>
          <a:schemeClr val="bg1"/>
        </a:solidFill>
        <a:latin typeface="Calibri" pitchFamily="32" charset="0"/>
        <a:ea typeface="+mn-ea"/>
        <a:cs typeface="DejaVu Sans" charset="0"/>
      </a:defRPr>
    </a:lvl4pPr>
    <a:lvl5pPr marL="1828800" algn="l" defTabSz="449263" rtl="0" fontAlgn="base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100000"/>
      <a:buFont typeface="Calibri" pitchFamily="32" charset="0"/>
      <a:defRPr kern="1200">
        <a:solidFill>
          <a:schemeClr val="bg1"/>
        </a:solidFill>
        <a:latin typeface="Calibri" pitchFamily="32" charset="0"/>
        <a:ea typeface="+mn-ea"/>
        <a:cs typeface="DejaVu Sans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Calibri" pitchFamily="32" charset="0"/>
        <a:ea typeface="+mn-ea"/>
        <a:cs typeface="DejaVu Sans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Calibri" pitchFamily="32" charset="0"/>
        <a:ea typeface="+mn-ea"/>
        <a:cs typeface="DejaVu Sans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Calibri" pitchFamily="32" charset="0"/>
        <a:ea typeface="+mn-ea"/>
        <a:cs typeface="DejaVu Sans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Calibri" pitchFamily="32" charset="0"/>
        <a:ea typeface="+mn-ea"/>
        <a:cs typeface="DejaVu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3412" autoAdjust="0"/>
  </p:normalViewPr>
  <p:slideViewPr>
    <p:cSldViewPr>
      <p:cViewPr>
        <p:scale>
          <a:sx n="75" d="100"/>
          <a:sy n="75" d="100"/>
        </p:scale>
        <p:origin x="-1344" y="-7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225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481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69FB7-DBCD-4BA0-B8B0-F3CEEC03B6F2}" type="datetimeFigureOut">
              <a:rPr lang="es-ES" smtClean="0"/>
              <a:pPr/>
              <a:t>15/11/2009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657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688" y="9426575"/>
            <a:ext cx="294481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E7AE12-EFFD-4D6F-A979-E7D72A98B6C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97675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2053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59350" cy="3719512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4875"/>
            <a:ext cx="5435600" cy="4464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smtClean="0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0" y="9426575"/>
            <a:ext cx="2946400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849688" y="9426575"/>
            <a:ext cx="2943225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fld id="{C5605C0C-9CB9-41C9-8E4F-F84EC5A8FDB0}" type="slidenum">
              <a:rPr lang="en-GB"/>
              <a:pPr/>
              <a:t>‹Nº›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B22C87-F05A-4123-9D63-F3E927125520}" type="slidenum">
              <a:rPr lang="es-ES"/>
              <a:pPr/>
              <a:t>1</a:t>
            </a:fld>
            <a:endParaRPr lang="es-ES" dirty="0"/>
          </a:p>
        </p:txBody>
      </p:sp>
      <p:sp>
        <p:nvSpPr>
          <p:cNvPr id="1495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9163" y="744538"/>
            <a:ext cx="4959350" cy="3721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145" y="4714399"/>
            <a:ext cx="4983798" cy="446627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_tradnl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FD56A5-1403-428C-9E11-81031A363828}" type="slidenum">
              <a:rPr lang="es-ES"/>
              <a:pPr/>
              <a:t>10</a:t>
            </a:fld>
            <a:endParaRPr lang="es-ES" dirty="0"/>
          </a:p>
        </p:txBody>
      </p:sp>
      <p:sp>
        <p:nvSpPr>
          <p:cNvPr id="17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7100" y="749300"/>
            <a:ext cx="4946650" cy="3709988"/>
          </a:xfrm>
          <a:ln/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5FBBB06-022E-4C57-86DC-134F6533B54B}" type="slidenum">
              <a:rPr lang="en-GB"/>
              <a:pPr/>
              <a:t>2</a:t>
            </a:fld>
            <a:endParaRPr lang="en-GB"/>
          </a:p>
        </p:txBody>
      </p:sp>
      <p:sp>
        <p:nvSpPr>
          <p:cNvPr id="1536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17575" y="754063"/>
            <a:ext cx="4960938" cy="3721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9324" y="4714215"/>
            <a:ext cx="5437441" cy="43826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0" tIns="0" rIns="0" bIns="0"/>
          <a:lstStyle/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El SIGVI </a:t>
            </a:r>
            <a:r>
              <a:rPr lang="en-GB" sz="1300" dirty="0" err="1">
                <a:latin typeface="Arial" charset="0"/>
                <a:cs typeface="Arial Unicode MS" charset="0"/>
              </a:rPr>
              <a:t>ya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es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conocido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por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casi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todos</a:t>
            </a:r>
            <a:r>
              <a:rPr lang="en-GB" sz="1300" dirty="0">
                <a:latin typeface="Arial" charset="0"/>
                <a:cs typeface="Arial Unicode MS" charset="0"/>
              </a:rPr>
              <a:t>, </a:t>
            </a:r>
            <a:r>
              <a:rPr lang="en-GB" sz="1300" dirty="0" err="1">
                <a:latin typeface="Arial" charset="0"/>
                <a:cs typeface="Arial Unicode MS" charset="0"/>
              </a:rPr>
              <a:t>esta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ya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será</a:t>
            </a:r>
            <a:r>
              <a:rPr lang="en-GB" sz="1300" dirty="0">
                <a:latin typeface="Arial" charset="0"/>
                <a:cs typeface="Arial Unicode MS" charset="0"/>
              </a:rPr>
              <a:t> la </a:t>
            </a:r>
            <a:r>
              <a:rPr lang="en-GB" sz="1300" b="1" dirty="0" err="1">
                <a:latin typeface="Arial" charset="0"/>
                <a:cs typeface="Arial Unicode MS" charset="0"/>
              </a:rPr>
              <a:t>tercera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vez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que</a:t>
            </a:r>
            <a:r>
              <a:rPr lang="en-GB" sz="1300" dirty="0">
                <a:latin typeface="Arial" charset="0"/>
                <a:cs typeface="Arial Unicode MS" charset="0"/>
              </a:rPr>
              <a:t> la </a:t>
            </a:r>
            <a:r>
              <a:rPr lang="en-GB" sz="1300" dirty="0" err="1">
                <a:latin typeface="Arial" charset="0"/>
                <a:cs typeface="Arial Unicode MS" charset="0"/>
              </a:rPr>
              <a:t>presento</a:t>
            </a:r>
            <a:r>
              <a:rPr lang="en-GB" sz="1300" dirty="0">
                <a:latin typeface="Arial" charset="0"/>
                <a:cs typeface="Arial Unicode MS" charset="0"/>
              </a:rPr>
              <a:t>.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No obstante, </a:t>
            </a:r>
            <a:r>
              <a:rPr lang="en-GB" sz="1300" dirty="0" err="1">
                <a:latin typeface="Arial" charset="0"/>
                <a:cs typeface="Arial Unicode MS" charset="0"/>
              </a:rPr>
              <a:t>hoy</a:t>
            </a:r>
            <a:r>
              <a:rPr lang="en-GB" sz="1300" dirty="0">
                <a:latin typeface="Arial" charset="0"/>
                <a:cs typeface="Arial Unicode MS" charset="0"/>
              </a:rPr>
              <a:t> no </a:t>
            </a:r>
            <a:r>
              <a:rPr lang="en-GB" sz="1300" dirty="0" err="1">
                <a:latin typeface="Arial" charset="0"/>
                <a:cs typeface="Arial Unicode MS" charset="0"/>
              </a:rPr>
              <a:t>voy</a:t>
            </a:r>
            <a:r>
              <a:rPr lang="en-GB" sz="1300" dirty="0">
                <a:latin typeface="Arial" charset="0"/>
                <a:cs typeface="Arial Unicode MS" charset="0"/>
              </a:rPr>
              <a:t> a </a:t>
            </a:r>
            <a:r>
              <a:rPr lang="en-GB" sz="1300" dirty="0" err="1">
                <a:latin typeface="Arial" charset="0"/>
                <a:cs typeface="Arial Unicode MS" charset="0"/>
              </a:rPr>
              <a:t>volver</a:t>
            </a:r>
            <a:r>
              <a:rPr lang="en-GB" sz="1300" dirty="0">
                <a:latin typeface="Arial" charset="0"/>
                <a:cs typeface="Arial Unicode MS" charset="0"/>
              </a:rPr>
              <a:t> a </a:t>
            </a:r>
            <a:r>
              <a:rPr lang="en-GB" sz="1300" dirty="0" err="1">
                <a:latin typeface="Arial" charset="0"/>
                <a:cs typeface="Arial Unicode MS" charset="0"/>
              </a:rPr>
              <a:t>explicar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qué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es</a:t>
            </a:r>
            <a:r>
              <a:rPr lang="en-GB" sz="1300" dirty="0">
                <a:latin typeface="Arial" charset="0"/>
                <a:cs typeface="Arial Unicode MS" charset="0"/>
              </a:rPr>
              <a:t>, </a:t>
            </a:r>
            <a:r>
              <a:rPr lang="en-GB" sz="1300" dirty="0" err="1">
                <a:latin typeface="Arial" charset="0"/>
                <a:cs typeface="Arial Unicode MS" charset="0"/>
              </a:rPr>
              <a:t>sino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qué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es</a:t>
            </a:r>
            <a:r>
              <a:rPr lang="en-GB" sz="1300" dirty="0">
                <a:latin typeface="Arial" charset="0"/>
                <a:cs typeface="Arial Unicode MS" charset="0"/>
              </a:rPr>
              <a:t> en lo </a:t>
            </a:r>
            <a:r>
              <a:rPr lang="en-GB" sz="1300" dirty="0" err="1">
                <a:latin typeface="Arial" charset="0"/>
                <a:cs typeface="Arial Unicode MS" charset="0"/>
              </a:rPr>
              <a:t>que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hemos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estado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trabajando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durante</a:t>
            </a:r>
            <a:r>
              <a:rPr lang="en-GB" sz="1300" dirty="0">
                <a:latin typeface="Arial" charset="0"/>
                <a:cs typeface="Arial Unicode MS" charset="0"/>
              </a:rPr>
              <a:t> el 2008 </a:t>
            </a:r>
            <a:r>
              <a:rPr lang="en-GB" sz="1300" dirty="0" err="1">
                <a:latin typeface="Arial" charset="0"/>
                <a:cs typeface="Arial Unicode MS" charset="0"/>
              </a:rPr>
              <a:t>para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mejorarlo</a:t>
            </a:r>
            <a:r>
              <a:rPr lang="en-GB" sz="1300" dirty="0">
                <a:latin typeface="Arial" charset="0"/>
                <a:cs typeface="Arial Unicode MS" charset="0"/>
              </a:rPr>
              <a:t>, </a:t>
            </a:r>
            <a:r>
              <a:rPr lang="en-GB" sz="1300" dirty="0" err="1">
                <a:latin typeface="Arial" charset="0"/>
                <a:cs typeface="Arial Unicode MS" charset="0"/>
              </a:rPr>
              <a:t>para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conseguir</a:t>
            </a:r>
            <a:r>
              <a:rPr lang="en-GB" sz="1300" dirty="0">
                <a:latin typeface="Arial" charset="0"/>
                <a:cs typeface="Arial Unicode MS" charset="0"/>
              </a:rPr>
              <a:t> un </a:t>
            </a:r>
            <a:r>
              <a:rPr lang="en-GB" sz="1300" dirty="0" err="1">
                <a:latin typeface="Arial" charset="0"/>
                <a:cs typeface="Arial Unicode MS" charset="0"/>
              </a:rPr>
              <a:t>producto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que</a:t>
            </a:r>
            <a:r>
              <a:rPr lang="en-GB" sz="1300" dirty="0">
                <a:latin typeface="Arial" charset="0"/>
                <a:cs typeface="Arial Unicode MS" charset="0"/>
              </a:rPr>
              <a:t> se </a:t>
            </a:r>
            <a:r>
              <a:rPr lang="en-GB" sz="1300" dirty="0" err="1">
                <a:latin typeface="Arial" charset="0"/>
                <a:cs typeface="Arial Unicode MS" charset="0"/>
              </a:rPr>
              <a:t>ajuste</a:t>
            </a:r>
            <a:r>
              <a:rPr lang="en-GB" sz="1300" dirty="0">
                <a:latin typeface="Arial" charset="0"/>
                <a:cs typeface="Arial Unicode MS" charset="0"/>
              </a:rPr>
              <a:t> a </a:t>
            </a:r>
            <a:r>
              <a:rPr lang="en-GB" sz="1300" dirty="0" err="1">
                <a:latin typeface="Arial" charset="0"/>
                <a:cs typeface="Arial Unicode MS" charset="0"/>
              </a:rPr>
              <a:t>nuestras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necesidades</a:t>
            </a:r>
            <a:r>
              <a:rPr lang="en-GB" sz="1300" dirty="0">
                <a:latin typeface="Arial" charset="0"/>
                <a:cs typeface="Arial Unicode MS" charset="0"/>
              </a:rPr>
              <a:t> y </a:t>
            </a:r>
            <a:r>
              <a:rPr lang="en-GB" sz="1300" dirty="0" err="1">
                <a:latin typeface="Arial" charset="0"/>
                <a:cs typeface="Arial Unicode MS" charset="0"/>
              </a:rPr>
              <a:t>así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conseguir</a:t>
            </a:r>
            <a:r>
              <a:rPr lang="en-GB" sz="1300" dirty="0">
                <a:latin typeface="Arial" charset="0"/>
                <a:cs typeface="Arial Unicode MS" charset="0"/>
              </a:rPr>
              <a:t> un </a:t>
            </a:r>
            <a:r>
              <a:rPr lang="en-GB" sz="1300" dirty="0" err="1">
                <a:latin typeface="Arial" charset="0"/>
                <a:cs typeface="Arial Unicode MS" charset="0"/>
              </a:rPr>
              <a:t>producto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comptetitivo</a:t>
            </a:r>
            <a:r>
              <a:rPr lang="en-GB" sz="1300" dirty="0">
                <a:latin typeface="Arial" charset="0"/>
                <a:cs typeface="Arial Unicode MS" charset="0"/>
              </a:rPr>
              <a:t> con </a:t>
            </a:r>
            <a:r>
              <a:rPr lang="en-GB" sz="1300" dirty="0" err="1">
                <a:latin typeface="Arial" charset="0"/>
                <a:cs typeface="Arial Unicode MS" charset="0"/>
              </a:rPr>
              <a:t>las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existentes</a:t>
            </a:r>
            <a:r>
              <a:rPr lang="en-GB" sz="1300" dirty="0">
                <a:latin typeface="Arial" charset="0"/>
                <a:cs typeface="Arial Unicode MS" charset="0"/>
              </a:rPr>
              <a:t>.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58CD7C3-4744-46A9-9EB1-7CC692A9BEBA}" type="slidenum">
              <a:rPr lang="en-GB"/>
              <a:pPr/>
              <a:t>3</a:t>
            </a:fld>
            <a:endParaRPr lang="en-GB"/>
          </a:p>
        </p:txBody>
      </p:sp>
      <p:sp>
        <p:nvSpPr>
          <p:cNvPr id="163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17575" y="754063"/>
            <a:ext cx="4960938" cy="3721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9324" y="4714215"/>
            <a:ext cx="5437441" cy="43826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0" tIns="0" rIns="0" bIns="0"/>
          <a:lstStyle/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1. El SIGVI </a:t>
            </a:r>
            <a:r>
              <a:rPr lang="en-GB" sz="1300" dirty="0" err="1">
                <a:latin typeface="Arial" charset="0"/>
                <a:cs typeface="Arial Unicode MS" charset="0"/>
              </a:rPr>
              <a:t>ya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comenzó</a:t>
            </a:r>
            <a:r>
              <a:rPr lang="en-GB" sz="1300" dirty="0">
                <a:latin typeface="Arial" charset="0"/>
                <a:cs typeface="Arial Unicode MS" charset="0"/>
              </a:rPr>
              <a:t> en el </a:t>
            </a:r>
            <a:r>
              <a:rPr lang="en-GB" sz="1300" b="1" dirty="0">
                <a:latin typeface="Arial" charset="0"/>
                <a:cs typeface="Arial Unicode MS" charset="0"/>
              </a:rPr>
              <a:t>2005</a:t>
            </a:r>
            <a:r>
              <a:rPr lang="en-GB" sz="1300" dirty="0">
                <a:latin typeface="Arial" charset="0"/>
                <a:cs typeface="Arial Unicode MS" charset="0"/>
              </a:rPr>
              <a:t>, al ser </a:t>
            </a:r>
            <a:r>
              <a:rPr lang="en-GB" sz="1300" dirty="0" err="1">
                <a:latin typeface="Arial" charset="0"/>
                <a:cs typeface="Arial Unicode MS" charset="0"/>
              </a:rPr>
              <a:t>finalista</a:t>
            </a:r>
            <a:r>
              <a:rPr lang="en-GB" sz="1300" dirty="0">
                <a:latin typeface="Arial" charset="0"/>
                <a:cs typeface="Arial Unicode MS" charset="0"/>
              </a:rPr>
              <a:t> en el </a:t>
            </a:r>
            <a:r>
              <a:rPr lang="en-GB" sz="1300" dirty="0" err="1">
                <a:latin typeface="Arial" charset="0"/>
                <a:cs typeface="Arial Unicode MS" charset="0"/>
              </a:rPr>
              <a:t>premio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Davyd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Luque</a:t>
            </a:r>
            <a:r>
              <a:rPr lang="en-GB" sz="1300" dirty="0">
                <a:latin typeface="Arial" charset="0"/>
                <a:cs typeface="Arial Unicode MS" charset="0"/>
              </a:rPr>
              <a:t> a la </a:t>
            </a:r>
            <a:r>
              <a:rPr lang="en-GB" sz="1300" dirty="0" err="1">
                <a:latin typeface="Arial" charset="0"/>
                <a:cs typeface="Arial Unicode MS" charset="0"/>
              </a:rPr>
              <a:t>innovación</a:t>
            </a:r>
            <a:r>
              <a:rPr lang="en-GB" sz="1300" dirty="0">
                <a:latin typeface="Arial" charset="0"/>
                <a:cs typeface="Arial Unicode MS" charset="0"/>
              </a:rPr>
              <a:t>, </a:t>
            </a:r>
            <a:r>
              <a:rPr lang="en-GB" sz="1300" dirty="0" err="1">
                <a:latin typeface="Arial" charset="0"/>
                <a:cs typeface="Arial Unicode MS" charset="0"/>
              </a:rPr>
              <a:t>presentado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por</a:t>
            </a:r>
            <a:r>
              <a:rPr lang="en-GB" sz="1300" dirty="0">
                <a:latin typeface="Arial" charset="0"/>
                <a:cs typeface="Arial Unicode MS" charset="0"/>
              </a:rPr>
              <a:t> Oskar </a:t>
            </a:r>
            <a:r>
              <a:rPr lang="en-GB" sz="1300" dirty="0" err="1">
                <a:latin typeface="Arial" charset="0"/>
                <a:cs typeface="Arial Unicode MS" charset="0"/>
              </a:rPr>
              <a:t>Güell</a:t>
            </a:r>
            <a:r>
              <a:rPr lang="en-GB" sz="1300" dirty="0">
                <a:latin typeface="Arial" charset="0"/>
                <a:cs typeface="Arial Unicode MS" charset="0"/>
              </a:rPr>
              <a:t> y </a:t>
            </a:r>
            <a:r>
              <a:rPr lang="en-GB" sz="1300" dirty="0" err="1">
                <a:latin typeface="Arial" charset="0"/>
                <a:cs typeface="Arial Unicode MS" charset="0"/>
              </a:rPr>
              <a:t>una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servidora</a:t>
            </a:r>
            <a:r>
              <a:rPr lang="en-GB" sz="1300" dirty="0">
                <a:latin typeface="Arial" charset="0"/>
                <a:cs typeface="Arial Unicode MS" charset="0"/>
              </a:rPr>
              <a:t>.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2. La </a:t>
            </a:r>
            <a:r>
              <a:rPr lang="en-GB" sz="1300" dirty="0" err="1">
                <a:latin typeface="Arial" charset="0"/>
                <a:cs typeface="Arial Unicode MS" charset="0"/>
              </a:rPr>
              <a:t>primera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versión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ya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es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por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sí</a:t>
            </a:r>
            <a:r>
              <a:rPr lang="en-GB" sz="1300" dirty="0">
                <a:latin typeface="Arial" charset="0"/>
                <a:cs typeface="Arial Unicode MS" charset="0"/>
              </a:rPr>
              <a:t> sola </a:t>
            </a:r>
            <a:r>
              <a:rPr lang="en-GB" sz="1300" dirty="0" err="1">
                <a:latin typeface="Arial" charset="0"/>
                <a:cs typeface="Arial Unicode MS" charset="0"/>
              </a:rPr>
              <a:t>una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aplicación</a:t>
            </a:r>
            <a:r>
              <a:rPr lang="en-GB" sz="1300" dirty="0">
                <a:latin typeface="Arial" charset="0"/>
                <a:cs typeface="Arial Unicode MS" charset="0"/>
              </a:rPr>
              <a:t> 100% </a:t>
            </a:r>
            <a:r>
              <a:rPr lang="en-GB" sz="1300" dirty="0" err="1">
                <a:latin typeface="Arial" charset="0"/>
                <a:cs typeface="Arial Unicode MS" charset="0"/>
              </a:rPr>
              <a:t>funcional</a:t>
            </a:r>
            <a:r>
              <a:rPr lang="en-GB" sz="1300" dirty="0">
                <a:latin typeface="Arial" charset="0"/>
                <a:cs typeface="Arial Unicode MS" charset="0"/>
              </a:rPr>
              <a:t>, </a:t>
            </a:r>
            <a:r>
              <a:rPr lang="en-GB" sz="1300" dirty="0" err="1">
                <a:latin typeface="Arial" charset="0"/>
                <a:cs typeface="Arial Unicode MS" charset="0"/>
              </a:rPr>
              <a:t>que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cubre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las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necesidades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b="1" dirty="0" err="1">
                <a:latin typeface="Arial" charset="0"/>
                <a:cs typeface="Arial Unicode MS" charset="0"/>
              </a:rPr>
              <a:t>detección</a:t>
            </a:r>
            <a:r>
              <a:rPr lang="en-GB" sz="1300" b="1" dirty="0">
                <a:latin typeface="Arial" charset="0"/>
                <a:cs typeface="Arial Unicode MS" charset="0"/>
              </a:rPr>
              <a:t>, </a:t>
            </a:r>
            <a:r>
              <a:rPr lang="en-GB" sz="1300" b="1" dirty="0" err="1">
                <a:latin typeface="Arial" charset="0"/>
                <a:cs typeface="Arial Unicode MS" charset="0"/>
              </a:rPr>
              <a:t>notificación</a:t>
            </a:r>
            <a:r>
              <a:rPr lang="en-GB" sz="1300" b="1" dirty="0">
                <a:latin typeface="Arial" charset="0"/>
                <a:cs typeface="Arial Unicode MS" charset="0"/>
              </a:rPr>
              <a:t> y </a:t>
            </a:r>
            <a:r>
              <a:rPr lang="en-GB" sz="1300" b="1" dirty="0" err="1">
                <a:latin typeface="Arial" charset="0"/>
                <a:cs typeface="Arial Unicode MS" charset="0"/>
              </a:rPr>
              <a:t>gestión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>
                <a:latin typeface="Arial" charset="0"/>
                <a:cs typeface="Arial Unicode MS" charset="0"/>
              </a:rPr>
              <a:t>de </a:t>
            </a:r>
            <a:r>
              <a:rPr lang="en-GB" sz="1300" dirty="0" err="1">
                <a:latin typeface="Arial" charset="0"/>
                <a:cs typeface="Arial Unicode MS" charset="0"/>
              </a:rPr>
              <a:t>vulnerabilidades</a:t>
            </a:r>
            <a:r>
              <a:rPr lang="en-GB" sz="1300" dirty="0">
                <a:latin typeface="Arial" charset="0"/>
                <a:cs typeface="Arial Unicode MS" charset="0"/>
              </a:rPr>
              <a:t> en un </a:t>
            </a:r>
            <a:r>
              <a:rPr lang="en-GB" sz="1300" dirty="0" err="1">
                <a:latin typeface="Arial" charset="0"/>
                <a:cs typeface="Arial Unicode MS" charset="0"/>
              </a:rPr>
              <a:t>entorno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informático</a:t>
            </a:r>
            <a:r>
              <a:rPr lang="en-GB" sz="1300" dirty="0">
                <a:latin typeface="Arial" charset="0"/>
                <a:cs typeface="Arial Unicode MS" charset="0"/>
              </a:rPr>
              <a:t>.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3. </a:t>
            </a:r>
            <a:r>
              <a:rPr lang="en-GB" sz="1300" dirty="0" err="1">
                <a:latin typeface="Arial" charset="0"/>
                <a:cs typeface="Arial Unicode MS" charset="0"/>
              </a:rPr>
              <a:t>Cerca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b="1" dirty="0">
                <a:latin typeface="Arial" charset="0"/>
                <a:cs typeface="Arial Unicode MS" charset="0"/>
              </a:rPr>
              <a:t>1000 </a:t>
            </a:r>
            <a:r>
              <a:rPr lang="en-GB" sz="1300" b="1" dirty="0" err="1">
                <a:latin typeface="Arial" charset="0"/>
                <a:cs typeface="Arial Unicode MS" charset="0"/>
              </a:rPr>
              <a:t>descargas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>
                <a:latin typeface="Arial" charset="0"/>
                <a:cs typeface="Arial Unicode MS" charset="0"/>
              </a:rPr>
              <a:t>en </a:t>
            </a:r>
            <a:r>
              <a:rPr lang="en-GB" sz="1300" dirty="0" err="1">
                <a:latin typeface="Arial" charset="0"/>
                <a:cs typeface="Arial Unicode MS" charset="0"/>
              </a:rPr>
              <a:t>sourceforge</a:t>
            </a:r>
            <a:r>
              <a:rPr lang="en-GB" sz="1300" dirty="0">
                <a:latin typeface="Arial" charset="0"/>
                <a:cs typeface="Arial Unicode MS" charset="0"/>
              </a:rPr>
              <a:t>, </a:t>
            </a:r>
            <a:r>
              <a:rPr lang="en-GB" sz="1300" dirty="0" err="1">
                <a:latin typeface="Arial" charset="0"/>
                <a:cs typeface="Arial Unicode MS" charset="0"/>
              </a:rPr>
              <a:t>donde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está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publicado</a:t>
            </a:r>
            <a:r>
              <a:rPr lang="en-GB" sz="1300" dirty="0">
                <a:latin typeface="Arial" charset="0"/>
                <a:cs typeface="Arial Unicode MS" charset="0"/>
              </a:rPr>
              <a:t> a la </a:t>
            </a:r>
            <a:r>
              <a:rPr lang="en-GB" sz="1300" dirty="0" err="1">
                <a:latin typeface="Arial" charset="0"/>
                <a:cs typeface="Arial Unicode MS" charset="0"/>
              </a:rPr>
              <a:t>Comunidad</a:t>
            </a: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4. En </a:t>
            </a:r>
            <a:r>
              <a:rPr lang="en-GB" sz="1300" b="1" dirty="0" err="1">
                <a:latin typeface="Arial" charset="0"/>
                <a:cs typeface="Arial Unicode MS" charset="0"/>
              </a:rPr>
              <a:t>diversas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páginas</a:t>
            </a:r>
            <a:r>
              <a:rPr lang="en-GB" sz="1300" b="1" dirty="0">
                <a:latin typeface="Arial" charset="0"/>
                <a:cs typeface="Arial Unicode MS" charset="0"/>
              </a:rPr>
              <a:t> de Internet </a:t>
            </a:r>
            <a:r>
              <a:rPr lang="en-GB" sz="1300" dirty="0" err="1">
                <a:latin typeface="Arial" charset="0"/>
                <a:cs typeface="Arial Unicode MS" charset="0"/>
              </a:rPr>
              <a:t>donde</a:t>
            </a:r>
            <a:r>
              <a:rPr lang="en-GB" sz="1300" dirty="0">
                <a:latin typeface="Arial" charset="0"/>
                <a:cs typeface="Arial Unicode MS" charset="0"/>
              </a:rPr>
              <a:t> se </a:t>
            </a:r>
            <a:r>
              <a:rPr lang="en-GB" sz="1300" dirty="0" err="1">
                <a:latin typeface="Arial" charset="0"/>
                <a:cs typeface="Arial Unicode MS" charset="0"/>
              </a:rPr>
              <a:t>trata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sobre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las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aplicaciones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existentes</a:t>
            </a:r>
            <a:r>
              <a:rPr lang="en-GB" sz="1300" dirty="0">
                <a:latin typeface="Arial" charset="0"/>
                <a:cs typeface="Arial Unicode MS" charset="0"/>
              </a:rPr>
              <a:t> en </a:t>
            </a:r>
            <a:r>
              <a:rPr lang="en-GB" sz="1300" dirty="0" err="1">
                <a:latin typeface="Arial" charset="0"/>
                <a:cs typeface="Arial Unicode MS" charset="0"/>
              </a:rPr>
              <a:t>este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u="sng" dirty="0" err="1">
                <a:latin typeface="Arial" charset="0"/>
                <a:cs typeface="Arial Unicode MS" charset="0"/>
              </a:rPr>
              <a:t>segmento</a:t>
            </a:r>
            <a:r>
              <a:rPr lang="en-GB" sz="1300" dirty="0">
                <a:latin typeface="Arial" charset="0"/>
                <a:cs typeface="Arial Unicode MS" charset="0"/>
              </a:rPr>
              <a:t>, </a:t>
            </a:r>
            <a:r>
              <a:rPr lang="en-GB" sz="1300" dirty="0" err="1">
                <a:latin typeface="Arial" charset="0"/>
                <a:cs typeface="Arial Unicode MS" charset="0"/>
              </a:rPr>
              <a:t>hablan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bastante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bien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como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solución</a:t>
            </a:r>
            <a:r>
              <a:rPr lang="en-GB" sz="1300" dirty="0">
                <a:latin typeface="Arial" charset="0"/>
                <a:cs typeface="Arial Unicode MS" charset="0"/>
              </a:rPr>
              <a:t> y </a:t>
            </a:r>
            <a:r>
              <a:rPr lang="en-GB" sz="1300" dirty="0" err="1">
                <a:latin typeface="Arial" charset="0"/>
                <a:cs typeface="Arial Unicode MS" charset="0"/>
              </a:rPr>
              <a:t>sobre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todo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por</a:t>
            </a:r>
            <a:r>
              <a:rPr lang="en-GB" sz="1300" dirty="0">
                <a:latin typeface="Arial" charset="0"/>
                <a:cs typeface="Arial Unicode MS" charset="0"/>
              </a:rPr>
              <a:t> el </a:t>
            </a:r>
            <a:r>
              <a:rPr lang="en-GB" sz="1300" dirty="0" err="1">
                <a:latin typeface="Arial" charset="0"/>
                <a:cs typeface="Arial Unicode MS" charset="0"/>
              </a:rPr>
              <a:t>hecho</a:t>
            </a:r>
            <a:r>
              <a:rPr lang="en-GB" sz="1300" dirty="0">
                <a:latin typeface="Arial" charset="0"/>
                <a:cs typeface="Arial Unicode MS" charset="0"/>
              </a:rPr>
              <a:t> de ser </a:t>
            </a:r>
            <a:r>
              <a:rPr lang="en-GB" sz="1300" dirty="0" err="1">
                <a:latin typeface="Arial" charset="0"/>
                <a:cs typeface="Arial Unicode MS" charset="0"/>
              </a:rPr>
              <a:t>una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dirty="0" err="1">
                <a:latin typeface="Arial" charset="0"/>
                <a:cs typeface="Arial Unicode MS" charset="0"/>
              </a:rPr>
              <a:t>las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pocas</a:t>
            </a:r>
            <a:r>
              <a:rPr lang="en-GB" sz="1300" dirty="0">
                <a:latin typeface="Arial" charset="0"/>
                <a:cs typeface="Arial Unicode MS" charset="0"/>
              </a:rPr>
              <a:t> Open Source.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5. En </a:t>
            </a:r>
            <a:r>
              <a:rPr lang="en-GB" sz="1300" dirty="0" err="1">
                <a:latin typeface="Arial" charset="0"/>
                <a:cs typeface="Arial Unicode MS" charset="0"/>
              </a:rPr>
              <a:t>grandes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entornos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como</a:t>
            </a:r>
            <a:r>
              <a:rPr lang="en-GB" sz="1300" dirty="0">
                <a:latin typeface="Arial" charset="0"/>
                <a:cs typeface="Arial Unicode MS" charset="0"/>
              </a:rPr>
              <a:t> el </a:t>
            </a:r>
            <a:r>
              <a:rPr lang="en-GB" sz="1300" dirty="0" err="1">
                <a:latin typeface="Arial" charset="0"/>
                <a:cs typeface="Arial Unicode MS" charset="0"/>
              </a:rPr>
              <a:t>nuestro</a:t>
            </a:r>
            <a:r>
              <a:rPr lang="en-GB" sz="1300" dirty="0">
                <a:latin typeface="Arial" charset="0"/>
                <a:cs typeface="Arial Unicode MS" charset="0"/>
              </a:rPr>
              <a:t>, la </a:t>
            </a:r>
            <a:r>
              <a:rPr lang="en-GB" sz="1300" b="1" dirty="0" err="1">
                <a:latin typeface="Arial" charset="0"/>
                <a:cs typeface="Arial Unicode MS" charset="0"/>
              </a:rPr>
              <a:t>experiencia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nos</a:t>
            </a:r>
            <a:r>
              <a:rPr lang="en-GB" sz="1300" b="1" dirty="0">
                <a:latin typeface="Arial" charset="0"/>
                <a:cs typeface="Arial Unicode MS" charset="0"/>
              </a:rPr>
              <a:t> ha </a:t>
            </a:r>
            <a:r>
              <a:rPr lang="en-GB" sz="1300" b="1" dirty="0" err="1">
                <a:latin typeface="Arial" charset="0"/>
                <a:cs typeface="Arial Unicode MS" charset="0"/>
              </a:rPr>
              <a:t>demostrado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que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tiene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carencias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que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impiden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que</a:t>
            </a:r>
            <a:r>
              <a:rPr lang="en-GB" sz="1300" dirty="0">
                <a:latin typeface="Arial" charset="0"/>
                <a:cs typeface="Arial Unicode MS" charset="0"/>
              </a:rPr>
              <a:t> entre en </a:t>
            </a:r>
            <a:r>
              <a:rPr lang="en-GB" sz="1300" b="1" dirty="0" err="1">
                <a:latin typeface="Arial" charset="0"/>
                <a:cs typeface="Arial Unicode MS" charset="0"/>
              </a:rPr>
              <a:t>explotación</a:t>
            </a:r>
            <a:r>
              <a:rPr lang="en-GB" sz="1300" dirty="0">
                <a:latin typeface="Arial" charset="0"/>
                <a:cs typeface="Arial Unicode MS" charset="0"/>
              </a:rPr>
              <a:t>, y </a:t>
            </a:r>
            <a:r>
              <a:rPr lang="en-GB" sz="1300" dirty="0" err="1">
                <a:latin typeface="Arial" charset="0"/>
                <a:cs typeface="Arial Unicode MS" charset="0"/>
              </a:rPr>
              <a:t>es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que</a:t>
            </a:r>
            <a:r>
              <a:rPr lang="en-GB" sz="1300" dirty="0">
                <a:latin typeface="Arial" charset="0"/>
                <a:cs typeface="Arial Unicode MS" charset="0"/>
              </a:rPr>
              <a:t> la </a:t>
            </a:r>
            <a:r>
              <a:rPr lang="en-GB" sz="1300" b="1" dirty="0" err="1">
                <a:latin typeface="Arial" charset="0"/>
                <a:cs typeface="Arial Unicode MS" charset="0"/>
              </a:rPr>
              <a:t>gestión</a:t>
            </a:r>
            <a:r>
              <a:rPr lang="en-GB" sz="1300" b="1" dirty="0">
                <a:latin typeface="Arial" charset="0"/>
                <a:cs typeface="Arial Unicode MS" charset="0"/>
              </a:rPr>
              <a:t> del </a:t>
            </a:r>
            <a:r>
              <a:rPr lang="en-GB" sz="1300" b="1" dirty="0" err="1">
                <a:latin typeface="Arial" charset="0"/>
                <a:cs typeface="Arial Unicode MS" charset="0"/>
              </a:rPr>
              <a:t>repositorio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>
                <a:latin typeface="Arial" charset="0"/>
                <a:cs typeface="Arial Unicode MS" charset="0"/>
              </a:rPr>
              <a:t>de </a:t>
            </a:r>
            <a:r>
              <a:rPr lang="en-GB" sz="1300" dirty="0" err="1">
                <a:latin typeface="Arial" charset="0"/>
                <a:cs typeface="Arial Unicode MS" charset="0"/>
              </a:rPr>
              <a:t>servidores</a:t>
            </a:r>
            <a:r>
              <a:rPr lang="en-GB" sz="1300" dirty="0">
                <a:latin typeface="Arial" charset="0"/>
                <a:cs typeface="Arial Unicode MS" charset="0"/>
              </a:rPr>
              <a:t> y </a:t>
            </a:r>
            <a:r>
              <a:rPr lang="en-GB" sz="1300" dirty="0" err="1">
                <a:latin typeface="Arial" charset="0"/>
                <a:cs typeface="Arial Unicode MS" charset="0"/>
              </a:rPr>
              <a:t>su</a:t>
            </a:r>
            <a:r>
              <a:rPr lang="en-GB" sz="1300" dirty="0">
                <a:latin typeface="Arial" charset="0"/>
                <a:cs typeface="Arial Unicode MS" charset="0"/>
              </a:rPr>
              <a:t> software </a:t>
            </a:r>
            <a:r>
              <a:rPr lang="en-GB" sz="1300" dirty="0" err="1">
                <a:latin typeface="Arial" charset="0"/>
                <a:cs typeface="Arial Unicode MS" charset="0"/>
              </a:rPr>
              <a:t>implica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una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gran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carga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dirty="0" err="1">
                <a:latin typeface="Arial" charset="0"/>
                <a:cs typeface="Arial Unicode MS" charset="0"/>
              </a:rPr>
              <a:t>trabajo</a:t>
            </a:r>
            <a:r>
              <a:rPr lang="en-GB" sz="1300" dirty="0">
                <a:latin typeface="Arial" charset="0"/>
                <a:cs typeface="Arial Unicode MS" charset="0"/>
              </a:rPr>
              <a:t>.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6. Es </a:t>
            </a:r>
            <a:r>
              <a:rPr lang="en-GB" sz="1300" dirty="0" err="1">
                <a:latin typeface="Arial" charset="0"/>
                <a:cs typeface="Arial Unicode MS" charset="0"/>
              </a:rPr>
              <a:t>necesario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proveer</a:t>
            </a:r>
            <a:r>
              <a:rPr lang="en-GB" sz="1300" dirty="0">
                <a:latin typeface="Arial" charset="0"/>
                <a:cs typeface="Arial Unicode MS" charset="0"/>
              </a:rPr>
              <a:t> la </a:t>
            </a:r>
            <a:r>
              <a:rPr lang="en-GB" sz="1300" dirty="0" err="1">
                <a:latin typeface="Arial" charset="0"/>
                <a:cs typeface="Arial Unicode MS" charset="0"/>
              </a:rPr>
              <a:t>aplicación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dirty="0" err="1">
                <a:latin typeface="Arial" charset="0"/>
                <a:cs typeface="Arial Unicode MS" charset="0"/>
              </a:rPr>
              <a:t>mecanismos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dirty="0" err="1">
                <a:latin typeface="Arial" charset="0"/>
                <a:cs typeface="Arial Unicode MS" charset="0"/>
              </a:rPr>
              <a:t>integración</a:t>
            </a:r>
            <a:r>
              <a:rPr lang="en-GB" sz="1300" dirty="0">
                <a:latin typeface="Arial" charset="0"/>
                <a:cs typeface="Arial Unicode MS" charset="0"/>
              </a:rPr>
              <a:t> con los </a:t>
            </a:r>
            <a:r>
              <a:rPr lang="en-GB" sz="1300" dirty="0" err="1">
                <a:latin typeface="Arial" charset="0"/>
                <a:cs typeface="Arial Unicode MS" charset="0"/>
              </a:rPr>
              <a:t>sistemas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dirty="0" err="1">
                <a:latin typeface="Arial" charset="0"/>
                <a:cs typeface="Arial Unicode MS" charset="0"/>
              </a:rPr>
              <a:t>información</a:t>
            </a:r>
            <a:r>
              <a:rPr lang="en-GB" sz="1300" dirty="0">
                <a:latin typeface="Arial" charset="0"/>
                <a:cs typeface="Arial Unicode MS" charset="0"/>
              </a:rPr>
              <a:t> y bases de </a:t>
            </a:r>
            <a:r>
              <a:rPr lang="en-GB" sz="1300" dirty="0" err="1">
                <a:latin typeface="Arial" charset="0"/>
                <a:cs typeface="Arial Unicode MS" charset="0"/>
              </a:rPr>
              <a:t>datos</a:t>
            </a:r>
            <a:r>
              <a:rPr lang="en-GB" sz="1300" dirty="0">
                <a:latin typeface="Arial" charset="0"/>
                <a:cs typeface="Arial Unicode MS" charset="0"/>
              </a:rPr>
              <a:t> de los </a:t>
            </a:r>
            <a:r>
              <a:rPr lang="en-GB" sz="1300" dirty="0" err="1">
                <a:latin typeface="Arial" charset="0"/>
                <a:cs typeface="Arial Unicode MS" charset="0"/>
              </a:rPr>
              <a:t>grandes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entornos</a:t>
            </a:r>
            <a:r>
              <a:rPr lang="en-GB" sz="1300" dirty="0">
                <a:latin typeface="Arial" charset="0"/>
                <a:cs typeface="Arial Unicode MS" charset="0"/>
              </a:rPr>
              <a:t>.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6. Este </a:t>
            </a:r>
            <a:r>
              <a:rPr lang="en-GB" sz="1300" dirty="0" err="1">
                <a:latin typeface="Arial" charset="0"/>
                <a:cs typeface="Arial Unicode MS" charset="0"/>
              </a:rPr>
              <a:t>será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uno</a:t>
            </a:r>
            <a:r>
              <a:rPr lang="en-GB" sz="1300" dirty="0">
                <a:latin typeface="Arial" charset="0"/>
                <a:cs typeface="Arial Unicode MS" charset="0"/>
              </a:rPr>
              <a:t> de los </a:t>
            </a:r>
            <a:r>
              <a:rPr lang="en-GB" sz="1300" b="1" dirty="0" err="1">
                <a:latin typeface="Arial" charset="0"/>
                <a:cs typeface="Arial Unicode MS" charset="0"/>
              </a:rPr>
              <a:t>puntos</a:t>
            </a:r>
            <a:r>
              <a:rPr lang="en-GB" sz="1300" b="1" dirty="0">
                <a:latin typeface="Arial" charset="0"/>
                <a:cs typeface="Arial Unicode MS" charset="0"/>
              </a:rPr>
              <a:t> de </a:t>
            </a:r>
            <a:r>
              <a:rPr lang="en-GB" sz="1300" b="1" dirty="0" err="1">
                <a:latin typeface="Arial" charset="0"/>
                <a:cs typeface="Arial Unicode MS" charset="0"/>
              </a:rPr>
              <a:t>mejora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para</a:t>
            </a:r>
            <a:r>
              <a:rPr lang="en-GB" sz="1300" dirty="0">
                <a:latin typeface="Arial" charset="0"/>
                <a:cs typeface="Arial Unicode MS" charset="0"/>
              </a:rPr>
              <a:t> el SIGVI R2.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DC264CE-0DE2-4E09-A5AC-ABFFBCAA1886}" type="slidenum">
              <a:rPr lang="en-GB"/>
              <a:pPr/>
              <a:t>4</a:t>
            </a:fld>
            <a:endParaRPr lang="en-GB"/>
          </a:p>
        </p:txBody>
      </p:sp>
      <p:sp>
        <p:nvSpPr>
          <p:cNvPr id="174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17575" y="754063"/>
            <a:ext cx="4960938" cy="3721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9324" y="4714215"/>
            <a:ext cx="5437441" cy="43826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0" tIns="0" rIns="0" bIns="0"/>
          <a:lstStyle/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Se </a:t>
            </a:r>
            <a:r>
              <a:rPr lang="en-GB" sz="1300" dirty="0" err="1">
                <a:latin typeface="Arial" charset="0"/>
                <a:cs typeface="Arial Unicode MS" charset="0"/>
              </a:rPr>
              <a:t>plantearon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toda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una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serie</a:t>
            </a:r>
            <a:r>
              <a:rPr lang="en-GB" sz="1300" b="1" dirty="0">
                <a:latin typeface="Arial" charset="0"/>
                <a:cs typeface="Arial Unicode MS" charset="0"/>
              </a:rPr>
              <a:t> de </a:t>
            </a:r>
            <a:r>
              <a:rPr lang="en-GB" sz="1300" b="1" dirty="0" err="1">
                <a:latin typeface="Arial" charset="0"/>
                <a:cs typeface="Arial Unicode MS" charset="0"/>
              </a:rPr>
              <a:t>mejoras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que</a:t>
            </a:r>
            <a:r>
              <a:rPr lang="en-GB" sz="1300" dirty="0">
                <a:latin typeface="Arial" charset="0"/>
                <a:cs typeface="Arial Unicode MS" charset="0"/>
              </a:rPr>
              <a:t> se </a:t>
            </a:r>
            <a:r>
              <a:rPr lang="en-GB" sz="1300" dirty="0" err="1">
                <a:latin typeface="Arial" charset="0"/>
                <a:cs typeface="Arial Unicode MS" charset="0"/>
              </a:rPr>
              <a:t>presentaron</a:t>
            </a:r>
            <a:r>
              <a:rPr lang="en-GB" sz="1300" dirty="0">
                <a:latin typeface="Arial" charset="0"/>
                <a:cs typeface="Arial Unicode MS" charset="0"/>
              </a:rPr>
              <a:t> al </a:t>
            </a:r>
            <a:r>
              <a:rPr lang="en-GB" sz="1300" dirty="0" err="1">
                <a:latin typeface="Arial" charset="0"/>
                <a:cs typeface="Arial Unicode MS" charset="0"/>
              </a:rPr>
              <a:t>Ministerio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dirty="0" err="1">
                <a:latin typeface="Arial" charset="0"/>
                <a:cs typeface="Arial Unicode MS" charset="0"/>
              </a:rPr>
              <a:t>Industria</a:t>
            </a:r>
            <a:r>
              <a:rPr lang="en-GB" sz="1300" dirty="0">
                <a:latin typeface="Arial" charset="0"/>
                <a:cs typeface="Arial Unicode MS" charset="0"/>
              </a:rPr>
              <a:t>, </a:t>
            </a:r>
            <a:r>
              <a:rPr lang="en-GB" sz="1300" dirty="0" err="1">
                <a:latin typeface="Arial" charset="0"/>
                <a:cs typeface="Arial Unicode MS" charset="0"/>
              </a:rPr>
              <a:t>Turismo</a:t>
            </a:r>
            <a:r>
              <a:rPr lang="en-GB" sz="1300" dirty="0">
                <a:latin typeface="Arial" charset="0"/>
                <a:cs typeface="Arial Unicode MS" charset="0"/>
              </a:rPr>
              <a:t> y </a:t>
            </a:r>
            <a:r>
              <a:rPr lang="en-GB" sz="1300" dirty="0" err="1">
                <a:latin typeface="Arial" charset="0"/>
                <a:cs typeface="Arial Unicode MS" charset="0"/>
              </a:rPr>
              <a:t>Comercio</a:t>
            </a:r>
            <a:r>
              <a:rPr lang="en-GB" sz="1300" dirty="0">
                <a:latin typeface="Arial" charset="0"/>
                <a:cs typeface="Arial Unicode MS" charset="0"/>
              </a:rPr>
              <a:t>, </a:t>
            </a:r>
            <a:r>
              <a:rPr lang="en-GB" sz="1300" dirty="0" err="1">
                <a:latin typeface="Arial" charset="0"/>
                <a:cs typeface="Arial Unicode MS" charset="0"/>
              </a:rPr>
              <a:t>que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finalmente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nos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concedieron</a:t>
            </a:r>
            <a:r>
              <a:rPr lang="en-GB" sz="1300" b="1" dirty="0">
                <a:latin typeface="Arial" charset="0"/>
                <a:cs typeface="Arial Unicode MS" charset="0"/>
              </a:rPr>
              <a:t> la </a:t>
            </a:r>
            <a:r>
              <a:rPr lang="en-GB" sz="1300" b="1" dirty="0" err="1">
                <a:latin typeface="Arial" charset="0"/>
                <a:cs typeface="Arial Unicode MS" charset="0"/>
              </a:rPr>
              <a:t>financiación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>
                <a:latin typeface="Arial" charset="0"/>
                <a:cs typeface="Arial Unicode MS" charset="0"/>
              </a:rPr>
              <a:t>de parte de </a:t>
            </a:r>
            <a:r>
              <a:rPr lang="en-GB" sz="1300" dirty="0" err="1">
                <a:latin typeface="Arial" charset="0"/>
                <a:cs typeface="Arial Unicode MS" charset="0"/>
              </a:rPr>
              <a:t>ese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proyecto</a:t>
            </a: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b="1" dirty="0" err="1">
                <a:latin typeface="Arial" charset="0"/>
                <a:cs typeface="Arial Unicode MS" charset="0"/>
              </a:rPr>
              <a:t>Ya</a:t>
            </a:r>
            <a:r>
              <a:rPr lang="en-GB" sz="1300" b="1" dirty="0">
                <a:latin typeface="Arial" charset="0"/>
                <a:cs typeface="Arial Unicode MS" charset="0"/>
              </a:rPr>
              <a:t> no </a:t>
            </a:r>
            <a:r>
              <a:rPr lang="en-GB" sz="1300" b="1" dirty="0" err="1">
                <a:latin typeface="Arial" charset="0"/>
                <a:cs typeface="Arial Unicode MS" charset="0"/>
              </a:rPr>
              <a:t>había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marcha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atrás</a:t>
            </a:r>
            <a:r>
              <a:rPr lang="en-GB" sz="1300" b="1" dirty="0">
                <a:latin typeface="Arial" charset="0"/>
                <a:cs typeface="Arial Unicode MS" charset="0"/>
              </a:rPr>
              <a:t>.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D606C36-D2C8-4429-A452-996719A6E7CB}" type="slidenum">
              <a:rPr lang="en-GB"/>
              <a:pPr/>
              <a:t>5</a:t>
            </a:fld>
            <a:endParaRPr lang="en-GB"/>
          </a:p>
        </p:txBody>
      </p:sp>
      <p:sp>
        <p:nvSpPr>
          <p:cNvPr id="184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17575" y="754063"/>
            <a:ext cx="4960938" cy="3721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9324" y="4714215"/>
            <a:ext cx="5437441" cy="43826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0" tIns="0" rIns="0" bIns="0"/>
          <a:lstStyle/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Se </a:t>
            </a:r>
            <a:r>
              <a:rPr lang="en-GB" sz="1300" dirty="0" err="1">
                <a:latin typeface="Arial" charset="0"/>
                <a:cs typeface="Arial Unicode MS" charset="0"/>
              </a:rPr>
              <a:t>definieron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tres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frentes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básicos</a:t>
            </a:r>
            <a:r>
              <a:rPr lang="en-GB" sz="1300" dirty="0">
                <a:latin typeface="Arial" charset="0"/>
                <a:cs typeface="Arial Unicode MS" charset="0"/>
              </a:rPr>
              <a:t> a </a:t>
            </a:r>
            <a:r>
              <a:rPr lang="en-GB" sz="1300" dirty="0" err="1">
                <a:latin typeface="Arial" charset="0"/>
                <a:cs typeface="Arial Unicode MS" charset="0"/>
              </a:rPr>
              <a:t>trabajar</a:t>
            </a:r>
            <a:r>
              <a:rPr lang="en-GB" sz="1300" dirty="0">
                <a:latin typeface="Arial" charset="0"/>
                <a:cs typeface="Arial Unicode MS" charset="0"/>
              </a:rPr>
              <a:t>: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b="1" dirty="0" err="1">
                <a:latin typeface="Arial" charset="0"/>
                <a:cs typeface="Arial Unicode MS" charset="0"/>
              </a:rPr>
              <a:t>Integración</a:t>
            </a:r>
            <a:r>
              <a:rPr lang="en-GB" sz="1300" b="1" dirty="0">
                <a:latin typeface="Arial" charset="0"/>
                <a:cs typeface="Arial Unicode MS" charset="0"/>
              </a:rPr>
              <a:t> con </a:t>
            </a:r>
            <a:r>
              <a:rPr lang="en-GB" sz="1300" b="1" dirty="0" err="1">
                <a:latin typeface="Arial" charset="0"/>
                <a:cs typeface="Arial Unicode MS" charset="0"/>
              </a:rPr>
              <a:t>nuestro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entorno</a:t>
            </a:r>
            <a:r>
              <a:rPr lang="en-GB" sz="1300" dirty="0">
                <a:latin typeface="Arial" charset="0"/>
                <a:cs typeface="Arial Unicode MS" charset="0"/>
              </a:rPr>
              <a:t>, </a:t>
            </a:r>
            <a:r>
              <a:rPr lang="en-GB" sz="1300" dirty="0" err="1">
                <a:latin typeface="Arial" charset="0"/>
                <a:cs typeface="Arial Unicode MS" charset="0"/>
              </a:rPr>
              <a:t>esto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es</a:t>
            </a:r>
            <a:r>
              <a:rPr lang="en-GB" sz="1300" dirty="0">
                <a:latin typeface="Arial" charset="0"/>
                <a:cs typeface="Arial Unicode MS" charset="0"/>
              </a:rPr>
              <a:t> con los </a:t>
            </a:r>
            <a:r>
              <a:rPr lang="en-GB" sz="1300" dirty="0" err="1">
                <a:latin typeface="Arial" charset="0"/>
                <a:cs typeface="Arial Unicode MS" charset="0"/>
              </a:rPr>
              <a:t>sistemas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dirty="0" err="1">
                <a:latin typeface="Arial" charset="0"/>
                <a:cs typeface="Arial Unicode MS" charset="0"/>
              </a:rPr>
              <a:t>información</a:t>
            </a:r>
            <a:r>
              <a:rPr lang="en-GB" sz="1300" dirty="0">
                <a:latin typeface="Arial" charset="0"/>
                <a:cs typeface="Arial Unicode MS" charset="0"/>
              </a:rPr>
              <a:t> con los </a:t>
            </a:r>
            <a:r>
              <a:rPr lang="en-GB" sz="1300" dirty="0" err="1">
                <a:latin typeface="Arial" charset="0"/>
                <a:cs typeface="Arial Unicode MS" charset="0"/>
              </a:rPr>
              <a:t>que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trabajamos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diariamente</a:t>
            </a:r>
            <a:r>
              <a:rPr lang="en-GB" sz="1300" dirty="0">
                <a:latin typeface="Arial" charset="0"/>
                <a:cs typeface="Arial Unicode MS" charset="0"/>
              </a:rPr>
              <a:t>. </a:t>
            </a:r>
            <a:r>
              <a:rPr lang="en-GB" sz="1300" dirty="0" err="1">
                <a:latin typeface="Arial" charset="0"/>
                <a:cs typeface="Arial Unicode MS" charset="0"/>
              </a:rPr>
              <a:t>Tanto</a:t>
            </a:r>
            <a:r>
              <a:rPr lang="en-GB" sz="1300" dirty="0">
                <a:latin typeface="Arial" charset="0"/>
                <a:cs typeface="Arial Unicode MS" charset="0"/>
              </a:rPr>
              <a:t> la </a:t>
            </a:r>
            <a:r>
              <a:rPr lang="en-GB" sz="1300" b="1" dirty="0" err="1">
                <a:latin typeface="Arial" charset="0"/>
                <a:cs typeface="Arial Unicode MS" charset="0"/>
              </a:rPr>
              <a:t>gestión</a:t>
            </a:r>
            <a:r>
              <a:rPr lang="en-GB" sz="1300" b="1" dirty="0">
                <a:latin typeface="Arial" charset="0"/>
                <a:cs typeface="Arial Unicode MS" charset="0"/>
              </a:rPr>
              <a:t> de </a:t>
            </a:r>
            <a:r>
              <a:rPr lang="en-GB" sz="1300" b="1" dirty="0" err="1">
                <a:latin typeface="Arial" charset="0"/>
                <a:cs typeface="Arial Unicode MS" charset="0"/>
              </a:rPr>
              <a:t>servidores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como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dirty="0" err="1">
                <a:latin typeface="Arial" charset="0"/>
                <a:cs typeface="Arial Unicode MS" charset="0"/>
              </a:rPr>
              <a:t>su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b="1" dirty="0">
                <a:latin typeface="Arial" charset="0"/>
                <a:cs typeface="Arial Unicode MS" charset="0"/>
              </a:rPr>
              <a:t>software </a:t>
            </a:r>
            <a:r>
              <a:rPr lang="en-GB" sz="1300" dirty="0" err="1">
                <a:latin typeface="Arial" charset="0"/>
                <a:cs typeface="Arial Unicode MS" charset="0"/>
              </a:rPr>
              <a:t>así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como</a:t>
            </a:r>
            <a:r>
              <a:rPr lang="en-GB" sz="1300" dirty="0">
                <a:latin typeface="Arial" charset="0"/>
                <a:cs typeface="Arial Unicode MS" charset="0"/>
              </a:rPr>
              <a:t> los </a:t>
            </a:r>
            <a:r>
              <a:rPr lang="en-GB" sz="1300" b="1" dirty="0" err="1">
                <a:latin typeface="Arial" charset="0"/>
                <a:cs typeface="Arial Unicode MS" charset="0"/>
              </a:rPr>
              <a:t>tíquets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>
                <a:latin typeface="Arial" charset="0"/>
                <a:cs typeface="Arial Unicode MS" charset="0"/>
              </a:rPr>
              <a:t>se </a:t>
            </a:r>
            <a:r>
              <a:rPr lang="en-GB" sz="1300" dirty="0" err="1">
                <a:latin typeface="Arial" charset="0"/>
                <a:cs typeface="Arial Unicode MS" charset="0"/>
              </a:rPr>
              <a:t>gestionan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desde</a:t>
            </a:r>
            <a:r>
              <a:rPr lang="en-GB" sz="1300" dirty="0">
                <a:latin typeface="Arial" charset="0"/>
                <a:cs typeface="Arial Unicode MS" charset="0"/>
              </a:rPr>
              <a:t> el </a:t>
            </a:r>
            <a:r>
              <a:rPr lang="en-GB" sz="1300" b="1" u="sng" dirty="0" err="1">
                <a:latin typeface="Arial" charset="0"/>
                <a:cs typeface="Arial Unicode MS" charset="0"/>
              </a:rPr>
              <a:t>gServeis</a:t>
            </a:r>
            <a:r>
              <a:rPr lang="en-GB" sz="1300" dirty="0">
                <a:latin typeface="Arial" charset="0"/>
                <a:cs typeface="Arial Unicode MS" charset="0"/>
              </a:rPr>
              <a:t>.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b="1" dirty="0" err="1">
                <a:latin typeface="Arial" charset="0"/>
                <a:cs typeface="Arial Unicode MS" charset="0"/>
              </a:rPr>
              <a:t>Adaptar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>
                <a:latin typeface="Arial" charset="0"/>
                <a:cs typeface="Arial Unicode MS" charset="0"/>
              </a:rPr>
              <a:t>la </a:t>
            </a:r>
            <a:r>
              <a:rPr lang="en-GB" sz="1300" dirty="0" err="1">
                <a:latin typeface="Arial" charset="0"/>
                <a:cs typeface="Arial Unicode MS" charset="0"/>
              </a:rPr>
              <a:t>aplicación</a:t>
            </a:r>
            <a:r>
              <a:rPr lang="en-GB" sz="1300" dirty="0">
                <a:latin typeface="Arial" charset="0"/>
                <a:cs typeface="Arial Unicode MS" charset="0"/>
              </a:rPr>
              <a:t> a </a:t>
            </a:r>
            <a:r>
              <a:rPr lang="en-GB" sz="1300" dirty="0" err="1">
                <a:latin typeface="Arial" charset="0"/>
                <a:cs typeface="Arial Unicode MS" charset="0"/>
              </a:rPr>
              <a:t>algún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estándard</a:t>
            </a:r>
            <a:r>
              <a:rPr lang="en-GB" sz="1300" b="1" dirty="0">
                <a:latin typeface="Arial" charset="0"/>
                <a:cs typeface="Arial Unicode MS" charset="0"/>
              </a:rPr>
              <a:t>: SCAP</a:t>
            </a:r>
            <a:r>
              <a:rPr lang="en-GB" sz="1300" dirty="0">
                <a:latin typeface="Arial" charset="0"/>
                <a:cs typeface="Arial Unicode MS" charset="0"/>
              </a:rPr>
              <a:t>.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b="1" dirty="0" err="1">
                <a:latin typeface="Arial" charset="0"/>
                <a:cs typeface="Arial Unicode MS" charset="0"/>
              </a:rPr>
              <a:t>Dotar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>
                <a:latin typeface="Arial" charset="0"/>
                <a:cs typeface="Arial Unicode MS" charset="0"/>
              </a:rPr>
              <a:t>la </a:t>
            </a:r>
            <a:r>
              <a:rPr lang="en-GB" sz="1300" dirty="0" err="1">
                <a:latin typeface="Arial" charset="0"/>
                <a:cs typeface="Arial Unicode MS" charset="0"/>
              </a:rPr>
              <a:t>aplicación</a:t>
            </a:r>
            <a:r>
              <a:rPr lang="en-GB" sz="1300" dirty="0">
                <a:latin typeface="Arial" charset="0"/>
                <a:cs typeface="Arial Unicode MS" charset="0"/>
              </a:rPr>
              <a:t> de un </a:t>
            </a:r>
            <a:r>
              <a:rPr lang="en-GB" sz="1300" b="1" dirty="0">
                <a:latin typeface="Arial" charset="0"/>
                <a:cs typeface="Arial Unicode MS" charset="0"/>
              </a:rPr>
              <a:t>portal Web </a:t>
            </a:r>
            <a:r>
              <a:rPr lang="en-GB" sz="1300" dirty="0" err="1">
                <a:latin typeface="Arial" charset="0"/>
                <a:cs typeface="Arial Unicode MS" charset="0"/>
              </a:rPr>
              <a:t>donde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presentar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una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b="1" dirty="0">
                <a:latin typeface="Arial" charset="0"/>
                <a:cs typeface="Arial Unicode MS" charset="0"/>
              </a:rPr>
              <a:t>demo</a:t>
            </a:r>
            <a:r>
              <a:rPr lang="en-GB" sz="1300" dirty="0">
                <a:latin typeface="Arial" charset="0"/>
                <a:cs typeface="Arial Unicode MS" charset="0"/>
              </a:rPr>
              <a:t>, </a:t>
            </a:r>
            <a:r>
              <a:rPr lang="en-GB" sz="1300" dirty="0" err="1">
                <a:latin typeface="Arial" charset="0"/>
                <a:cs typeface="Arial Unicode MS" charset="0"/>
              </a:rPr>
              <a:t>colgar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noticias</a:t>
            </a:r>
            <a:r>
              <a:rPr lang="en-GB" sz="1300" dirty="0">
                <a:latin typeface="Arial" charset="0"/>
                <a:cs typeface="Arial Unicode MS" charset="0"/>
              </a:rPr>
              <a:t>, la </a:t>
            </a:r>
            <a:r>
              <a:rPr lang="en-GB" sz="1300" b="1" dirty="0" err="1">
                <a:latin typeface="Arial" charset="0"/>
                <a:cs typeface="Arial Unicode MS" charset="0"/>
              </a:rPr>
              <a:t>documentación</a:t>
            </a:r>
            <a:r>
              <a:rPr lang="en-GB" sz="1300" dirty="0">
                <a:latin typeface="Arial" charset="0"/>
                <a:cs typeface="Arial Unicode MS" charset="0"/>
              </a:rPr>
              <a:t>, y </a:t>
            </a:r>
            <a:r>
              <a:rPr lang="en-GB" sz="1300" dirty="0" err="1">
                <a:latin typeface="Arial" charset="0"/>
                <a:cs typeface="Arial Unicode MS" charset="0"/>
              </a:rPr>
              <a:t>que</a:t>
            </a:r>
            <a:r>
              <a:rPr lang="en-GB" sz="1300" dirty="0">
                <a:latin typeface="Arial" charset="0"/>
                <a:cs typeface="Arial Unicode MS" charset="0"/>
              </a:rPr>
              <a:t> sea la </a:t>
            </a:r>
            <a:r>
              <a:rPr lang="en-GB" sz="1300" b="1" dirty="0" err="1">
                <a:latin typeface="Arial" charset="0"/>
                <a:cs typeface="Arial Unicode MS" charset="0"/>
              </a:rPr>
              <a:t>cara</a:t>
            </a:r>
            <a:r>
              <a:rPr lang="en-GB" sz="1300" b="1" dirty="0">
                <a:latin typeface="Arial" charset="0"/>
                <a:cs typeface="Arial Unicode MS" charset="0"/>
              </a:rPr>
              <a:t> y </a:t>
            </a:r>
            <a:r>
              <a:rPr lang="en-GB" sz="1300" b="1" dirty="0" err="1">
                <a:latin typeface="Arial" charset="0"/>
                <a:cs typeface="Arial Unicode MS" charset="0"/>
              </a:rPr>
              <a:t>ojos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>
                <a:latin typeface="Arial" charset="0"/>
                <a:cs typeface="Arial Unicode MS" charset="0"/>
              </a:rPr>
              <a:t>del SIGVI </a:t>
            </a:r>
            <a:r>
              <a:rPr lang="en-GB" sz="1300" dirty="0" err="1">
                <a:latin typeface="Arial" charset="0"/>
                <a:cs typeface="Arial Unicode MS" charset="0"/>
              </a:rPr>
              <a:t>hacia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UPCnet</a:t>
            </a:r>
            <a:r>
              <a:rPr lang="en-GB" sz="1300" dirty="0">
                <a:latin typeface="Arial" charset="0"/>
                <a:cs typeface="Arial Unicode MS" charset="0"/>
              </a:rPr>
              <a:t>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8C81A87-1E93-4A9E-A1FC-2A3522E70D09}" type="slidenum">
              <a:rPr lang="en-GB"/>
              <a:pPr/>
              <a:t>6</a:t>
            </a:fld>
            <a:endParaRPr lang="en-GB"/>
          </a:p>
        </p:txBody>
      </p:sp>
      <p:sp>
        <p:nvSpPr>
          <p:cNvPr id="194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17575" y="754063"/>
            <a:ext cx="4960938" cy="3721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9324" y="4714215"/>
            <a:ext cx="5437441" cy="445927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0" tIns="0" rIns="0" bIns="0"/>
          <a:lstStyle/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¿</a:t>
            </a:r>
            <a:r>
              <a:rPr lang="en-GB" sz="1300" dirty="0" err="1">
                <a:latin typeface="Arial" charset="0"/>
                <a:cs typeface="Arial Unicode MS" charset="0"/>
              </a:rPr>
              <a:t>Qué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tenemos</a:t>
            </a:r>
            <a:r>
              <a:rPr lang="en-GB" sz="1300" dirty="0">
                <a:latin typeface="Arial" charset="0"/>
                <a:cs typeface="Arial Unicode MS" charset="0"/>
              </a:rPr>
              <a:t> en el </a:t>
            </a:r>
            <a:r>
              <a:rPr lang="en-GB" sz="1300" dirty="0" err="1">
                <a:latin typeface="Arial" charset="0"/>
                <a:cs typeface="Arial Unicode MS" charset="0"/>
              </a:rPr>
              <a:t>gServeis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que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también</a:t>
            </a:r>
            <a:r>
              <a:rPr lang="en-GB" sz="1300" dirty="0">
                <a:latin typeface="Arial" charset="0"/>
                <a:cs typeface="Arial Unicode MS" charset="0"/>
              </a:rPr>
              <a:t> se </a:t>
            </a:r>
            <a:r>
              <a:rPr lang="en-GB" sz="1300" dirty="0" err="1">
                <a:latin typeface="Arial" charset="0"/>
                <a:cs typeface="Arial Unicode MS" charset="0"/>
              </a:rPr>
              <a:t>usa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desde</a:t>
            </a:r>
            <a:r>
              <a:rPr lang="en-GB" sz="1300" dirty="0">
                <a:latin typeface="Arial" charset="0"/>
                <a:cs typeface="Arial Unicode MS" charset="0"/>
              </a:rPr>
              <a:t> el SIGVI?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b="1" dirty="0">
                <a:latin typeface="Arial" charset="0"/>
                <a:cs typeface="Arial Unicode MS" charset="0"/>
              </a:rPr>
              <a:t>CI-CMDB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La base de </a:t>
            </a:r>
            <a:r>
              <a:rPr lang="en-GB" sz="1300" dirty="0" err="1">
                <a:latin typeface="Arial" charset="0"/>
                <a:cs typeface="Arial Unicode MS" charset="0"/>
              </a:rPr>
              <a:t>datos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dirty="0" err="1">
                <a:latin typeface="Arial" charset="0"/>
                <a:cs typeface="Arial Unicode MS" charset="0"/>
              </a:rPr>
              <a:t>infraestructuras</a:t>
            </a:r>
            <a:r>
              <a:rPr lang="en-GB" sz="1300" dirty="0">
                <a:latin typeface="Arial" charset="0"/>
                <a:cs typeface="Arial Unicode MS" charset="0"/>
              </a:rPr>
              <a:t>. </a:t>
            </a:r>
            <a:r>
              <a:rPr lang="en-GB" sz="1300" dirty="0" err="1">
                <a:latin typeface="Arial" charset="0"/>
                <a:cs typeface="Arial Unicode MS" charset="0"/>
              </a:rPr>
              <a:t>Donde</a:t>
            </a:r>
            <a:r>
              <a:rPr lang="en-GB" sz="1300" dirty="0">
                <a:latin typeface="Arial" charset="0"/>
                <a:cs typeface="Arial Unicode MS" charset="0"/>
              </a:rPr>
              <a:t> se </a:t>
            </a:r>
            <a:r>
              <a:rPr lang="en-GB" sz="1300" dirty="0" err="1">
                <a:latin typeface="Arial" charset="0"/>
                <a:cs typeface="Arial Unicode MS" charset="0"/>
              </a:rPr>
              <a:t>incluye</a:t>
            </a:r>
            <a:r>
              <a:rPr lang="en-GB" sz="1300" dirty="0">
                <a:latin typeface="Arial" charset="0"/>
                <a:cs typeface="Arial Unicode MS" charset="0"/>
              </a:rPr>
              <a:t> el software </a:t>
            </a:r>
            <a:r>
              <a:rPr lang="en-GB" sz="1300" dirty="0" err="1">
                <a:latin typeface="Arial" charset="0"/>
                <a:cs typeface="Arial Unicode MS" charset="0"/>
              </a:rPr>
              <a:t>instalado</a:t>
            </a:r>
            <a:r>
              <a:rPr lang="en-GB" sz="1300" dirty="0">
                <a:latin typeface="Arial" charset="0"/>
                <a:cs typeface="Arial Unicode MS" charset="0"/>
              </a:rPr>
              <a:t>. 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Es </a:t>
            </a:r>
            <a:r>
              <a:rPr lang="en-GB" sz="1300" dirty="0" err="1">
                <a:latin typeface="Arial" charset="0"/>
                <a:cs typeface="Arial Unicode MS" charset="0"/>
              </a:rPr>
              <a:t>lógico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pensar</a:t>
            </a:r>
            <a:r>
              <a:rPr lang="en-GB" sz="1300" dirty="0">
                <a:latin typeface="Arial" charset="0"/>
                <a:cs typeface="Arial Unicode MS" charset="0"/>
              </a:rPr>
              <a:t> en </a:t>
            </a:r>
            <a:r>
              <a:rPr lang="en-GB" sz="1300" dirty="0" err="1">
                <a:latin typeface="Arial" charset="0"/>
                <a:cs typeface="Arial Unicode MS" charset="0"/>
              </a:rPr>
              <a:t>usar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ese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repositorio</a:t>
            </a:r>
            <a:r>
              <a:rPr lang="en-GB" sz="1300" dirty="0">
                <a:latin typeface="Arial" charset="0"/>
                <a:cs typeface="Arial Unicode MS" charset="0"/>
              </a:rPr>
              <a:t> y </a:t>
            </a:r>
            <a:r>
              <a:rPr lang="en-GB" sz="1300" dirty="0" err="1">
                <a:latin typeface="Arial" charset="0"/>
                <a:cs typeface="Arial Unicode MS" charset="0"/>
              </a:rPr>
              <a:t>acceder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desde</a:t>
            </a:r>
            <a:r>
              <a:rPr lang="en-GB" sz="1300" dirty="0">
                <a:latin typeface="Arial" charset="0"/>
                <a:cs typeface="Arial Unicode MS" charset="0"/>
              </a:rPr>
              <a:t> el SIGVI, </a:t>
            </a:r>
            <a:r>
              <a:rPr lang="en-GB" sz="1300" dirty="0" err="1">
                <a:latin typeface="Arial" charset="0"/>
                <a:cs typeface="Arial Unicode MS" charset="0"/>
              </a:rPr>
              <a:t>teniendo</a:t>
            </a:r>
            <a:r>
              <a:rPr lang="en-GB" sz="1300" dirty="0">
                <a:latin typeface="Arial" charset="0"/>
                <a:cs typeface="Arial Unicode MS" charset="0"/>
              </a:rPr>
              <a:t> un </a:t>
            </a:r>
            <a:r>
              <a:rPr lang="en-GB" sz="1300" dirty="0" err="1">
                <a:latin typeface="Arial" charset="0"/>
                <a:cs typeface="Arial Unicode MS" charset="0"/>
              </a:rPr>
              <a:t>único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punto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dirty="0" err="1">
                <a:latin typeface="Arial" charset="0"/>
                <a:cs typeface="Arial Unicode MS" charset="0"/>
              </a:rPr>
              <a:t>mantenimiento</a:t>
            </a:r>
            <a:r>
              <a:rPr lang="en-GB" sz="1300" dirty="0">
                <a:latin typeface="Arial" charset="0"/>
                <a:cs typeface="Arial Unicode MS" charset="0"/>
              </a:rPr>
              <a:t> de los </a:t>
            </a:r>
            <a:r>
              <a:rPr lang="en-GB" sz="1300" dirty="0" err="1">
                <a:latin typeface="Arial" charset="0"/>
                <a:cs typeface="Arial Unicode MS" charset="0"/>
              </a:rPr>
              <a:t>datos</a:t>
            </a: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- </a:t>
            </a:r>
            <a:r>
              <a:rPr lang="en-GB" sz="1300" dirty="0" err="1">
                <a:latin typeface="Arial" charset="0"/>
                <a:cs typeface="Arial Unicode MS" charset="0"/>
              </a:rPr>
              <a:t>Desde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Proyectos</a:t>
            </a:r>
            <a:r>
              <a:rPr lang="en-GB" sz="1300" dirty="0">
                <a:latin typeface="Arial" charset="0"/>
                <a:cs typeface="Arial Unicode MS" charset="0"/>
              </a:rPr>
              <a:t> Software se </a:t>
            </a:r>
            <a:r>
              <a:rPr lang="en-GB" sz="1300" dirty="0" err="1">
                <a:latin typeface="Arial" charset="0"/>
                <a:cs typeface="Arial Unicode MS" charset="0"/>
              </a:rPr>
              <a:t>definen</a:t>
            </a:r>
            <a:r>
              <a:rPr lang="en-GB" sz="1300" dirty="0">
                <a:latin typeface="Arial" charset="0"/>
                <a:cs typeface="Arial Unicode MS" charset="0"/>
              </a:rPr>
              <a:t> los </a:t>
            </a:r>
            <a:r>
              <a:rPr lang="en-GB" sz="1300" dirty="0" err="1">
                <a:latin typeface="Arial" charset="0"/>
                <a:cs typeface="Arial Unicode MS" charset="0"/>
              </a:rPr>
              <a:t>mecanismos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necesarios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para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poder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realizar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las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consultas</a:t>
            </a:r>
            <a:r>
              <a:rPr lang="en-GB" sz="1300" dirty="0">
                <a:latin typeface="Arial" charset="0"/>
                <a:cs typeface="Arial Unicode MS" charset="0"/>
              </a:rPr>
              <a:t> al </a:t>
            </a:r>
            <a:r>
              <a:rPr lang="en-GB" sz="1300" dirty="0" err="1">
                <a:latin typeface="Arial" charset="0"/>
                <a:cs typeface="Arial Unicode MS" charset="0"/>
              </a:rPr>
              <a:t>gServeis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vía</a:t>
            </a:r>
            <a:r>
              <a:rPr lang="en-GB" sz="1300" dirty="0">
                <a:latin typeface="Arial" charset="0"/>
                <a:cs typeface="Arial Unicode MS" charset="0"/>
              </a:rPr>
              <a:t> Web Services 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- </a:t>
            </a:r>
            <a:r>
              <a:rPr lang="en-GB" sz="1300" dirty="0" err="1">
                <a:latin typeface="Arial" charset="0"/>
                <a:cs typeface="Arial Unicode MS" charset="0"/>
              </a:rPr>
              <a:t>Desde</a:t>
            </a:r>
            <a:r>
              <a:rPr lang="en-GB" sz="1300" dirty="0">
                <a:latin typeface="Arial" charset="0"/>
                <a:cs typeface="Arial Unicode MS" charset="0"/>
              </a:rPr>
              <a:t> PT se </a:t>
            </a:r>
            <a:r>
              <a:rPr lang="en-GB" sz="1300" dirty="0" err="1">
                <a:latin typeface="Arial" charset="0"/>
                <a:cs typeface="Arial Unicode MS" charset="0"/>
              </a:rPr>
              <a:t>definen</a:t>
            </a:r>
            <a:r>
              <a:rPr lang="en-GB" sz="1300" dirty="0">
                <a:latin typeface="Arial" charset="0"/>
                <a:cs typeface="Arial Unicode MS" charset="0"/>
              </a:rPr>
              <a:t> los </a:t>
            </a:r>
            <a:r>
              <a:rPr lang="en-GB" sz="1300" dirty="0" err="1">
                <a:latin typeface="Arial" charset="0"/>
                <a:cs typeface="Arial Unicode MS" charset="0"/>
              </a:rPr>
              <a:t>mecanismos</a:t>
            </a:r>
            <a:r>
              <a:rPr lang="en-GB" sz="1300" dirty="0">
                <a:latin typeface="Arial" charset="0"/>
                <a:cs typeface="Arial Unicode MS" charset="0"/>
              </a:rPr>
              <a:t> en el SIGVI </a:t>
            </a:r>
            <a:r>
              <a:rPr lang="en-GB" sz="1300" dirty="0" err="1">
                <a:latin typeface="Arial" charset="0"/>
                <a:cs typeface="Arial Unicode MS" charset="0"/>
              </a:rPr>
              <a:t>para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que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realice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esas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consultas</a:t>
            </a:r>
            <a:r>
              <a:rPr lang="en-GB" sz="1300" dirty="0">
                <a:latin typeface="Arial" charset="0"/>
                <a:cs typeface="Arial Unicode MS" charset="0"/>
              </a:rPr>
              <a:t>.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b="1" dirty="0" err="1">
                <a:latin typeface="Arial" charset="0"/>
                <a:cs typeface="Arial Unicode MS" charset="0"/>
              </a:rPr>
              <a:t>Tíquets</a:t>
            </a:r>
            <a:endParaRPr lang="en-GB" sz="1300" b="1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El SIGVI </a:t>
            </a:r>
            <a:r>
              <a:rPr lang="en-GB" sz="1300" dirty="0" err="1">
                <a:latin typeface="Arial" charset="0"/>
                <a:cs typeface="Arial Unicode MS" charset="0"/>
              </a:rPr>
              <a:t>notifica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dirty="0" err="1">
                <a:latin typeface="Arial" charset="0"/>
                <a:cs typeface="Arial Unicode MS" charset="0"/>
              </a:rPr>
              <a:t>vulnerabilidades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vía</a:t>
            </a:r>
            <a:r>
              <a:rPr lang="en-GB" sz="1300" dirty="0">
                <a:latin typeface="Arial" charset="0"/>
                <a:cs typeface="Arial Unicode MS" charset="0"/>
              </a:rPr>
              <a:t> e-mail, </a:t>
            </a:r>
            <a:r>
              <a:rPr lang="en-GB" sz="1300" dirty="0" err="1">
                <a:latin typeface="Arial" charset="0"/>
                <a:cs typeface="Arial Unicode MS" charset="0"/>
              </a:rPr>
              <a:t>pero</a:t>
            </a:r>
            <a:r>
              <a:rPr lang="en-GB" sz="1300" dirty="0">
                <a:latin typeface="Arial" charset="0"/>
                <a:cs typeface="Arial Unicode MS" charset="0"/>
              </a:rPr>
              <a:t> la </a:t>
            </a:r>
            <a:r>
              <a:rPr lang="en-GB" sz="1300" dirty="0" err="1">
                <a:latin typeface="Arial" charset="0"/>
                <a:cs typeface="Arial Unicode MS" charset="0"/>
              </a:rPr>
              <a:t>manera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dirty="0" err="1">
                <a:latin typeface="Arial" charset="0"/>
                <a:cs typeface="Arial Unicode MS" charset="0"/>
              </a:rPr>
              <a:t>gestionar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incidencias</a:t>
            </a:r>
            <a:r>
              <a:rPr lang="en-GB" sz="1300" dirty="0">
                <a:latin typeface="Arial" charset="0"/>
                <a:cs typeface="Arial Unicode MS" charset="0"/>
              </a:rPr>
              <a:t> y </a:t>
            </a:r>
            <a:r>
              <a:rPr lang="en-GB" sz="1300" dirty="0" err="1">
                <a:latin typeface="Arial" charset="0"/>
                <a:cs typeface="Arial Unicode MS" charset="0"/>
              </a:rPr>
              <a:t>peticiones</a:t>
            </a:r>
            <a:r>
              <a:rPr lang="en-GB" sz="1300" dirty="0">
                <a:latin typeface="Arial" charset="0"/>
                <a:cs typeface="Arial Unicode MS" charset="0"/>
              </a:rPr>
              <a:t> en </a:t>
            </a:r>
            <a:r>
              <a:rPr lang="en-GB" sz="1300" dirty="0" err="1">
                <a:latin typeface="Arial" charset="0"/>
                <a:cs typeface="Arial Unicode MS" charset="0"/>
              </a:rPr>
              <a:t>UPCnet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es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vía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Tíquets</a:t>
            </a:r>
            <a:r>
              <a:rPr lang="en-GB" sz="1300" dirty="0">
                <a:latin typeface="Arial" charset="0"/>
                <a:cs typeface="Arial Unicode MS" charset="0"/>
              </a:rPr>
              <a:t>.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- </a:t>
            </a:r>
            <a:r>
              <a:rPr lang="en-GB" sz="1300" dirty="0" err="1">
                <a:latin typeface="Arial" charset="0"/>
                <a:cs typeface="Arial Unicode MS" charset="0"/>
              </a:rPr>
              <a:t>Desde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Proyectos</a:t>
            </a:r>
            <a:r>
              <a:rPr lang="en-GB" sz="1300" dirty="0">
                <a:latin typeface="Arial" charset="0"/>
                <a:cs typeface="Arial Unicode MS" charset="0"/>
              </a:rPr>
              <a:t> Software se </a:t>
            </a:r>
            <a:r>
              <a:rPr lang="en-GB" sz="1300" dirty="0" err="1">
                <a:latin typeface="Arial" charset="0"/>
                <a:cs typeface="Arial Unicode MS" charset="0"/>
              </a:rPr>
              <a:t>definen</a:t>
            </a:r>
            <a:r>
              <a:rPr lang="en-GB" sz="1300" dirty="0">
                <a:latin typeface="Arial" charset="0"/>
                <a:cs typeface="Arial Unicode MS" charset="0"/>
              </a:rPr>
              <a:t> los </a:t>
            </a:r>
            <a:r>
              <a:rPr lang="en-GB" sz="1300" dirty="0" err="1">
                <a:latin typeface="Arial" charset="0"/>
                <a:cs typeface="Arial Unicode MS" charset="0"/>
              </a:rPr>
              <a:t>mecanismos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necesarios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para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poder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crear</a:t>
            </a:r>
            <a:r>
              <a:rPr lang="en-GB" sz="1300" dirty="0">
                <a:latin typeface="Arial" charset="0"/>
                <a:cs typeface="Arial Unicode MS" charset="0"/>
              </a:rPr>
              <a:t> un </a:t>
            </a:r>
            <a:r>
              <a:rPr lang="en-GB" sz="1300" dirty="0" err="1">
                <a:latin typeface="Arial" charset="0"/>
                <a:cs typeface="Arial Unicode MS" charset="0"/>
              </a:rPr>
              <a:t>tíquet</a:t>
            </a:r>
            <a:r>
              <a:rPr lang="en-GB" sz="1300" dirty="0">
                <a:latin typeface="Arial" charset="0"/>
                <a:cs typeface="Arial Unicode MS" charset="0"/>
              </a:rPr>
              <a:t> en ell </a:t>
            </a:r>
            <a:r>
              <a:rPr lang="en-GB" sz="1300" dirty="0" err="1">
                <a:latin typeface="Arial" charset="0"/>
                <a:cs typeface="Arial Unicode MS" charset="0"/>
              </a:rPr>
              <a:t>gServeis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vía</a:t>
            </a:r>
            <a:r>
              <a:rPr lang="en-GB" sz="1300" dirty="0">
                <a:latin typeface="Arial" charset="0"/>
                <a:cs typeface="Arial Unicode MS" charset="0"/>
              </a:rPr>
              <a:t> Web Services 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- </a:t>
            </a:r>
            <a:r>
              <a:rPr lang="en-GB" sz="1300" dirty="0" err="1">
                <a:latin typeface="Arial" charset="0"/>
                <a:cs typeface="Arial Unicode MS" charset="0"/>
              </a:rPr>
              <a:t>Desde</a:t>
            </a:r>
            <a:r>
              <a:rPr lang="en-GB" sz="1300" dirty="0">
                <a:latin typeface="Arial" charset="0"/>
                <a:cs typeface="Arial Unicode MS" charset="0"/>
              </a:rPr>
              <a:t> PT se </a:t>
            </a:r>
            <a:r>
              <a:rPr lang="en-GB" sz="1300" dirty="0" err="1">
                <a:latin typeface="Arial" charset="0"/>
                <a:cs typeface="Arial Unicode MS" charset="0"/>
              </a:rPr>
              <a:t>definen</a:t>
            </a:r>
            <a:r>
              <a:rPr lang="en-GB" sz="1300" dirty="0">
                <a:latin typeface="Arial" charset="0"/>
                <a:cs typeface="Arial Unicode MS" charset="0"/>
              </a:rPr>
              <a:t> los </a:t>
            </a:r>
            <a:r>
              <a:rPr lang="en-GB" sz="1300" dirty="0" err="1">
                <a:latin typeface="Arial" charset="0"/>
                <a:cs typeface="Arial Unicode MS" charset="0"/>
              </a:rPr>
              <a:t>mecanismos</a:t>
            </a:r>
            <a:r>
              <a:rPr lang="en-GB" sz="1300" dirty="0">
                <a:latin typeface="Arial" charset="0"/>
                <a:cs typeface="Arial Unicode MS" charset="0"/>
              </a:rPr>
              <a:t> en el SIGVI </a:t>
            </a:r>
            <a:r>
              <a:rPr lang="en-GB" sz="1300" dirty="0" err="1">
                <a:latin typeface="Arial" charset="0"/>
                <a:cs typeface="Arial Unicode MS" charset="0"/>
              </a:rPr>
              <a:t>para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que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cree</a:t>
            </a:r>
            <a:r>
              <a:rPr lang="en-GB" sz="1300" dirty="0">
                <a:latin typeface="Arial" charset="0"/>
                <a:cs typeface="Arial Unicode MS" charset="0"/>
              </a:rPr>
              <a:t> los </a:t>
            </a:r>
            <a:r>
              <a:rPr lang="en-GB" sz="1300" dirty="0" err="1">
                <a:latin typeface="Arial" charset="0"/>
                <a:cs typeface="Arial Unicode MS" charset="0"/>
              </a:rPr>
              <a:t>tíquets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oportunos</a:t>
            </a:r>
            <a:r>
              <a:rPr lang="en-GB" sz="1300" dirty="0">
                <a:latin typeface="Arial" charset="0"/>
                <a:cs typeface="Arial Unicode MS" charset="0"/>
              </a:rPr>
              <a:t> en </a:t>
            </a:r>
            <a:r>
              <a:rPr lang="en-GB" sz="1300" dirty="0" err="1">
                <a:latin typeface="Arial" charset="0"/>
                <a:cs typeface="Arial Unicode MS" charset="0"/>
              </a:rPr>
              <a:t>gServeis</a:t>
            </a:r>
            <a:r>
              <a:rPr lang="en-GB" sz="1300" dirty="0">
                <a:latin typeface="Arial" charset="0"/>
                <a:cs typeface="Arial Unicode MS" charset="0"/>
              </a:rPr>
              <a:t> al </a:t>
            </a:r>
            <a:r>
              <a:rPr lang="en-GB" sz="1300" dirty="0" err="1">
                <a:latin typeface="Arial" charset="0"/>
                <a:cs typeface="Arial Unicode MS" charset="0"/>
              </a:rPr>
              <a:t>grupo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adecuado</a:t>
            </a:r>
            <a:r>
              <a:rPr lang="en-GB" sz="1300" dirty="0">
                <a:latin typeface="Arial" charset="0"/>
                <a:cs typeface="Arial Unicode MS" charset="0"/>
              </a:rPr>
              <a:t>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A5F5D5A-5FAA-4729-9249-0B25E310575F}" type="slidenum">
              <a:rPr lang="en-GB"/>
              <a:pPr/>
              <a:t>7</a:t>
            </a:fld>
            <a:endParaRPr lang="en-GB"/>
          </a:p>
        </p:txBody>
      </p:sp>
      <p:sp>
        <p:nvSpPr>
          <p:cNvPr id="2048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17575" y="754063"/>
            <a:ext cx="4960938" cy="3721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9324" y="4714215"/>
            <a:ext cx="5437441" cy="43826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0" tIns="0" rIns="0" bIns="0"/>
          <a:lstStyle/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b="1" dirty="0">
                <a:latin typeface="Arial" charset="0"/>
                <a:cs typeface="Arial Unicode MS" charset="0"/>
              </a:rPr>
              <a:t>No hay un </a:t>
            </a:r>
            <a:r>
              <a:rPr lang="en-GB" sz="1300" b="1" dirty="0" err="1">
                <a:latin typeface="Arial" charset="0"/>
                <a:cs typeface="Arial Unicode MS" charset="0"/>
              </a:rPr>
              <a:t>estándar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único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>
                <a:latin typeface="Arial" charset="0"/>
                <a:cs typeface="Arial Unicode MS" charset="0"/>
              </a:rPr>
              <a:t>en la </a:t>
            </a:r>
            <a:r>
              <a:rPr lang="en-GB" sz="1300" dirty="0" err="1">
                <a:latin typeface="Arial" charset="0"/>
                <a:cs typeface="Arial Unicode MS" charset="0"/>
              </a:rPr>
              <a:t>gestión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dirty="0" err="1">
                <a:latin typeface="Arial" charset="0"/>
                <a:cs typeface="Arial Unicode MS" charset="0"/>
              </a:rPr>
              <a:t>las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vulnerabilidades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informáticas</a:t>
            </a:r>
            <a:r>
              <a:rPr lang="en-GB" sz="1300" dirty="0">
                <a:latin typeface="Arial" charset="0"/>
                <a:cs typeface="Arial Unicode MS" charset="0"/>
              </a:rPr>
              <a:t>, no obstante el SCAP </a:t>
            </a:r>
            <a:r>
              <a:rPr lang="en-GB" sz="1300" dirty="0" err="1">
                <a:latin typeface="Arial" charset="0"/>
                <a:cs typeface="Arial Unicode MS" charset="0"/>
              </a:rPr>
              <a:t>es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uno</a:t>
            </a:r>
            <a:r>
              <a:rPr lang="en-GB" sz="1300" dirty="0">
                <a:latin typeface="Arial" charset="0"/>
                <a:cs typeface="Arial Unicode MS" charset="0"/>
              </a:rPr>
              <a:t> de los </a:t>
            </a:r>
            <a:r>
              <a:rPr lang="en-GB" sz="1300" dirty="0" err="1">
                <a:latin typeface="Arial" charset="0"/>
                <a:cs typeface="Arial Unicode MS" charset="0"/>
              </a:rPr>
              <a:t>que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más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fuerza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tienen</a:t>
            </a:r>
            <a:r>
              <a:rPr lang="en-GB" sz="1300" dirty="0">
                <a:latin typeface="Arial" charset="0"/>
                <a:cs typeface="Arial Unicode MS" charset="0"/>
              </a:rPr>
              <a:t>, </a:t>
            </a:r>
            <a:r>
              <a:rPr lang="en-GB" sz="1300" dirty="0" err="1">
                <a:latin typeface="Arial" charset="0"/>
                <a:cs typeface="Arial Unicode MS" charset="0"/>
              </a:rPr>
              <a:t>sobre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todo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porque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está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bajo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entidades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gubernamentales</a:t>
            </a:r>
            <a:r>
              <a:rPr lang="en-GB" sz="1300" dirty="0">
                <a:latin typeface="Arial" charset="0"/>
                <a:cs typeface="Arial Unicode MS" charset="0"/>
              </a:rPr>
              <a:t> de los </a:t>
            </a:r>
            <a:r>
              <a:rPr lang="en-GB" sz="1300" dirty="0" err="1">
                <a:latin typeface="Arial" charset="0"/>
                <a:cs typeface="Arial Unicode MS" charset="0"/>
              </a:rPr>
              <a:t>estados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unidos</a:t>
            </a:r>
            <a:r>
              <a:rPr lang="en-GB" sz="1300" dirty="0">
                <a:latin typeface="Arial" charset="0"/>
                <a:cs typeface="Arial Unicode MS" charset="0"/>
              </a:rPr>
              <a:t>, </a:t>
            </a:r>
            <a:r>
              <a:rPr lang="en-GB" sz="1300" dirty="0" err="1">
                <a:latin typeface="Arial" charset="0"/>
                <a:cs typeface="Arial Unicode MS" charset="0"/>
              </a:rPr>
              <a:t>como</a:t>
            </a:r>
            <a:r>
              <a:rPr lang="en-GB" sz="1300" dirty="0">
                <a:latin typeface="Arial" charset="0"/>
                <a:cs typeface="Arial Unicode MS" charset="0"/>
              </a:rPr>
              <a:t> el </a:t>
            </a:r>
            <a:r>
              <a:rPr lang="en-GB" sz="1300" b="1" dirty="0">
                <a:latin typeface="Arial" charset="0"/>
                <a:cs typeface="Arial Unicode MS" charset="0"/>
              </a:rPr>
              <a:t>NIST </a:t>
            </a:r>
            <a:r>
              <a:rPr lang="en-GB" sz="1300" dirty="0">
                <a:latin typeface="Arial" charset="0"/>
                <a:cs typeface="Arial Unicode MS" charset="0"/>
              </a:rPr>
              <a:t>o la </a:t>
            </a:r>
            <a:r>
              <a:rPr lang="en-GB" sz="1300" b="1" dirty="0">
                <a:latin typeface="Arial" charset="0"/>
                <a:cs typeface="Arial Unicode MS" charset="0"/>
              </a:rPr>
              <a:t>NSA</a:t>
            </a:r>
            <a:r>
              <a:rPr lang="en-GB" sz="1300" dirty="0">
                <a:latin typeface="Arial" charset="0"/>
                <a:cs typeface="Arial Unicode MS" charset="0"/>
              </a:rPr>
              <a:t>.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Para </a:t>
            </a:r>
            <a:r>
              <a:rPr lang="en-GB" sz="1300" dirty="0" err="1">
                <a:latin typeface="Arial" charset="0"/>
                <a:cs typeface="Arial Unicode MS" charset="0"/>
              </a:rPr>
              <a:t>que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una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aplicación</a:t>
            </a:r>
            <a:r>
              <a:rPr lang="en-GB" sz="1300" dirty="0">
                <a:latin typeface="Arial" charset="0"/>
                <a:cs typeface="Arial Unicode MS" charset="0"/>
              </a:rPr>
              <a:t> sea “SCAP compatible” </a:t>
            </a:r>
            <a:r>
              <a:rPr lang="en-GB" sz="1300" dirty="0" err="1">
                <a:latin typeface="Arial" charset="0"/>
                <a:cs typeface="Arial Unicode MS" charset="0"/>
              </a:rPr>
              <a:t>debe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cumplir</a:t>
            </a:r>
            <a:r>
              <a:rPr lang="en-GB" sz="1300" dirty="0">
                <a:latin typeface="Arial" charset="0"/>
                <a:cs typeface="Arial Unicode MS" charset="0"/>
              </a:rPr>
              <a:t>, al </a:t>
            </a:r>
            <a:r>
              <a:rPr lang="en-GB" sz="1300" dirty="0" err="1">
                <a:latin typeface="Arial" charset="0"/>
                <a:cs typeface="Arial Unicode MS" charset="0"/>
              </a:rPr>
              <a:t>menos</a:t>
            </a:r>
            <a:r>
              <a:rPr lang="en-GB" sz="1300" dirty="0">
                <a:latin typeface="Arial" charset="0"/>
                <a:cs typeface="Arial Unicode MS" charset="0"/>
              </a:rPr>
              <a:t>, con </a:t>
            </a:r>
            <a:r>
              <a:rPr lang="en-GB" sz="1300" dirty="0" err="1">
                <a:latin typeface="Arial" charset="0"/>
                <a:cs typeface="Arial Unicode MS" charset="0"/>
              </a:rPr>
              <a:t>tres</a:t>
            </a:r>
            <a:r>
              <a:rPr lang="en-GB" sz="1300" dirty="0">
                <a:latin typeface="Arial" charset="0"/>
                <a:cs typeface="Arial Unicode MS" charset="0"/>
              </a:rPr>
              <a:t> de los </a:t>
            </a:r>
            <a:r>
              <a:rPr lang="en-GB" sz="1300" dirty="0" err="1">
                <a:latin typeface="Arial" charset="0"/>
                <a:cs typeface="Arial Unicode MS" charset="0"/>
              </a:rPr>
              <a:t>seis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protocolos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dirty="0" err="1">
                <a:latin typeface="Arial" charset="0"/>
                <a:cs typeface="Arial Unicode MS" charset="0"/>
              </a:rPr>
              <a:t>gestión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dirty="0" err="1">
                <a:latin typeface="Arial" charset="0"/>
                <a:cs typeface="Arial Unicode MS" charset="0"/>
              </a:rPr>
              <a:t>vulnerabilidades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informáticas</a:t>
            </a:r>
            <a:r>
              <a:rPr lang="en-GB" sz="1300" dirty="0">
                <a:latin typeface="Arial" charset="0"/>
                <a:cs typeface="Arial Unicode MS" charset="0"/>
              </a:rPr>
              <a:t>. De </a:t>
            </a:r>
            <a:r>
              <a:rPr lang="en-GB" sz="1300" dirty="0" err="1">
                <a:latin typeface="Arial" charset="0"/>
                <a:cs typeface="Arial Unicode MS" charset="0"/>
              </a:rPr>
              <a:t>ellos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hemos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escogido</a:t>
            </a:r>
            <a:r>
              <a:rPr lang="en-GB" sz="1300" dirty="0">
                <a:latin typeface="Arial" charset="0"/>
                <a:cs typeface="Arial Unicode MS" charset="0"/>
              </a:rPr>
              <a:t> los </a:t>
            </a:r>
            <a:r>
              <a:rPr lang="en-GB" sz="1300" dirty="0" err="1">
                <a:latin typeface="Arial" charset="0"/>
                <a:cs typeface="Arial Unicode MS" charset="0"/>
              </a:rPr>
              <a:t>que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más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entran</a:t>
            </a:r>
            <a:r>
              <a:rPr lang="en-GB" sz="1300" dirty="0">
                <a:latin typeface="Arial" charset="0"/>
                <a:cs typeface="Arial Unicode MS" charset="0"/>
              </a:rPr>
              <a:t> en el </a:t>
            </a:r>
            <a:r>
              <a:rPr lang="en-GB" sz="1300" dirty="0" err="1">
                <a:latin typeface="Arial" charset="0"/>
                <a:cs typeface="Arial Unicode MS" charset="0"/>
              </a:rPr>
              <a:t>ámbito</a:t>
            </a:r>
            <a:r>
              <a:rPr lang="en-GB" sz="1300" dirty="0">
                <a:latin typeface="Arial" charset="0"/>
                <a:cs typeface="Arial Unicode MS" charset="0"/>
              </a:rPr>
              <a:t> del SIGVI y </a:t>
            </a:r>
            <a:r>
              <a:rPr lang="en-GB" sz="1300" dirty="0" err="1">
                <a:latin typeface="Arial" charset="0"/>
                <a:cs typeface="Arial Unicode MS" charset="0"/>
              </a:rPr>
              <a:t>hemos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adaptado</a:t>
            </a:r>
            <a:r>
              <a:rPr lang="en-GB" sz="1300" dirty="0">
                <a:latin typeface="Arial" charset="0"/>
                <a:cs typeface="Arial Unicode MS" charset="0"/>
              </a:rPr>
              <a:t> la </a:t>
            </a:r>
            <a:r>
              <a:rPr lang="en-GB" sz="1300" dirty="0" err="1">
                <a:latin typeface="Arial" charset="0"/>
                <a:cs typeface="Arial Unicode MS" charset="0"/>
              </a:rPr>
              <a:t>aplicación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para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cumplirlos</a:t>
            </a:r>
            <a:r>
              <a:rPr lang="en-GB" sz="1300" dirty="0">
                <a:latin typeface="Arial" charset="0"/>
                <a:cs typeface="Arial Unicode MS" charset="0"/>
              </a:rPr>
              <a:t>.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b="1" dirty="0">
                <a:latin typeface="Arial" charset="0"/>
                <a:cs typeface="Arial Unicode MS" charset="0"/>
              </a:rPr>
              <a:t>CVE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trata</a:t>
            </a:r>
            <a:r>
              <a:rPr lang="en-GB" sz="1300" dirty="0">
                <a:latin typeface="Arial" charset="0"/>
                <a:cs typeface="Arial Unicode MS" charset="0"/>
              </a:rPr>
              <a:t> de la </a:t>
            </a:r>
            <a:r>
              <a:rPr lang="en-GB" sz="1300" b="1" dirty="0" err="1">
                <a:latin typeface="Arial" charset="0"/>
                <a:cs typeface="Arial Unicode MS" charset="0"/>
              </a:rPr>
              <a:t>publicación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>
                <a:latin typeface="Arial" charset="0"/>
                <a:cs typeface="Arial Unicode MS" charset="0"/>
              </a:rPr>
              <a:t>de </a:t>
            </a:r>
            <a:r>
              <a:rPr lang="en-GB" sz="1300" dirty="0" err="1">
                <a:latin typeface="Arial" charset="0"/>
                <a:cs typeface="Arial Unicode MS" charset="0"/>
              </a:rPr>
              <a:t>vulnerabilidades</a:t>
            </a: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b="1" dirty="0">
                <a:latin typeface="Arial" charset="0"/>
                <a:cs typeface="Arial Unicode MS" charset="0"/>
              </a:rPr>
              <a:t>CPE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trata</a:t>
            </a:r>
            <a:r>
              <a:rPr lang="en-GB" sz="1300" dirty="0">
                <a:latin typeface="Arial" charset="0"/>
                <a:cs typeface="Arial Unicode MS" charset="0"/>
              </a:rPr>
              <a:t> de los </a:t>
            </a:r>
            <a:r>
              <a:rPr lang="en-GB" sz="1300" b="1" dirty="0" err="1">
                <a:latin typeface="Arial" charset="0"/>
                <a:cs typeface="Arial Unicode MS" charset="0"/>
              </a:rPr>
              <a:t>diccionarios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dirty="0" err="1">
                <a:latin typeface="Arial" charset="0"/>
                <a:cs typeface="Arial Unicode MS" charset="0"/>
              </a:rPr>
              <a:t>aplicaciones</a:t>
            </a: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b="1" dirty="0">
                <a:latin typeface="Arial" charset="0"/>
                <a:cs typeface="Arial Unicode MS" charset="0"/>
              </a:rPr>
              <a:t>CVSS </a:t>
            </a:r>
            <a:r>
              <a:rPr lang="en-GB" sz="1300" dirty="0" err="1">
                <a:latin typeface="Arial" charset="0"/>
                <a:cs typeface="Arial Unicode MS" charset="0"/>
              </a:rPr>
              <a:t>trata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b="1" dirty="0" err="1">
                <a:latin typeface="Arial" charset="0"/>
                <a:cs typeface="Arial Unicode MS" charset="0"/>
              </a:rPr>
              <a:t>métricas</a:t>
            </a:r>
            <a:r>
              <a:rPr lang="en-GB" sz="1300" b="1" dirty="0">
                <a:latin typeface="Arial" charset="0"/>
                <a:cs typeface="Arial Unicode MS" charset="0"/>
              </a:rPr>
              <a:t> de </a:t>
            </a:r>
            <a:r>
              <a:rPr lang="en-GB" sz="1300" b="1" dirty="0" err="1">
                <a:latin typeface="Arial" charset="0"/>
                <a:cs typeface="Arial Unicode MS" charset="0"/>
              </a:rPr>
              <a:t>puntuación</a:t>
            </a:r>
            <a:r>
              <a:rPr lang="en-GB" sz="1300" b="1" dirty="0">
                <a:latin typeface="Arial" charset="0"/>
                <a:cs typeface="Arial Unicode MS" charset="0"/>
              </a:rPr>
              <a:t> de la </a:t>
            </a:r>
            <a:r>
              <a:rPr lang="en-GB" sz="1300" b="1" dirty="0" err="1">
                <a:latin typeface="Arial" charset="0"/>
                <a:cs typeface="Arial Unicode MS" charset="0"/>
              </a:rPr>
              <a:t>criticidad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>
                <a:latin typeface="Arial" charset="0"/>
                <a:cs typeface="Arial Unicode MS" charset="0"/>
              </a:rPr>
              <a:t>de </a:t>
            </a:r>
            <a:r>
              <a:rPr lang="en-GB" sz="1300" dirty="0" err="1">
                <a:latin typeface="Arial" charset="0"/>
                <a:cs typeface="Arial Unicode MS" charset="0"/>
              </a:rPr>
              <a:t>vulnerabilidades</a:t>
            </a:r>
            <a:endParaRPr lang="en-GB" sz="1300" dirty="0">
              <a:latin typeface="Arial" charset="0"/>
              <a:cs typeface="Arial Unicode MS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6B6A932-2470-437D-B458-46579FE836E5}" type="slidenum">
              <a:rPr lang="en-GB"/>
              <a:pPr/>
              <a:t>8</a:t>
            </a:fld>
            <a:endParaRPr lang="en-GB"/>
          </a:p>
        </p:txBody>
      </p:sp>
      <p:sp>
        <p:nvSpPr>
          <p:cNvPr id="2150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17575" y="754063"/>
            <a:ext cx="4960938" cy="3721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9324" y="4714215"/>
            <a:ext cx="5437441" cy="43826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0" tIns="0" rIns="0" bIns="0"/>
          <a:lstStyle/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Como </a:t>
            </a:r>
            <a:r>
              <a:rPr lang="en-GB" sz="1300" dirty="0" err="1">
                <a:latin typeface="Arial" charset="0"/>
                <a:cs typeface="Arial Unicode MS" charset="0"/>
              </a:rPr>
              <a:t>cualquier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aplicación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que</a:t>
            </a:r>
            <a:r>
              <a:rPr lang="en-GB" sz="1300" dirty="0">
                <a:latin typeface="Arial" charset="0"/>
                <a:cs typeface="Arial Unicode MS" charset="0"/>
              </a:rPr>
              <a:t> se </a:t>
            </a:r>
            <a:r>
              <a:rPr lang="en-GB" sz="1300" dirty="0" err="1">
                <a:latin typeface="Arial" charset="0"/>
                <a:cs typeface="Arial Unicode MS" charset="0"/>
              </a:rPr>
              <a:t>precie</a:t>
            </a:r>
            <a:r>
              <a:rPr lang="en-GB" sz="1300" dirty="0">
                <a:latin typeface="Arial" charset="0"/>
                <a:cs typeface="Arial Unicode MS" charset="0"/>
              </a:rPr>
              <a:t>, </a:t>
            </a:r>
            <a:r>
              <a:rPr lang="en-GB" sz="1300" dirty="0" err="1">
                <a:latin typeface="Arial" charset="0"/>
                <a:cs typeface="Arial Unicode MS" charset="0"/>
              </a:rPr>
              <a:t>es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necesario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tener</a:t>
            </a:r>
            <a:r>
              <a:rPr lang="en-GB" sz="1300" dirty="0">
                <a:latin typeface="Arial" charset="0"/>
                <a:cs typeface="Arial Unicode MS" charset="0"/>
              </a:rPr>
              <a:t> la </a:t>
            </a:r>
            <a:r>
              <a:rPr lang="en-GB" sz="1300" dirty="0" err="1">
                <a:latin typeface="Arial" charset="0"/>
                <a:cs typeface="Arial Unicode MS" charset="0"/>
              </a:rPr>
              <a:t>puerta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dirty="0" err="1">
                <a:latin typeface="Arial" charset="0"/>
                <a:cs typeface="Arial Unicode MS" charset="0"/>
              </a:rPr>
              <a:t>entrada</a:t>
            </a:r>
            <a:r>
              <a:rPr lang="en-GB" sz="1300" dirty="0">
                <a:latin typeface="Arial" charset="0"/>
                <a:cs typeface="Arial Unicode MS" charset="0"/>
              </a:rPr>
              <a:t> a la </a:t>
            </a:r>
            <a:r>
              <a:rPr lang="en-GB" sz="1300" dirty="0" err="1">
                <a:latin typeface="Arial" charset="0"/>
                <a:cs typeface="Arial Unicode MS" charset="0"/>
              </a:rPr>
              <a:t>aplicación</a:t>
            </a:r>
            <a:r>
              <a:rPr lang="en-GB" sz="1300" dirty="0">
                <a:latin typeface="Arial" charset="0"/>
                <a:cs typeface="Arial Unicode MS" charset="0"/>
              </a:rPr>
              <a:t>, </a:t>
            </a:r>
            <a:r>
              <a:rPr lang="en-GB" sz="1300" dirty="0" err="1">
                <a:latin typeface="Arial" charset="0"/>
                <a:cs typeface="Arial Unicode MS" charset="0"/>
              </a:rPr>
              <a:t>donde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poder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acceder</a:t>
            </a:r>
            <a:r>
              <a:rPr lang="en-GB" sz="1300" dirty="0">
                <a:latin typeface="Arial" charset="0"/>
                <a:cs typeface="Arial Unicode MS" charset="0"/>
              </a:rPr>
              <a:t> a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La </a:t>
            </a:r>
            <a:r>
              <a:rPr lang="en-GB" sz="1300" b="1" dirty="0" err="1">
                <a:latin typeface="Arial" charset="0"/>
                <a:cs typeface="Arial Unicode MS" charset="0"/>
              </a:rPr>
              <a:t>información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referente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>
                <a:latin typeface="Arial" charset="0"/>
                <a:cs typeface="Arial Unicode MS" charset="0"/>
              </a:rPr>
              <a:t>a la </a:t>
            </a:r>
            <a:r>
              <a:rPr lang="en-GB" sz="1300" dirty="0" err="1">
                <a:latin typeface="Arial" charset="0"/>
                <a:cs typeface="Arial Unicode MS" charset="0"/>
              </a:rPr>
              <a:t>aplicación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como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documentación</a:t>
            </a:r>
            <a:r>
              <a:rPr lang="en-GB" sz="1300" b="1" dirty="0">
                <a:latin typeface="Arial" charset="0"/>
                <a:cs typeface="Arial Unicode MS" charset="0"/>
              </a:rPr>
              <a:t> y </a:t>
            </a:r>
            <a:r>
              <a:rPr lang="en-GB" sz="1300" b="1" dirty="0" err="1">
                <a:latin typeface="Arial" charset="0"/>
                <a:cs typeface="Arial Unicode MS" charset="0"/>
              </a:rPr>
              <a:t>noticias</a:t>
            </a:r>
            <a:endParaRPr lang="en-GB" sz="1300" b="1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 err="1">
                <a:latin typeface="Arial" charset="0"/>
                <a:cs typeface="Arial Unicode MS" charset="0"/>
              </a:rPr>
              <a:t>Acceso</a:t>
            </a:r>
            <a:r>
              <a:rPr lang="en-GB" sz="1300" dirty="0">
                <a:latin typeface="Arial" charset="0"/>
                <a:cs typeface="Arial Unicode MS" charset="0"/>
              </a:rPr>
              <a:t> a la </a:t>
            </a:r>
            <a:r>
              <a:rPr lang="en-GB" sz="1300" b="1" dirty="0">
                <a:latin typeface="Arial" charset="0"/>
                <a:cs typeface="Arial Unicode MS" charset="0"/>
              </a:rPr>
              <a:t>demo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 err="1">
                <a:latin typeface="Arial" charset="0"/>
                <a:cs typeface="Arial Unicode MS" charset="0"/>
              </a:rPr>
              <a:t>Acceso</a:t>
            </a:r>
            <a:r>
              <a:rPr lang="en-GB" sz="1300" dirty="0">
                <a:latin typeface="Arial" charset="0"/>
                <a:cs typeface="Arial Unicode MS" charset="0"/>
              </a:rPr>
              <a:t> al </a:t>
            </a:r>
            <a:r>
              <a:rPr lang="en-GB" sz="1300" b="1" dirty="0">
                <a:latin typeface="Arial" charset="0"/>
                <a:cs typeface="Arial Unicode MS" charset="0"/>
              </a:rPr>
              <a:t>software </a:t>
            </a:r>
            <a:r>
              <a:rPr lang="en-GB" sz="1300" dirty="0" err="1">
                <a:latin typeface="Arial" charset="0"/>
                <a:cs typeface="Arial Unicode MS" charset="0"/>
              </a:rPr>
              <a:t>para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descargar</a:t>
            </a:r>
            <a:r>
              <a:rPr lang="en-GB" sz="1300" b="1" dirty="0">
                <a:latin typeface="Arial" charset="0"/>
                <a:cs typeface="Arial Unicode MS" charset="0"/>
              </a:rPr>
              <a:t> e </a:t>
            </a:r>
            <a:r>
              <a:rPr lang="en-GB" sz="1300" b="1" dirty="0" err="1">
                <a:latin typeface="Arial" charset="0"/>
                <a:cs typeface="Arial Unicode MS" charset="0"/>
              </a:rPr>
              <a:t>instalar</a:t>
            </a:r>
            <a:endParaRPr lang="en-GB" sz="1300" b="1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Para </a:t>
            </a:r>
            <a:r>
              <a:rPr lang="en-GB" sz="1300" dirty="0" err="1">
                <a:latin typeface="Arial" charset="0"/>
                <a:cs typeface="Arial Unicode MS" charset="0"/>
              </a:rPr>
              <a:t>ello</a:t>
            </a:r>
            <a:r>
              <a:rPr lang="en-GB" sz="1300" dirty="0">
                <a:latin typeface="Arial" charset="0"/>
                <a:cs typeface="Arial Unicode MS" charset="0"/>
              </a:rPr>
              <a:t> se ha </a:t>
            </a:r>
            <a:r>
              <a:rPr lang="en-GB" sz="1300" b="1" dirty="0" err="1">
                <a:latin typeface="Arial" charset="0"/>
                <a:cs typeface="Arial Unicode MS" charset="0"/>
              </a:rPr>
              <a:t>creado</a:t>
            </a:r>
            <a:r>
              <a:rPr lang="en-GB" sz="1300" b="1" dirty="0">
                <a:latin typeface="Arial" charset="0"/>
                <a:cs typeface="Arial Unicode MS" charset="0"/>
              </a:rPr>
              <a:t> en un </a:t>
            </a:r>
            <a:r>
              <a:rPr lang="en-GB" sz="1300" b="1" dirty="0" err="1">
                <a:latin typeface="Arial" charset="0"/>
                <a:cs typeface="Arial Unicode MS" charset="0"/>
              </a:rPr>
              <a:t>servidor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>
                <a:latin typeface="Arial" charset="0"/>
                <a:cs typeface="Arial Unicode MS" charset="0"/>
              </a:rPr>
              <a:t>con </a:t>
            </a:r>
            <a:r>
              <a:rPr lang="en-GB" sz="1300" dirty="0" err="1">
                <a:latin typeface="Arial" charset="0"/>
                <a:cs typeface="Arial Unicode MS" charset="0"/>
              </a:rPr>
              <a:t>una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dirección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b="1" dirty="0" err="1">
                <a:latin typeface="Arial" charset="0"/>
                <a:cs typeface="Arial Unicode MS" charset="0"/>
              </a:rPr>
              <a:t>UPCnet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>
                <a:latin typeface="Arial" charset="0"/>
                <a:cs typeface="Arial Unicode MS" charset="0"/>
              </a:rPr>
              <a:t>un </a:t>
            </a:r>
            <a:r>
              <a:rPr lang="en-GB" sz="1300" b="1" dirty="0" err="1">
                <a:latin typeface="Arial" charset="0"/>
                <a:cs typeface="Arial Unicode MS" charset="0"/>
              </a:rPr>
              <a:t>pequeño</a:t>
            </a:r>
            <a:r>
              <a:rPr lang="en-GB" sz="1300" b="1" dirty="0">
                <a:latin typeface="Arial" charset="0"/>
                <a:cs typeface="Arial Unicode MS" charset="0"/>
              </a:rPr>
              <a:t> portal </a:t>
            </a:r>
            <a:r>
              <a:rPr lang="en-GB" sz="1300" dirty="0">
                <a:latin typeface="Arial" charset="0"/>
                <a:cs typeface="Arial Unicode MS" charset="0"/>
              </a:rPr>
              <a:t>con </a:t>
            </a:r>
            <a:r>
              <a:rPr lang="en-GB" sz="1300" dirty="0" err="1">
                <a:latin typeface="Arial" charset="0"/>
                <a:cs typeface="Arial Unicode MS" charset="0"/>
              </a:rPr>
              <a:t>una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b="1" dirty="0" err="1">
                <a:latin typeface="Arial" charset="0"/>
                <a:cs typeface="Arial Unicode MS" charset="0"/>
              </a:rPr>
              <a:t>instancia</a:t>
            </a:r>
            <a:r>
              <a:rPr lang="en-GB" sz="1300" b="1" dirty="0">
                <a:latin typeface="Arial" charset="0"/>
                <a:cs typeface="Arial Unicode MS" charset="0"/>
              </a:rPr>
              <a:t> </a:t>
            </a:r>
            <a:r>
              <a:rPr lang="en-GB" sz="1300" dirty="0">
                <a:latin typeface="Arial" charset="0"/>
                <a:cs typeface="Arial Unicode MS" charset="0"/>
              </a:rPr>
              <a:t>del SIGVI R2, </a:t>
            </a:r>
            <a:r>
              <a:rPr lang="en-GB" sz="1300" dirty="0" err="1">
                <a:latin typeface="Arial" charset="0"/>
                <a:cs typeface="Arial Unicode MS" charset="0"/>
              </a:rPr>
              <a:t>donde</a:t>
            </a:r>
            <a:r>
              <a:rPr lang="en-GB" sz="1300" dirty="0">
                <a:latin typeface="Arial" charset="0"/>
                <a:cs typeface="Arial Unicode MS" charset="0"/>
              </a:rPr>
              <a:t> la </a:t>
            </a:r>
            <a:r>
              <a:rPr lang="en-GB" sz="1300" dirty="0" err="1">
                <a:latin typeface="Arial" charset="0"/>
                <a:cs typeface="Arial Unicode MS" charset="0"/>
              </a:rPr>
              <a:t>gente</a:t>
            </a:r>
            <a:r>
              <a:rPr lang="en-GB" sz="1300" dirty="0">
                <a:latin typeface="Arial" charset="0"/>
                <a:cs typeface="Arial Unicode MS" charset="0"/>
              </a:rPr>
              <a:t> se </a:t>
            </a:r>
            <a:r>
              <a:rPr lang="en-GB" sz="1300" dirty="0" err="1">
                <a:latin typeface="Arial" charset="0"/>
                <a:cs typeface="Arial Unicode MS" charset="0"/>
              </a:rPr>
              <a:t>puede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dar</a:t>
            </a:r>
            <a:r>
              <a:rPr lang="en-GB" sz="1300" dirty="0">
                <a:latin typeface="Arial" charset="0"/>
                <a:cs typeface="Arial Unicode MS" charset="0"/>
              </a:rPr>
              <a:t> de </a:t>
            </a:r>
            <a:r>
              <a:rPr lang="en-GB" sz="1300" dirty="0" err="1">
                <a:latin typeface="Arial" charset="0"/>
                <a:cs typeface="Arial Unicode MS" charset="0"/>
              </a:rPr>
              <a:t>alta</a:t>
            </a:r>
            <a:r>
              <a:rPr lang="en-GB" sz="1300" dirty="0">
                <a:latin typeface="Arial" charset="0"/>
                <a:cs typeface="Arial Unicode MS" charset="0"/>
              </a:rPr>
              <a:t> y </a:t>
            </a:r>
            <a:r>
              <a:rPr lang="en-GB" sz="1300" dirty="0" err="1">
                <a:latin typeface="Arial" charset="0"/>
                <a:cs typeface="Arial Unicode MS" charset="0"/>
              </a:rPr>
              <a:t>probar</a:t>
            </a:r>
            <a:r>
              <a:rPr lang="en-GB" sz="1300" dirty="0">
                <a:latin typeface="Arial" charset="0"/>
                <a:cs typeface="Arial Unicode MS" charset="0"/>
              </a:rPr>
              <a:t> la </a:t>
            </a:r>
            <a:r>
              <a:rPr lang="en-GB" sz="1300" dirty="0" err="1">
                <a:latin typeface="Arial" charset="0"/>
                <a:cs typeface="Arial Unicode MS" charset="0"/>
              </a:rPr>
              <a:t>aplicación</a:t>
            </a:r>
            <a:r>
              <a:rPr lang="en-GB" sz="1300" dirty="0">
                <a:latin typeface="Arial" charset="0"/>
                <a:cs typeface="Arial Unicode MS" charset="0"/>
              </a:rPr>
              <a:t>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B4FB899-8FF6-473F-9D37-D808EE01771A}" type="slidenum">
              <a:rPr lang="en-GB"/>
              <a:pPr/>
              <a:t>9</a:t>
            </a:fld>
            <a:endParaRPr lang="en-GB"/>
          </a:p>
        </p:txBody>
      </p:sp>
      <p:sp>
        <p:nvSpPr>
          <p:cNvPr id="225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17575" y="754063"/>
            <a:ext cx="4960938" cy="3721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9324" y="4714215"/>
            <a:ext cx="5437441" cy="43826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0" tIns="0" rIns="0" bIns="0"/>
          <a:lstStyle/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Es </a:t>
            </a:r>
            <a:r>
              <a:rPr lang="en-GB" sz="1300" dirty="0" err="1">
                <a:latin typeface="Arial" charset="0"/>
                <a:cs typeface="Arial Unicode MS" charset="0"/>
              </a:rPr>
              <a:t>una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instancia</a:t>
            </a:r>
            <a:r>
              <a:rPr lang="en-GB" sz="1300" dirty="0">
                <a:latin typeface="Arial" charset="0"/>
                <a:cs typeface="Arial Unicode MS" charset="0"/>
              </a:rPr>
              <a:t> de la </a:t>
            </a:r>
            <a:r>
              <a:rPr lang="en-GB" sz="1300" dirty="0" err="1">
                <a:latin typeface="Arial" charset="0"/>
                <a:cs typeface="Arial Unicode MS" charset="0"/>
              </a:rPr>
              <a:t>última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versión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publicada</a:t>
            </a:r>
            <a:r>
              <a:rPr lang="en-GB" sz="1300" dirty="0">
                <a:latin typeface="Arial" charset="0"/>
                <a:cs typeface="Arial Unicode MS" charset="0"/>
              </a:rPr>
              <a:t> del SIGVI R2, </a:t>
            </a:r>
            <a:r>
              <a:rPr lang="en-GB" sz="1300" dirty="0" err="1">
                <a:latin typeface="Arial" charset="0"/>
                <a:cs typeface="Arial Unicode MS" charset="0"/>
              </a:rPr>
              <a:t>totalmente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funcional</a:t>
            </a:r>
            <a:r>
              <a:rPr lang="en-GB" sz="1300" dirty="0">
                <a:latin typeface="Arial" charset="0"/>
                <a:cs typeface="Arial Unicode MS" charset="0"/>
              </a:rPr>
              <a:t>.</a:t>
            </a: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endParaRPr lang="en-GB" sz="1300" dirty="0">
              <a:latin typeface="Arial" charset="0"/>
              <a:cs typeface="Arial Unicode MS" charset="0"/>
            </a:endParaRPr>
          </a:p>
          <a:p>
            <a:pPr marL="197786" indent="-197786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63165" algn="l"/>
                <a:tab pos="1326330" algn="l"/>
                <a:tab pos="1989494" algn="l"/>
                <a:tab pos="2652659" algn="l"/>
                <a:tab pos="3315824" algn="l"/>
                <a:tab pos="3978989" algn="l"/>
                <a:tab pos="4642154" algn="l"/>
                <a:tab pos="5305318" algn="l"/>
              </a:tabLst>
            </a:pPr>
            <a:r>
              <a:rPr lang="en-GB" sz="1300" dirty="0">
                <a:latin typeface="Arial" charset="0"/>
                <a:cs typeface="Arial Unicode MS" charset="0"/>
              </a:rPr>
              <a:t>En la demo hay </a:t>
            </a:r>
            <a:r>
              <a:rPr lang="en-GB" sz="1300" dirty="0" err="1">
                <a:latin typeface="Arial" charset="0"/>
                <a:cs typeface="Arial Unicode MS" charset="0"/>
              </a:rPr>
              <a:t>actualmente</a:t>
            </a:r>
            <a:r>
              <a:rPr lang="en-GB" sz="1300" dirty="0">
                <a:latin typeface="Arial" charset="0"/>
                <a:cs typeface="Arial Unicode MS" charset="0"/>
              </a:rPr>
              <a:t> 215 </a:t>
            </a:r>
            <a:r>
              <a:rPr lang="en-GB" sz="1300" dirty="0" err="1">
                <a:latin typeface="Arial" charset="0"/>
                <a:cs typeface="Arial Unicode MS" charset="0"/>
              </a:rPr>
              <a:t>usuarios</a:t>
            </a:r>
            <a:r>
              <a:rPr lang="en-GB" sz="1300" dirty="0">
                <a:latin typeface="Arial" charset="0"/>
                <a:cs typeface="Arial Unicode MS" charset="0"/>
              </a:rPr>
              <a:t> </a:t>
            </a:r>
            <a:r>
              <a:rPr lang="en-GB" sz="1300" dirty="0" err="1">
                <a:latin typeface="Arial" charset="0"/>
                <a:cs typeface="Arial Unicode MS" charset="0"/>
              </a:rPr>
              <a:t>registrados</a:t>
            </a:r>
            <a:r>
              <a:rPr lang="en-GB" sz="1300" dirty="0">
                <a:latin typeface="Arial" charset="0"/>
                <a:cs typeface="Arial Unicode MS" charset="0"/>
              </a:rPr>
              <a:t>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83375" y="42863"/>
            <a:ext cx="2074863" cy="6083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42863"/>
            <a:ext cx="6073775" cy="6083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a-ES" smtClean="0"/>
              <a:t>Feu clic aquí per editar l'estil de subtítols del patró.</a:t>
            </a:r>
            <a:endParaRPr lang="es-E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079500"/>
            <a:ext cx="4038600" cy="5046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079500"/>
            <a:ext cx="4038600" cy="5046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" smtClean="0"/>
              <a:t>Feu clic a la icona per afegir una imatge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83375" y="42863"/>
            <a:ext cx="2074863" cy="6083300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42863"/>
            <a:ext cx="6073775" cy="6083300"/>
          </a:xfrm>
        </p:spPr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079500"/>
            <a:ext cx="4038600" cy="5046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079500"/>
            <a:ext cx="4038600" cy="5046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" smtClean="0"/>
              <a:t>Feu clic a la icona per afegir una imatge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a-ES" smtClean="0"/>
              <a:t>Feu clic aquí per editar l'estil de subtítols del patró.</a:t>
            </a:r>
            <a:endParaRPr lang="es-E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079500"/>
            <a:ext cx="4038600" cy="5046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079500"/>
            <a:ext cx="4038600" cy="5046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" smtClean="0"/>
              <a:t>Feu clic a la icona per afegir una imatge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83375" y="42863"/>
            <a:ext cx="2074863" cy="6083300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42863"/>
            <a:ext cx="6073775" cy="6083300"/>
          </a:xfrm>
        </p:spPr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" smtClean="0"/>
              <a:t>Feu clic a la icona per afegir una imatge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3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Rectangle 67"/>
          <p:cNvSpPr>
            <a:spLocks noChangeArrowheads="1"/>
          </p:cNvSpPr>
          <p:nvPr/>
        </p:nvSpPr>
        <p:spPr bwMode="auto">
          <a:xfrm>
            <a:off x="0" y="0"/>
            <a:ext cx="9144000" cy="615950"/>
          </a:xfrm>
          <a:prstGeom prst="rect">
            <a:avLst/>
          </a:prstGeom>
          <a:solidFill>
            <a:srgbClr val="800000"/>
          </a:solidFill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s-ES" dirty="0"/>
          </a:p>
        </p:txBody>
      </p:sp>
      <p:sp>
        <p:nvSpPr>
          <p:cNvPr id="1109" name="Rectangle 85"/>
          <p:cNvSpPr>
            <a:spLocks noGrp="1" noChangeArrowheads="1"/>
          </p:cNvSpPr>
          <p:nvPr>
            <p:ph type="title"/>
          </p:nvPr>
        </p:nvSpPr>
        <p:spPr bwMode="auto">
          <a:xfrm>
            <a:off x="1443038" y="42863"/>
            <a:ext cx="73152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pic>
        <p:nvPicPr>
          <p:cNvPr id="1090" name="Picture 8" descr="chim_bosq_t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427788"/>
            <a:ext cx="322263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3" name="Rectangle 69"/>
          <p:cNvSpPr>
            <a:spLocks noChangeArrowheads="1"/>
          </p:cNvSpPr>
          <p:nvPr/>
        </p:nvSpPr>
        <p:spPr bwMode="auto">
          <a:xfrm>
            <a:off x="0" y="6354763"/>
            <a:ext cx="503238" cy="503237"/>
          </a:xfrm>
          <a:prstGeom prst="rect">
            <a:avLst/>
          </a:prstGeom>
          <a:solidFill>
            <a:srgbClr val="D9B3B3"/>
          </a:solidFill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s-ES" dirty="0"/>
          </a:p>
        </p:txBody>
      </p:sp>
      <p:sp>
        <p:nvSpPr>
          <p:cNvPr id="1094" name="Rectangle 70"/>
          <p:cNvSpPr>
            <a:spLocks noChangeArrowheads="1"/>
          </p:cNvSpPr>
          <p:nvPr/>
        </p:nvSpPr>
        <p:spPr bwMode="auto">
          <a:xfrm>
            <a:off x="8843963" y="128588"/>
            <a:ext cx="300037" cy="300037"/>
          </a:xfrm>
          <a:prstGeom prst="rect">
            <a:avLst/>
          </a:prstGeom>
          <a:solidFill>
            <a:srgbClr val="D9B3B3">
              <a:alpha val="39999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s-ES" dirty="0"/>
          </a:p>
        </p:txBody>
      </p:sp>
      <p:sp>
        <p:nvSpPr>
          <p:cNvPr id="1095" name="Rectangle 71"/>
          <p:cNvSpPr>
            <a:spLocks noChangeArrowheads="1"/>
          </p:cNvSpPr>
          <p:nvPr/>
        </p:nvSpPr>
        <p:spPr bwMode="auto">
          <a:xfrm>
            <a:off x="8847138" y="820738"/>
            <a:ext cx="179387" cy="180975"/>
          </a:xfrm>
          <a:prstGeom prst="rect">
            <a:avLst/>
          </a:prstGeom>
          <a:solidFill>
            <a:srgbClr val="800000">
              <a:alpha val="78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s-ES" dirty="0"/>
          </a:p>
        </p:txBody>
      </p:sp>
      <p:sp>
        <p:nvSpPr>
          <p:cNvPr id="1096" name="Line 72"/>
          <p:cNvSpPr>
            <a:spLocks noChangeShapeType="1"/>
          </p:cNvSpPr>
          <p:nvPr/>
        </p:nvSpPr>
        <p:spPr bwMode="auto">
          <a:xfrm>
            <a:off x="0" y="704850"/>
            <a:ext cx="9144000" cy="0"/>
          </a:xfrm>
          <a:prstGeom prst="line">
            <a:avLst/>
          </a:prstGeom>
          <a:noFill/>
          <a:ln w="12700">
            <a:solidFill>
              <a:srgbClr val="E37373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 dirty="0"/>
          </a:p>
        </p:txBody>
      </p:sp>
      <p:sp>
        <p:nvSpPr>
          <p:cNvPr id="1097" name="Rectangle 73"/>
          <p:cNvSpPr>
            <a:spLocks noChangeArrowheads="1"/>
          </p:cNvSpPr>
          <p:nvPr/>
        </p:nvSpPr>
        <p:spPr bwMode="auto">
          <a:xfrm>
            <a:off x="8450263" y="423863"/>
            <a:ext cx="396875" cy="396875"/>
          </a:xfrm>
          <a:prstGeom prst="rect">
            <a:avLst/>
          </a:prstGeom>
          <a:solidFill>
            <a:srgbClr val="D9B3B3">
              <a:alpha val="81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s-ES" dirty="0"/>
          </a:p>
        </p:txBody>
      </p:sp>
      <p:pic>
        <p:nvPicPr>
          <p:cNvPr id="1098" name="Picture 74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45463" y="6362700"/>
            <a:ext cx="858837" cy="373063"/>
          </a:xfrm>
          <a:prstGeom prst="rect">
            <a:avLst/>
          </a:prstGeom>
          <a:noFill/>
        </p:spPr>
      </p:pic>
      <p:sp>
        <p:nvSpPr>
          <p:cNvPr id="1099" name="Rectangle 75"/>
          <p:cNvSpPr>
            <a:spLocks noChangeArrowheads="1"/>
          </p:cNvSpPr>
          <p:nvPr/>
        </p:nvSpPr>
        <p:spPr bwMode="auto">
          <a:xfrm>
            <a:off x="501650" y="6176963"/>
            <a:ext cx="179388" cy="180975"/>
          </a:xfrm>
          <a:prstGeom prst="rect">
            <a:avLst/>
          </a:prstGeom>
          <a:solidFill>
            <a:srgbClr val="E37373">
              <a:alpha val="78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s-ES" dirty="0"/>
          </a:p>
        </p:txBody>
      </p:sp>
      <p:sp>
        <p:nvSpPr>
          <p:cNvPr id="1100" name="Rectangle 76"/>
          <p:cNvSpPr>
            <a:spLocks noChangeArrowheads="1"/>
          </p:cNvSpPr>
          <p:nvPr/>
        </p:nvSpPr>
        <p:spPr bwMode="auto">
          <a:xfrm>
            <a:off x="0" y="0"/>
            <a:ext cx="490538" cy="490538"/>
          </a:xfrm>
          <a:prstGeom prst="rect">
            <a:avLst/>
          </a:prstGeom>
          <a:solidFill>
            <a:srgbClr val="D9B3B3">
              <a:alpha val="39999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s-ES" dirty="0"/>
          </a:p>
        </p:txBody>
      </p:sp>
      <p:sp>
        <p:nvSpPr>
          <p:cNvPr id="407613" name="Rectangle 2109"/>
          <p:cNvSpPr>
            <a:spLocks noChangeArrowheads="1"/>
          </p:cNvSpPr>
          <p:nvPr/>
        </p:nvSpPr>
        <p:spPr bwMode="auto">
          <a:xfrm>
            <a:off x="428625" y="6350000"/>
            <a:ext cx="21939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/>
          <a:lstStyle/>
          <a:p>
            <a:pPr eaLnBrk="0" hangingPunct="0"/>
            <a:r>
              <a:rPr lang="ca-ES" sz="1600" dirty="0">
                <a:solidFill>
                  <a:srgbClr val="993300"/>
                </a:solidFill>
                <a:latin typeface="Tahoma" pitchFamily="34" charset="0"/>
                <a:ea typeface="MS PGothic" pitchFamily="34" charset="-128"/>
              </a:rPr>
              <a:t>Knowledge to win</a:t>
            </a:r>
          </a:p>
        </p:txBody>
      </p:sp>
      <p:sp>
        <p:nvSpPr>
          <p:cNvPr id="1102" name="Line 78"/>
          <p:cNvSpPr>
            <a:spLocks noChangeShapeType="1"/>
          </p:cNvSpPr>
          <p:nvPr/>
        </p:nvSpPr>
        <p:spPr bwMode="auto">
          <a:xfrm>
            <a:off x="2436813" y="6486525"/>
            <a:ext cx="5592762" cy="0"/>
          </a:xfrm>
          <a:prstGeom prst="line">
            <a:avLst/>
          </a:prstGeom>
          <a:noFill/>
          <a:ln w="12700">
            <a:solidFill>
              <a:srgbClr val="E37373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 dirty="0"/>
          </a:p>
        </p:txBody>
      </p:sp>
      <p:sp>
        <p:nvSpPr>
          <p:cNvPr id="1103" name="Text Box 79"/>
          <p:cNvSpPr txBox="1">
            <a:spLocks noChangeArrowheads="1"/>
          </p:cNvSpPr>
          <p:nvPr/>
        </p:nvSpPr>
        <p:spPr bwMode="auto">
          <a:xfrm>
            <a:off x="2624138" y="6550025"/>
            <a:ext cx="4905375" cy="219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tIns="0" bIns="0" anchor="ctr"/>
          <a:lstStyle/>
          <a:p>
            <a:pPr eaLnBrk="0" hangingPunct="0"/>
            <a:r>
              <a:rPr lang="es-ES" sz="1000" b="0" dirty="0">
                <a:solidFill>
                  <a:srgbClr val="993300"/>
                </a:solidFill>
                <a:latin typeface="Tahoma" pitchFamily="34" charset="0"/>
                <a:ea typeface="MS PGothic" pitchFamily="34" charset="-128"/>
              </a:rPr>
              <a:t>Congreso Internacional itSMF España – Barcelona 26-27 Octubre 2009</a:t>
            </a:r>
          </a:p>
        </p:txBody>
      </p:sp>
      <p:sp>
        <p:nvSpPr>
          <p:cNvPr id="1104" name="Rectangle 80"/>
          <p:cNvSpPr>
            <a:spLocks noChangeArrowheads="1"/>
          </p:cNvSpPr>
          <p:nvPr/>
        </p:nvSpPr>
        <p:spPr bwMode="auto">
          <a:xfrm>
            <a:off x="7518400" y="6505575"/>
            <a:ext cx="42862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fld id="{4DCDF57C-DB7E-4ED6-A5E1-1343CF89627D}" type="slidenum">
              <a:rPr lang="es-ES" sz="1000">
                <a:solidFill>
                  <a:srgbClr val="CC3300"/>
                </a:solidFill>
                <a:ea typeface="MS PGothic" pitchFamily="34" charset="-128"/>
              </a:rPr>
              <a:pPr algn="ctr"/>
              <a:t>‹Nº›</a:t>
            </a:fld>
            <a:endParaRPr lang="es-ES" sz="1000" dirty="0">
              <a:solidFill>
                <a:srgbClr val="CC3300"/>
              </a:solidFill>
              <a:ea typeface="MS PGothic" pitchFamily="34" charset="-128"/>
            </a:endParaRPr>
          </a:p>
        </p:txBody>
      </p:sp>
      <p:sp>
        <p:nvSpPr>
          <p:cNvPr id="1110" name="Rectangle 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9500"/>
            <a:ext cx="8229600" cy="504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9pPr>
    </p:titleStyle>
    <p:bodyStyle>
      <a:lvl1pPr marL="342900" indent="-342900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Wingdings" charset="2"/>
        <a:buChar char="n"/>
        <a:defRPr sz="2200">
          <a:solidFill>
            <a:srgbClr val="292929"/>
          </a:solidFill>
          <a:latin typeface="+mn-lt"/>
          <a:ea typeface="+mn-ea"/>
          <a:cs typeface="+mn-cs"/>
        </a:defRPr>
      </a:lvl1pPr>
      <a:lvl2pPr marL="711200" indent="-3667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—"/>
        <a:defRPr sz="2000">
          <a:solidFill>
            <a:srgbClr val="292929"/>
          </a:solidFill>
          <a:latin typeface="+mn-lt"/>
        </a:defRPr>
      </a:lvl2pPr>
      <a:lvl3pPr marL="990600" indent="-2778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3pPr>
      <a:lvl4pPr marL="1257300" indent="-2651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4pPr>
      <a:lvl5pPr marL="1511300" indent="-2524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5pPr>
      <a:lvl6pPr marL="1968500" indent="-2524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6pPr>
      <a:lvl7pPr marL="2425700" indent="-2524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7pPr>
      <a:lvl8pPr marL="2882900" indent="-2524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8pPr>
      <a:lvl9pPr marL="3340100" indent="-2524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Rectangle 67"/>
          <p:cNvSpPr>
            <a:spLocks noChangeArrowheads="1"/>
          </p:cNvSpPr>
          <p:nvPr/>
        </p:nvSpPr>
        <p:spPr bwMode="auto">
          <a:xfrm>
            <a:off x="0" y="0"/>
            <a:ext cx="9144000" cy="615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s-ES" dirty="0"/>
          </a:p>
        </p:txBody>
      </p:sp>
      <p:sp>
        <p:nvSpPr>
          <p:cNvPr id="1109" name="Rectangle 85"/>
          <p:cNvSpPr>
            <a:spLocks noGrp="1" noChangeArrowheads="1"/>
          </p:cNvSpPr>
          <p:nvPr>
            <p:ph type="title"/>
          </p:nvPr>
        </p:nvSpPr>
        <p:spPr bwMode="auto">
          <a:xfrm>
            <a:off x="1443038" y="42863"/>
            <a:ext cx="73152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pic>
        <p:nvPicPr>
          <p:cNvPr id="1090" name="Picture 8" descr="chim_bosq_t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427788"/>
            <a:ext cx="322263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6" name="Line 72"/>
          <p:cNvSpPr>
            <a:spLocks noChangeShapeType="1"/>
          </p:cNvSpPr>
          <p:nvPr/>
        </p:nvSpPr>
        <p:spPr bwMode="auto">
          <a:xfrm>
            <a:off x="0" y="704850"/>
            <a:ext cx="9144000" cy="0"/>
          </a:xfrm>
          <a:prstGeom prst="line">
            <a:avLst/>
          </a:prstGeom>
          <a:noFill/>
          <a:ln w="12700">
            <a:solidFill>
              <a:srgbClr val="E37373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 dirty="0"/>
          </a:p>
        </p:txBody>
      </p:sp>
      <p:sp>
        <p:nvSpPr>
          <p:cNvPr id="1102" name="Line 78"/>
          <p:cNvSpPr>
            <a:spLocks noChangeShapeType="1"/>
          </p:cNvSpPr>
          <p:nvPr/>
        </p:nvSpPr>
        <p:spPr bwMode="auto">
          <a:xfrm>
            <a:off x="0" y="6500832"/>
            <a:ext cx="9144000" cy="1"/>
          </a:xfrm>
          <a:prstGeom prst="line">
            <a:avLst/>
          </a:prstGeom>
          <a:noFill/>
          <a:ln w="12700">
            <a:solidFill>
              <a:srgbClr val="E37373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s-ES" dirty="0"/>
          </a:p>
        </p:txBody>
      </p:sp>
      <p:sp>
        <p:nvSpPr>
          <p:cNvPr id="1103" name="Text Box 79"/>
          <p:cNvSpPr txBox="1">
            <a:spLocks noChangeArrowheads="1"/>
          </p:cNvSpPr>
          <p:nvPr/>
        </p:nvSpPr>
        <p:spPr bwMode="auto">
          <a:xfrm>
            <a:off x="2624138" y="6550025"/>
            <a:ext cx="4905375" cy="219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tIns="0" bIns="0" anchor="ctr"/>
          <a:lstStyle/>
          <a:p>
            <a:pPr eaLnBrk="0" hangingPunct="0"/>
            <a:r>
              <a:rPr lang="es-ES" sz="1000" b="0" dirty="0" smtClean="0">
                <a:solidFill>
                  <a:srgbClr val="993300"/>
                </a:solidFill>
                <a:latin typeface="Tahoma" pitchFamily="34" charset="0"/>
                <a:ea typeface="MS PGothic" pitchFamily="34" charset="-128"/>
              </a:rPr>
              <a:t>Jornadas Técnicas</a:t>
            </a:r>
            <a:r>
              <a:rPr lang="es-ES" sz="1000" b="0" baseline="0" dirty="0" smtClean="0">
                <a:solidFill>
                  <a:srgbClr val="993300"/>
                </a:solidFill>
                <a:latin typeface="Tahoma" pitchFamily="34" charset="0"/>
                <a:ea typeface="MS PGothic" pitchFamily="34" charset="-128"/>
              </a:rPr>
              <a:t> </a:t>
            </a:r>
            <a:r>
              <a:rPr lang="es-ES" sz="1000" b="0" baseline="0" dirty="0" err="1" smtClean="0">
                <a:solidFill>
                  <a:srgbClr val="993300"/>
                </a:solidFill>
                <a:latin typeface="Tahoma" pitchFamily="34" charset="0"/>
                <a:ea typeface="MS PGothic" pitchFamily="34" charset="-128"/>
              </a:rPr>
              <a:t>RedIris</a:t>
            </a:r>
            <a:r>
              <a:rPr lang="es-ES" sz="1000" b="0" baseline="0" dirty="0" smtClean="0">
                <a:solidFill>
                  <a:srgbClr val="993300"/>
                </a:solidFill>
                <a:latin typeface="Tahoma" pitchFamily="34" charset="0"/>
                <a:ea typeface="MS PGothic" pitchFamily="34" charset="-128"/>
              </a:rPr>
              <a:t>. Santiago Noviembre 2009</a:t>
            </a:r>
            <a:endParaRPr lang="es-ES" sz="1000" b="0" dirty="0">
              <a:solidFill>
                <a:srgbClr val="993300"/>
              </a:solidFill>
              <a:latin typeface="Tahoma" pitchFamily="34" charset="0"/>
              <a:ea typeface="MS PGothic" pitchFamily="34" charset="-128"/>
            </a:endParaRPr>
          </a:p>
        </p:txBody>
      </p:sp>
      <p:sp>
        <p:nvSpPr>
          <p:cNvPr id="1104" name="Rectangle 80"/>
          <p:cNvSpPr>
            <a:spLocks noChangeArrowheads="1"/>
          </p:cNvSpPr>
          <p:nvPr/>
        </p:nvSpPr>
        <p:spPr bwMode="auto">
          <a:xfrm>
            <a:off x="7518400" y="6505575"/>
            <a:ext cx="42862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fld id="{4DCDF57C-DB7E-4ED6-A5E1-1343CF89627D}" type="slidenum">
              <a:rPr lang="es-ES" sz="1000">
                <a:solidFill>
                  <a:srgbClr val="CC3300"/>
                </a:solidFill>
                <a:ea typeface="MS PGothic" pitchFamily="34" charset="-128"/>
              </a:rPr>
              <a:pPr algn="ctr"/>
              <a:t>‹Nº›</a:t>
            </a:fld>
            <a:endParaRPr lang="es-ES" sz="1000" dirty="0">
              <a:solidFill>
                <a:srgbClr val="CC3300"/>
              </a:solidFill>
              <a:ea typeface="MS PGothic" pitchFamily="34" charset="-128"/>
            </a:endParaRPr>
          </a:p>
        </p:txBody>
      </p:sp>
      <p:sp>
        <p:nvSpPr>
          <p:cNvPr id="1110" name="Rectangle 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9500"/>
            <a:ext cx="8229600" cy="504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</a:p>
        </p:txBody>
      </p:sp>
      <p:pic>
        <p:nvPicPr>
          <p:cNvPr id="70657" name="Picture 1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42844" y="66655"/>
            <a:ext cx="113823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9pPr>
    </p:titleStyle>
    <p:bodyStyle>
      <a:lvl1pPr marL="342900" indent="-342900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Wingdings" charset="2"/>
        <a:buChar char="n"/>
        <a:defRPr sz="2200">
          <a:solidFill>
            <a:srgbClr val="292929"/>
          </a:solidFill>
          <a:latin typeface="+mn-lt"/>
          <a:ea typeface="+mn-ea"/>
          <a:cs typeface="+mn-cs"/>
        </a:defRPr>
      </a:lvl1pPr>
      <a:lvl2pPr marL="711200" indent="-3667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—"/>
        <a:defRPr sz="2000">
          <a:solidFill>
            <a:srgbClr val="292929"/>
          </a:solidFill>
          <a:latin typeface="+mn-lt"/>
        </a:defRPr>
      </a:lvl2pPr>
      <a:lvl3pPr marL="990600" indent="-2778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3pPr>
      <a:lvl4pPr marL="1257300" indent="-2651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4pPr>
      <a:lvl5pPr marL="1511300" indent="-2524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5pPr>
      <a:lvl6pPr marL="1968500" indent="-2524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6pPr>
      <a:lvl7pPr marL="2425700" indent="-2524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7pPr>
      <a:lvl8pPr marL="2882900" indent="-2524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8pPr>
      <a:lvl9pPr marL="3340100" indent="-2524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Rectangle 67"/>
          <p:cNvSpPr>
            <a:spLocks noChangeArrowheads="1"/>
          </p:cNvSpPr>
          <p:nvPr/>
        </p:nvSpPr>
        <p:spPr bwMode="auto">
          <a:xfrm>
            <a:off x="0" y="0"/>
            <a:ext cx="9144000" cy="615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s-ES" dirty="0"/>
          </a:p>
        </p:txBody>
      </p:sp>
      <p:sp>
        <p:nvSpPr>
          <p:cNvPr id="1109" name="Rectangle 85"/>
          <p:cNvSpPr>
            <a:spLocks noGrp="1" noChangeArrowheads="1"/>
          </p:cNvSpPr>
          <p:nvPr>
            <p:ph type="title"/>
          </p:nvPr>
        </p:nvSpPr>
        <p:spPr bwMode="auto">
          <a:xfrm>
            <a:off x="1443038" y="42863"/>
            <a:ext cx="73152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cambiar el estilo de título	</a:t>
            </a:r>
          </a:p>
        </p:txBody>
      </p:sp>
      <p:pic>
        <p:nvPicPr>
          <p:cNvPr id="1090" name="Picture 8" descr="chim_bosq_t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427788"/>
            <a:ext cx="322263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6" name="Line 72"/>
          <p:cNvSpPr>
            <a:spLocks noChangeShapeType="1"/>
          </p:cNvSpPr>
          <p:nvPr/>
        </p:nvSpPr>
        <p:spPr bwMode="auto">
          <a:xfrm>
            <a:off x="0" y="704850"/>
            <a:ext cx="9144000" cy="0"/>
          </a:xfrm>
          <a:prstGeom prst="line">
            <a:avLst/>
          </a:prstGeom>
          <a:noFill/>
          <a:ln w="12700">
            <a:solidFill>
              <a:srgbClr val="E37373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 dirty="0"/>
          </a:p>
        </p:txBody>
      </p:sp>
      <p:sp>
        <p:nvSpPr>
          <p:cNvPr id="1102" name="Line 78"/>
          <p:cNvSpPr>
            <a:spLocks noChangeShapeType="1"/>
          </p:cNvSpPr>
          <p:nvPr/>
        </p:nvSpPr>
        <p:spPr bwMode="auto">
          <a:xfrm>
            <a:off x="0" y="6500832"/>
            <a:ext cx="9144000" cy="1"/>
          </a:xfrm>
          <a:prstGeom prst="line">
            <a:avLst/>
          </a:prstGeom>
          <a:noFill/>
          <a:ln w="12700">
            <a:solidFill>
              <a:srgbClr val="E37373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s-ES" dirty="0"/>
          </a:p>
        </p:txBody>
      </p:sp>
      <p:sp>
        <p:nvSpPr>
          <p:cNvPr id="1103" name="Text Box 79"/>
          <p:cNvSpPr txBox="1">
            <a:spLocks noChangeArrowheads="1"/>
          </p:cNvSpPr>
          <p:nvPr/>
        </p:nvSpPr>
        <p:spPr bwMode="auto">
          <a:xfrm>
            <a:off x="2624138" y="6550025"/>
            <a:ext cx="4905375" cy="219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tIns="0" bIns="0" anchor="ctr"/>
          <a:lstStyle/>
          <a:p>
            <a:pPr eaLnBrk="0" hangingPunct="0"/>
            <a:r>
              <a:rPr lang="es-ES" sz="1000" b="0" dirty="0" smtClean="0">
                <a:solidFill>
                  <a:srgbClr val="993300"/>
                </a:solidFill>
                <a:latin typeface="Tahoma" pitchFamily="34" charset="0"/>
                <a:ea typeface="MS PGothic" pitchFamily="34" charset="-128"/>
              </a:rPr>
              <a:t>Jornadas Técnicas</a:t>
            </a:r>
            <a:r>
              <a:rPr lang="es-ES" sz="1000" b="0" baseline="0" dirty="0" smtClean="0">
                <a:solidFill>
                  <a:srgbClr val="993300"/>
                </a:solidFill>
                <a:latin typeface="Tahoma" pitchFamily="34" charset="0"/>
                <a:ea typeface="MS PGothic" pitchFamily="34" charset="-128"/>
              </a:rPr>
              <a:t> </a:t>
            </a:r>
            <a:r>
              <a:rPr lang="es-ES" sz="1000" b="0" baseline="0" dirty="0" err="1" smtClean="0">
                <a:solidFill>
                  <a:srgbClr val="993300"/>
                </a:solidFill>
                <a:latin typeface="Tahoma" pitchFamily="34" charset="0"/>
                <a:ea typeface="MS PGothic" pitchFamily="34" charset="-128"/>
              </a:rPr>
              <a:t>RedIris</a:t>
            </a:r>
            <a:r>
              <a:rPr lang="es-ES" sz="1000" b="0" baseline="0" dirty="0" smtClean="0">
                <a:solidFill>
                  <a:srgbClr val="993300"/>
                </a:solidFill>
                <a:latin typeface="Tahoma" pitchFamily="34" charset="0"/>
                <a:ea typeface="MS PGothic" pitchFamily="34" charset="-128"/>
              </a:rPr>
              <a:t>. Santiago Noviembre 2009</a:t>
            </a:r>
            <a:endParaRPr lang="es-ES" sz="1000" b="0" dirty="0">
              <a:solidFill>
                <a:srgbClr val="993300"/>
              </a:solidFill>
              <a:latin typeface="Tahoma" pitchFamily="34" charset="0"/>
              <a:ea typeface="MS PGothic" pitchFamily="34" charset="-128"/>
            </a:endParaRPr>
          </a:p>
        </p:txBody>
      </p:sp>
      <p:sp>
        <p:nvSpPr>
          <p:cNvPr id="1104" name="Rectangle 80"/>
          <p:cNvSpPr>
            <a:spLocks noChangeArrowheads="1"/>
          </p:cNvSpPr>
          <p:nvPr/>
        </p:nvSpPr>
        <p:spPr bwMode="auto">
          <a:xfrm>
            <a:off x="7518400" y="6505575"/>
            <a:ext cx="42862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fld id="{4DCDF57C-DB7E-4ED6-A5E1-1343CF89627D}" type="slidenum">
              <a:rPr lang="es-ES" sz="1000">
                <a:solidFill>
                  <a:srgbClr val="CC3300"/>
                </a:solidFill>
                <a:ea typeface="MS PGothic" pitchFamily="34" charset="-128"/>
              </a:rPr>
              <a:pPr algn="ctr"/>
              <a:t>‹Nº›</a:t>
            </a:fld>
            <a:endParaRPr lang="es-ES" sz="1000" dirty="0">
              <a:solidFill>
                <a:srgbClr val="CC3300"/>
              </a:solidFill>
              <a:ea typeface="MS PGothic" pitchFamily="34" charset="-128"/>
            </a:endParaRPr>
          </a:p>
        </p:txBody>
      </p:sp>
      <p:sp>
        <p:nvSpPr>
          <p:cNvPr id="1110" name="Rectangle 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9500"/>
            <a:ext cx="8229600" cy="504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</a:p>
        </p:txBody>
      </p:sp>
      <p:pic>
        <p:nvPicPr>
          <p:cNvPr id="70657" name="Picture 1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42844" y="66655"/>
            <a:ext cx="113823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b="1">
          <a:solidFill>
            <a:srgbClr val="8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9pPr>
    </p:titleStyle>
    <p:bodyStyle>
      <a:lvl1pPr marL="342900" indent="-342900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Wingdings" charset="2"/>
        <a:buChar char="n"/>
        <a:defRPr sz="2200">
          <a:solidFill>
            <a:srgbClr val="292929"/>
          </a:solidFill>
          <a:latin typeface="+mn-lt"/>
          <a:ea typeface="+mn-ea"/>
          <a:cs typeface="+mn-cs"/>
        </a:defRPr>
      </a:lvl1pPr>
      <a:lvl2pPr marL="711200" indent="-3667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—"/>
        <a:defRPr sz="2000">
          <a:solidFill>
            <a:srgbClr val="292929"/>
          </a:solidFill>
          <a:latin typeface="+mn-lt"/>
        </a:defRPr>
      </a:lvl2pPr>
      <a:lvl3pPr marL="990600" indent="-2778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3pPr>
      <a:lvl4pPr marL="1257300" indent="-2651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4pPr>
      <a:lvl5pPr marL="1511300" indent="-2524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5pPr>
      <a:lvl6pPr marL="1968500" indent="-2524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6pPr>
      <a:lvl7pPr marL="2425700" indent="-2524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7pPr>
      <a:lvl8pPr marL="2882900" indent="-2524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8pPr>
      <a:lvl9pPr marL="3340100" indent="-252413" algn="l" defTabSz="622300" rtl="0" eaLnBrk="1" fontAlgn="base" hangingPunct="1">
        <a:spcBef>
          <a:spcPct val="50000"/>
        </a:spcBef>
        <a:spcAft>
          <a:spcPct val="0"/>
        </a:spcAft>
        <a:buClr>
          <a:srgbClr val="A20000"/>
        </a:buClr>
        <a:buSzPct val="80000"/>
        <a:buFont typeface="Arial" charset="0"/>
        <a:buChar char="–"/>
        <a:defRPr>
          <a:solidFill>
            <a:srgbClr val="292929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0F333-E6E7-46A2-AA83-52ECBC2B091B}" type="datetimeFigureOut">
              <a:rPr lang="es-ES" smtClean="0"/>
              <a:pPr/>
              <a:t>15/11/2009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71EDE-65B9-491D-BE03-6B5D253527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8.xml"/><Relationship Id="rId4" Type="http://schemas.openxmlformats.org/officeDocument/2006/relationships/hyperlink" Target="http://sigvi.upcnet.es/demo_sigv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505" name="Rectangle 5"/>
          <p:cNvSpPr>
            <a:spLocks noChangeArrowheads="1"/>
          </p:cNvSpPr>
          <p:nvPr/>
        </p:nvSpPr>
        <p:spPr bwMode="auto">
          <a:xfrm>
            <a:off x="928662" y="4429132"/>
            <a:ext cx="7508875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0" hangingPunct="0"/>
            <a:r>
              <a:rPr lang="es-ES" sz="3600" b="0" dirty="0" smtClean="0">
                <a:solidFill>
                  <a:srgbClr val="A20000"/>
                </a:solidFill>
              </a:rPr>
              <a:t>SIGVI R2 </a:t>
            </a:r>
            <a:br>
              <a:rPr lang="es-ES" sz="3600" b="0" dirty="0" smtClean="0">
                <a:solidFill>
                  <a:srgbClr val="A20000"/>
                </a:solidFill>
              </a:rPr>
            </a:br>
            <a:r>
              <a:rPr lang="es-ES" sz="2800" dirty="0"/>
              <a:t/>
            </a:r>
            <a:br>
              <a:rPr lang="es-ES" sz="2800" dirty="0"/>
            </a:br>
            <a:r>
              <a:rPr lang="es-ES" sz="2000" b="0" dirty="0" smtClean="0">
                <a:solidFill>
                  <a:srgbClr val="565656"/>
                </a:solidFill>
              </a:rPr>
              <a:t>Sebastián Gómez</a:t>
            </a:r>
            <a:endParaRPr lang="es-ES" sz="2000" b="0" dirty="0" smtClean="0">
              <a:solidFill>
                <a:srgbClr val="565656"/>
              </a:solidFill>
            </a:endParaRPr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12" y="214290"/>
            <a:ext cx="2500320" cy="3450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2357430"/>
            <a:ext cx="3079750" cy="152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Oval 4"/>
          <p:cNvSpPr>
            <a:spLocks noChangeArrowheads="1"/>
          </p:cNvSpPr>
          <p:nvPr/>
        </p:nvSpPr>
        <p:spPr bwMode="auto">
          <a:xfrm>
            <a:off x="4500563" y="3289300"/>
            <a:ext cx="184150" cy="355600"/>
          </a:xfrm>
          <a:prstGeom prst="ellipse">
            <a:avLst/>
          </a:prstGeom>
          <a:solidFill>
            <a:schemeClr val="bg1"/>
          </a:solidFill>
          <a:ln w="12700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1200" dirty="0">
              <a:solidFill>
                <a:srgbClr val="333333"/>
              </a:solidFill>
              <a:latin typeface="Tahoma" pitchFamily="34" charset="0"/>
              <a:ea typeface="MS PGothic" pitchFamily="34" charset="-128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523420" y="5357826"/>
            <a:ext cx="2929584" cy="5998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b="1" dirty="0" smtClean="0">
                <a:solidFill>
                  <a:srgbClr val="990000"/>
                </a:solidFill>
              </a:rPr>
              <a:t>Sebastian.gomez@upcnet.es</a:t>
            </a:r>
            <a:endParaRPr lang="es-ES" b="1" dirty="0" smtClean="0">
              <a:solidFill>
                <a:srgbClr val="990000"/>
              </a:solidFill>
            </a:endParaRPr>
          </a:p>
          <a:p>
            <a:pPr algn="r"/>
            <a:r>
              <a:rPr lang="es-ES" sz="1600" b="1" dirty="0" smtClean="0">
                <a:solidFill>
                  <a:srgbClr val="C00000"/>
                </a:solidFill>
              </a:rPr>
              <a:t>http</a:t>
            </a:r>
            <a:r>
              <a:rPr lang="es-ES" sz="1600" b="1" dirty="0" smtClean="0">
                <a:solidFill>
                  <a:srgbClr val="C00000"/>
                </a:solidFill>
              </a:rPr>
              <a:t>://www.upcnet.es</a:t>
            </a:r>
            <a:endParaRPr lang="es-ES" sz="1600" b="1" dirty="0">
              <a:solidFill>
                <a:srgbClr val="C0000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928794" y="3929066"/>
            <a:ext cx="2783711" cy="5700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990000"/>
                </a:solidFill>
              </a:rPr>
              <a:t>Muchas gracias</a:t>
            </a:r>
            <a:endParaRPr lang="es-ES" sz="3200" b="1" dirty="0">
              <a:solidFill>
                <a:srgbClr val="990000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12" y="214290"/>
            <a:ext cx="2500320" cy="3450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1785926"/>
            <a:ext cx="3079750" cy="152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653760" y="979303"/>
            <a:ext cx="599040" cy="2405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r>
              <a:rPr lang="en-GB" sz="1100" b="1" dirty="0" err="1" smtClean="0">
                <a:solidFill>
                  <a:srgbClr val="FF950E"/>
                </a:solidFill>
              </a:rPr>
              <a:t>Inicio</a:t>
            </a:r>
            <a:r>
              <a:rPr lang="en-GB" sz="1100" b="1" dirty="0" smtClean="0">
                <a:solidFill>
                  <a:srgbClr val="FF950E"/>
                </a:solidFill>
              </a:rPr>
              <a:t> </a:t>
            </a:r>
            <a:r>
              <a:rPr lang="en-GB" sz="1100" b="1" dirty="0">
                <a:solidFill>
                  <a:srgbClr val="FF950E"/>
                </a:solidFill>
              </a:rPr>
              <a:t>&gt; </a:t>
            </a: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720725" y="1260475"/>
            <a:ext cx="8280400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s-ES" sz="2400" b="1" dirty="0" smtClean="0">
              <a:solidFill>
                <a:srgbClr val="000000"/>
              </a:solidFill>
              <a:cs typeface="Arial" charset="0"/>
            </a:endParaRPr>
          </a:p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s-ES" sz="2400" b="1" dirty="0" smtClean="0">
                <a:solidFill>
                  <a:srgbClr val="000000"/>
                </a:solidFill>
                <a:latin typeface="Verdana" pitchFamily="32" charset="0"/>
                <a:cs typeface="Arial" charset="0"/>
              </a:rPr>
              <a:t>Mejorando el SIGVI</a:t>
            </a:r>
          </a:p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s-ES" sz="2400" b="1" dirty="0" smtClean="0">
              <a:solidFill>
                <a:srgbClr val="000000"/>
              </a:solidFill>
              <a:latin typeface="Verdana" pitchFamily="32" charset="0"/>
              <a:cs typeface="Arial" charset="0"/>
            </a:endParaRPr>
          </a:p>
          <a:p>
            <a:pPr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s-ES" sz="2400" dirty="0" smtClean="0">
                <a:solidFill>
                  <a:srgbClr val="000000"/>
                </a:solidFill>
                <a:cs typeface="Arial" charset="0"/>
              </a:rPr>
              <a:t>  Evolución del SIGVI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s-ES" sz="2400" dirty="0" smtClean="0">
              <a:solidFill>
                <a:srgbClr val="000000"/>
              </a:solidFill>
              <a:cs typeface="Arial" charset="0"/>
            </a:endParaRPr>
          </a:p>
          <a:p>
            <a:pPr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s-ES" sz="2400" dirty="0" smtClean="0">
                <a:solidFill>
                  <a:srgbClr val="000000"/>
                </a:solidFill>
                <a:cs typeface="Arial" charset="0"/>
              </a:rPr>
              <a:t>  Co-financiamiento del MITYC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s-ES" sz="2400" dirty="0" smtClean="0">
              <a:solidFill>
                <a:srgbClr val="000000"/>
              </a:solidFill>
              <a:cs typeface="Arial" charset="0"/>
            </a:endParaRPr>
          </a:p>
          <a:p>
            <a:pPr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s-ES" sz="2400" dirty="0" smtClean="0">
                <a:solidFill>
                  <a:srgbClr val="000000"/>
                </a:solidFill>
                <a:cs typeface="Arial" charset="0"/>
              </a:rPr>
              <a:t>  Un producto pre-competitivo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sz="2400" dirty="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53760" y="980743"/>
            <a:ext cx="1739520" cy="24050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  <a:tab pos="1313299" algn="l"/>
              </a:tabLst>
            </a:pPr>
            <a:r>
              <a:rPr lang="en-GB" sz="1100" b="1" dirty="0" err="1" smtClean="0">
                <a:solidFill>
                  <a:srgbClr val="FF950E"/>
                </a:solidFill>
              </a:rPr>
              <a:t>Inicio</a:t>
            </a:r>
            <a:r>
              <a:rPr lang="en-GB" sz="1100" b="1" dirty="0" smtClean="0">
                <a:solidFill>
                  <a:srgbClr val="FF950E"/>
                </a:solidFill>
              </a:rPr>
              <a:t> </a:t>
            </a:r>
            <a:r>
              <a:rPr lang="en-GB" sz="1100" b="1" dirty="0">
                <a:solidFill>
                  <a:srgbClr val="FF950E"/>
                </a:solidFill>
              </a:rPr>
              <a:t>&gt; </a:t>
            </a:r>
            <a:r>
              <a:rPr lang="en-GB" sz="1100" b="1" dirty="0" err="1" smtClean="0">
                <a:solidFill>
                  <a:srgbClr val="FF950E"/>
                </a:solidFill>
              </a:rPr>
              <a:t>Mejorando</a:t>
            </a:r>
            <a:r>
              <a:rPr lang="en-GB" sz="1100" b="1" dirty="0" smtClean="0">
                <a:solidFill>
                  <a:srgbClr val="FF950E"/>
                </a:solidFill>
              </a:rPr>
              <a:t> el </a:t>
            </a:r>
            <a:r>
              <a:rPr lang="en-GB" sz="1100" b="1" dirty="0">
                <a:solidFill>
                  <a:srgbClr val="FF950E"/>
                </a:solidFill>
              </a:rPr>
              <a:t>SIGVI</a:t>
            </a: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653760" y="1143481"/>
            <a:ext cx="7511040" cy="408714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b="1" dirty="0" smtClean="0">
              <a:solidFill>
                <a:srgbClr val="000000"/>
              </a:solidFill>
              <a:cs typeface="Arial" charset="0"/>
            </a:endParaRPr>
          </a:p>
          <a:p>
            <a:pPr>
              <a:lnSpc>
                <a:spcPct val="101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b="1" dirty="0" smtClean="0">
                <a:solidFill>
                  <a:srgbClr val="000000"/>
                </a:solidFill>
                <a:latin typeface="Verdana" pitchFamily="32" charset="0"/>
                <a:cs typeface="Arial" charset="0"/>
              </a:rPr>
              <a:t>Evolución del SIGVI</a:t>
            </a:r>
          </a:p>
          <a:p>
            <a:pPr>
              <a:lnSpc>
                <a:spcPct val="101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b="1" dirty="0" smtClean="0">
              <a:solidFill>
                <a:srgbClr val="000000"/>
              </a:solidFill>
              <a:latin typeface="Verdana" pitchFamily="32" charset="0"/>
              <a:cs typeface="Arial" charset="0"/>
            </a:endParaRPr>
          </a:p>
          <a:p>
            <a:pPr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dirty="0" smtClean="0">
                <a:solidFill>
                  <a:srgbClr val="000000"/>
                </a:solidFill>
                <a:cs typeface="Arial" charset="0"/>
              </a:rPr>
              <a:t>  Producto funcional, con buenas referencias en Internet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dirty="0" smtClean="0">
              <a:solidFill>
                <a:srgbClr val="000000"/>
              </a:solidFill>
              <a:cs typeface="Arial" charset="0"/>
            </a:endParaRPr>
          </a:p>
          <a:p>
            <a:pPr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dirty="0" smtClean="0">
                <a:solidFill>
                  <a:srgbClr val="000000"/>
                </a:solidFill>
                <a:cs typeface="Arial" charset="0"/>
              </a:rPr>
              <a:t>  </a:t>
            </a:r>
            <a:r>
              <a:rPr lang="es-ES" sz="2200" dirty="0" err="1" smtClean="0">
                <a:solidFill>
                  <a:srgbClr val="000000"/>
                </a:solidFill>
                <a:cs typeface="Arial" charset="0"/>
              </a:rPr>
              <a:t>Apteo</a:t>
            </a:r>
            <a:r>
              <a:rPr lang="es-ES" sz="2200" dirty="0" smtClean="0">
                <a:solidFill>
                  <a:srgbClr val="000000"/>
                </a:solidFill>
                <a:cs typeface="Arial" charset="0"/>
              </a:rPr>
              <a:t> para pequeñas i medianos entornos TIC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dirty="0" smtClean="0">
              <a:solidFill>
                <a:srgbClr val="000000"/>
              </a:solidFill>
              <a:cs typeface="Arial" charset="0"/>
            </a:endParaRPr>
          </a:p>
          <a:p>
            <a:pPr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dirty="0" smtClean="0">
                <a:solidFill>
                  <a:srgbClr val="000000"/>
                </a:solidFill>
                <a:cs typeface="Arial" charset="0"/>
              </a:rPr>
              <a:t>  Necesidad de integración en grandes entornos TIC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200" dirty="0">
              <a:solidFill>
                <a:srgbClr val="000000"/>
              </a:solidFill>
              <a:cs typeface="Arial" charset="0"/>
            </a:endParaRP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200" dirty="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53760" y="980743"/>
            <a:ext cx="1739520" cy="24050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  <a:tab pos="1313299" algn="l"/>
              </a:tabLst>
            </a:pPr>
            <a:r>
              <a:rPr lang="en-GB" sz="1100" b="1" dirty="0" err="1">
                <a:solidFill>
                  <a:srgbClr val="FF950E"/>
                </a:solidFill>
              </a:rPr>
              <a:t>Inici</a:t>
            </a:r>
            <a:r>
              <a:rPr lang="en-GB" sz="1100" b="1" dirty="0">
                <a:solidFill>
                  <a:srgbClr val="FF950E"/>
                </a:solidFill>
              </a:rPr>
              <a:t> &gt; </a:t>
            </a:r>
            <a:r>
              <a:rPr lang="en-GB" sz="1100" b="1" dirty="0" err="1" smtClean="0">
                <a:solidFill>
                  <a:srgbClr val="FF950E"/>
                </a:solidFill>
              </a:rPr>
              <a:t>Mejorando</a:t>
            </a:r>
            <a:r>
              <a:rPr lang="en-GB" sz="1100" b="1" dirty="0" smtClean="0">
                <a:solidFill>
                  <a:srgbClr val="FF950E"/>
                </a:solidFill>
              </a:rPr>
              <a:t> el </a:t>
            </a:r>
            <a:r>
              <a:rPr lang="en-GB" sz="1100" b="1" dirty="0">
                <a:solidFill>
                  <a:srgbClr val="FF950E"/>
                </a:solidFill>
              </a:rPr>
              <a:t>SIGVI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67680" y="4831708"/>
            <a:ext cx="3110400" cy="7200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653760" y="1143481"/>
            <a:ext cx="7511040" cy="408714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b="1" dirty="0" smtClean="0">
              <a:solidFill>
                <a:srgbClr val="000000"/>
              </a:solidFill>
              <a:cs typeface="Arial" charset="0"/>
            </a:endParaRPr>
          </a:p>
          <a:p>
            <a:pPr>
              <a:lnSpc>
                <a:spcPct val="101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b="1" dirty="0" smtClean="0">
                <a:solidFill>
                  <a:srgbClr val="000000"/>
                </a:solidFill>
                <a:latin typeface="Verdana" pitchFamily="32" charset="0"/>
                <a:cs typeface="Arial" charset="0"/>
              </a:rPr>
              <a:t>Co-financiamiento del MITYC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dirty="0" smtClean="0">
              <a:solidFill>
                <a:srgbClr val="000000"/>
              </a:solidFill>
              <a:cs typeface="Arial" charset="0"/>
            </a:endParaRPr>
          </a:p>
          <a:p>
            <a:pPr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dirty="0" smtClean="0">
                <a:solidFill>
                  <a:srgbClr val="000000"/>
                </a:solidFill>
                <a:cs typeface="Arial" charset="0"/>
              </a:rPr>
              <a:t>  Definición de puntos de mejora--&gt; </a:t>
            </a:r>
            <a:r>
              <a:rPr lang="es-ES" sz="2200" dirty="0" err="1" smtClean="0">
                <a:solidFill>
                  <a:srgbClr val="000000"/>
                </a:solidFill>
                <a:cs typeface="Arial" charset="0"/>
              </a:rPr>
              <a:t>projecto</a:t>
            </a:r>
            <a:r>
              <a:rPr lang="es-ES" sz="2200" dirty="0" smtClean="0">
                <a:solidFill>
                  <a:srgbClr val="000000"/>
                </a:solidFill>
                <a:cs typeface="Arial" charset="0"/>
              </a:rPr>
              <a:t> SIGVI R2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dirty="0" smtClean="0">
              <a:solidFill>
                <a:srgbClr val="000000"/>
              </a:solidFill>
              <a:cs typeface="Arial" charset="0"/>
            </a:endParaRPr>
          </a:p>
          <a:p>
            <a:pPr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dirty="0" smtClean="0">
                <a:solidFill>
                  <a:srgbClr val="000000"/>
                </a:solidFill>
                <a:cs typeface="Arial" charset="0"/>
              </a:rPr>
              <a:t>  Aceptación del proyecto de </a:t>
            </a:r>
            <a:r>
              <a:rPr lang="es-ES" sz="2200" dirty="0" err="1" smtClean="0">
                <a:solidFill>
                  <a:srgbClr val="000000"/>
                </a:solidFill>
                <a:cs typeface="Arial" charset="0"/>
              </a:rPr>
              <a:t>co</a:t>
            </a:r>
            <a:r>
              <a:rPr lang="es-ES" sz="2200" dirty="0" smtClean="0">
                <a:solidFill>
                  <a:srgbClr val="000000"/>
                </a:solidFill>
                <a:cs typeface="Arial" charset="0"/>
              </a:rPr>
              <a:t>-financiamiento.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200" dirty="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653760" y="1143481"/>
            <a:ext cx="7511040" cy="408714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200" b="1" dirty="0">
              <a:solidFill>
                <a:srgbClr val="000000"/>
              </a:solidFill>
              <a:cs typeface="Arial" charset="0"/>
            </a:endParaRPr>
          </a:p>
          <a:p>
            <a:pPr>
              <a:lnSpc>
                <a:spcPct val="101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b="1" dirty="0">
                <a:solidFill>
                  <a:srgbClr val="000000"/>
                </a:solidFill>
                <a:latin typeface="Verdana" pitchFamily="32" charset="0"/>
                <a:cs typeface="Arial" charset="0"/>
              </a:rPr>
              <a:t>Un </a:t>
            </a:r>
            <a:r>
              <a:rPr lang="es-ES" sz="2200" b="1" dirty="0" smtClean="0">
                <a:solidFill>
                  <a:srgbClr val="000000"/>
                </a:solidFill>
                <a:latin typeface="Verdana" pitchFamily="32" charset="0"/>
                <a:cs typeface="Arial" charset="0"/>
              </a:rPr>
              <a:t>producto</a:t>
            </a:r>
            <a:r>
              <a:rPr lang="en-GB" sz="2200" b="1" dirty="0" smtClean="0">
                <a:solidFill>
                  <a:srgbClr val="000000"/>
                </a:solidFill>
                <a:latin typeface="Verdana" pitchFamily="32" charset="0"/>
                <a:cs typeface="Arial" charset="0"/>
              </a:rPr>
              <a:t> pre-</a:t>
            </a:r>
            <a:r>
              <a:rPr lang="en-GB" sz="2200" b="1" dirty="0" err="1" smtClean="0">
                <a:solidFill>
                  <a:srgbClr val="000000"/>
                </a:solidFill>
                <a:latin typeface="Verdana" pitchFamily="32" charset="0"/>
                <a:cs typeface="Arial" charset="0"/>
              </a:rPr>
              <a:t>competitivo</a:t>
            </a:r>
            <a:endParaRPr lang="en-GB" sz="2200" b="1" dirty="0">
              <a:solidFill>
                <a:srgbClr val="000000"/>
              </a:solidFill>
              <a:latin typeface="Verdana" pitchFamily="32" charset="0"/>
              <a:cs typeface="Arial" charset="0"/>
            </a:endParaRPr>
          </a:p>
          <a:p>
            <a:pPr>
              <a:lnSpc>
                <a:spcPct val="101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200" b="1" dirty="0">
              <a:solidFill>
                <a:srgbClr val="000000"/>
              </a:solidFill>
              <a:latin typeface="Verdana" pitchFamily="32" charset="0"/>
              <a:cs typeface="Arial" charset="0"/>
            </a:endParaRP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 err="1" smtClean="0">
                <a:solidFill>
                  <a:srgbClr val="000000"/>
                </a:solidFill>
                <a:cs typeface="Arial" charset="0"/>
              </a:rPr>
              <a:t>Puntos</a:t>
            </a:r>
            <a:r>
              <a:rPr lang="en-GB" sz="2200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GB" sz="2200" dirty="0">
                <a:solidFill>
                  <a:srgbClr val="000000"/>
                </a:solidFill>
                <a:cs typeface="Arial" charset="0"/>
              </a:rPr>
              <a:t>de </a:t>
            </a:r>
            <a:r>
              <a:rPr lang="en-GB" sz="2200" dirty="0" err="1" smtClean="0">
                <a:solidFill>
                  <a:srgbClr val="000000"/>
                </a:solidFill>
                <a:cs typeface="Arial" charset="0"/>
              </a:rPr>
              <a:t>mejora</a:t>
            </a:r>
            <a:r>
              <a:rPr lang="en-GB" sz="2200" dirty="0" smtClean="0">
                <a:solidFill>
                  <a:srgbClr val="000000"/>
                </a:solidFill>
                <a:cs typeface="Arial" charset="0"/>
              </a:rPr>
              <a:t>:</a:t>
            </a:r>
            <a:endParaRPr lang="en-GB" sz="2200" dirty="0">
              <a:solidFill>
                <a:srgbClr val="000000"/>
              </a:solidFill>
              <a:cs typeface="Arial" charset="0"/>
            </a:endParaRP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200" dirty="0">
              <a:solidFill>
                <a:srgbClr val="000000"/>
              </a:solidFill>
              <a:cs typeface="Arial" charset="0"/>
            </a:endParaRPr>
          </a:p>
          <a:p>
            <a:pPr lvl="4">
              <a:buFont typeface="Wingdings" charset="2"/>
              <a:buChar char="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>
                <a:solidFill>
                  <a:srgbClr val="000000"/>
                </a:solidFill>
                <a:cs typeface="Arial" charset="0"/>
              </a:rPr>
              <a:t>  </a:t>
            </a:r>
            <a:r>
              <a:rPr lang="en-GB" sz="2200" dirty="0" err="1" smtClean="0">
                <a:solidFill>
                  <a:srgbClr val="000000"/>
                </a:solidFill>
                <a:cs typeface="Arial" charset="0"/>
              </a:rPr>
              <a:t>Integración</a:t>
            </a:r>
            <a:r>
              <a:rPr lang="en-GB" sz="2200" dirty="0" smtClean="0">
                <a:solidFill>
                  <a:srgbClr val="000000"/>
                </a:solidFill>
                <a:cs typeface="Arial" charset="0"/>
              </a:rPr>
              <a:t> con </a:t>
            </a:r>
            <a:r>
              <a:rPr lang="en-GB" sz="2200" dirty="0" err="1" smtClean="0">
                <a:solidFill>
                  <a:srgbClr val="000000"/>
                </a:solidFill>
                <a:cs typeface="Arial" charset="0"/>
              </a:rPr>
              <a:t>nuestro</a:t>
            </a:r>
            <a:r>
              <a:rPr lang="en-GB" sz="2200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GB" sz="2200" dirty="0" err="1" smtClean="0">
                <a:solidFill>
                  <a:srgbClr val="000000"/>
                </a:solidFill>
                <a:cs typeface="Arial" charset="0"/>
              </a:rPr>
              <a:t>entorno</a:t>
            </a:r>
            <a:r>
              <a:rPr lang="en-GB" sz="2200" dirty="0" smtClean="0">
                <a:solidFill>
                  <a:srgbClr val="000000"/>
                </a:solidFill>
                <a:cs typeface="Arial" charset="0"/>
              </a:rPr>
              <a:t>: </a:t>
            </a:r>
            <a:r>
              <a:rPr lang="en-GB" sz="2200" b="1" dirty="0" err="1">
                <a:solidFill>
                  <a:srgbClr val="000000"/>
                </a:solidFill>
                <a:cs typeface="Arial" charset="0"/>
              </a:rPr>
              <a:t>gServeis</a:t>
            </a:r>
            <a:endParaRPr lang="en-GB" sz="2200" b="1" dirty="0">
              <a:solidFill>
                <a:srgbClr val="000000"/>
              </a:solidFill>
              <a:cs typeface="Arial" charset="0"/>
            </a:endParaRPr>
          </a:p>
          <a:p>
            <a:pPr lvl="4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200" dirty="0">
              <a:solidFill>
                <a:srgbClr val="000000"/>
              </a:solidFill>
              <a:cs typeface="Arial" charset="0"/>
            </a:endParaRPr>
          </a:p>
          <a:p>
            <a:pPr lvl="4">
              <a:buFont typeface="Wingdings" charset="2"/>
              <a:buChar char="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>
                <a:solidFill>
                  <a:srgbClr val="000000"/>
                </a:solidFill>
                <a:cs typeface="Arial" charset="0"/>
              </a:rPr>
              <a:t>  </a:t>
            </a:r>
            <a:r>
              <a:rPr lang="en-GB" sz="2200" dirty="0" err="1" smtClean="0">
                <a:solidFill>
                  <a:srgbClr val="000000"/>
                </a:solidFill>
                <a:cs typeface="Arial" charset="0"/>
              </a:rPr>
              <a:t>Estandaritzación</a:t>
            </a:r>
            <a:r>
              <a:rPr lang="en-GB" sz="2200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GB" sz="2200" dirty="0">
                <a:solidFill>
                  <a:srgbClr val="000000"/>
                </a:solidFill>
                <a:cs typeface="Arial" charset="0"/>
              </a:rPr>
              <a:t>al </a:t>
            </a:r>
            <a:r>
              <a:rPr lang="en-GB" sz="2200" b="1" dirty="0">
                <a:solidFill>
                  <a:srgbClr val="000000"/>
                </a:solidFill>
                <a:cs typeface="Arial" charset="0"/>
              </a:rPr>
              <a:t>SCAP</a:t>
            </a:r>
          </a:p>
          <a:p>
            <a:pPr lvl="4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200" b="1" dirty="0">
              <a:solidFill>
                <a:srgbClr val="000000"/>
              </a:solidFill>
              <a:cs typeface="Arial" charset="0"/>
            </a:endParaRPr>
          </a:p>
          <a:p>
            <a:pPr lvl="4">
              <a:buFont typeface="Wingdings" charset="2"/>
              <a:buChar char="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>
                <a:solidFill>
                  <a:srgbClr val="000000"/>
                </a:solidFill>
                <a:cs typeface="Arial" charset="0"/>
              </a:rPr>
              <a:t>  Portal Web (demo, </a:t>
            </a:r>
            <a:r>
              <a:rPr lang="en-GB" sz="2200" dirty="0" err="1" smtClean="0">
                <a:solidFill>
                  <a:srgbClr val="000000"/>
                </a:solidFill>
                <a:cs typeface="Arial" charset="0"/>
              </a:rPr>
              <a:t>documentos</a:t>
            </a:r>
            <a:r>
              <a:rPr lang="en-GB" sz="2200" dirty="0">
                <a:solidFill>
                  <a:srgbClr val="000000"/>
                </a:solidFill>
                <a:cs typeface="Arial" charset="0"/>
              </a:rPr>
              <a:t>, ...)</a:t>
            </a:r>
            <a:r>
              <a:rPr lang="ar-SA" sz="2200" dirty="0">
                <a:solidFill>
                  <a:srgbClr val="000000"/>
                </a:solidFill>
                <a:cs typeface="Arial" charset="0"/>
              </a:rPr>
              <a:t>‏</a:t>
            </a:r>
            <a:endParaRPr lang="en-GB" sz="2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53760" y="980743"/>
            <a:ext cx="1739520" cy="24050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  <a:tab pos="1313299" algn="l"/>
              </a:tabLst>
            </a:pPr>
            <a:r>
              <a:rPr lang="en-GB" sz="1100" b="1" dirty="0" err="1">
                <a:solidFill>
                  <a:srgbClr val="FF950E"/>
                </a:solidFill>
              </a:rPr>
              <a:t>Inici</a:t>
            </a:r>
            <a:r>
              <a:rPr lang="en-GB" sz="1100" b="1" dirty="0">
                <a:solidFill>
                  <a:srgbClr val="FF950E"/>
                </a:solidFill>
              </a:rPr>
              <a:t> &gt; </a:t>
            </a:r>
            <a:r>
              <a:rPr lang="en-GB" sz="1100" b="1" dirty="0" err="1" smtClean="0">
                <a:solidFill>
                  <a:srgbClr val="FF950E"/>
                </a:solidFill>
              </a:rPr>
              <a:t>Mejorando</a:t>
            </a:r>
            <a:r>
              <a:rPr lang="en-GB" sz="1100" b="1" dirty="0" smtClean="0">
                <a:solidFill>
                  <a:srgbClr val="FF950E"/>
                </a:solidFill>
              </a:rPr>
              <a:t> el </a:t>
            </a:r>
            <a:r>
              <a:rPr lang="en-GB" sz="1100" b="1" dirty="0">
                <a:solidFill>
                  <a:srgbClr val="FF950E"/>
                </a:solidFill>
              </a:rPr>
              <a:t>SIGVI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653760" y="980743"/>
            <a:ext cx="3672000" cy="24050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</a:tabLst>
            </a:pPr>
            <a:r>
              <a:rPr lang="en-GB" sz="1100" b="1" dirty="0" err="1">
                <a:solidFill>
                  <a:srgbClr val="FF950E"/>
                </a:solidFill>
              </a:rPr>
              <a:t>Inici</a:t>
            </a:r>
            <a:r>
              <a:rPr lang="en-GB" sz="1100" b="1" dirty="0">
                <a:solidFill>
                  <a:srgbClr val="FF950E"/>
                </a:solidFill>
              </a:rPr>
              <a:t> &gt; </a:t>
            </a:r>
            <a:r>
              <a:rPr lang="en-GB" sz="1100" b="1" dirty="0" err="1" smtClean="0">
                <a:solidFill>
                  <a:srgbClr val="FF950E"/>
                </a:solidFill>
              </a:rPr>
              <a:t>Mejorando</a:t>
            </a:r>
            <a:r>
              <a:rPr lang="en-GB" sz="1100" b="1" dirty="0" smtClean="0">
                <a:solidFill>
                  <a:srgbClr val="FF950E"/>
                </a:solidFill>
              </a:rPr>
              <a:t> </a:t>
            </a:r>
            <a:r>
              <a:rPr lang="en-GB" sz="1100" b="1" dirty="0">
                <a:solidFill>
                  <a:srgbClr val="FF950E"/>
                </a:solidFill>
              </a:rPr>
              <a:t>el SIGVI &gt; Un </a:t>
            </a:r>
            <a:r>
              <a:rPr lang="en-GB" sz="1100" b="1" dirty="0" err="1" smtClean="0">
                <a:solidFill>
                  <a:srgbClr val="FF950E"/>
                </a:solidFill>
              </a:rPr>
              <a:t>producto</a:t>
            </a:r>
            <a:r>
              <a:rPr lang="en-GB" sz="1100" b="1" dirty="0" smtClean="0">
                <a:solidFill>
                  <a:srgbClr val="FF950E"/>
                </a:solidFill>
              </a:rPr>
              <a:t> pre-</a:t>
            </a:r>
            <a:r>
              <a:rPr lang="en-GB" sz="1100" b="1" dirty="0" err="1" smtClean="0">
                <a:solidFill>
                  <a:srgbClr val="FF950E"/>
                </a:solidFill>
              </a:rPr>
              <a:t>comtetitivo</a:t>
            </a:r>
            <a:endParaRPr lang="en-GB" sz="1100" b="1" dirty="0">
              <a:solidFill>
                <a:srgbClr val="FF950E"/>
              </a:solidFill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74881" y="4866272"/>
            <a:ext cx="491040" cy="55589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19840" y="4952681"/>
            <a:ext cx="1833120" cy="381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6040800" y="4408303"/>
            <a:ext cx="489600" cy="1468954"/>
          </a:xfrm>
          <a:prstGeom prst="rect">
            <a:avLst/>
          </a:prstGeom>
          <a:solidFill>
            <a:srgbClr val="99CCFF"/>
          </a:solidFill>
          <a:ln w="5472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s-ES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6530401" y="4408303"/>
            <a:ext cx="2449440" cy="1468954"/>
          </a:xfrm>
          <a:prstGeom prst="rect">
            <a:avLst/>
          </a:prstGeom>
          <a:noFill/>
          <a:ln w="5472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s-ES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3755520" y="4408303"/>
            <a:ext cx="489600" cy="1468954"/>
          </a:xfrm>
          <a:prstGeom prst="rect">
            <a:avLst/>
          </a:prstGeom>
          <a:solidFill>
            <a:srgbClr val="99CCFF"/>
          </a:solidFill>
          <a:ln w="5472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s-ES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2285280" y="4408303"/>
            <a:ext cx="1468800" cy="1468954"/>
          </a:xfrm>
          <a:prstGeom prst="rect">
            <a:avLst/>
          </a:prstGeom>
          <a:noFill/>
          <a:ln w="5472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s-ES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3918241" y="4245566"/>
            <a:ext cx="2449440" cy="1795869"/>
          </a:xfrm>
          <a:prstGeom prst="rect">
            <a:avLst/>
          </a:prstGeom>
          <a:solidFill>
            <a:srgbClr val="FFFFCC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s-ES"/>
          </a:p>
        </p:txBody>
      </p:sp>
      <p:sp>
        <p:nvSpPr>
          <p:cNvPr id="8202" name="AutoShape 10"/>
          <p:cNvSpPr>
            <a:spLocks noChangeArrowheads="1"/>
          </p:cNvSpPr>
          <p:nvPr/>
        </p:nvSpPr>
        <p:spPr bwMode="auto">
          <a:xfrm>
            <a:off x="4407840" y="4817306"/>
            <a:ext cx="1468800" cy="653829"/>
          </a:xfrm>
          <a:custGeom>
            <a:avLst/>
            <a:gdLst>
              <a:gd name="G0" fmla="+- 13200 0 0"/>
              <a:gd name="G1" fmla="+- 6400 0 0"/>
              <a:gd name="G2" fmla="+- 21600 0 6400"/>
              <a:gd name="G3" fmla="+- 21600 0 13200"/>
              <a:gd name="G4" fmla="*/ G3 6400 1"/>
              <a:gd name="G5" fmla="*/ G4 1 10800"/>
              <a:gd name="G6" fmla="+- 13200 G5 0"/>
              <a:gd name="T0" fmla="*/ 0 w 21600"/>
              <a:gd name="T1" fmla="*/ 10800 h 21600"/>
              <a:gd name="T2" fmla="*/ 21600 w 21600"/>
              <a:gd name="T3" fmla="*/ 10800 h 21600"/>
              <a:gd name="T4" fmla="*/ 13200 w 21600"/>
              <a:gd name="T5" fmla="*/ 0 h 21600"/>
              <a:gd name="T6" fmla="*/ 13200 w 21600"/>
              <a:gd name="T7" fmla="*/ 21600 h 21600"/>
              <a:gd name="T8" fmla="*/ 4000 w 21600"/>
              <a:gd name="T9" fmla="*/ G1 h 21600"/>
              <a:gd name="T10" fmla="*/ G6 w 21600"/>
              <a:gd name="T11" fmla="*/ G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13200" y="0"/>
                </a:moveTo>
                <a:lnTo>
                  <a:pt x="21600" y="10800"/>
                </a:lnTo>
                <a:lnTo>
                  <a:pt x="13200" y="21800"/>
                </a:lnTo>
                <a:lnTo>
                  <a:pt x="13200" y="15200"/>
                </a:lnTo>
                <a:lnTo>
                  <a:pt x="4000" y="15200"/>
                </a:lnTo>
                <a:lnTo>
                  <a:pt x="4000" y="6400"/>
                </a:lnTo>
                <a:lnTo>
                  <a:pt x="13200" y="6400"/>
                </a:lnTo>
                <a:lnTo>
                  <a:pt x="13200" y="0"/>
                </a:lnTo>
                <a:moveTo>
                  <a:pt x="0" y="6400"/>
                </a:moveTo>
                <a:lnTo>
                  <a:pt x="0" y="15200"/>
                </a:lnTo>
                <a:lnTo>
                  <a:pt x="1000" y="15200"/>
                </a:lnTo>
                <a:lnTo>
                  <a:pt x="1000" y="6400"/>
                </a:lnTo>
                <a:lnTo>
                  <a:pt x="0" y="6400"/>
                </a:lnTo>
                <a:moveTo>
                  <a:pt x="2000" y="6400"/>
                </a:moveTo>
                <a:lnTo>
                  <a:pt x="2000" y="15200"/>
                </a:lnTo>
                <a:lnTo>
                  <a:pt x="3000" y="15200"/>
                </a:lnTo>
                <a:lnTo>
                  <a:pt x="3000" y="6400"/>
                </a:lnTo>
                <a:lnTo>
                  <a:pt x="2000" y="6400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s-ES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4734720" y="4987244"/>
            <a:ext cx="1143360" cy="3211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>
              <a:tabLst>
                <a:tab pos="656650" algn="l"/>
              </a:tabLst>
            </a:pPr>
            <a:r>
              <a:rPr lang="en-GB" b="1" dirty="0">
                <a:solidFill>
                  <a:srgbClr val="000000"/>
                </a:solidFill>
              </a:rPr>
              <a:t>SOAP</a:t>
            </a:r>
          </a:p>
        </p:txBody>
      </p:sp>
      <p:sp>
        <p:nvSpPr>
          <p:cNvPr id="13" name="1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4" name="Text Box 1"/>
          <p:cNvSpPr txBox="1">
            <a:spLocks noChangeArrowheads="1"/>
          </p:cNvSpPr>
          <p:nvPr/>
        </p:nvSpPr>
        <p:spPr bwMode="auto">
          <a:xfrm>
            <a:off x="653760" y="1143481"/>
            <a:ext cx="7511040" cy="408714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b="1" dirty="0" smtClean="0">
              <a:solidFill>
                <a:srgbClr val="000000"/>
              </a:solidFill>
              <a:cs typeface="Arial" charset="0"/>
            </a:endParaRPr>
          </a:p>
          <a:p>
            <a:pPr>
              <a:lnSpc>
                <a:spcPct val="101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b="1" dirty="0" smtClean="0">
                <a:solidFill>
                  <a:srgbClr val="000000"/>
                </a:solidFill>
                <a:latin typeface="Verdana" pitchFamily="32" charset="0"/>
                <a:cs typeface="Arial" charset="0"/>
              </a:rPr>
              <a:t>Integración con nuestro entorno: </a:t>
            </a:r>
            <a:r>
              <a:rPr lang="es-ES" sz="2200" b="1" dirty="0" err="1" smtClean="0">
                <a:solidFill>
                  <a:srgbClr val="000000"/>
                </a:solidFill>
                <a:latin typeface="Verdana" pitchFamily="32" charset="0"/>
                <a:cs typeface="Arial" charset="0"/>
              </a:rPr>
              <a:t>gServeis</a:t>
            </a:r>
            <a:endParaRPr lang="es-ES" sz="2200" b="1" dirty="0" smtClean="0">
              <a:solidFill>
                <a:srgbClr val="000000"/>
              </a:solidFill>
              <a:latin typeface="Verdana" pitchFamily="32" charset="0"/>
              <a:cs typeface="Arial" charset="0"/>
            </a:endParaRPr>
          </a:p>
          <a:p>
            <a:pPr>
              <a:lnSpc>
                <a:spcPct val="101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b="1" dirty="0" smtClean="0">
              <a:solidFill>
                <a:srgbClr val="000000"/>
              </a:solidFill>
              <a:latin typeface="Verdana" pitchFamily="32" charset="0"/>
              <a:cs typeface="Arial" charset="0"/>
            </a:endParaRP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dirty="0" smtClean="0">
                <a:solidFill>
                  <a:srgbClr val="000000"/>
                </a:solidFill>
                <a:cs typeface="Arial" charset="0"/>
              </a:rPr>
              <a:t>Puntos de integración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dirty="0" smtClean="0">
              <a:solidFill>
                <a:srgbClr val="000000"/>
              </a:solidFill>
              <a:cs typeface="Arial" charset="0"/>
            </a:endParaRPr>
          </a:p>
          <a:p>
            <a:pPr lvl="4">
              <a:buFont typeface="Wingdings" charset="2"/>
              <a:buChar char="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dirty="0" smtClean="0">
                <a:solidFill>
                  <a:srgbClr val="000000"/>
                </a:solidFill>
                <a:cs typeface="Arial" charset="0"/>
              </a:rPr>
              <a:t>  Repositorio común: CI-CMDB</a:t>
            </a:r>
          </a:p>
          <a:p>
            <a:pPr lvl="4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dirty="0" smtClean="0">
              <a:solidFill>
                <a:srgbClr val="000000"/>
              </a:solidFill>
              <a:cs typeface="Arial" charset="0"/>
            </a:endParaRPr>
          </a:p>
          <a:p>
            <a:pPr lvl="4">
              <a:buFont typeface="Wingdings" charset="2"/>
              <a:buChar char="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dirty="0" smtClean="0">
                <a:solidFill>
                  <a:srgbClr val="000000"/>
                </a:solidFill>
                <a:cs typeface="Arial" charset="0"/>
              </a:rPr>
              <a:t>  </a:t>
            </a:r>
            <a:r>
              <a:rPr lang="es-ES" sz="2200" dirty="0" err="1" smtClean="0">
                <a:solidFill>
                  <a:srgbClr val="000000"/>
                </a:solidFill>
                <a:cs typeface="Arial" charset="0"/>
              </a:rPr>
              <a:t>Tíquets</a:t>
            </a:r>
            <a:endParaRPr lang="es-ES" sz="2200" dirty="0" smtClean="0">
              <a:solidFill>
                <a:srgbClr val="000000"/>
              </a:solidFill>
              <a:cs typeface="Arial" charset="0"/>
            </a:endParaRPr>
          </a:p>
          <a:p>
            <a:pPr lvl="4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200" dirty="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91361" y="4899394"/>
            <a:ext cx="4364640" cy="393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653760" y="1143481"/>
            <a:ext cx="7511040" cy="408714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b="1" dirty="0" smtClean="0">
              <a:solidFill>
                <a:srgbClr val="000000"/>
              </a:solidFill>
              <a:cs typeface="Arial" charset="0"/>
            </a:endParaRPr>
          </a:p>
          <a:p>
            <a:pPr>
              <a:lnSpc>
                <a:spcPct val="101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b="1" dirty="0" smtClean="0">
                <a:solidFill>
                  <a:srgbClr val="000000"/>
                </a:solidFill>
                <a:latin typeface="Verdana" pitchFamily="32" charset="0"/>
                <a:cs typeface="Arial" charset="0"/>
              </a:rPr>
              <a:t>Estandarización al SCAP</a:t>
            </a:r>
          </a:p>
          <a:p>
            <a:pPr>
              <a:lnSpc>
                <a:spcPct val="101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b="1" dirty="0" smtClean="0">
              <a:solidFill>
                <a:srgbClr val="000000"/>
              </a:solidFill>
              <a:latin typeface="Verdana" pitchFamily="32" charset="0"/>
              <a:cs typeface="Arial" charset="0"/>
            </a:endParaRP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dirty="0" smtClean="0">
                <a:solidFill>
                  <a:srgbClr val="000000"/>
                </a:solidFill>
                <a:cs typeface="Arial" charset="0"/>
              </a:rPr>
              <a:t>Compendio de protocolos de gestión de vulnerabilidades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dirty="0" smtClean="0">
              <a:solidFill>
                <a:srgbClr val="000000"/>
              </a:solidFill>
              <a:cs typeface="Arial" charset="0"/>
            </a:endParaRPr>
          </a:p>
          <a:p>
            <a:pPr lvl="4">
              <a:buFont typeface="Wingdings" charset="2"/>
              <a:buChar char="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dirty="0" smtClean="0">
                <a:solidFill>
                  <a:srgbClr val="000000"/>
                </a:solidFill>
                <a:cs typeface="Arial" charset="0"/>
              </a:rPr>
              <a:t>  CVE – </a:t>
            </a:r>
            <a:r>
              <a:rPr lang="es-ES" dirty="0" err="1" smtClean="0">
                <a:solidFill>
                  <a:srgbClr val="000000"/>
                </a:solidFill>
                <a:cs typeface="Arial" charset="0"/>
              </a:rPr>
              <a:t>Common</a:t>
            </a:r>
            <a:r>
              <a:rPr lang="es-ES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cs typeface="Arial" charset="0"/>
              </a:rPr>
              <a:t>Vulnerability</a:t>
            </a:r>
            <a:r>
              <a:rPr lang="es-ES" dirty="0" smtClean="0">
                <a:solidFill>
                  <a:srgbClr val="000000"/>
                </a:solidFill>
                <a:cs typeface="Arial" charset="0"/>
              </a:rPr>
              <a:t> and </a:t>
            </a:r>
            <a:r>
              <a:rPr lang="es-ES" dirty="0" err="1" smtClean="0">
                <a:solidFill>
                  <a:srgbClr val="000000"/>
                </a:solidFill>
                <a:cs typeface="Arial" charset="0"/>
              </a:rPr>
              <a:t>Exposures</a:t>
            </a:r>
            <a:endParaRPr lang="es-ES" dirty="0" smtClean="0">
              <a:solidFill>
                <a:srgbClr val="000000"/>
              </a:solidFill>
              <a:cs typeface="Arial" charset="0"/>
            </a:endParaRPr>
          </a:p>
          <a:p>
            <a:pPr lvl="4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dirty="0" smtClean="0">
              <a:solidFill>
                <a:srgbClr val="000000"/>
              </a:solidFill>
              <a:cs typeface="Arial" charset="0"/>
            </a:endParaRPr>
          </a:p>
          <a:p>
            <a:pPr lvl="4">
              <a:buFont typeface="Wingdings" charset="2"/>
              <a:buChar char="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dirty="0" smtClean="0">
                <a:solidFill>
                  <a:srgbClr val="000000"/>
                </a:solidFill>
                <a:cs typeface="Arial" charset="0"/>
              </a:rPr>
              <a:t>  CPE – </a:t>
            </a:r>
            <a:r>
              <a:rPr lang="es-ES" dirty="0" err="1" smtClean="0">
                <a:solidFill>
                  <a:srgbClr val="000000"/>
                </a:solidFill>
                <a:cs typeface="Arial" charset="0"/>
              </a:rPr>
              <a:t>Common</a:t>
            </a:r>
            <a:r>
              <a:rPr lang="es-ES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cs typeface="Arial" charset="0"/>
              </a:rPr>
              <a:t>Product</a:t>
            </a:r>
            <a:r>
              <a:rPr lang="es-ES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cs typeface="Arial" charset="0"/>
              </a:rPr>
              <a:t>enumeration</a:t>
            </a:r>
            <a:endParaRPr lang="es-ES" dirty="0" smtClean="0">
              <a:solidFill>
                <a:srgbClr val="000000"/>
              </a:solidFill>
              <a:cs typeface="Arial" charset="0"/>
            </a:endParaRPr>
          </a:p>
          <a:p>
            <a:pPr lvl="4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dirty="0" smtClean="0">
              <a:solidFill>
                <a:srgbClr val="000000"/>
              </a:solidFill>
              <a:cs typeface="Arial" charset="0"/>
            </a:endParaRPr>
          </a:p>
          <a:p>
            <a:pPr lvl="4">
              <a:buFont typeface="Wingdings" charset="2"/>
              <a:buChar char="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dirty="0" smtClean="0">
                <a:solidFill>
                  <a:srgbClr val="000000"/>
                </a:solidFill>
                <a:cs typeface="Arial" charset="0"/>
              </a:rPr>
              <a:t>  CVSS – </a:t>
            </a:r>
            <a:r>
              <a:rPr lang="es-ES" dirty="0" err="1" smtClean="0">
                <a:solidFill>
                  <a:srgbClr val="000000"/>
                </a:solidFill>
                <a:cs typeface="Arial" charset="0"/>
              </a:rPr>
              <a:t>Common</a:t>
            </a:r>
            <a:r>
              <a:rPr lang="es-ES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cs typeface="Arial" charset="0"/>
              </a:rPr>
              <a:t>Vulnerability</a:t>
            </a:r>
            <a:r>
              <a:rPr lang="es-ES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cs typeface="Arial" charset="0"/>
              </a:rPr>
              <a:t>Scoring</a:t>
            </a:r>
            <a:r>
              <a:rPr lang="es-ES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s-ES" dirty="0" err="1" smtClean="0">
                <a:solidFill>
                  <a:srgbClr val="000000"/>
                </a:solidFill>
                <a:cs typeface="Arial" charset="0"/>
              </a:rPr>
              <a:t>System</a:t>
            </a:r>
            <a:endParaRPr lang="es-ES" dirty="0" smtClean="0">
              <a:solidFill>
                <a:srgbClr val="000000"/>
              </a:solidFill>
              <a:cs typeface="Arial" charset="0"/>
            </a:endParaRPr>
          </a:p>
          <a:p>
            <a:pPr lvl="4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dirty="0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752640" y="5272395"/>
            <a:ext cx="4043520" cy="1159321"/>
            <a:chOff x="2606" y="3661"/>
            <a:chExt cx="2808" cy="805"/>
          </a:xfrm>
        </p:grpSpPr>
        <p:pic>
          <p:nvPicPr>
            <p:cNvPr id="9221" name="Picture 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608" y="3661"/>
              <a:ext cx="806" cy="8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9222" name="Picture 6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941" y="3661"/>
              <a:ext cx="806" cy="8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9223" name="Picture 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273" y="3661"/>
              <a:ext cx="806" cy="8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9224" name="Picture 8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606" y="3661"/>
              <a:ext cx="806" cy="8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</p:grp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653760" y="980743"/>
            <a:ext cx="3672000" cy="24050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</a:tabLst>
            </a:pPr>
            <a:r>
              <a:rPr lang="en-GB" sz="1100" b="1" dirty="0" err="1">
                <a:solidFill>
                  <a:srgbClr val="FF950E"/>
                </a:solidFill>
              </a:rPr>
              <a:t>Inici</a:t>
            </a:r>
            <a:r>
              <a:rPr lang="en-GB" sz="1100" b="1" dirty="0">
                <a:solidFill>
                  <a:srgbClr val="FF950E"/>
                </a:solidFill>
              </a:rPr>
              <a:t> &gt; </a:t>
            </a:r>
            <a:r>
              <a:rPr lang="en-GB" sz="1100" b="1" dirty="0" err="1" smtClean="0">
                <a:solidFill>
                  <a:srgbClr val="FF950E"/>
                </a:solidFill>
              </a:rPr>
              <a:t>Mejorando</a:t>
            </a:r>
            <a:r>
              <a:rPr lang="en-GB" sz="1100" b="1" dirty="0" smtClean="0">
                <a:solidFill>
                  <a:srgbClr val="FF950E"/>
                </a:solidFill>
              </a:rPr>
              <a:t> </a:t>
            </a:r>
            <a:r>
              <a:rPr lang="en-GB" sz="1100" b="1" dirty="0">
                <a:solidFill>
                  <a:srgbClr val="FF950E"/>
                </a:solidFill>
              </a:rPr>
              <a:t>el SIGVI &gt; Un </a:t>
            </a:r>
            <a:r>
              <a:rPr lang="en-GB" sz="1100" b="1" dirty="0" err="1" smtClean="0">
                <a:solidFill>
                  <a:srgbClr val="FF950E"/>
                </a:solidFill>
              </a:rPr>
              <a:t>producto</a:t>
            </a:r>
            <a:r>
              <a:rPr lang="en-GB" sz="1100" b="1" dirty="0" smtClean="0">
                <a:solidFill>
                  <a:srgbClr val="FF950E"/>
                </a:solidFill>
              </a:rPr>
              <a:t> pre-</a:t>
            </a:r>
            <a:r>
              <a:rPr lang="en-GB" sz="1100" b="1" dirty="0" err="1" smtClean="0">
                <a:solidFill>
                  <a:srgbClr val="FF950E"/>
                </a:solidFill>
              </a:rPr>
              <a:t>comtetitivo</a:t>
            </a:r>
            <a:endParaRPr lang="en-GB" sz="1100" b="1" dirty="0">
              <a:solidFill>
                <a:srgbClr val="FF950E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25280" y="2776612"/>
            <a:ext cx="4029120" cy="34592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653760" y="1143480"/>
            <a:ext cx="7511040" cy="4121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b="1" dirty="0" smtClean="0">
              <a:solidFill>
                <a:srgbClr val="000000"/>
              </a:solidFill>
              <a:cs typeface="Arial" charset="0"/>
            </a:endParaRPr>
          </a:p>
          <a:p>
            <a:pPr>
              <a:lnSpc>
                <a:spcPct val="101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b="1" dirty="0" smtClean="0">
                <a:solidFill>
                  <a:srgbClr val="000000"/>
                </a:solidFill>
                <a:latin typeface="Verdana" pitchFamily="32" charset="0"/>
                <a:cs typeface="Arial" charset="0"/>
              </a:rPr>
              <a:t>Portal Web</a:t>
            </a:r>
          </a:p>
          <a:p>
            <a:pPr lvl="4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dirty="0" smtClean="0">
              <a:solidFill>
                <a:srgbClr val="000000"/>
              </a:solidFill>
              <a:cs typeface="Arial" charset="0"/>
            </a:endParaRP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dirty="0" smtClean="0">
                <a:solidFill>
                  <a:srgbClr val="000000"/>
                </a:solidFill>
                <a:cs typeface="Arial" charset="0"/>
              </a:rPr>
              <a:t>El portal dará acceso a la información referente al SIGVI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dirty="0" smtClean="0">
              <a:solidFill>
                <a:srgbClr val="000000"/>
              </a:solidFill>
              <a:cs typeface="Arial" charset="0"/>
            </a:endParaRPr>
          </a:p>
          <a:p>
            <a:pPr lvl="4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dirty="0" smtClean="0">
                <a:solidFill>
                  <a:srgbClr val="000000"/>
                </a:solidFill>
                <a:cs typeface="Arial" charset="0"/>
              </a:rPr>
              <a:t>http://sigvi.upcnet.es</a:t>
            </a:r>
          </a:p>
          <a:p>
            <a:pPr lvl="4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dirty="0" smtClean="0">
              <a:solidFill>
                <a:srgbClr val="000000"/>
              </a:solidFill>
              <a:cs typeface="Arial" charset="0"/>
            </a:endParaRPr>
          </a:p>
          <a:p>
            <a:pPr lvl="4">
              <a:buFont typeface="Wingdings" charset="2"/>
              <a:buChar char="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dirty="0" smtClean="0">
                <a:solidFill>
                  <a:srgbClr val="000000"/>
                </a:solidFill>
                <a:cs typeface="Arial" charset="0"/>
              </a:rPr>
              <a:t>  Demo</a:t>
            </a:r>
          </a:p>
          <a:p>
            <a:pPr lvl="4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dirty="0" smtClean="0">
              <a:solidFill>
                <a:srgbClr val="000000"/>
              </a:solidFill>
              <a:cs typeface="Arial" charset="0"/>
            </a:endParaRPr>
          </a:p>
          <a:p>
            <a:pPr lvl="4">
              <a:buFont typeface="Wingdings" charset="2"/>
              <a:buChar char="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dirty="0" smtClean="0">
                <a:solidFill>
                  <a:srgbClr val="000000"/>
                </a:solidFill>
                <a:cs typeface="Arial" charset="0"/>
              </a:rPr>
              <a:t>  Documentación</a:t>
            </a:r>
          </a:p>
          <a:p>
            <a:pPr lvl="4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s-ES" sz="2200" dirty="0" smtClean="0">
              <a:solidFill>
                <a:srgbClr val="000000"/>
              </a:solidFill>
              <a:cs typeface="Arial" charset="0"/>
            </a:endParaRPr>
          </a:p>
          <a:p>
            <a:pPr lvl="4">
              <a:buFont typeface="Wingdings" charset="2"/>
              <a:buChar char="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s-ES" sz="2200" dirty="0" smtClean="0">
                <a:solidFill>
                  <a:srgbClr val="000000"/>
                </a:solidFill>
                <a:cs typeface="Arial" charset="0"/>
              </a:rPr>
              <a:t>  Noticias</a:t>
            </a:r>
          </a:p>
          <a:p>
            <a:pPr lvl="4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53760" y="980743"/>
            <a:ext cx="3672000" cy="24050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</a:tabLst>
            </a:pPr>
            <a:r>
              <a:rPr lang="en-GB" sz="1100" b="1" dirty="0" err="1">
                <a:solidFill>
                  <a:srgbClr val="FF950E"/>
                </a:solidFill>
              </a:rPr>
              <a:t>Inici</a:t>
            </a:r>
            <a:r>
              <a:rPr lang="en-GB" sz="1100" b="1" dirty="0">
                <a:solidFill>
                  <a:srgbClr val="FF950E"/>
                </a:solidFill>
              </a:rPr>
              <a:t> &gt; </a:t>
            </a:r>
            <a:r>
              <a:rPr lang="en-GB" sz="1100" b="1" dirty="0" err="1" smtClean="0">
                <a:solidFill>
                  <a:srgbClr val="FF950E"/>
                </a:solidFill>
              </a:rPr>
              <a:t>Mejorando</a:t>
            </a:r>
            <a:r>
              <a:rPr lang="en-GB" sz="1100" b="1" dirty="0" smtClean="0">
                <a:solidFill>
                  <a:srgbClr val="FF950E"/>
                </a:solidFill>
              </a:rPr>
              <a:t> </a:t>
            </a:r>
            <a:r>
              <a:rPr lang="en-GB" sz="1100" b="1" dirty="0">
                <a:solidFill>
                  <a:srgbClr val="FF950E"/>
                </a:solidFill>
              </a:rPr>
              <a:t>el SIGVI &gt; Un </a:t>
            </a:r>
            <a:r>
              <a:rPr lang="en-GB" sz="1100" b="1" dirty="0" err="1" smtClean="0">
                <a:solidFill>
                  <a:srgbClr val="FF950E"/>
                </a:solidFill>
              </a:rPr>
              <a:t>producto</a:t>
            </a:r>
            <a:r>
              <a:rPr lang="en-GB" sz="1100" b="1" dirty="0" smtClean="0">
                <a:solidFill>
                  <a:srgbClr val="FF950E"/>
                </a:solidFill>
              </a:rPr>
              <a:t> pre-</a:t>
            </a:r>
            <a:r>
              <a:rPr lang="en-GB" sz="1100" b="1" dirty="0" err="1" smtClean="0">
                <a:solidFill>
                  <a:srgbClr val="FF950E"/>
                </a:solidFill>
              </a:rPr>
              <a:t>comtetitivo</a:t>
            </a:r>
            <a:endParaRPr lang="en-GB" sz="1100" b="1" dirty="0">
              <a:solidFill>
                <a:srgbClr val="FF950E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26400" y="2554829"/>
            <a:ext cx="4428000" cy="365078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653760" y="1143481"/>
            <a:ext cx="7511040" cy="408714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200" b="1" dirty="0">
              <a:solidFill>
                <a:srgbClr val="000000"/>
              </a:solidFill>
              <a:cs typeface="Arial" charset="0"/>
            </a:endParaRPr>
          </a:p>
          <a:p>
            <a:pPr>
              <a:lnSpc>
                <a:spcPct val="101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b="1" dirty="0">
                <a:solidFill>
                  <a:srgbClr val="000000"/>
                </a:solidFill>
                <a:latin typeface="Verdana" pitchFamily="32" charset="0"/>
                <a:cs typeface="Arial" charset="0"/>
              </a:rPr>
              <a:t>Demo SIGVI R2</a:t>
            </a:r>
          </a:p>
          <a:p>
            <a:pPr>
              <a:lnSpc>
                <a:spcPct val="101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200" b="1" dirty="0">
              <a:solidFill>
                <a:srgbClr val="000000"/>
              </a:solidFill>
              <a:latin typeface="Verdana" pitchFamily="32" charset="0"/>
              <a:cs typeface="Arial" charset="0"/>
            </a:endParaRP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200" dirty="0">
              <a:solidFill>
                <a:srgbClr val="000000"/>
              </a:solidFill>
              <a:cs typeface="Arial" charset="0"/>
            </a:endParaRPr>
          </a:p>
          <a:p>
            <a:pPr lvl="4">
              <a:buFont typeface="Wingdings" charset="2"/>
              <a:buChar char="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>
                <a:solidFill>
                  <a:srgbClr val="000000"/>
                </a:solidFill>
                <a:cs typeface="Arial" charset="0"/>
              </a:rPr>
              <a:t>  </a:t>
            </a:r>
            <a:r>
              <a:rPr lang="en-GB" sz="2200" dirty="0">
                <a:solidFill>
                  <a:srgbClr val="000000"/>
                </a:solidFill>
                <a:cs typeface="Arial" charset="0"/>
                <a:hlinkClick r:id="rId4"/>
              </a:rPr>
              <a:t>http://sigvi.upcnet.es/demo_sigvi</a:t>
            </a:r>
          </a:p>
          <a:p>
            <a:pPr lvl="4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200" dirty="0">
              <a:solidFill>
                <a:srgbClr val="000000"/>
              </a:solidFill>
              <a:cs typeface="Arial" charset="0"/>
            </a:endParaRPr>
          </a:p>
          <a:p>
            <a:pPr lvl="4">
              <a:buFont typeface="Wingdings" charset="2"/>
              <a:buChar char="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>
                <a:solidFill>
                  <a:srgbClr val="000000"/>
                </a:solidFill>
                <a:cs typeface="Arial" charset="0"/>
              </a:rPr>
              <a:t>  La demo </a:t>
            </a:r>
            <a:r>
              <a:rPr lang="en-GB" sz="2200" dirty="0" err="1">
                <a:solidFill>
                  <a:srgbClr val="000000"/>
                </a:solidFill>
                <a:cs typeface="Arial" charset="0"/>
              </a:rPr>
              <a:t>es</a:t>
            </a:r>
            <a:r>
              <a:rPr lang="en-GB" sz="2200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cs typeface="Arial" charset="0"/>
              </a:rPr>
              <a:t>totalmente</a:t>
            </a:r>
            <a:r>
              <a:rPr lang="en-GB" sz="2200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cs typeface="Arial" charset="0"/>
              </a:rPr>
              <a:t>funcional</a:t>
            </a:r>
            <a:endParaRPr lang="en-GB" sz="2200" dirty="0">
              <a:solidFill>
                <a:srgbClr val="000000"/>
              </a:solidFill>
              <a:cs typeface="Arial" charset="0"/>
            </a:endParaRPr>
          </a:p>
          <a:p>
            <a:pPr lvl="4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200" dirty="0">
              <a:solidFill>
                <a:srgbClr val="000000"/>
              </a:solidFill>
              <a:cs typeface="Arial" charset="0"/>
            </a:endParaRPr>
          </a:p>
          <a:p>
            <a:pPr lvl="4">
              <a:buFont typeface="Wingdings" charset="2"/>
              <a:buChar char="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200" dirty="0">
                <a:solidFill>
                  <a:srgbClr val="000000"/>
                </a:solidFill>
                <a:cs typeface="Arial" charset="0"/>
              </a:rPr>
              <a:t>  215 </a:t>
            </a:r>
            <a:r>
              <a:rPr lang="en-GB" sz="2200" dirty="0" err="1">
                <a:solidFill>
                  <a:srgbClr val="000000"/>
                </a:solidFill>
                <a:cs typeface="Arial" charset="0"/>
              </a:rPr>
              <a:t>usuarios</a:t>
            </a:r>
            <a:r>
              <a:rPr lang="en-GB" sz="2200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GB" sz="2200" dirty="0" err="1">
                <a:solidFill>
                  <a:srgbClr val="000000"/>
                </a:solidFill>
                <a:cs typeface="Arial" charset="0"/>
              </a:rPr>
              <a:t>registrados</a:t>
            </a:r>
            <a:endParaRPr lang="en-GB" sz="2200" dirty="0">
              <a:solidFill>
                <a:srgbClr val="000000"/>
              </a:solidFill>
              <a:cs typeface="Arial" charset="0"/>
            </a:endParaRPr>
          </a:p>
          <a:p>
            <a:pPr lvl="4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53760" y="980743"/>
            <a:ext cx="3672000" cy="24050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</a:tabLst>
            </a:pPr>
            <a:r>
              <a:rPr lang="en-GB" sz="1100" b="1" dirty="0" err="1">
                <a:solidFill>
                  <a:srgbClr val="FF950E"/>
                </a:solidFill>
              </a:rPr>
              <a:t>Inici</a:t>
            </a:r>
            <a:r>
              <a:rPr lang="en-GB" sz="1100" b="1" dirty="0">
                <a:solidFill>
                  <a:srgbClr val="FF950E"/>
                </a:solidFill>
              </a:rPr>
              <a:t> &gt; </a:t>
            </a:r>
            <a:r>
              <a:rPr lang="en-GB" sz="1100" b="1" dirty="0" err="1" smtClean="0">
                <a:solidFill>
                  <a:srgbClr val="FF950E"/>
                </a:solidFill>
              </a:rPr>
              <a:t>Mejorando</a:t>
            </a:r>
            <a:r>
              <a:rPr lang="en-GB" sz="1100" b="1" dirty="0" smtClean="0">
                <a:solidFill>
                  <a:srgbClr val="FF950E"/>
                </a:solidFill>
              </a:rPr>
              <a:t> </a:t>
            </a:r>
            <a:r>
              <a:rPr lang="en-GB" sz="1100" b="1" dirty="0">
                <a:solidFill>
                  <a:srgbClr val="FF950E"/>
                </a:solidFill>
              </a:rPr>
              <a:t>el SIGVI &gt; Un </a:t>
            </a:r>
            <a:r>
              <a:rPr lang="en-GB" sz="1100" b="1" dirty="0" err="1" smtClean="0">
                <a:solidFill>
                  <a:srgbClr val="FF950E"/>
                </a:solidFill>
              </a:rPr>
              <a:t>producto</a:t>
            </a:r>
            <a:r>
              <a:rPr lang="en-GB" sz="1100" b="1" dirty="0" smtClean="0">
                <a:solidFill>
                  <a:srgbClr val="FF950E"/>
                </a:solidFill>
              </a:rPr>
              <a:t> pre-</a:t>
            </a:r>
            <a:r>
              <a:rPr lang="en-GB" sz="1100" b="1" dirty="0" err="1" smtClean="0">
                <a:solidFill>
                  <a:srgbClr val="FF950E"/>
                </a:solidFill>
              </a:rPr>
              <a:t>comtetitivo</a:t>
            </a:r>
            <a:r>
              <a:rPr lang="en-GB" sz="1100" b="1" dirty="0" smtClean="0">
                <a:solidFill>
                  <a:srgbClr val="FF950E"/>
                </a:solidFill>
              </a:rPr>
              <a:t> &gt; portal Web</a:t>
            </a:r>
            <a:endParaRPr lang="en-GB" sz="1100" b="1" dirty="0">
              <a:solidFill>
                <a:srgbClr val="FF950E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dIris.plant">
  <a:themeElements>
    <a:clrScheme name="ISO 20000 una solucion ITSM 15">
      <a:dk1>
        <a:srgbClr val="003399"/>
      </a:dk1>
      <a:lt1>
        <a:srgbClr val="FFFFFF"/>
      </a:lt1>
      <a:dk2>
        <a:srgbClr val="003399"/>
      </a:dk2>
      <a:lt2>
        <a:srgbClr val="B2B2B2"/>
      </a:lt2>
      <a:accent1>
        <a:srgbClr val="D0F500"/>
      </a:accent1>
      <a:accent2>
        <a:srgbClr val="FFA000"/>
      </a:accent2>
      <a:accent3>
        <a:srgbClr val="FFFFFF"/>
      </a:accent3>
      <a:accent4>
        <a:srgbClr val="002A82"/>
      </a:accent4>
      <a:accent5>
        <a:srgbClr val="E4F9AA"/>
      </a:accent5>
      <a:accent6>
        <a:srgbClr val="E79100"/>
      </a:accent6>
      <a:hlink>
        <a:srgbClr val="D00063"/>
      </a:hlink>
      <a:folHlink>
        <a:srgbClr val="5598C9"/>
      </a:folHlink>
    </a:clrScheme>
    <a:fontScheme name="ISO 20000 una solucion ITS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SO 20000 una solucion ITS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13">
        <a:dk1>
          <a:srgbClr val="003399"/>
        </a:dk1>
        <a:lt1>
          <a:srgbClr val="FFFFFF"/>
        </a:lt1>
        <a:dk2>
          <a:srgbClr val="003399"/>
        </a:dk2>
        <a:lt2>
          <a:srgbClr val="B2B2B2"/>
        </a:lt2>
        <a:accent1>
          <a:srgbClr val="D0F500"/>
        </a:accent1>
        <a:accent2>
          <a:srgbClr val="333399"/>
        </a:accent2>
        <a:accent3>
          <a:srgbClr val="FFFFFF"/>
        </a:accent3>
        <a:accent4>
          <a:srgbClr val="002A82"/>
        </a:accent4>
        <a:accent5>
          <a:srgbClr val="E4F9A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14">
        <a:dk1>
          <a:srgbClr val="003399"/>
        </a:dk1>
        <a:lt1>
          <a:srgbClr val="FFFFFF"/>
        </a:lt1>
        <a:dk2>
          <a:srgbClr val="003399"/>
        </a:dk2>
        <a:lt2>
          <a:srgbClr val="B2B2B2"/>
        </a:lt2>
        <a:accent1>
          <a:srgbClr val="D0F500"/>
        </a:accent1>
        <a:accent2>
          <a:srgbClr val="FFA000"/>
        </a:accent2>
        <a:accent3>
          <a:srgbClr val="FFFFFF"/>
        </a:accent3>
        <a:accent4>
          <a:srgbClr val="002A82"/>
        </a:accent4>
        <a:accent5>
          <a:srgbClr val="E4F9AA"/>
        </a:accent5>
        <a:accent6>
          <a:srgbClr val="E79100"/>
        </a:accent6>
        <a:hlink>
          <a:srgbClr val="FF0564"/>
        </a:hlink>
        <a:folHlink>
          <a:srgbClr val="5C93B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15">
        <a:dk1>
          <a:srgbClr val="003399"/>
        </a:dk1>
        <a:lt1>
          <a:srgbClr val="FFFFFF"/>
        </a:lt1>
        <a:dk2>
          <a:srgbClr val="003399"/>
        </a:dk2>
        <a:lt2>
          <a:srgbClr val="B2B2B2"/>
        </a:lt2>
        <a:accent1>
          <a:srgbClr val="D0F500"/>
        </a:accent1>
        <a:accent2>
          <a:srgbClr val="FFA000"/>
        </a:accent2>
        <a:accent3>
          <a:srgbClr val="FFFFFF"/>
        </a:accent3>
        <a:accent4>
          <a:srgbClr val="002A82"/>
        </a:accent4>
        <a:accent5>
          <a:srgbClr val="E4F9AA"/>
        </a:accent5>
        <a:accent6>
          <a:srgbClr val="E79100"/>
        </a:accent6>
        <a:hlink>
          <a:srgbClr val="D00063"/>
        </a:hlink>
        <a:folHlink>
          <a:srgbClr val="5598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RedIris.plant">
  <a:themeElements>
    <a:clrScheme name="ISO 20000 una solucion ITSM 15">
      <a:dk1>
        <a:srgbClr val="003399"/>
      </a:dk1>
      <a:lt1>
        <a:srgbClr val="FFFFFF"/>
      </a:lt1>
      <a:dk2>
        <a:srgbClr val="003399"/>
      </a:dk2>
      <a:lt2>
        <a:srgbClr val="B2B2B2"/>
      </a:lt2>
      <a:accent1>
        <a:srgbClr val="D0F500"/>
      </a:accent1>
      <a:accent2>
        <a:srgbClr val="FFA000"/>
      </a:accent2>
      <a:accent3>
        <a:srgbClr val="FFFFFF"/>
      </a:accent3>
      <a:accent4>
        <a:srgbClr val="002A82"/>
      </a:accent4>
      <a:accent5>
        <a:srgbClr val="E4F9AA"/>
      </a:accent5>
      <a:accent6>
        <a:srgbClr val="E79100"/>
      </a:accent6>
      <a:hlink>
        <a:srgbClr val="D00063"/>
      </a:hlink>
      <a:folHlink>
        <a:srgbClr val="5598C9"/>
      </a:folHlink>
    </a:clrScheme>
    <a:fontScheme name="ISO 20000 una solucion ITS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SO 20000 una solucion ITS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13">
        <a:dk1>
          <a:srgbClr val="003399"/>
        </a:dk1>
        <a:lt1>
          <a:srgbClr val="FFFFFF"/>
        </a:lt1>
        <a:dk2>
          <a:srgbClr val="003399"/>
        </a:dk2>
        <a:lt2>
          <a:srgbClr val="B2B2B2"/>
        </a:lt2>
        <a:accent1>
          <a:srgbClr val="D0F500"/>
        </a:accent1>
        <a:accent2>
          <a:srgbClr val="333399"/>
        </a:accent2>
        <a:accent3>
          <a:srgbClr val="FFFFFF"/>
        </a:accent3>
        <a:accent4>
          <a:srgbClr val="002A82"/>
        </a:accent4>
        <a:accent5>
          <a:srgbClr val="E4F9A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14">
        <a:dk1>
          <a:srgbClr val="003399"/>
        </a:dk1>
        <a:lt1>
          <a:srgbClr val="FFFFFF"/>
        </a:lt1>
        <a:dk2>
          <a:srgbClr val="003399"/>
        </a:dk2>
        <a:lt2>
          <a:srgbClr val="B2B2B2"/>
        </a:lt2>
        <a:accent1>
          <a:srgbClr val="D0F500"/>
        </a:accent1>
        <a:accent2>
          <a:srgbClr val="FFA000"/>
        </a:accent2>
        <a:accent3>
          <a:srgbClr val="FFFFFF"/>
        </a:accent3>
        <a:accent4>
          <a:srgbClr val="002A82"/>
        </a:accent4>
        <a:accent5>
          <a:srgbClr val="E4F9AA"/>
        </a:accent5>
        <a:accent6>
          <a:srgbClr val="E79100"/>
        </a:accent6>
        <a:hlink>
          <a:srgbClr val="FF0564"/>
        </a:hlink>
        <a:folHlink>
          <a:srgbClr val="5C93B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15">
        <a:dk1>
          <a:srgbClr val="003399"/>
        </a:dk1>
        <a:lt1>
          <a:srgbClr val="FFFFFF"/>
        </a:lt1>
        <a:dk2>
          <a:srgbClr val="003399"/>
        </a:dk2>
        <a:lt2>
          <a:srgbClr val="B2B2B2"/>
        </a:lt2>
        <a:accent1>
          <a:srgbClr val="D0F500"/>
        </a:accent1>
        <a:accent2>
          <a:srgbClr val="FFA000"/>
        </a:accent2>
        <a:accent3>
          <a:srgbClr val="FFFFFF"/>
        </a:accent3>
        <a:accent4>
          <a:srgbClr val="002A82"/>
        </a:accent4>
        <a:accent5>
          <a:srgbClr val="E4F9AA"/>
        </a:accent5>
        <a:accent6>
          <a:srgbClr val="E79100"/>
        </a:accent6>
        <a:hlink>
          <a:srgbClr val="D00063"/>
        </a:hlink>
        <a:folHlink>
          <a:srgbClr val="5598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RedIris.plant">
  <a:themeElements>
    <a:clrScheme name="ISO 20000 una solucion ITSM 15">
      <a:dk1>
        <a:srgbClr val="003399"/>
      </a:dk1>
      <a:lt1>
        <a:srgbClr val="FFFFFF"/>
      </a:lt1>
      <a:dk2>
        <a:srgbClr val="003399"/>
      </a:dk2>
      <a:lt2>
        <a:srgbClr val="B2B2B2"/>
      </a:lt2>
      <a:accent1>
        <a:srgbClr val="D0F500"/>
      </a:accent1>
      <a:accent2>
        <a:srgbClr val="FFA000"/>
      </a:accent2>
      <a:accent3>
        <a:srgbClr val="FFFFFF"/>
      </a:accent3>
      <a:accent4>
        <a:srgbClr val="002A82"/>
      </a:accent4>
      <a:accent5>
        <a:srgbClr val="E4F9AA"/>
      </a:accent5>
      <a:accent6>
        <a:srgbClr val="E79100"/>
      </a:accent6>
      <a:hlink>
        <a:srgbClr val="D00063"/>
      </a:hlink>
      <a:folHlink>
        <a:srgbClr val="5598C9"/>
      </a:folHlink>
    </a:clrScheme>
    <a:fontScheme name="ISO 20000 una solucion ITS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SO 20000 una solucion ITS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O 20000 una solucion ITSM 13">
        <a:dk1>
          <a:srgbClr val="003399"/>
        </a:dk1>
        <a:lt1>
          <a:srgbClr val="FFFFFF"/>
        </a:lt1>
        <a:dk2>
          <a:srgbClr val="003399"/>
        </a:dk2>
        <a:lt2>
          <a:srgbClr val="B2B2B2"/>
        </a:lt2>
        <a:accent1>
          <a:srgbClr val="D0F500"/>
        </a:accent1>
        <a:accent2>
          <a:srgbClr val="333399"/>
        </a:accent2>
        <a:accent3>
          <a:srgbClr val="FFFFFF"/>
        </a:accent3>
        <a:accent4>
          <a:srgbClr val="002A82"/>
        </a:accent4>
        <a:accent5>
          <a:srgbClr val="E4F9A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14">
        <a:dk1>
          <a:srgbClr val="003399"/>
        </a:dk1>
        <a:lt1>
          <a:srgbClr val="FFFFFF"/>
        </a:lt1>
        <a:dk2>
          <a:srgbClr val="003399"/>
        </a:dk2>
        <a:lt2>
          <a:srgbClr val="B2B2B2"/>
        </a:lt2>
        <a:accent1>
          <a:srgbClr val="D0F500"/>
        </a:accent1>
        <a:accent2>
          <a:srgbClr val="FFA000"/>
        </a:accent2>
        <a:accent3>
          <a:srgbClr val="FFFFFF"/>
        </a:accent3>
        <a:accent4>
          <a:srgbClr val="002A82"/>
        </a:accent4>
        <a:accent5>
          <a:srgbClr val="E4F9AA"/>
        </a:accent5>
        <a:accent6>
          <a:srgbClr val="E79100"/>
        </a:accent6>
        <a:hlink>
          <a:srgbClr val="FF0564"/>
        </a:hlink>
        <a:folHlink>
          <a:srgbClr val="5C93B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O 20000 una solucion ITSM 15">
        <a:dk1>
          <a:srgbClr val="003399"/>
        </a:dk1>
        <a:lt1>
          <a:srgbClr val="FFFFFF"/>
        </a:lt1>
        <a:dk2>
          <a:srgbClr val="003399"/>
        </a:dk2>
        <a:lt2>
          <a:srgbClr val="B2B2B2"/>
        </a:lt2>
        <a:accent1>
          <a:srgbClr val="D0F500"/>
        </a:accent1>
        <a:accent2>
          <a:srgbClr val="FFA000"/>
        </a:accent2>
        <a:accent3>
          <a:srgbClr val="FFFFFF"/>
        </a:accent3>
        <a:accent4>
          <a:srgbClr val="002A82"/>
        </a:accent4>
        <a:accent5>
          <a:srgbClr val="E4F9AA"/>
        </a:accent5>
        <a:accent6>
          <a:srgbClr val="E79100"/>
        </a:accent6>
        <a:hlink>
          <a:srgbClr val="D00063"/>
        </a:hlink>
        <a:folHlink>
          <a:srgbClr val="5598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RedIris.plant</Template>
  <TotalTime>859</TotalTime>
  <Words>1008</Words>
  <Application>Microsoft Office PowerPoint</Application>
  <PresentationFormat>Presentación en pantalla (4:3)</PresentationFormat>
  <Paragraphs>160</Paragraphs>
  <Slides>10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6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RedIris.plant</vt:lpstr>
      <vt:lpstr>Diseño personalizado</vt:lpstr>
      <vt:lpstr>1_RedIris.plant</vt:lpstr>
      <vt:lpstr>1_Diseño personalizado</vt:lpstr>
      <vt:lpstr>2_RedIris.plant</vt:lpstr>
      <vt:lpstr>2_Diseño personalizado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Javier Otero</dc:creator>
  <cp:lastModifiedBy>tiochan</cp:lastModifiedBy>
  <cp:revision>122</cp:revision>
  <dcterms:modified xsi:type="dcterms:W3CDTF">2009-11-15T19:48:01Z</dcterms:modified>
</cp:coreProperties>
</file>