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797675" cy="9926638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7886"/>
    <a:srgbClr val="000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14" autoAdjust="0"/>
    <p:restoredTop sz="86323" autoAdjust="0"/>
  </p:normalViewPr>
  <p:slideViewPr>
    <p:cSldViewPr showGuides="1">
      <p:cViewPr>
        <p:scale>
          <a:sx n="100" d="100"/>
          <a:sy n="100" d="100"/>
        </p:scale>
        <p:origin x="66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3" d="100"/>
          <a:sy n="53" d="100"/>
        </p:scale>
        <p:origin x="-2820" y="-16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167680" y="943030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EDA6CF73-5B32-4B59-850B-0686AE221736}" type="datetimeFigureOut">
              <a:rPr lang="ca-ES" smtClean="0"/>
              <a:pPr algn="l"/>
              <a:t>30/05/2016</a:t>
            </a:fld>
            <a:endParaRPr lang="ca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85201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/>
            </a:lvl1pPr>
          </a:lstStyle>
          <a:p>
            <a:pPr algn="r"/>
            <a:endParaRPr lang="ca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684336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/>
            </a:lvl1pPr>
          </a:lstStyle>
          <a:p>
            <a:fld id="{1A9F4608-4A92-4B6E-AE20-E931816FAAA6}" type="slidenum">
              <a:rPr lang="ca-ES" smtClean="0"/>
              <a:t>‹Nº›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928125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a-ES" altLang="ca-E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a-ES" altLang="ca-E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 smtClean="0"/>
              <a:t>Haga clic para modificar el estilo de texto del patrón</a:t>
            </a:r>
          </a:p>
          <a:p>
            <a:pPr lvl="1"/>
            <a:r>
              <a:rPr lang="ca-ES" altLang="ca-ES" smtClean="0"/>
              <a:t>Segundo nivel</a:t>
            </a:r>
          </a:p>
          <a:p>
            <a:pPr lvl="2"/>
            <a:r>
              <a:rPr lang="ca-ES" altLang="ca-ES" smtClean="0"/>
              <a:t>Tercer nivel</a:t>
            </a:r>
          </a:p>
          <a:p>
            <a:pPr lvl="3"/>
            <a:r>
              <a:rPr lang="ca-ES" altLang="ca-ES" smtClean="0"/>
              <a:t>Cuarto nivel</a:t>
            </a:r>
          </a:p>
          <a:p>
            <a:pPr lvl="4"/>
            <a:r>
              <a:rPr lang="ca-ES" altLang="ca-ES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a-ES" altLang="ca-E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E31DE8-8CDE-4FE6-A77C-CBE8D30343F6}" type="slidenum">
              <a:rPr lang="ca-ES" altLang="ca-ES"/>
              <a:pPr/>
              <a:t>‹Nº›</a:t>
            </a:fld>
            <a:endParaRPr lang="ca-ES" altLang="ca-ES" dirty="0"/>
          </a:p>
        </p:txBody>
      </p:sp>
    </p:spTree>
    <p:extLst>
      <p:ext uri="{BB962C8B-B14F-4D97-AF65-F5344CB8AC3E}">
        <p14:creationId xmlns:p14="http://schemas.microsoft.com/office/powerpoint/2010/main" val="512088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73138" y="1844824"/>
            <a:ext cx="7197725" cy="936104"/>
          </a:xfrm>
        </p:spPr>
        <p:txBody>
          <a:bodyPr anchor="b"/>
          <a:lstStyle>
            <a:lvl1pPr algn="ctr">
              <a:lnSpc>
                <a:spcPct val="150000"/>
              </a:lnSpc>
              <a:defRPr sz="2800" baseline="0">
                <a:solidFill>
                  <a:srgbClr val="287886"/>
                </a:solidFill>
              </a:defRPr>
            </a:lvl1pPr>
          </a:lstStyle>
          <a:p>
            <a:pPr lvl="0"/>
            <a:r>
              <a:rPr lang="ca-ES" altLang="ca-ES" noProof="0" dirty="0" err="1" smtClean="0"/>
              <a:t>Haga</a:t>
            </a:r>
            <a:r>
              <a:rPr lang="ca-ES" altLang="ca-ES" noProof="0" dirty="0" smtClean="0"/>
              <a:t> clic para </a:t>
            </a:r>
            <a:r>
              <a:rPr lang="ca-ES" altLang="ca-ES" noProof="0" dirty="0" err="1" smtClean="0"/>
              <a:t>cambiar</a:t>
            </a:r>
            <a:r>
              <a:rPr lang="ca-ES" altLang="ca-ES" noProof="0" dirty="0" smtClean="0"/>
              <a:t> el estilo de </a:t>
            </a:r>
            <a:r>
              <a:rPr lang="ca-ES" altLang="ca-ES" noProof="0" dirty="0" err="1" smtClean="0"/>
              <a:t>título</a:t>
            </a:r>
            <a:endParaRPr lang="ca-ES" altLang="ca-ES" noProof="0" dirty="0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73138" y="2924944"/>
            <a:ext cx="7197725" cy="3414848"/>
          </a:xfrm>
        </p:spPr>
        <p:txBody>
          <a:bodyPr anchor="ctr" anchorCtr="1"/>
          <a:lstStyle>
            <a:lvl1pPr marL="0" indent="0" algn="l">
              <a:spcBef>
                <a:spcPts val="0"/>
              </a:spcBef>
              <a:buFont typeface="Wingdings" pitchFamily="2" charset="2"/>
              <a:buNone/>
              <a:defRPr/>
            </a:lvl1pPr>
          </a:lstStyle>
          <a:p>
            <a:pPr lvl="0"/>
            <a:r>
              <a:rPr lang="es-ES" altLang="ca-ES" noProof="0" smtClean="0"/>
              <a:t>Haga clic para modificar el estilo de subtítulo del patrón</a:t>
            </a:r>
            <a:endParaRPr lang="ca-ES" altLang="ca-ES" noProof="0" dirty="0" smtClean="0"/>
          </a:p>
        </p:txBody>
      </p:sp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9792"/>
            <a:ext cx="9144000" cy="545592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297" y="561600"/>
            <a:ext cx="4838400" cy="8760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A7886"/>
                </a:solidFill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ca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2925" indent="-276225">
              <a:defRPr/>
            </a:lvl2pPr>
            <a:lvl3pPr marL="809625" indent="-266700">
              <a:defRPr/>
            </a:lvl3pPr>
            <a:lvl4pPr marL="1076325" indent="-266700">
              <a:defRPr/>
            </a:lvl4pPr>
            <a:lvl5pPr marL="1343025" indent="-266700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ca-ES" altLang="ca-ES" dirty="0" smtClean="0"/>
              <a:t>Restringit</a:t>
            </a:r>
            <a:endParaRPr lang="ca-ES" altLang="ca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389B96A-C7A4-4072-A052-44514241F2A3}" type="slidenum">
              <a:rPr lang="ca-ES" altLang="ca-ES" smtClean="0"/>
              <a:pPr/>
              <a:t>‹Nº›</a:t>
            </a:fld>
            <a:endParaRPr lang="ca-ES" altLang="ca-ES" dirty="0"/>
          </a:p>
        </p:txBody>
      </p:sp>
    </p:spTree>
    <p:extLst>
      <p:ext uri="{BB962C8B-B14F-4D97-AF65-F5344CB8AC3E}">
        <p14:creationId xmlns:p14="http://schemas.microsoft.com/office/powerpoint/2010/main" val="255333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8788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765175"/>
            <a:ext cx="4038600" cy="5544145"/>
          </a:xfrm>
        </p:spPr>
        <p:txBody>
          <a:bodyPr/>
          <a:lstStyle>
            <a:lvl1pPr marL="361950" indent="-361950">
              <a:defRPr sz="2800"/>
            </a:lvl1pPr>
            <a:lvl2pPr marL="542925" indent="-180975">
              <a:defRPr sz="2400"/>
            </a:lvl2pPr>
            <a:lvl3pPr marL="809625" indent="-266700">
              <a:defRPr sz="2000"/>
            </a:lvl3pPr>
            <a:lvl4pPr marL="1076325" indent="-266700">
              <a:defRPr sz="1800"/>
            </a:lvl4pPr>
            <a:lvl5pPr marL="1343025" indent="-2667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765175"/>
            <a:ext cx="4038600" cy="5544145"/>
          </a:xfrm>
        </p:spPr>
        <p:txBody>
          <a:bodyPr/>
          <a:lstStyle>
            <a:lvl1pPr marL="361950" indent="-361950">
              <a:defRPr sz="2800"/>
            </a:lvl1pPr>
            <a:lvl2pPr marL="542925" indent="-180975">
              <a:defRPr sz="2400"/>
            </a:lvl2pPr>
            <a:lvl3pPr marL="809625" indent="-266700">
              <a:defRPr sz="2000"/>
            </a:lvl3pPr>
            <a:lvl4pPr marL="1076325" indent="-266700">
              <a:defRPr sz="1800"/>
            </a:lvl4pPr>
            <a:lvl5pPr marL="1343025" indent="-2667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ca-ES" altLang="ca-ES" dirty="0" smtClean="0"/>
              <a:t>Restringit</a:t>
            </a:r>
            <a:endParaRPr lang="ca-ES" alt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3BA7433-1BEB-42D5-B602-2402B5204CFB}" type="slidenum">
              <a:rPr lang="ca-ES" altLang="ca-ES" smtClean="0"/>
              <a:pPr/>
              <a:t>‹Nº›</a:t>
            </a:fld>
            <a:endParaRPr lang="ca-ES" altLang="ca-ES" dirty="0"/>
          </a:p>
        </p:txBody>
      </p:sp>
    </p:spTree>
    <p:extLst>
      <p:ext uri="{BB962C8B-B14F-4D97-AF65-F5344CB8AC3E}">
        <p14:creationId xmlns:p14="http://schemas.microsoft.com/office/powerpoint/2010/main" val="3758267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8788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ca-ES" altLang="ca-ES" dirty="0" smtClean="0"/>
              <a:t>Restringit</a:t>
            </a:r>
            <a:endParaRPr lang="ca-ES" alt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5CD01380-D9E4-4787-9F82-C168EB9C202A}" type="slidenum">
              <a:rPr lang="ca-ES" altLang="ca-ES" smtClean="0"/>
              <a:pPr/>
              <a:t>‹Nº›</a:t>
            </a:fld>
            <a:endParaRPr lang="ca-ES" altLang="ca-ES" dirty="0"/>
          </a:p>
        </p:txBody>
      </p:sp>
    </p:spTree>
    <p:extLst>
      <p:ext uri="{BB962C8B-B14F-4D97-AF65-F5344CB8AC3E}">
        <p14:creationId xmlns:p14="http://schemas.microsoft.com/office/powerpoint/2010/main" val="239053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0267"/>
            <a:ext cx="9144000" cy="545592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8900"/>
            <a:ext cx="8229600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 noProof="0" dirty="0" err="1" smtClean="0"/>
              <a:t>Haga</a:t>
            </a:r>
            <a:r>
              <a:rPr lang="ca-ES" altLang="ca-ES" noProof="0" dirty="0" smtClean="0"/>
              <a:t> clic para </a:t>
            </a:r>
            <a:r>
              <a:rPr lang="ca-ES" altLang="ca-ES" noProof="0" dirty="0" err="1" smtClean="0"/>
              <a:t>cambiar</a:t>
            </a:r>
            <a:r>
              <a:rPr lang="ca-ES" altLang="ca-ES" noProof="0" dirty="0" smtClean="0"/>
              <a:t> el estilo de </a:t>
            </a:r>
            <a:r>
              <a:rPr lang="ca-ES" altLang="ca-ES" noProof="0" dirty="0" err="1" smtClean="0"/>
              <a:t>título</a:t>
            </a:r>
            <a:r>
              <a:rPr lang="ca-ES" altLang="ca-ES" noProof="0" dirty="0" smtClean="0"/>
              <a:t>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765175"/>
            <a:ext cx="8229600" cy="554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 dirty="0" err="1" smtClean="0"/>
              <a:t>Haga</a:t>
            </a:r>
            <a:r>
              <a:rPr lang="ca-ES" altLang="ca-ES" dirty="0" smtClean="0"/>
              <a:t> clic para modificar el estilo de </a:t>
            </a:r>
            <a:r>
              <a:rPr lang="ca-ES" altLang="ca-ES" dirty="0" err="1" smtClean="0"/>
              <a:t>texto</a:t>
            </a:r>
            <a:r>
              <a:rPr lang="ca-ES" altLang="ca-ES" dirty="0" smtClean="0"/>
              <a:t> del </a:t>
            </a:r>
            <a:r>
              <a:rPr lang="ca-ES" altLang="ca-ES" dirty="0" err="1" smtClean="0"/>
              <a:t>patrón</a:t>
            </a:r>
            <a:endParaRPr lang="ca-ES" altLang="ca-ES" dirty="0" smtClean="0"/>
          </a:p>
          <a:p>
            <a:pPr lvl="1"/>
            <a:r>
              <a:rPr lang="ca-ES" altLang="ca-ES" dirty="0" err="1" smtClean="0"/>
              <a:t>Segundo</a:t>
            </a:r>
            <a:r>
              <a:rPr lang="ca-ES" altLang="ca-ES" dirty="0" smtClean="0"/>
              <a:t> </a:t>
            </a:r>
            <a:r>
              <a:rPr lang="ca-ES" altLang="ca-ES" dirty="0" err="1" smtClean="0"/>
              <a:t>nivel</a:t>
            </a:r>
            <a:endParaRPr lang="ca-ES" altLang="ca-ES" dirty="0" smtClean="0"/>
          </a:p>
          <a:p>
            <a:pPr lvl="2"/>
            <a:r>
              <a:rPr lang="ca-ES" altLang="ca-ES" dirty="0" smtClean="0"/>
              <a:t>Tercer </a:t>
            </a:r>
            <a:r>
              <a:rPr lang="ca-ES" altLang="ca-ES" dirty="0" err="1" smtClean="0"/>
              <a:t>nivel</a:t>
            </a:r>
            <a:endParaRPr lang="ca-ES" altLang="ca-ES" dirty="0" smtClean="0"/>
          </a:p>
          <a:p>
            <a:pPr lvl="3"/>
            <a:r>
              <a:rPr lang="ca-ES" altLang="ca-ES" dirty="0" err="1" smtClean="0"/>
              <a:t>Cuarto</a:t>
            </a:r>
            <a:r>
              <a:rPr lang="ca-ES" altLang="ca-ES" dirty="0" smtClean="0"/>
              <a:t> </a:t>
            </a:r>
            <a:r>
              <a:rPr lang="ca-ES" altLang="ca-ES" dirty="0" err="1" smtClean="0"/>
              <a:t>nivel</a:t>
            </a:r>
            <a:endParaRPr lang="ca-ES" altLang="ca-ES" dirty="0" smtClean="0"/>
          </a:p>
          <a:p>
            <a:pPr lvl="4"/>
            <a:r>
              <a:rPr lang="ca-ES" altLang="ca-ES" dirty="0" smtClean="0"/>
              <a:t>Quinto </a:t>
            </a:r>
            <a:r>
              <a:rPr lang="ca-ES" altLang="ca-ES" dirty="0" err="1" smtClean="0"/>
              <a:t>nivel</a:t>
            </a:r>
            <a:endParaRPr lang="ca-ES" altLang="ca-ES" dirty="0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16688" y="6420693"/>
            <a:ext cx="2159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 b="1" baseline="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ca-ES" altLang="ca-ES" dirty="0" smtClean="0"/>
              <a:t>Restringit</a:t>
            </a:r>
            <a:endParaRPr lang="ca-ES" altLang="ca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56088" y="6433393"/>
            <a:ext cx="630237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>
            <a:lvl1pPr algn="ctr">
              <a:defRPr sz="1400" b="1" baseline="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fld id="{87C264EE-E373-46F5-866A-226551EFCFA7}" type="slidenum">
              <a:rPr lang="ca-ES" altLang="ca-ES" smtClean="0"/>
              <a:pPr/>
              <a:t>‹Nº›</a:t>
            </a:fld>
            <a:endParaRPr lang="ca-ES" altLang="ca-ES" dirty="0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5400">
            <a:solidFill>
              <a:srgbClr val="28788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28788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0096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174625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990600" indent="-1857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1349375" indent="-1793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>
          <a:solidFill>
            <a:schemeClr val="tx1"/>
          </a:solidFill>
          <a:latin typeface="+mn-lt"/>
        </a:defRPr>
      </a:lvl4pPr>
      <a:lvl5pPr marL="1698625" indent="-1698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5pPr>
      <a:lvl6pPr marL="2155825" indent="-1698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6pPr>
      <a:lvl7pPr marL="2613025" indent="-1698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7pPr>
      <a:lvl8pPr marL="3070225" indent="-1698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8pPr>
      <a:lvl9pPr marL="3527425" indent="-1698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sz="2000" dirty="0" smtClean="0"/>
              <a:t>LAS DIRECTIVAS EN LA FUTURA LEY DE CONTRATOS INNOVACIÓN</a:t>
            </a:r>
            <a:endParaRPr lang="ca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es-ES" sz="1400" dirty="0"/>
              <a:t>Las nuevas Directivas, tras definir el concepto de «Innovación» aplicado a la contratación pública (apartado 22 del artículo 2 de la Directiva de Contratación Pública 2014/24  y en el 13 del artículo 5 de la Directiva de concesiones 2014/23), prevén instrumentos para impulsar la innovación en la contratación pública: 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“alentar a los poderes adjudicadores a que permitan variantes con la mayor frecuencia posible”; que “las especificaciones técnicas” hagan posible “presentar ofertas que reflejen la diversidad de las soluciones técnicas” (</a:t>
            </a:r>
            <a:r>
              <a:rPr lang="es-ES" sz="1400" dirty="0" err="1"/>
              <a:t>cdo</a:t>
            </a:r>
            <a:r>
              <a:rPr lang="es-ES" sz="1400" dirty="0"/>
              <a:t>. 74); 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“los contratos deben adjudicarse únicamente basándose en la mejor relación calidad/precio, que es la más indicada para comparar las ofertas de soluciones innovadoras”; (art 67) o las “consultas preliminares al mercado” para preparar la contratación (art. 40)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LICITACIÓN-ADJUDICACIÓN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1700" dirty="0"/>
              <a:t>Requisitos de solvencia relacionados con la capacidad de investigación de las empresas.</a:t>
            </a:r>
          </a:p>
          <a:p>
            <a:pPr algn="just"/>
            <a:endParaRPr lang="es-ES" sz="1700" dirty="0"/>
          </a:p>
          <a:p>
            <a:pPr algn="just"/>
            <a:r>
              <a:rPr lang="es-ES" sz="1700" dirty="0"/>
              <a:t>Criterios de adjudicación que valoren los aspectos de innovación de las ofertas.</a:t>
            </a:r>
          </a:p>
          <a:p>
            <a:pPr algn="just"/>
            <a:endParaRPr lang="es-ES" sz="1700" dirty="0"/>
          </a:p>
          <a:p>
            <a:pPr algn="just"/>
            <a:r>
              <a:rPr lang="es-ES" sz="1700" dirty="0"/>
              <a:t> Valoración específica de las mejoras o variantes de componentes de innovación.</a:t>
            </a:r>
          </a:p>
          <a:p>
            <a:pPr algn="just"/>
            <a:endParaRPr lang="es-ES" sz="1700" dirty="0"/>
          </a:p>
          <a:p>
            <a:pPr algn="just"/>
            <a:r>
              <a:rPr lang="es-ES" sz="1700" dirty="0"/>
              <a:t>Negociación de aspectos de innovación de la ofertas cuando se utilice este procedimiento.</a:t>
            </a:r>
          </a:p>
          <a:p>
            <a:pPr algn="just"/>
            <a:endParaRPr lang="es-ES" sz="1700" dirty="0"/>
          </a:p>
          <a:p>
            <a:pPr algn="just"/>
            <a:r>
              <a:rPr lang="es-ES" sz="1700" dirty="0"/>
              <a:t>Ampliación de los plazos de presentación de ofertas en los contratos susceptibles de incorporar innovaciones tecnológicas.</a:t>
            </a:r>
          </a:p>
          <a:p>
            <a:pPr algn="just"/>
            <a:endParaRPr lang="es-ES" sz="1700" dirty="0"/>
          </a:p>
          <a:p>
            <a:pPr algn="just"/>
            <a:r>
              <a:rPr lang="es-ES" sz="1700" dirty="0"/>
              <a:t>Sometimiento a prueba por parte de la Mesa de las ofertas que no se ajusten exactamente a las exigencias técnicas del objeto de los contratos pero ofrezcan soluciones  más eficientes a las necesidades que se pretende cubrir con el contrato.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270830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EJECUCIÓN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1900" dirty="0"/>
              <a:t>Inclusión de una «cláusula de progreso» en los contratos de larga duración (</a:t>
            </a:r>
            <a:r>
              <a:rPr lang="es-ES" sz="1900" dirty="0" err="1"/>
              <a:t>Cdo</a:t>
            </a:r>
            <a:r>
              <a:rPr lang="es-ES" sz="1900" dirty="0"/>
              <a:t> 110, art 72).</a:t>
            </a:r>
          </a:p>
          <a:p>
            <a:pPr algn="just"/>
            <a:endParaRPr lang="es-ES" sz="1900" dirty="0"/>
          </a:p>
          <a:p>
            <a:pPr algn="just"/>
            <a:r>
              <a:rPr lang="es-ES" sz="1900" dirty="0"/>
              <a:t>Previsión expresa de modificaciones contractuales para incorporar innovaciones tecnológicas en la ejecución delos contratos. (</a:t>
            </a:r>
            <a:r>
              <a:rPr lang="es-ES" sz="1900" dirty="0" err="1"/>
              <a:t>Cdo</a:t>
            </a:r>
            <a:r>
              <a:rPr lang="es-ES" sz="1900" dirty="0"/>
              <a:t> 110, art 72)</a:t>
            </a:r>
          </a:p>
          <a:p>
            <a:pPr algn="just"/>
            <a:endParaRPr lang="es-ES" sz="1900" dirty="0"/>
          </a:p>
          <a:p>
            <a:pPr algn="just"/>
            <a:r>
              <a:rPr lang="es-ES" sz="1900" dirty="0"/>
              <a:t>Regulación en los pliegos de los derechos de uso y modificación los nuevos bienes y tecnologías desarrolladas.</a:t>
            </a:r>
          </a:p>
          <a:p>
            <a:pPr algn="just"/>
            <a:endParaRPr lang="es-ES" sz="1900" dirty="0"/>
          </a:p>
          <a:p>
            <a:pPr algn="just"/>
            <a:r>
              <a:rPr lang="es-ES" sz="1900" dirty="0"/>
              <a:t>Establecimiento de los derechos de explotación de tecnologías desarrolladas durante la ejecución de los contratos con posterioridad a la resolución de éstos.</a:t>
            </a:r>
          </a:p>
          <a:p>
            <a:pPr algn="just"/>
            <a:endParaRPr lang="es-ES" sz="1900" dirty="0"/>
          </a:p>
          <a:p>
            <a:pPr algn="just"/>
            <a:r>
              <a:rPr lang="es-ES" sz="1900" dirty="0"/>
              <a:t>Seguimiento específico de los aspectos de innovación de la ejecución de los contratos que incorporen componentes de innovación.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02138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INNOVACIÓN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Se crea un procedimiento de contratación específico para el desarrollo de productos, servicios u obras innovadores y la adquisición ulterior de los suministros y servicios u obras resultantes, la «asociación para la innovación». 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Se trata de un procedimiento de licitación con negociación que sólo admite a los candidatos invitados seleccionados con criterios relativos a la capacidad en los ámbitos de la investigación y del desarrollo y la elaboración y aplicación de soluciones innovadoras, que puede tener más de un “adjudicatario” que serán seleccionados únicamente con arreglo al criterio de la mejor relación calidad-precio (art. 31).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2620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CONTRATACIÓN PÚBLICA. EVOLUCIÓN</a:t>
            </a:r>
            <a:endParaRPr lang="ca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7931583" cy="197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6260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INFLUENCIA DE LAS DIRECTIVAS EN LA CP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sz="1800" dirty="0"/>
              <a:t>1) Amplía los procedimientos de adjudicación.</a:t>
            </a:r>
          </a:p>
          <a:p>
            <a:pPr algn="just"/>
            <a:endParaRPr lang="es-ES" sz="1800" dirty="0"/>
          </a:p>
          <a:p>
            <a:pPr marL="0" indent="0" algn="just">
              <a:buNone/>
            </a:pPr>
            <a:r>
              <a:rPr lang="es-ES" sz="1800" dirty="0"/>
              <a:t>2) Flexibiliza los ya existentes, para incrementar el margen de elección de los poderes adjudicadores.</a:t>
            </a:r>
          </a:p>
          <a:p>
            <a:pPr algn="just"/>
            <a:endParaRPr lang="es-ES" sz="1800" dirty="0"/>
          </a:p>
          <a:p>
            <a:pPr marL="0" indent="0" algn="just">
              <a:buNone/>
            </a:pPr>
            <a:r>
              <a:rPr lang="es-ES" sz="1800" dirty="0"/>
              <a:t>3) Introduce el concepto de coste: del ciclo de vida, así como el de externalidades del proceso de producción.</a:t>
            </a:r>
          </a:p>
          <a:p>
            <a:pPr algn="just"/>
            <a:endParaRPr lang="es-ES" sz="1800" dirty="0"/>
          </a:p>
          <a:p>
            <a:pPr marL="0" indent="0" algn="just">
              <a:buNone/>
            </a:pPr>
            <a:r>
              <a:rPr lang="es-ES" sz="1800" dirty="0"/>
              <a:t>4) Reduce los requisitos que imponen los poderes adjudicadores a los operadores económicos para demostrar su admisibilidad en un determinado procedimiento de licitación mediante la aclaración y el fomento del uso de las declaraciones responsables y las certificaciones electrónicas;</a:t>
            </a:r>
          </a:p>
          <a:p>
            <a:pPr algn="just"/>
            <a:endParaRPr lang="es-ES" sz="1800" dirty="0"/>
          </a:p>
          <a:p>
            <a:pPr marL="0" indent="0" algn="just">
              <a:buNone/>
            </a:pPr>
            <a:r>
              <a:rPr lang="es-ES" sz="1800" dirty="0"/>
              <a:t>5) Refuerza las herramientas que utilizan medios electrónicos de comunicación y amplía notablemente las disposiciones en materia de contratación electrónica</a:t>
            </a:r>
            <a:endParaRPr lang="ca-ES" sz="1800" dirty="0"/>
          </a:p>
        </p:txBody>
      </p:sp>
    </p:spTree>
    <p:extLst>
      <p:ext uri="{BB962C8B-B14F-4D97-AF65-F5344CB8AC3E}">
        <p14:creationId xmlns:p14="http://schemas.microsoft.com/office/powerpoint/2010/main" val="1097480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sz="1800" dirty="0" smtClean="0"/>
              <a:t>6) </a:t>
            </a:r>
            <a:r>
              <a:rPr lang="es-ES" sz="1800" dirty="0"/>
              <a:t>Mejora los sistemas e instrumentos para racionalizar las adquisiciones de bienes y servicios, y refuerza los instrumentos de agregación de la demanda.</a:t>
            </a:r>
          </a:p>
          <a:p>
            <a:pPr algn="just"/>
            <a:endParaRPr lang="es-ES" sz="1800" dirty="0"/>
          </a:p>
          <a:p>
            <a:pPr marL="0" indent="0" algn="just">
              <a:buNone/>
            </a:pPr>
            <a:r>
              <a:rPr lang="es-ES" sz="1800" dirty="0" smtClean="0"/>
              <a:t>7) </a:t>
            </a:r>
            <a:r>
              <a:rPr lang="es-ES" sz="1800" dirty="0"/>
              <a:t>Regula las consultas preliminares de mercado en tanto que instrumento de especial utilidad para que los poderes adjudicadores preparen sus contrataciones e informen a los operadores económicos acerca de sus planes y sus requisitos de contratación.</a:t>
            </a:r>
          </a:p>
          <a:p>
            <a:pPr algn="just"/>
            <a:endParaRPr lang="es-ES" sz="1800" dirty="0"/>
          </a:p>
          <a:p>
            <a:pPr marL="0" indent="0" algn="just">
              <a:buNone/>
            </a:pPr>
            <a:r>
              <a:rPr lang="es-ES" sz="1800" dirty="0" smtClean="0"/>
              <a:t>8) </a:t>
            </a:r>
            <a:r>
              <a:rPr lang="es-ES" sz="1800" dirty="0"/>
              <a:t>Contempla la obligación de que los Estados miembros creen o designen un organismo nacional de supervisión, con vistas a implantar un control más sistemático del cumplimiento de las normas de la UE por parte de los poderes adjudicadores.</a:t>
            </a:r>
          </a:p>
          <a:p>
            <a:pPr algn="just"/>
            <a:endParaRPr lang="es-ES" sz="1800" dirty="0"/>
          </a:p>
          <a:p>
            <a:pPr marL="0" indent="0" algn="just">
              <a:buNone/>
            </a:pPr>
            <a:r>
              <a:rPr lang="es-ES" sz="1800" dirty="0" smtClean="0"/>
              <a:t>9)Se </a:t>
            </a:r>
            <a:r>
              <a:rPr lang="es-ES" sz="1800" dirty="0"/>
              <a:t>implementa un nuevo sistema:  La asociación para la innovación (art. 31)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32454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NUEVOS PROCEDIMIENTOS PARA INNOVAR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Asociación </a:t>
            </a:r>
            <a:r>
              <a:rPr lang="es-ES" dirty="0"/>
              <a:t>para la innovación</a:t>
            </a:r>
          </a:p>
          <a:p>
            <a:r>
              <a:rPr lang="es-ES" dirty="0"/>
              <a:t>La negociación.</a:t>
            </a:r>
          </a:p>
          <a:p>
            <a:r>
              <a:rPr lang="es-ES" dirty="0"/>
              <a:t>Diálogo competitivo con redefinición de ofertas cuando haya innovación o falta de claridad de </a:t>
            </a:r>
            <a:r>
              <a:rPr lang="es-ES" dirty="0" err="1"/>
              <a:t>espeificaciones</a:t>
            </a:r>
            <a:r>
              <a:rPr lang="es-ES" dirty="0"/>
              <a:t> técnicas.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27244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 CÓMO SE TIENE QUE INNOVAR?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pPr marL="1076325" indent="-180975"/>
            <a:r>
              <a:rPr lang="es-ES" dirty="0" smtClean="0"/>
              <a:t>Comenzar </a:t>
            </a:r>
            <a:r>
              <a:rPr lang="es-ES" dirty="0"/>
              <a:t>pronto.</a:t>
            </a:r>
          </a:p>
          <a:p>
            <a:pPr marL="1076325" indent="-180975"/>
            <a:r>
              <a:rPr lang="es-ES" dirty="0"/>
              <a:t>Estudiar y conocer el mercado</a:t>
            </a:r>
          </a:p>
          <a:p>
            <a:pPr marL="1076325" indent="-180975"/>
            <a:r>
              <a:rPr lang="es-ES" dirty="0"/>
              <a:t>Gestionar los riesgos «riesgo y ventura»</a:t>
            </a:r>
          </a:p>
          <a:p>
            <a:pPr marL="1076325" indent="-180975"/>
            <a:r>
              <a:rPr lang="es-ES" dirty="0"/>
              <a:t>Utilización de procedimientos flexibles.</a:t>
            </a:r>
          </a:p>
          <a:p>
            <a:pPr marL="1076325" indent="-180975"/>
            <a:r>
              <a:rPr lang="es-ES" dirty="0"/>
              <a:t>No prescribir en exceso: Prescripciones técnicas funcionales y variantes.</a:t>
            </a:r>
          </a:p>
          <a:p>
            <a:pPr marL="1076325" indent="-180975"/>
            <a:r>
              <a:rPr lang="es-ES" dirty="0"/>
              <a:t>Estrategia de propiedad intelectual</a:t>
            </a:r>
          </a:p>
          <a:p>
            <a:pPr marL="1076325" indent="-180975"/>
            <a:r>
              <a:rPr lang="es-ES" dirty="0"/>
              <a:t>El contrato eje vertebrador.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0018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¿ CÓMO ELEGIMOS EL PROCEDIMIENTO?</a:t>
            </a:r>
            <a:endParaRPr lang="ca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56" y="1131203"/>
            <a:ext cx="7925487" cy="4816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79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INNOVACIÓN: FASE PREPARACIÓN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1800" dirty="0"/>
              <a:t>Determinación del objeto de los contratos a la vista de las innovaciones más actuales para las prestaciones que lo integran, previa consultas al mercado.</a:t>
            </a:r>
          </a:p>
          <a:p>
            <a:pPr algn="just"/>
            <a:endParaRPr lang="es-ES" sz="1800" dirty="0"/>
          </a:p>
          <a:p>
            <a:pPr algn="just"/>
            <a:r>
              <a:rPr lang="es-ES" sz="1800" dirty="0"/>
              <a:t> Definiciones abiertas y funcionales del objeto de los contratos y previsión expresa de mejoras o variantes con innovaciones.</a:t>
            </a:r>
          </a:p>
          <a:p>
            <a:pPr algn="just"/>
            <a:endParaRPr lang="es-ES" sz="1800" dirty="0"/>
          </a:p>
          <a:p>
            <a:pPr algn="just"/>
            <a:r>
              <a:rPr lang="es-ES" sz="1800" dirty="0"/>
              <a:t>Licitación de lotes independientes para las prestaciones de alto contenido tecnológico.</a:t>
            </a:r>
          </a:p>
          <a:p>
            <a:pPr algn="just"/>
            <a:endParaRPr lang="es-ES" sz="1800" dirty="0"/>
          </a:p>
          <a:p>
            <a:pPr algn="just"/>
            <a:r>
              <a:rPr lang="es-ES" sz="1800" dirty="0"/>
              <a:t>Recurso a la iniciativa privada en la definición del objeto de contratos innovadores cuando no se disponga de personal con la cualificación necesaria en función del objeto del contrato.</a:t>
            </a:r>
          </a:p>
          <a:p>
            <a:pPr algn="just"/>
            <a:endParaRPr lang="es-ES" sz="1800" dirty="0"/>
          </a:p>
          <a:p>
            <a:pPr algn="just"/>
            <a:r>
              <a:rPr lang="es-ES" sz="1800" dirty="0"/>
              <a:t> Información adicional sobre la financiación de los proyectos innovadores que sean susceptible de ello.</a:t>
            </a:r>
          </a:p>
          <a:p>
            <a:pPr algn="just"/>
            <a:endParaRPr lang="es-ES" sz="1800" dirty="0"/>
          </a:p>
          <a:p>
            <a:pPr algn="just"/>
            <a:r>
              <a:rPr lang="es-ES" sz="1800" dirty="0"/>
              <a:t> Regulación específica de los aspectos relacionados con la propiedad intelectual e industrial.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992063462"/>
      </p:ext>
    </p:extLst>
  </p:cSld>
  <p:clrMapOvr>
    <a:masterClrMapping/>
  </p:clrMapOvr>
</p:sld>
</file>

<file path=ppt/theme/theme1.xml><?xml version="1.0" encoding="utf-8"?>
<a:theme xmlns:a="http://schemas.openxmlformats.org/drawingml/2006/main" name="CSUC 2013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CSUC 2013</Template>
  <TotalTime>26</TotalTime>
  <Words>811</Words>
  <Application>Microsoft Office PowerPoint</Application>
  <PresentationFormat>Presentación en pantalla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CSUC 2013</vt:lpstr>
      <vt:lpstr>LAS DIRECTIVAS EN LA FUTURA LEY DE CONTRATOS INNOVACIÓN</vt:lpstr>
      <vt:lpstr>INNOVACIÓN</vt:lpstr>
      <vt:lpstr>LA CONTRATACIÓN PÚBLICA. EVOLUCIÓN</vt:lpstr>
      <vt:lpstr>INFLUENCIA DE LAS DIRECTIVAS EN LA CP</vt:lpstr>
      <vt:lpstr>Presentación de PowerPoint</vt:lpstr>
      <vt:lpstr>NUEVOS PROCEDIMIENTOS PARA INNOVAR</vt:lpstr>
      <vt:lpstr>¿ CÓMO SE TIENE QUE INNOVAR?</vt:lpstr>
      <vt:lpstr>¿ CÓMO ELEGIMOS EL PROCEDIMIENTO?</vt:lpstr>
      <vt:lpstr>INNOVACIÓN: FASE PREPARACIÓN</vt:lpstr>
      <vt:lpstr>LICITACIÓN-ADJUDICACIÓN</vt:lpstr>
      <vt:lpstr>EJECUCIÓN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Innovación</dc:title>
  <dc:creator>David</dc:creator>
  <cp:lastModifiedBy>David</cp:lastModifiedBy>
  <cp:revision>3</cp:revision>
  <cp:lastPrinted>2016-05-30T14:58:28Z</cp:lastPrinted>
  <dcterms:created xsi:type="dcterms:W3CDTF">2016-05-30T14:41:01Z</dcterms:created>
  <dcterms:modified xsi:type="dcterms:W3CDTF">2016-05-30T15:07:19Z</dcterms:modified>
</cp:coreProperties>
</file>