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85" r:id="rId2"/>
    <p:sldId id="537" r:id="rId3"/>
    <p:sldId id="605" r:id="rId4"/>
    <p:sldId id="607" r:id="rId5"/>
    <p:sldId id="604" r:id="rId6"/>
    <p:sldId id="609" r:id="rId7"/>
    <p:sldId id="610" r:id="rId8"/>
    <p:sldId id="612" r:id="rId9"/>
    <p:sldId id="611" r:id="rId10"/>
    <p:sldId id="614" r:id="rId11"/>
    <p:sldId id="613" r:id="rId12"/>
    <p:sldId id="606" r:id="rId13"/>
    <p:sldId id="589" r:id="rId14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000"/>
    <a:srgbClr val="F4F7ED"/>
    <a:srgbClr val="91B44A"/>
    <a:srgbClr val="9E8700"/>
    <a:srgbClr val="645CB0"/>
    <a:srgbClr val="E6EDF6"/>
    <a:srgbClr val="D74931"/>
    <a:srgbClr val="E3806F"/>
    <a:srgbClr val="F99B8B"/>
    <a:srgbClr val="F67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 autoAdjust="0"/>
    <p:restoredTop sz="96327" autoAdjust="0"/>
  </p:normalViewPr>
  <p:slideViewPr>
    <p:cSldViewPr snapToGrid="0" showGuides="1">
      <p:cViewPr varScale="1">
        <p:scale>
          <a:sx n="119" d="100"/>
          <a:sy n="119" d="100"/>
        </p:scale>
        <p:origin x="20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21"/>
    </p:cViewPr>
  </p:sorterViewPr>
  <p:notesViewPr>
    <p:cSldViewPr snapToGrid="0">
      <p:cViewPr varScale="1">
        <p:scale>
          <a:sx n="61" d="100"/>
          <a:sy n="61" d="100"/>
        </p:scale>
        <p:origin x="-3182" y="-72"/>
      </p:cViewPr>
      <p:guideLst>
        <p:guide orient="horz" pos="310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BCC2E-B823-4A3F-9D88-56AF27088CC5}" type="datetimeFigureOut">
              <a:rPr lang="es-ES" smtClean="0"/>
              <a:t>27/5/19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B1206-24E5-4EB4-99A4-B341C48E7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579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3713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90" y="1"/>
            <a:ext cx="2946400" cy="493713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407A4323-0BE6-49D9-A92E-7E386D2B4073}" type="datetimeFigureOut">
              <a:rPr lang="es-ES" smtClean="0"/>
              <a:pPr/>
              <a:t>27/5/19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2" y="4691063"/>
            <a:ext cx="5438775" cy="4443412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90" y="9378951"/>
            <a:ext cx="2946400" cy="493713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C466FCD3-0E56-41A6-A888-603D851312F3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568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6FCD3-0E56-41A6-A888-603D851312F3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088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6FCD3-0E56-41A6-A888-603D851312F3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011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6FCD3-0E56-41A6-A888-603D851312F3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492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/>
          <a:stretch/>
        </p:blipFill>
        <p:spPr>
          <a:xfrm>
            <a:off x="83820" y="1"/>
            <a:ext cx="3086100" cy="1289744"/>
          </a:xfrm>
          <a:prstGeom prst="rect">
            <a:avLst/>
          </a:prstGeom>
        </p:spPr>
      </p:pic>
      <p:pic>
        <p:nvPicPr>
          <p:cNvPr id="4" name="Picture 3" descr="3085_port.jpg"/>
          <p:cNvPicPr>
            <a:picLocks noChangeAspect="1"/>
          </p:cNvPicPr>
          <p:nvPr userDrawn="1"/>
        </p:nvPicPr>
        <p:blipFill rotWithShape="1">
          <a:blip r:embed="rId3" cstate="print"/>
          <a:srcRect l="8322" r="5866" b="35111"/>
          <a:stretch/>
        </p:blipFill>
        <p:spPr>
          <a:xfrm>
            <a:off x="0" y="1181100"/>
            <a:ext cx="9144000" cy="56769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7" y="119637"/>
            <a:ext cx="2642724" cy="8540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B4FCD5-2D14-41FC-9CF6-7B50ECFDBF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B4FCD5-2D14-41FC-9CF6-7B50ECFDBF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B4FCD5-2D14-41FC-9CF6-7B50ECFDBF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B4FCD5-2D14-41FC-9CF6-7B50ECFDBF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B4FCD5-2D14-41FC-9CF6-7B50ECFDBF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nner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7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58484"/>
            <a:ext cx="9144000" cy="4199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4114800" cy="418058"/>
          </a:xfrm>
          <a:prstGeom prst="rect">
            <a:avLst/>
          </a:prstGeom>
        </p:spPr>
        <p:txBody>
          <a:bodyPr/>
          <a:lstStyle>
            <a:lvl1pPr algn="l">
              <a:lnSpc>
                <a:spcPts val="26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472608"/>
          </a:xfrm>
          <a:prstGeom prst="rect">
            <a:avLst/>
          </a:prstGeom>
        </p:spPr>
        <p:txBody>
          <a:bodyPr/>
          <a:lstStyle>
            <a:lvl1pPr marL="190500" indent="-190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1pPr>
            <a:lvl2pPr marL="403225" indent="-21272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Calibri" pitchFamily="34" charset="0"/>
              <a:buChar char="-"/>
              <a:defRPr sz="2000">
                <a:solidFill>
                  <a:schemeClr val="tx2"/>
                </a:solidFill>
              </a:defRPr>
            </a:lvl2pPr>
            <a:lvl3pPr marL="606425" indent="-17938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3pPr>
            <a:lvl4pPr marL="819150" indent="-20161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Calibri" pitchFamily="34" charset="0"/>
              <a:buChar char="-"/>
              <a:defRPr sz="2000">
                <a:solidFill>
                  <a:schemeClr val="tx2"/>
                </a:solidFill>
              </a:defRPr>
            </a:lvl4pPr>
            <a:lvl5pPr marL="1044575" indent="-22542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97352"/>
            <a:ext cx="841042" cy="188640"/>
          </a:xfrm>
          <a:prstGeom prst="rect">
            <a:avLst/>
          </a:prstGeom>
        </p:spPr>
        <p:txBody>
          <a:bodyPr/>
          <a:lstStyle>
            <a:lvl1pPr algn="r">
              <a:lnSpc>
                <a:spcPts val="1000"/>
              </a:lnSpc>
              <a:defRPr sz="800"/>
            </a:lvl1pPr>
          </a:lstStyle>
          <a:p>
            <a:fld id="{DAB4FCD5-2D14-41FC-9CF6-7B50ECFDBF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7065" r="8213" b="15227"/>
          <a:stretch/>
        </p:blipFill>
        <p:spPr>
          <a:xfrm>
            <a:off x="6966546" y="108857"/>
            <a:ext cx="2041449" cy="774599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0" y="823328"/>
            <a:ext cx="63001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nner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7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58484"/>
            <a:ext cx="9144000" cy="4199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4114800" cy="418058"/>
          </a:xfrm>
          <a:prstGeom prst="rect">
            <a:avLst/>
          </a:prstGeom>
        </p:spPr>
        <p:txBody>
          <a:bodyPr/>
          <a:lstStyle>
            <a:lvl1pPr algn="l">
              <a:lnSpc>
                <a:spcPts val="26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472608"/>
          </a:xfrm>
          <a:prstGeom prst="rect">
            <a:avLst/>
          </a:prstGeom>
        </p:spPr>
        <p:txBody>
          <a:bodyPr/>
          <a:lstStyle>
            <a:lvl1pPr marL="190500" indent="-190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800">
                <a:solidFill>
                  <a:schemeClr val="tx2"/>
                </a:solidFill>
              </a:defRPr>
            </a:lvl1pPr>
            <a:lvl2pPr marL="403225" indent="-21272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Calibri" pitchFamily="34" charset="0"/>
              <a:buChar char="-"/>
              <a:defRPr sz="2800">
                <a:solidFill>
                  <a:schemeClr val="tx2"/>
                </a:solidFill>
              </a:defRPr>
            </a:lvl2pPr>
            <a:lvl3pPr marL="606425" indent="-17938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800">
                <a:solidFill>
                  <a:schemeClr val="tx2"/>
                </a:solidFill>
              </a:defRPr>
            </a:lvl3pPr>
            <a:lvl4pPr marL="819150" indent="-20161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Calibri" pitchFamily="34" charset="0"/>
              <a:buChar char="-"/>
              <a:defRPr sz="2800">
                <a:solidFill>
                  <a:schemeClr val="tx2"/>
                </a:solidFill>
              </a:defRPr>
            </a:lvl4pPr>
            <a:lvl5pPr marL="1044575" indent="-22542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97352"/>
            <a:ext cx="841042" cy="188640"/>
          </a:xfrm>
          <a:prstGeom prst="rect">
            <a:avLst/>
          </a:prstGeom>
        </p:spPr>
        <p:txBody>
          <a:bodyPr/>
          <a:lstStyle>
            <a:lvl1pPr algn="r">
              <a:lnSpc>
                <a:spcPts val="1000"/>
              </a:lnSpc>
              <a:defRPr sz="800"/>
            </a:lvl1pPr>
          </a:lstStyle>
          <a:p>
            <a:fld id="{DAB4FCD5-2D14-41FC-9CF6-7B50ECFDBFD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8 Conector recto"/>
          <p:cNvCxnSpPr/>
          <p:nvPr userDrawn="1"/>
        </p:nvCxnSpPr>
        <p:spPr>
          <a:xfrm>
            <a:off x="0" y="823328"/>
            <a:ext cx="63001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7065" r="8213" b="15227"/>
          <a:stretch/>
        </p:blipFill>
        <p:spPr>
          <a:xfrm>
            <a:off x="6966546" y="108857"/>
            <a:ext cx="2041449" cy="7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4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4114800" cy="418058"/>
          </a:xfrm>
          <a:prstGeom prst="rect">
            <a:avLst/>
          </a:prstGeom>
        </p:spPr>
        <p:txBody>
          <a:bodyPr/>
          <a:lstStyle>
            <a:lvl1pPr algn="l">
              <a:lnSpc>
                <a:spcPts val="26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472608"/>
          </a:xfrm>
          <a:prstGeom prst="rect">
            <a:avLst/>
          </a:prstGeom>
        </p:spPr>
        <p:txBody>
          <a:bodyPr/>
          <a:lstStyle>
            <a:lvl1pPr marL="190500" indent="-190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800"/>
            </a:lvl1pPr>
            <a:lvl2pPr marL="403225" indent="-21272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Calibri" pitchFamily="34" charset="0"/>
              <a:buChar char="-"/>
              <a:defRPr sz="2800"/>
            </a:lvl2pPr>
            <a:lvl3pPr marL="606425" indent="-17938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800"/>
            </a:lvl3pPr>
            <a:lvl4pPr marL="819150" indent="-20161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Calibri" pitchFamily="34" charset="0"/>
              <a:buChar char="-"/>
              <a:defRPr sz="2800"/>
            </a:lvl4pPr>
            <a:lvl5pPr marL="1044575" indent="-22542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97352"/>
            <a:ext cx="841042" cy="188640"/>
          </a:xfrm>
          <a:prstGeom prst="rect">
            <a:avLst/>
          </a:prstGeom>
        </p:spPr>
        <p:txBody>
          <a:bodyPr/>
          <a:lstStyle>
            <a:lvl1pPr algn="r">
              <a:lnSpc>
                <a:spcPts val="1000"/>
              </a:lnSpc>
              <a:defRPr sz="800"/>
            </a:lvl1pPr>
          </a:lstStyle>
          <a:p>
            <a:fld id="{DAB4FCD5-2D14-41FC-9CF6-7B50ECFDBFD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8 Conector recto"/>
          <p:cNvCxnSpPr/>
          <p:nvPr userDrawn="1"/>
        </p:nvCxnSpPr>
        <p:spPr>
          <a:xfrm>
            <a:off x="0" y="823328"/>
            <a:ext cx="63001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3" t="20076" r="5202" b="26480"/>
          <a:stretch/>
        </p:blipFill>
        <p:spPr>
          <a:xfrm>
            <a:off x="0" y="905227"/>
            <a:ext cx="6792686" cy="595261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7065" r="8213" b="15227"/>
          <a:stretch/>
        </p:blipFill>
        <p:spPr>
          <a:xfrm>
            <a:off x="6966546" y="108857"/>
            <a:ext cx="2041449" cy="7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7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4114800" cy="418058"/>
          </a:xfrm>
          <a:prstGeom prst="rect">
            <a:avLst/>
          </a:prstGeom>
        </p:spPr>
        <p:txBody>
          <a:bodyPr/>
          <a:lstStyle>
            <a:lvl1pPr algn="l">
              <a:lnSpc>
                <a:spcPts val="26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472608"/>
          </a:xfrm>
          <a:prstGeom prst="rect">
            <a:avLst/>
          </a:prstGeom>
        </p:spPr>
        <p:txBody>
          <a:bodyPr/>
          <a:lstStyle>
            <a:lvl1pPr marL="190500" indent="-190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800"/>
            </a:lvl1pPr>
            <a:lvl2pPr marL="403225" indent="-21272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Calibri" pitchFamily="34" charset="0"/>
              <a:buChar char="-"/>
              <a:defRPr sz="2800"/>
            </a:lvl2pPr>
            <a:lvl3pPr marL="606425" indent="-17938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800"/>
            </a:lvl3pPr>
            <a:lvl4pPr marL="819150" indent="-20161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Calibri" pitchFamily="34" charset="0"/>
              <a:buChar char="-"/>
              <a:defRPr sz="2800"/>
            </a:lvl4pPr>
            <a:lvl5pPr marL="1044575" indent="-22542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97352"/>
            <a:ext cx="841042" cy="188640"/>
          </a:xfrm>
          <a:prstGeom prst="rect">
            <a:avLst/>
          </a:prstGeom>
        </p:spPr>
        <p:txBody>
          <a:bodyPr/>
          <a:lstStyle>
            <a:lvl1pPr algn="r">
              <a:lnSpc>
                <a:spcPts val="1000"/>
              </a:lnSpc>
              <a:defRPr sz="800"/>
            </a:lvl1pPr>
          </a:lstStyle>
          <a:p>
            <a:fld id="{DAB4FCD5-2D14-41FC-9CF6-7B50ECFDBFD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8 Conector recto"/>
          <p:cNvCxnSpPr/>
          <p:nvPr userDrawn="1"/>
        </p:nvCxnSpPr>
        <p:spPr>
          <a:xfrm>
            <a:off x="0" y="823328"/>
            <a:ext cx="63001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7065" r="8213" b="15227"/>
          <a:stretch/>
        </p:blipFill>
        <p:spPr>
          <a:xfrm>
            <a:off x="6966546" y="108857"/>
            <a:ext cx="2041449" cy="774599"/>
          </a:xfrm>
          <a:prstGeom prst="rect">
            <a:avLst/>
          </a:prstGeom>
        </p:spPr>
      </p:pic>
      <p:pic>
        <p:nvPicPr>
          <p:cNvPr id="8" name="pasted-image.pdf"/>
          <p:cNvPicPr>
            <a:picLocks noChangeAspect="1"/>
          </p:cNvPicPr>
          <p:nvPr userDrawn="1"/>
        </p:nvPicPr>
        <p:blipFill rotWithShape="1">
          <a:blip r:embed="rId3">
            <a:alphaModFix amt="4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61000"/>
                    </a14:imgEffect>
                    <a14:imgEffect>
                      <a14:colorTemperature colorTemp="7400"/>
                    </a14:imgEffect>
                  </a14:imgLayer>
                </a14:imgProps>
              </a:ext>
            </a:extLst>
          </a:blip>
          <a:srcRect l="8193" t="23150" r="8896" b="22539"/>
          <a:stretch/>
        </p:blipFill>
        <p:spPr>
          <a:xfrm>
            <a:off x="-1" y="883456"/>
            <a:ext cx="9144001" cy="59745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5548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483895"/>
            <a:ext cx="9144000" cy="5374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B4FCD5-2D14-41FC-9CF6-7B50ECFDBF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B4FCD5-2D14-41FC-9CF6-7B50ECFDBF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B4FCD5-2D14-41FC-9CF6-7B50ECFDBF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B4FCD5-2D14-41FC-9CF6-7B50ECFDBF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tl.gob.es/tecnologias-lenguaje/actividades/plataformas/Paginas/corpus-viewer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sc.uc3m.es/~jarenas/IA/IA_BI.html" TargetMode="External"/><Relationship Id="rId5" Type="http://schemas.openxmlformats.org/officeDocument/2006/relationships/hyperlink" Target="file:///Users/jarenas/github/demostradores/IA/IA_BI.html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tl.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mailto:PlanTecnologiasLenguaje@mineco.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768839" y="2440973"/>
            <a:ext cx="6277190" cy="1707226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spcBef>
                <a:spcPct val="0"/>
              </a:spcBef>
              <a:buNone/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Aft>
                <a:spcPts val="600"/>
              </a:spcAft>
            </a:pPr>
            <a:r>
              <a:rPr lang="es-ES" sz="3600" dirty="0"/>
              <a:t>PLAN DE IMPULSO DE LAS TECNOLOGÍAS DEL LENGUAJE</a:t>
            </a:r>
          </a:p>
          <a:p>
            <a:pPr algn="r">
              <a:lnSpc>
                <a:spcPct val="100000"/>
              </a:lnSpc>
              <a:spcAft>
                <a:spcPts val="600"/>
              </a:spcAft>
            </a:pPr>
            <a:r>
              <a:rPr lang="es-ES" sz="2400" dirty="0"/>
              <a:t>Corpus </a:t>
            </a:r>
            <a:r>
              <a:rPr lang="es-ES" sz="2400" dirty="0" err="1"/>
              <a:t>Viewer</a:t>
            </a:r>
            <a:r>
              <a:rPr lang="es-ES" sz="2400" dirty="0"/>
              <a:t>, una herramienta para el análisis de políticas públicas en I+D y la asistencia a la evaluación de la innovación</a:t>
            </a:r>
          </a:p>
          <a:p>
            <a:pPr algn="r">
              <a:lnSpc>
                <a:spcPct val="100000"/>
              </a:lnSpc>
            </a:pPr>
            <a:endParaRPr lang="es-ES" sz="3600" dirty="0"/>
          </a:p>
          <a:p>
            <a:pPr algn="r">
              <a:lnSpc>
                <a:spcPct val="100000"/>
              </a:lnSpc>
            </a:pPr>
            <a:endParaRPr lang="es-ES" sz="2800" dirty="0"/>
          </a:p>
        </p:txBody>
      </p:sp>
      <p:sp>
        <p:nvSpPr>
          <p:cNvPr id="4" name="3 Rectángulo"/>
          <p:cNvSpPr/>
          <p:nvPr/>
        </p:nvSpPr>
        <p:spPr>
          <a:xfrm>
            <a:off x="-12700" y="6261099"/>
            <a:ext cx="9156700" cy="607109"/>
          </a:xfrm>
          <a:prstGeom prst="rect">
            <a:avLst/>
          </a:prstGeom>
          <a:solidFill>
            <a:srgbClr val="16374A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bg1"/>
                </a:solidFill>
              </a:rPr>
              <a:t>David Pérez Fernández, </a:t>
            </a:r>
            <a:r>
              <a:rPr lang="es-ES" sz="1600" dirty="0" err="1">
                <a:solidFill>
                  <a:schemeClr val="bg1"/>
                </a:solidFill>
              </a:rPr>
              <a:t>Doaa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Samy</a:t>
            </a:r>
            <a:r>
              <a:rPr lang="es-ES" sz="1600" dirty="0">
                <a:solidFill>
                  <a:schemeClr val="bg1"/>
                </a:solidFill>
              </a:rPr>
              <a:t>, Jerónimo Arenas-García, Inés Rodríguez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bg1"/>
                </a:solidFill>
              </a:rPr>
              <a:t>Secretaría de Estado para el Avance Digital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694714" y="6357257"/>
            <a:ext cx="2351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bg1"/>
                </a:solidFill>
              </a:rPr>
              <a:t>29 de mayo de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607E5F-DF8A-3A44-8B74-D618EE4030AD}"/>
              </a:ext>
            </a:extLst>
          </p:cNvPr>
          <p:cNvSpPr/>
          <p:nvPr/>
        </p:nvSpPr>
        <p:spPr>
          <a:xfrm>
            <a:off x="3003780" y="4881483"/>
            <a:ext cx="6042249" cy="646331"/>
          </a:xfrm>
          <a:prstGeom prst="rect">
            <a:avLst/>
          </a:prstGeom>
          <a:solidFill>
            <a:schemeClr val="bg2">
              <a:lumMod val="75000"/>
              <a:alpha val="59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ES" dirty="0">
                <a:hlinkClick r:id="rId3"/>
              </a:rPr>
              <a:t>https://www.plantl.gob.es/tecnologias-lenguaje/actividades/plataformas/Paginas/corpus-viewer.aspx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896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53F3DB1-C38A-B44A-91D7-CD540F2F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4664"/>
            <a:ext cx="5331041" cy="418058"/>
          </a:xfrm>
        </p:spPr>
        <p:txBody>
          <a:bodyPr/>
          <a:lstStyle/>
          <a:p>
            <a:r>
              <a:rPr lang="es-ES" dirty="0"/>
              <a:t>Detección de copias y fraude</a:t>
            </a:r>
          </a:p>
        </p:txBody>
      </p:sp>
      <p:pic>
        <p:nvPicPr>
          <p:cNvPr id="8" name="Marcador de contenido 6">
            <a:extLst>
              <a:ext uri="{FF2B5EF4-FFF2-40B4-BE49-F238E27FC236}">
                <a16:creationId xmlns:a16="http://schemas.microsoft.com/office/drawing/2014/main" id="{4F99A657-6327-2247-A991-1D3D43FF35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9" y="1426832"/>
            <a:ext cx="8739431" cy="1737303"/>
          </a:xfrm>
        </p:spPr>
      </p:pic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50DB2F80-7595-3545-8E1D-4EE1ED6CD8B8}"/>
              </a:ext>
            </a:extLst>
          </p:cNvPr>
          <p:cNvSpPr txBox="1">
            <a:spLocks/>
          </p:cNvSpPr>
          <p:nvPr/>
        </p:nvSpPr>
        <p:spPr>
          <a:xfrm>
            <a:off x="3669119" y="1200594"/>
            <a:ext cx="5208552" cy="1423364"/>
          </a:xfrm>
          <a:prstGeom prst="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/>
              <a:t>Permite encontrar pares de documentos </a:t>
            </a:r>
            <a:r>
              <a:rPr lang="es-ES" sz="1600" dirty="0">
                <a:solidFill>
                  <a:srgbClr val="FF0000"/>
                </a:solidFill>
              </a:rPr>
              <a:t>dentro del corpus </a:t>
            </a:r>
            <a:r>
              <a:rPr lang="es-ES" sz="1600" dirty="0"/>
              <a:t>que tienen una similitud alta:</a:t>
            </a:r>
          </a:p>
          <a:p>
            <a:pPr lvl="1"/>
            <a:r>
              <a:rPr lang="es-ES" sz="1400" dirty="0"/>
              <a:t>Uno podría ser una copia de otro</a:t>
            </a:r>
          </a:p>
          <a:p>
            <a:pPr lvl="1"/>
            <a:r>
              <a:rPr lang="es-ES" sz="1400" dirty="0"/>
              <a:t>Uno podría ser una reescritura de otro</a:t>
            </a:r>
          </a:p>
          <a:p>
            <a:pPr lvl="1"/>
            <a:r>
              <a:rPr lang="es-ES" sz="1400" dirty="0"/>
              <a:t>Simplemente ambos documentos tratan temas similares</a:t>
            </a:r>
          </a:p>
          <a:p>
            <a:pPr marL="0" indent="0">
              <a:buFont typeface="Arial" pitchFamily="34" charset="0"/>
              <a:buNone/>
            </a:pPr>
            <a:endParaRPr lang="es-ES" sz="1600" dirty="0"/>
          </a:p>
          <a:p>
            <a:endParaRPr lang="es-ES" sz="1600" dirty="0"/>
          </a:p>
        </p:txBody>
      </p:sp>
      <p:pic>
        <p:nvPicPr>
          <p:cNvPr id="12" name="Marcador de contenido 6">
            <a:extLst>
              <a:ext uri="{FF2B5EF4-FFF2-40B4-BE49-F238E27FC236}">
                <a16:creationId xmlns:a16="http://schemas.microsoft.com/office/drawing/2014/main" id="{0A74CE8F-6959-5E4B-B0DC-F66E6893A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9" y="3258278"/>
            <a:ext cx="8594858" cy="1866971"/>
          </a:xfrm>
          <a:prstGeom prst="rect">
            <a:avLst/>
          </a:prstGeom>
        </p:spPr>
      </p:pic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530853DE-1468-2E49-9A7C-5FE6674D57CD}"/>
              </a:ext>
            </a:extLst>
          </p:cNvPr>
          <p:cNvSpPr txBox="1">
            <a:spLocks/>
          </p:cNvSpPr>
          <p:nvPr/>
        </p:nvSpPr>
        <p:spPr>
          <a:xfrm>
            <a:off x="457199" y="5431168"/>
            <a:ext cx="7825323" cy="897149"/>
          </a:xfrm>
          <a:prstGeom prst="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</p:spPr>
        <p:txBody>
          <a:bodyPr>
            <a:norm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16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14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Al seleccionar una pareja se muestran pareados los textos de ambos documentos para poder compararlos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Resultados más precisos con modelos de tópicos grandes (&gt; 50 tópicos)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2630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53F3DB1-C38A-B44A-91D7-CD540F2F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4114800" cy="418058"/>
          </a:xfrm>
        </p:spPr>
        <p:txBody>
          <a:bodyPr/>
          <a:lstStyle/>
          <a:p>
            <a:r>
              <a:rPr lang="es-ES" dirty="0" err="1"/>
              <a:t>Dashboards</a:t>
            </a:r>
            <a:r>
              <a:rPr lang="es-ES" dirty="0"/>
              <a:t> personalizados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D340881-FC92-6347-A8B1-BF3188FD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472608"/>
          </a:xfrm>
        </p:spPr>
        <p:txBody>
          <a:bodyPr/>
          <a:lstStyle/>
          <a:p>
            <a:pPr fontAlgn="base"/>
            <a:r>
              <a:rPr lang="es-ES" sz="1800" dirty="0"/>
              <a:t>Perfilado automático y desambiguación de los actores clave del </a:t>
            </a:r>
            <a:r>
              <a:rPr lang="es-ES" sz="1800" dirty="0" err="1"/>
              <a:t>I+D+i</a:t>
            </a:r>
            <a:r>
              <a:rPr lang="es-ES" sz="1800" dirty="0"/>
              <a:t> según su producción.</a:t>
            </a:r>
          </a:p>
          <a:p>
            <a:pPr fontAlgn="base"/>
            <a:r>
              <a:rPr lang="es-ES" sz="1800" dirty="0">
                <a:solidFill>
                  <a:schemeClr val="tx2"/>
                </a:solidFill>
              </a:rPr>
              <a:t>Tableros de instrumentos mejorados para analizar la distribución del </a:t>
            </a:r>
            <a:r>
              <a:rPr lang="es-ES" sz="1800" dirty="0" err="1">
                <a:solidFill>
                  <a:schemeClr val="tx2"/>
                </a:solidFill>
              </a:rPr>
              <a:t>I+D+i</a:t>
            </a:r>
            <a:r>
              <a:rPr lang="es-ES" sz="1800" dirty="0">
                <a:solidFill>
                  <a:schemeClr val="tx2"/>
                </a:solidFill>
              </a:rPr>
              <a:t> según metadatos, incluida el área geográfica.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DE020FC-661E-2C48-BEFF-787E9885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9430" y="6597352"/>
            <a:ext cx="841042" cy="188640"/>
          </a:xfrm>
        </p:spPr>
        <p:txBody>
          <a:bodyPr/>
          <a:lstStyle/>
          <a:p>
            <a:fld id="{DAB4FCD5-2D14-41FC-9CF6-7B50ECFDBFDC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8495B3-0650-A040-997C-8BBDF9FFCE69}"/>
              </a:ext>
            </a:extLst>
          </p:cNvPr>
          <p:cNvGrpSpPr/>
          <p:nvPr/>
        </p:nvGrpSpPr>
        <p:grpSpPr>
          <a:xfrm>
            <a:off x="192222" y="2554422"/>
            <a:ext cx="8628250" cy="3833062"/>
            <a:chOff x="192222" y="3024938"/>
            <a:chExt cx="8628250" cy="38330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81CD7A-9E1B-A947-A51C-173BA4F0E6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9085"/>
            <a:stretch/>
          </p:blipFill>
          <p:spPr>
            <a:xfrm>
              <a:off x="192222" y="3024938"/>
              <a:ext cx="3644283" cy="383306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B3A9DD9-4274-C74D-A699-DFCCFAEE7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6045" y="3024938"/>
              <a:ext cx="2302992" cy="383306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921484-75EC-AF4A-8D80-08BD5F15B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9016" y="3941685"/>
              <a:ext cx="2941456" cy="2916315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E7CA26A-7C7E-2945-A441-D8ACC66D2297}"/>
              </a:ext>
            </a:extLst>
          </p:cNvPr>
          <p:cNvSpPr/>
          <p:nvPr/>
        </p:nvSpPr>
        <p:spPr>
          <a:xfrm>
            <a:off x="4634144" y="2245743"/>
            <a:ext cx="44513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dirty="0">
                <a:hlinkClick r:id="rId5"/>
              </a:rPr>
              <a:t>file:///Users/jarenas/github/demostradores/IA/IA_BI.html</a:t>
            </a:r>
            <a:endParaRPr lang="es-ES" sz="1400" dirty="0"/>
          </a:p>
          <a:p>
            <a:pPr algn="r"/>
            <a:r>
              <a:rPr lang="es-ES" sz="1400" dirty="0">
                <a:hlinkClick r:id="rId6"/>
              </a:rPr>
              <a:t>http://www.tsc.uc3m.es/~jarenas/IA/IA_BI.html</a:t>
            </a:r>
            <a:endParaRPr lang="es-ES" sz="1400" dirty="0"/>
          </a:p>
          <a:p>
            <a:pPr algn="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380897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7BF0-6F77-C64B-9F7F-4441CBDD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" y="386908"/>
            <a:ext cx="7150963" cy="418058"/>
          </a:xfrm>
        </p:spPr>
        <p:txBody>
          <a:bodyPr/>
          <a:lstStyle/>
          <a:p>
            <a:r>
              <a:rPr lang="es-ES" dirty="0"/>
              <a:t>Contribución española en WSD y entidades nombradas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AC37F-BCDB-B349-80B7-3813377A0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Análisis a partir de publicaciones en abierto de Procesamiento de Lenguaje Natural</a:t>
            </a:r>
          </a:p>
          <a:p>
            <a:r>
              <a:rPr lang="es-ES" dirty="0"/>
              <a:t>El estudio completo se presentará en el congreso de la SEPLN</a:t>
            </a:r>
          </a:p>
          <a:p>
            <a:r>
              <a:rPr lang="es-ES" dirty="0"/>
              <a:t>Análisis de tópicos -&gt; grafo semántico -&gt; detección de comunidades</a:t>
            </a:r>
          </a:p>
          <a:p>
            <a:r>
              <a:rPr lang="es-ES" dirty="0"/>
              <a:t>Representamos la comunidad más numerosa (3800 + </a:t>
            </a:r>
            <a:r>
              <a:rPr lang="es-ES" dirty="0" err="1"/>
              <a:t>papers</a:t>
            </a:r>
            <a:r>
              <a:rPr lang="es-ES" dirty="0"/>
              <a:t>)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03FA4-4563-7B49-B173-DBC5E9F6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FCD5-2D14-41FC-9CF6-7B50ECFDBFD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BFC9D3-0D6B-0F4E-B88F-28280B449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8986"/>
            <a:ext cx="4880081" cy="348200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B965FA-A160-5D4D-BF0B-47F9B2B819CF}"/>
              </a:ext>
            </a:extLst>
          </p:cNvPr>
          <p:cNvSpPr txBox="1">
            <a:spLocks/>
          </p:cNvSpPr>
          <p:nvPr/>
        </p:nvSpPr>
        <p:spPr>
          <a:xfrm>
            <a:off x="4880081" y="4726995"/>
            <a:ext cx="4020289" cy="1957896"/>
          </a:xfrm>
          <a:prstGeom prst="rect">
            <a:avLst/>
          </a:prstGeom>
        </p:spPr>
        <p:txBody>
          <a:bodyPr/>
          <a:lstStyle>
            <a:lvl1pPr marL="190500" indent="-1905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3225" indent="-2127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Calibri" pitchFamily="34" charset="0"/>
              <a:buChar char="-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06425" indent="-1793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19150" indent="-2016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Calibri" pitchFamily="34" charset="0"/>
              <a:buChar char="-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44575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Incremento notable de producción científica en semánticas latentes y </a:t>
            </a:r>
            <a:r>
              <a:rPr lang="es-ES" dirty="0" err="1"/>
              <a:t>embeddings</a:t>
            </a:r>
            <a:endParaRPr lang="es-ES" dirty="0"/>
          </a:p>
          <a:p>
            <a:r>
              <a:rPr lang="es-ES" dirty="0"/>
              <a:t>Producción española resaltada en color azul</a:t>
            </a:r>
          </a:p>
          <a:p>
            <a:pPr marL="0" indent="0">
              <a:buFont typeface="Arial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023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es-ES" sz="54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es-ES" sz="60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s-ES" sz="6000" dirty="0">
              <a:hlinkClick r:id="rId3"/>
            </a:endParaRPr>
          </a:p>
          <a:p>
            <a:pPr marL="0" indent="0" algn="ctr">
              <a:buNone/>
            </a:pPr>
            <a:endParaRPr lang="es-ES" sz="2800" dirty="0">
              <a:hlinkClick r:id="rId3"/>
            </a:endParaRPr>
          </a:p>
          <a:p>
            <a:pPr marL="0" indent="0" algn="ctr">
              <a:buNone/>
            </a:pPr>
            <a:r>
              <a:rPr lang="es-ES" sz="3600" dirty="0">
                <a:hlinkClick r:id="rId3"/>
              </a:rPr>
              <a:t>www.PlanTL.gob.es</a:t>
            </a:r>
            <a:endParaRPr lang="es-ES" sz="3600" dirty="0"/>
          </a:p>
          <a:p>
            <a:pPr marL="0" indent="0" algn="ctr">
              <a:buNone/>
            </a:pPr>
            <a:r>
              <a:rPr lang="es-ES" sz="3600" dirty="0">
                <a:hlinkClick r:id="rId4"/>
              </a:rPr>
              <a:t>PlanTecnologiasLenguaje@mineco.es</a:t>
            </a:r>
            <a:endParaRPr lang="es-ES" sz="3600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es-ES" sz="60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77A8F6-5B2C-6541-A0F7-9860D803E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2974"/>
            <a:ext cx="9144000" cy="419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9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3793" y="343069"/>
            <a:ext cx="6400801" cy="669756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s-ES" b="1" dirty="0"/>
              <a:t>Índice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94360" y="1203960"/>
            <a:ext cx="8244840" cy="4614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800" b="1" dirty="0">
                <a:solidFill>
                  <a:schemeClr val="tx2"/>
                </a:solidFill>
              </a:rPr>
              <a:t>¿Qué es Corpus </a:t>
            </a:r>
            <a:r>
              <a:rPr lang="es-ES" sz="2800" b="1" dirty="0" err="1">
                <a:solidFill>
                  <a:schemeClr val="tx2"/>
                </a:solidFill>
              </a:rPr>
              <a:t>Viewer</a:t>
            </a:r>
            <a:r>
              <a:rPr lang="es-ES" sz="2800" b="1" dirty="0">
                <a:solidFill>
                  <a:schemeClr val="tx2"/>
                </a:solidFill>
              </a:rPr>
              <a:t>?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800" b="1" dirty="0">
                <a:solidFill>
                  <a:schemeClr val="tx2"/>
                </a:solidFill>
              </a:rPr>
              <a:t>Técnicas empleadas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800" b="1" dirty="0">
                <a:solidFill>
                  <a:schemeClr val="tx2"/>
                </a:solidFill>
              </a:rPr>
              <a:t>Herramientas y demostradores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s-ES" sz="2800" b="1" dirty="0">
              <a:solidFill>
                <a:schemeClr val="tx2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44408" y="6597352"/>
            <a:ext cx="841042" cy="188640"/>
          </a:xfrm>
        </p:spPr>
        <p:txBody>
          <a:bodyPr/>
          <a:lstStyle/>
          <a:p>
            <a:fld id="{DAB4FCD5-2D14-41FC-9CF6-7B50ECFDBFD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3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16339-9B1B-4A49-B8AB-B90F3FDEF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1. ¿Qué es Corpus </a:t>
            </a:r>
            <a:r>
              <a:rPr lang="es-ES" sz="2800" dirty="0" err="1"/>
              <a:t>Viewer</a:t>
            </a:r>
            <a:r>
              <a:rPr lang="es-ES" sz="28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1AA5A-9881-5840-8D6A-6888CB392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s-ES" sz="2400" dirty="0">
                <a:solidFill>
                  <a:schemeClr val="tx2"/>
                </a:solidFill>
              </a:rPr>
              <a:t>Plan de Impulso de Tecnologías del Lenguaje</a:t>
            </a:r>
          </a:p>
          <a:p>
            <a:pPr lvl="1"/>
            <a:r>
              <a:rPr lang="es-ES" sz="2000" dirty="0">
                <a:solidFill>
                  <a:schemeClr val="tx2"/>
                </a:solidFill>
              </a:rPr>
              <a:t>﻿Fomento de las TL: PLN, traducción automática y sistemas conversacionales</a:t>
            </a:r>
          </a:p>
          <a:p>
            <a:pPr lvl="1"/>
            <a:r>
              <a:rPr lang="es-ES" sz="2000" dirty="0">
                <a:solidFill>
                  <a:schemeClr val="tx2"/>
                </a:solidFill>
              </a:rPr>
              <a:t>Desarrollos horizontales y proyectos Faro</a:t>
            </a:r>
          </a:p>
          <a:p>
            <a:pPr fontAlgn="base"/>
            <a:r>
              <a:rPr lang="es-ES" sz="2400" dirty="0">
                <a:solidFill>
                  <a:schemeClr val="tx2"/>
                </a:solidFill>
              </a:rPr>
              <a:t>Corpus </a:t>
            </a:r>
            <a:r>
              <a:rPr lang="es-ES" sz="2400" dirty="0" err="1">
                <a:solidFill>
                  <a:schemeClr val="tx2"/>
                </a:solidFill>
              </a:rPr>
              <a:t>Viewer</a:t>
            </a:r>
            <a:r>
              <a:rPr lang="es-ES" sz="2400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s-ES" sz="2000" dirty="0">
                <a:solidFill>
                  <a:schemeClr val="tx2"/>
                </a:solidFill>
              </a:rPr>
              <a:t>Plataforma en producción en la Secretaría de Estado para el Avance Digital (SEAD)</a:t>
            </a:r>
          </a:p>
          <a:p>
            <a:pPr lvl="1"/>
            <a:r>
              <a:rPr lang="es-ES" sz="2000" dirty="0">
                <a:solidFill>
                  <a:schemeClr val="tx2"/>
                </a:solidFill>
              </a:rPr>
              <a:t>Desarrollo desde 2016, ahora en uso por SEAD, FECYT, SEUIDI, AEI</a:t>
            </a:r>
          </a:p>
          <a:p>
            <a:pPr lvl="1"/>
            <a:r>
              <a:rPr lang="es-ES" sz="2000" dirty="0">
                <a:solidFill>
                  <a:schemeClr val="tx2"/>
                </a:solidFill>
              </a:rPr>
              <a:t>Incorpora desarrollos en colaboración con grupos de investigación universitarios</a:t>
            </a:r>
          </a:p>
          <a:p>
            <a:pPr fontAlgn="base"/>
            <a:r>
              <a:rPr lang="es-ES" sz="2400" dirty="0">
                <a:solidFill>
                  <a:schemeClr val="tx2"/>
                </a:solidFill>
              </a:rPr>
              <a:t>Plataforma de propósito general. Actualmente contiene fundamentalmente corpus de datos relacionados con la I+D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74EE2-ABB4-8842-BCD0-8FDAEA84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FCD5-2D14-41FC-9CF6-7B50ECFDBFD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9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FFBD17-BE0E-CE47-BA06-FA868F10BE29}"/>
              </a:ext>
            </a:extLst>
          </p:cNvPr>
          <p:cNvSpPr txBox="1"/>
          <p:nvPr/>
        </p:nvSpPr>
        <p:spPr>
          <a:xfrm>
            <a:off x="550416" y="1371539"/>
            <a:ext cx="7812350" cy="4672492"/>
          </a:xfrm>
          <a:prstGeom prst="rect">
            <a:avLst/>
          </a:prstGeom>
          <a:solidFill>
            <a:schemeClr val="accent6">
              <a:lumMod val="60000"/>
              <a:lumOff val="4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316339-9B1B-4A49-B8AB-B90F3FDEF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Fuentes de Datos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74EE2-ABB4-8842-BCD0-8FDAEA84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FCD5-2D14-41FC-9CF6-7B50ECFDBFDC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9B1316-B8F3-B846-B28B-48D25BB3E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283339"/>
              </p:ext>
            </p:extLst>
          </p:nvPr>
        </p:nvGraphicFramePr>
        <p:xfrm>
          <a:off x="550416" y="1376039"/>
          <a:ext cx="7812349" cy="4672496"/>
        </p:xfrm>
        <a:graphic>
          <a:graphicData uri="http://schemas.openxmlformats.org/drawingml/2006/table">
            <a:tbl>
              <a:tblPr/>
              <a:tblGrid>
                <a:gridCol w="4873840">
                  <a:extLst>
                    <a:ext uri="{9D8B030D-6E8A-4147-A177-3AD203B41FA5}">
                      <a16:colId xmlns:a16="http://schemas.microsoft.com/office/drawing/2014/main" val="1740832415"/>
                    </a:ext>
                  </a:extLst>
                </a:gridCol>
                <a:gridCol w="1376039">
                  <a:extLst>
                    <a:ext uri="{9D8B030D-6E8A-4147-A177-3AD203B41FA5}">
                      <a16:colId xmlns:a16="http://schemas.microsoft.com/office/drawing/2014/main" val="1829073306"/>
                    </a:ext>
                  </a:extLst>
                </a:gridCol>
                <a:gridCol w="1562470">
                  <a:extLst>
                    <a:ext uri="{9D8B030D-6E8A-4147-A177-3AD203B41FA5}">
                      <a16:colId xmlns:a16="http://schemas.microsoft.com/office/drawing/2014/main" val="4192733261"/>
                    </a:ext>
                  </a:extLst>
                </a:gridCol>
              </a:tblGrid>
              <a:tr h="889019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Corpus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Docs</a:t>
                      </a:r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en corpus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Horizonte Temporal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327998"/>
                  </a:ext>
                </a:extLst>
              </a:tr>
              <a:tr h="58488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Proyectos del Plan Estatal de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I+D+i</a:t>
                      </a:r>
                      <a:endParaRPr lang="es-ES" sz="1800" dirty="0"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 K</a:t>
                      </a:r>
                      <a:endParaRPr lang="es-ES" sz="1800"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2004 -2016</a:t>
                      </a:r>
                      <a:endParaRPr lang="es-ES" sz="1800"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688287"/>
                  </a:ext>
                </a:extLst>
              </a:tr>
              <a:tr h="6141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Proyectos europeos de I+D (CORDIS)</a:t>
                      </a:r>
                      <a:endParaRPr lang="es-ES" sz="1800" dirty="0"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 K</a:t>
                      </a:r>
                      <a:endParaRPr lang="es-ES" sz="1800" dirty="0"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1984 - 2018</a:t>
                      </a:r>
                      <a:endParaRPr lang="es-ES" sz="1800"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700867"/>
                  </a:ext>
                </a:extLst>
              </a:tr>
              <a:tr h="58488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Proyectos estadounidenses de I+D (NSF)</a:t>
                      </a:r>
                      <a:endParaRPr lang="es-ES" sz="1800" dirty="0"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K</a:t>
                      </a:r>
                      <a:endParaRPr lang="es-ES" sz="1800" dirty="0"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1985 - 2017</a:t>
                      </a:r>
                      <a:endParaRPr lang="es-ES" sz="1800" dirty="0"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614723"/>
                  </a:ext>
                </a:extLst>
              </a:tr>
              <a:tr h="526392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Proyectos estadounidenses de I+D en salud (NIH)</a:t>
                      </a:r>
                      <a:endParaRPr lang="es-ES" sz="1800" dirty="0"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 M</a:t>
                      </a:r>
                      <a:endParaRPr lang="es-ES" sz="1800" dirty="0"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1983 - 2017</a:t>
                      </a:r>
                      <a:endParaRPr lang="es-ES" sz="1800" dirty="0"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292689"/>
                  </a:ext>
                </a:extLst>
              </a:tr>
              <a:tr h="526392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Solicitudes de patentes (PATSTAT)</a:t>
                      </a:r>
                      <a:endParaRPr lang="es-ES" sz="1800" dirty="0"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 M</a:t>
                      </a:r>
                      <a:endParaRPr lang="es-ES" sz="1800" dirty="0"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1898 - 2017</a:t>
                      </a:r>
                      <a:endParaRPr lang="es-ES" sz="1800" dirty="0"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043347"/>
                  </a:ext>
                </a:extLst>
              </a:tr>
              <a:tr h="74864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Artículos científicos con contribuciones de autores afiliados a una institución española (SCOPUS)</a:t>
                      </a:r>
                      <a:endParaRPr lang="es-ES" sz="1800" dirty="0"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680 K</a:t>
                      </a:r>
                      <a:endParaRPr lang="es-ES" sz="1800" dirty="0"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2006 - 2018</a:t>
                      </a:r>
                      <a:endParaRPr lang="es-ES" sz="1800" dirty="0">
                        <a:effectLst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19625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1C709E75-B948-AA47-87E9-03175A29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3030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06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ECD77-DFB4-CF4D-909B-E90303D92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4114800" cy="418058"/>
          </a:xfrm>
        </p:spPr>
        <p:txBody>
          <a:bodyPr/>
          <a:lstStyle/>
          <a:p>
            <a:r>
              <a:rPr lang="es-ES" dirty="0"/>
              <a:t>Casos de Uso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5E7E81-5E2E-BC47-A33D-9C1B20114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472608"/>
          </a:xfrm>
        </p:spPr>
        <p:txBody>
          <a:bodyPr/>
          <a:lstStyle/>
          <a:p>
            <a:pPr marL="0" indent="0" fontAlgn="base">
              <a:buNone/>
            </a:pPr>
            <a:r>
              <a:rPr lang="es-ES" sz="1800" dirty="0"/>
              <a:t>Los usuarios de la plataforma actual incluyen:</a:t>
            </a:r>
          </a:p>
          <a:p>
            <a:pPr fontAlgn="base"/>
            <a:r>
              <a:rPr lang="es-ES" sz="1800" dirty="0"/>
              <a:t>Responsables de políticas de I+D</a:t>
            </a:r>
          </a:p>
          <a:p>
            <a:pPr fontAlgn="base"/>
            <a:r>
              <a:rPr lang="es-ES" sz="1800" dirty="0"/>
              <a:t>Gestores y coordinadores de programas de I+D (implementación de políticas) </a:t>
            </a:r>
          </a:p>
          <a:p>
            <a:pPr fontAlgn="base"/>
            <a:r>
              <a:rPr lang="es-ES" sz="1800" dirty="0"/>
              <a:t>Evaluadores de subvenciones y ayudas</a:t>
            </a:r>
          </a:p>
          <a:p>
            <a:pPr fontAlgn="base"/>
            <a:r>
              <a:rPr lang="es-ES" sz="1800" dirty="0"/>
              <a:t>Investigadores, organismos públicos de investigación, empresas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555143A-F9DF-FC40-979B-A56C2FC9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6597352"/>
            <a:ext cx="841042" cy="188640"/>
          </a:xfrm>
        </p:spPr>
        <p:txBody>
          <a:bodyPr/>
          <a:lstStyle/>
          <a:p>
            <a:fld id="{DAB4FCD5-2D14-41FC-9CF6-7B50ECFDBFD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8" name="Picture 4" descr="https://lh3.googleusercontent.com/-SbnqTTNT3L7US8GTYRwdzyvHZpoISjwwjvtnqieREaN_hb_tOwtBNpZQoWN1dhBv5uEmfmio43qfxZIBInRrxPKEz0WCPp1I2TaIlXVm5zoRNrL7YoJ6REeoEtNHS5Gylid3eXi">
            <a:extLst>
              <a:ext uri="{FF2B5EF4-FFF2-40B4-BE49-F238E27FC236}">
                <a16:creationId xmlns:a16="http://schemas.microsoft.com/office/drawing/2014/main" id="{6C927219-5F90-7B48-A853-F69FB42B9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2" t="70622" r="10329" b="6743"/>
          <a:stretch/>
        </p:blipFill>
        <p:spPr bwMode="auto">
          <a:xfrm>
            <a:off x="878890" y="3322468"/>
            <a:ext cx="7199790" cy="293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211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6.googleusercontent.com/echgMyPPIWEiMrZPe9_jQLvIi5mqwZCm7jztvcTv9nr1XmTpFz8WzLrl6d7QMYCwLXiex-r5Rvt20SKn3gGvdMaujS3SctQf2SXJjzBzsZ8zsHBuBkmrUGrSk8TzuvF4VODTDJ2R">
            <a:extLst>
              <a:ext uri="{FF2B5EF4-FFF2-40B4-BE49-F238E27FC236}">
                <a16:creationId xmlns:a16="http://schemas.microsoft.com/office/drawing/2014/main" id="{51BF21E6-3233-6947-838E-0FBD2CEE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90" y="3489019"/>
            <a:ext cx="7391166" cy="3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7ECB7F-9321-454B-AB94-14F26C034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Casos de Uso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430D6-3282-D040-8D6E-33D4A86BC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Identificación automática de áreas </a:t>
            </a:r>
            <a:r>
              <a:rPr lang="es-ES"/>
              <a:t>en corpus de </a:t>
            </a:r>
            <a:r>
              <a:rPr lang="es-ES" dirty="0" err="1"/>
              <a:t>I+D+i</a:t>
            </a:r>
            <a:endParaRPr lang="es-ES" dirty="0"/>
          </a:p>
          <a:p>
            <a:pPr lvl="1"/>
            <a:r>
              <a:rPr lang="es-ES" dirty="0"/>
              <a:t>Análisis, evolución, hibridación entre áreas</a:t>
            </a:r>
          </a:p>
          <a:p>
            <a:pPr lvl="1"/>
            <a:r>
              <a:rPr lang="es-ES" dirty="0"/>
              <a:t>Agregación de metadatos, visualización tipo BI con integración de tópicos</a:t>
            </a:r>
          </a:p>
          <a:p>
            <a:r>
              <a:rPr lang="es-ES" dirty="0"/>
              <a:t>Comparación geográfica de áreas de conocimiento y financiación de </a:t>
            </a:r>
            <a:r>
              <a:rPr lang="es-ES" dirty="0" err="1"/>
              <a:t>I+D+i</a:t>
            </a:r>
            <a:endParaRPr lang="es-ES" dirty="0"/>
          </a:p>
          <a:p>
            <a:r>
              <a:rPr lang="es-ES" dirty="0"/>
              <a:t>Perfilado de agentes de I+D (organizaciones, investigadores y empresas)</a:t>
            </a:r>
          </a:p>
          <a:p>
            <a:r>
              <a:rPr lang="es-ES" dirty="0"/>
              <a:t>Ayuda en la evaluación del impacto de las políticas públicas</a:t>
            </a:r>
          </a:p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3CD4E-2911-1943-81F7-62F34BC6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FCD5-2D14-41FC-9CF6-7B50ECFDBFD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53F3DB1-C38A-B44A-91D7-CD540F2F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4114800" cy="418058"/>
          </a:xfrm>
        </p:spPr>
        <p:txBody>
          <a:bodyPr/>
          <a:lstStyle/>
          <a:p>
            <a:r>
              <a:rPr lang="es-ES" dirty="0"/>
              <a:t>2. Técnicas empleadas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D340881-FC92-6347-A8B1-BF3188FD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472608"/>
          </a:xfrm>
        </p:spPr>
        <p:txBody>
          <a:bodyPr/>
          <a:lstStyle/>
          <a:p>
            <a:pPr fontAlgn="base"/>
            <a:r>
              <a:rPr lang="es-ES" sz="1800" dirty="0">
                <a:solidFill>
                  <a:schemeClr val="tx2"/>
                </a:solidFill>
              </a:rPr>
              <a:t>Pipeline de PLN escalable y Traducción automática de grandes corpus</a:t>
            </a:r>
          </a:p>
          <a:p>
            <a:pPr fontAlgn="base"/>
            <a:r>
              <a:rPr lang="es-ES" sz="1800" dirty="0"/>
              <a:t>Indexación optimizada en columnas y texto para búsquedas eficientes y consultas con filtrado de metadatos (</a:t>
            </a:r>
            <a:r>
              <a:rPr lang="es-ES" sz="1800" dirty="0" err="1"/>
              <a:t>SolR</a:t>
            </a:r>
            <a:r>
              <a:rPr lang="es-ES" sz="1800" dirty="0"/>
              <a:t>)</a:t>
            </a:r>
          </a:p>
          <a:p>
            <a:pPr fontAlgn="base"/>
            <a:r>
              <a:rPr lang="es-ES" sz="1800" dirty="0">
                <a:solidFill>
                  <a:schemeClr val="tx2"/>
                </a:solidFill>
              </a:rPr>
              <a:t>Clasificación automática de documentos según taxonomías disponibles </a:t>
            </a:r>
          </a:p>
          <a:p>
            <a:pPr marL="0" indent="0" fontAlgn="base">
              <a:buNone/>
            </a:pPr>
            <a:r>
              <a:rPr lang="es-ES" sz="1800" dirty="0"/>
              <a:t>	</a:t>
            </a:r>
            <a:r>
              <a:rPr lang="es-ES" sz="1800" dirty="0">
                <a:solidFill>
                  <a:schemeClr val="tx2"/>
                </a:solidFill>
              </a:rPr>
              <a:t>(</a:t>
            </a:r>
            <a:r>
              <a:rPr lang="es-ES" sz="1800" dirty="0" err="1">
                <a:solidFill>
                  <a:schemeClr val="tx2"/>
                </a:solidFill>
              </a:rPr>
              <a:t>deep</a:t>
            </a:r>
            <a:r>
              <a:rPr lang="es-ES" sz="1800" dirty="0">
                <a:solidFill>
                  <a:schemeClr val="tx2"/>
                </a:solidFill>
              </a:rPr>
              <a:t> </a:t>
            </a:r>
            <a:r>
              <a:rPr lang="es-ES" sz="1800" dirty="0" err="1">
                <a:solidFill>
                  <a:schemeClr val="tx2"/>
                </a:solidFill>
              </a:rPr>
              <a:t>learning</a:t>
            </a:r>
            <a:r>
              <a:rPr lang="es-ES" sz="1800" dirty="0">
                <a:solidFill>
                  <a:schemeClr val="tx2"/>
                </a:solidFill>
              </a:rPr>
              <a:t>).</a:t>
            </a:r>
          </a:p>
          <a:p>
            <a:pPr fontAlgn="base"/>
            <a:r>
              <a:rPr lang="es-ES" sz="1800" dirty="0">
                <a:solidFill>
                  <a:schemeClr val="tx2"/>
                </a:solidFill>
              </a:rPr>
              <a:t>Modelado de tópicos / inferencia de tópicos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DE020FC-661E-2C48-BEFF-787E9885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6597352"/>
            <a:ext cx="841042" cy="188640"/>
          </a:xfrm>
        </p:spPr>
        <p:txBody>
          <a:bodyPr/>
          <a:lstStyle/>
          <a:p>
            <a:fld id="{DAB4FCD5-2D14-41FC-9CF6-7B50ECFDBFD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630566-512E-2245-AF02-CCECD154B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37" y="3332286"/>
            <a:ext cx="6552926" cy="34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3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53F3DB1-C38A-B44A-91D7-CD540F2F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4114800" cy="418058"/>
          </a:xfrm>
        </p:spPr>
        <p:txBody>
          <a:bodyPr/>
          <a:lstStyle/>
          <a:p>
            <a:r>
              <a:rPr lang="es-ES" dirty="0"/>
              <a:t>2. Técnicas empleadas (II)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D340881-FC92-6347-A8B1-BF3188FD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472608"/>
          </a:xfrm>
        </p:spPr>
        <p:txBody>
          <a:bodyPr/>
          <a:lstStyle/>
          <a:p>
            <a:pPr fontAlgn="base"/>
            <a:r>
              <a:rPr lang="es-ES" sz="1800" dirty="0">
                <a:solidFill>
                  <a:schemeClr val="tx2"/>
                </a:solidFill>
              </a:rPr>
              <a:t>Modelado de tópicos</a:t>
            </a:r>
          </a:p>
          <a:p>
            <a:pPr lvl="1" fontAlgn="base"/>
            <a:r>
              <a:rPr lang="es-ES" sz="1800" dirty="0"/>
              <a:t>Técnicas estadísticas convencionales (LDA, CTM)</a:t>
            </a:r>
          </a:p>
          <a:p>
            <a:pPr lvl="1" fontAlgn="base"/>
            <a:r>
              <a:rPr lang="es-ES" sz="1800" dirty="0">
                <a:solidFill>
                  <a:schemeClr val="tx2"/>
                </a:solidFill>
              </a:rPr>
              <a:t>Técnicas de análisis y seguimiento temporal</a:t>
            </a:r>
          </a:p>
          <a:p>
            <a:pPr lvl="1" fontAlgn="base"/>
            <a:r>
              <a:rPr lang="es-ES" sz="1800" dirty="0"/>
              <a:t>Detección de tópicos emergentes y medida del lead-lag</a:t>
            </a:r>
          </a:p>
          <a:p>
            <a:pPr lvl="1" fontAlgn="base"/>
            <a:r>
              <a:rPr lang="es-ES" sz="1800" dirty="0">
                <a:solidFill>
                  <a:schemeClr val="tx2"/>
                </a:solidFill>
              </a:rPr>
              <a:t>Esquemas jerárquicos. </a:t>
            </a:r>
            <a:r>
              <a:rPr lang="es-ES" sz="1800" dirty="0"/>
              <a:t>Análisis de “grano fino”</a:t>
            </a:r>
            <a:endParaRPr lang="es-ES" sz="1800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DE020FC-661E-2C48-BEFF-787E9885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6597352"/>
            <a:ext cx="841042" cy="188640"/>
          </a:xfrm>
        </p:spPr>
        <p:txBody>
          <a:bodyPr/>
          <a:lstStyle/>
          <a:p>
            <a:fld id="{DAB4FCD5-2D14-41FC-9CF6-7B50ECFDBFDC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BEE332-20DA-E04B-BAC9-A3283AB153E0}"/>
              </a:ext>
            </a:extLst>
          </p:cNvPr>
          <p:cNvGrpSpPr/>
          <p:nvPr/>
        </p:nvGrpSpPr>
        <p:grpSpPr>
          <a:xfrm>
            <a:off x="705772" y="2969184"/>
            <a:ext cx="7470562" cy="3728028"/>
            <a:chOff x="537096" y="3057964"/>
            <a:chExt cx="7470562" cy="3728028"/>
          </a:xfrm>
        </p:grpSpPr>
        <p:pic>
          <p:nvPicPr>
            <p:cNvPr id="6" name="Imagen 4">
              <a:extLst>
                <a:ext uri="{FF2B5EF4-FFF2-40B4-BE49-F238E27FC236}">
                  <a16:creationId xmlns:a16="http://schemas.microsoft.com/office/drawing/2014/main" id="{04C3E892-C265-FC42-9C64-C1FF30CEE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96" y="3057964"/>
              <a:ext cx="4201722" cy="3728028"/>
            </a:xfrm>
            <a:prstGeom prst="rect">
              <a:avLst/>
            </a:prstGeom>
          </p:spPr>
        </p:pic>
        <p:pic>
          <p:nvPicPr>
            <p:cNvPr id="7" name="Imagen 4">
              <a:extLst>
                <a:ext uri="{FF2B5EF4-FFF2-40B4-BE49-F238E27FC236}">
                  <a16:creationId xmlns:a16="http://schemas.microsoft.com/office/drawing/2014/main" id="{5E742864-ED8F-3F45-9CE4-7777A945C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609" y="3154036"/>
              <a:ext cx="3280049" cy="3631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83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53F3DB1-C38A-B44A-91D7-CD540F2F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4664"/>
            <a:ext cx="5331041" cy="418058"/>
          </a:xfrm>
        </p:spPr>
        <p:txBody>
          <a:bodyPr/>
          <a:lstStyle/>
          <a:p>
            <a:r>
              <a:rPr lang="es-ES" dirty="0"/>
              <a:t>3. Herramientas y demostradores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D340881-FC92-6347-A8B1-BF3188FD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472608"/>
          </a:xfrm>
        </p:spPr>
        <p:txBody>
          <a:bodyPr/>
          <a:lstStyle/>
          <a:p>
            <a:pPr fontAlgn="base"/>
            <a:r>
              <a:rPr lang="es-ES" sz="1800" dirty="0">
                <a:solidFill>
                  <a:schemeClr val="tx2"/>
                </a:solidFill>
              </a:rPr>
              <a:t>Sistema de recuperación de información basado en similitud de documentos</a:t>
            </a:r>
          </a:p>
          <a:p>
            <a:pPr marL="819150" lvl="4" indent="0" fontAlgn="base">
              <a:buNone/>
            </a:pPr>
            <a:r>
              <a:rPr lang="es-ES" sz="1800" dirty="0"/>
              <a:t>	(semántica y BM25)</a:t>
            </a:r>
            <a:endParaRPr lang="es-ES" sz="1800" dirty="0">
              <a:solidFill>
                <a:schemeClr val="tx2"/>
              </a:solidFill>
            </a:endParaRPr>
          </a:p>
          <a:p>
            <a:pPr fontAlgn="base"/>
            <a:r>
              <a:rPr lang="es-ES" sz="1800" dirty="0"/>
              <a:t>Caracterización de documentos (publicaciones, ayudas)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347F381F-43F3-B445-AB60-A5F8917283BF}"/>
              </a:ext>
            </a:extLst>
          </p:cNvPr>
          <p:cNvSpPr txBox="1">
            <a:spLocks/>
          </p:cNvSpPr>
          <p:nvPr/>
        </p:nvSpPr>
        <p:spPr>
          <a:xfrm>
            <a:off x="5091188" y="2371562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190500" indent="-1905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3225" indent="-2127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Calibri" pitchFamily="34" charset="0"/>
              <a:buChar char="-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06425" indent="-1793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19150" indent="-2016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Calibri" pitchFamily="34" charset="0"/>
              <a:buChar char="-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44575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Porcentajes de texto de las secciones técnicas de la solicitud referidos a cada tópico:</a:t>
            </a:r>
          </a:p>
          <a:p>
            <a:pPr lvl="1"/>
            <a:r>
              <a:rPr lang="es-ES" dirty="0"/>
              <a:t>62% al tópico “Big data”</a:t>
            </a:r>
          </a:p>
          <a:p>
            <a:pPr lvl="1"/>
            <a:r>
              <a:rPr lang="es-ES" dirty="0"/>
              <a:t>17% al tópico “Certificaciones”</a:t>
            </a:r>
          </a:p>
          <a:p>
            <a:pPr lvl="1"/>
            <a:r>
              <a:rPr lang="es-ES" dirty="0"/>
              <a:t>8% al tópico “Portales web”</a:t>
            </a:r>
          </a:p>
          <a:p>
            <a:pPr lvl="1"/>
            <a:r>
              <a:rPr lang="es-ES" dirty="0"/>
              <a:t>6% al tópico “Investigación”</a:t>
            </a:r>
          </a:p>
          <a:p>
            <a:pPr lvl="1"/>
            <a:r>
              <a:rPr lang="es-ES" dirty="0"/>
              <a:t>4% al tópico “Semántica”</a:t>
            </a:r>
          </a:p>
          <a:p>
            <a:r>
              <a:rPr lang="es-ES" dirty="0"/>
              <a:t>Más práctico con modelos pequeños (&lt; 25 tópicos)</a:t>
            </a:r>
          </a:p>
          <a:p>
            <a:pPr marL="342900" lvl="1" indent="0">
              <a:buFont typeface="Calibri" pitchFamily="34" charset="0"/>
              <a:buNone/>
            </a:pP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4" name="Imagen 4">
            <a:extLst>
              <a:ext uri="{FF2B5EF4-FFF2-40B4-BE49-F238E27FC236}">
                <a16:creationId xmlns:a16="http://schemas.microsoft.com/office/drawing/2014/main" id="{3D83DF7C-9D15-1B43-9E43-4D5A3E803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7" y="2371562"/>
            <a:ext cx="4321798" cy="39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12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6DA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bg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65277</TotalTime>
  <Words>711</Words>
  <Application>Microsoft Macintosh PowerPoint</Application>
  <PresentationFormat>On-screen Show (4:3)</PresentationFormat>
  <Paragraphs>116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Índice</vt:lpstr>
      <vt:lpstr>1. ¿Qué es Corpus Viewer?</vt:lpstr>
      <vt:lpstr>Fuentes de Datos</vt:lpstr>
      <vt:lpstr>Casos de Uso</vt:lpstr>
      <vt:lpstr>Casos de Uso (II)</vt:lpstr>
      <vt:lpstr>2. Técnicas empleadas</vt:lpstr>
      <vt:lpstr>2. Técnicas empleadas (II)</vt:lpstr>
      <vt:lpstr>3. Herramientas y demostradores</vt:lpstr>
      <vt:lpstr>Detección de copias y fraude</vt:lpstr>
      <vt:lpstr>Dashboards personalizados</vt:lpstr>
      <vt:lpstr>Contribución española en WSD y entidades nombradas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</dc:title>
  <dc:subject>Alícia Richart</dc:subject>
  <dc:creator>JGarciaMan@minetur.es</dc:creator>
  <cp:lastModifiedBy>Jerónimo ArenasGarcía</cp:lastModifiedBy>
  <cp:revision>1019</cp:revision>
  <cp:lastPrinted>2015-03-27T11:07:42Z</cp:lastPrinted>
  <dcterms:created xsi:type="dcterms:W3CDTF">2012-01-16T13:54:59Z</dcterms:created>
  <dcterms:modified xsi:type="dcterms:W3CDTF">2019-05-27T09:08:39Z</dcterms:modified>
</cp:coreProperties>
</file>