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5" r:id="rId3"/>
    <p:sldId id="278" r:id="rId4"/>
    <p:sldId id="286" r:id="rId5"/>
    <p:sldId id="287" r:id="rId6"/>
    <p:sldId id="279" r:id="rId7"/>
    <p:sldId id="288" r:id="rId8"/>
    <p:sldId id="289" r:id="rId9"/>
    <p:sldId id="291" r:id="rId10"/>
    <p:sldId id="292" r:id="rId11"/>
    <p:sldId id="258" r:id="rId1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11">
          <p15:clr>
            <a:srgbClr val="A4A3A4"/>
          </p15:clr>
        </p15:guide>
        <p15:guide id="2" pos="4572">
          <p15:clr>
            <a:srgbClr val="A4A3A4"/>
          </p15:clr>
        </p15:guide>
        <p15:guide id="3" orient="horz" pos="1297">
          <p15:clr>
            <a:srgbClr val="A4A3A4"/>
          </p15:clr>
        </p15:guide>
        <p15:guide id="4" pos="49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6"/>
    <p:restoredTop sz="94631"/>
  </p:normalViewPr>
  <p:slideViewPr>
    <p:cSldViewPr snapToGrid="0" snapToObjects="1" showGuides="1">
      <p:cViewPr>
        <p:scale>
          <a:sx n="66" d="100"/>
          <a:sy n="66" d="100"/>
        </p:scale>
        <p:origin x="-1380" y="-48"/>
      </p:cViewPr>
      <p:guideLst>
        <p:guide orient="horz" pos="2422"/>
        <p:guide orient="horz" pos="1297"/>
        <p:guide pos="4572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8FA28-E754-994A-8A75-208BD47EBA3C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82EA9-3598-3748-8DB8-C703833238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2395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EC953-240D-3443-9A8B-6122E945B8C1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CB2D3-67FA-7E46-B0DD-F1C2237AD3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168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64105"/>
            <a:ext cx="7772400" cy="1951011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229372"/>
            <a:ext cx="6400800" cy="14094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3DD10E-7014-F44D-983B-2E09E645393F}" type="datetime1">
              <a:rPr lang="es-ES" smtClean="0"/>
              <a:t>08/05/2018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1397000" y="1447800"/>
            <a:ext cx="6388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6000" b="1" smtClean="0">
                <a:solidFill>
                  <a:srgbClr val="31859C"/>
                </a:solidFill>
                <a:latin typeface="Calibri" charset="0"/>
              </a:rPr>
              <a:t>¡Muchas gracias!</a:t>
            </a:r>
          </a:p>
        </p:txBody>
      </p:sp>
      <p:pic>
        <p:nvPicPr>
          <p:cNvPr id="3" name="Imagen 6" descr="logo-RedIRI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19413"/>
            <a:ext cx="490378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4"/>
          <p:cNvSpPr>
            <a:spLocks noChangeArrowheads="1"/>
          </p:cNvSpPr>
          <p:nvPr/>
        </p:nvSpPr>
        <p:spPr bwMode="auto">
          <a:xfrm flipV="1">
            <a:off x="4470400" y="4973638"/>
            <a:ext cx="4356100" cy="93662"/>
          </a:xfrm>
          <a:custGeom>
            <a:avLst/>
            <a:gdLst>
              <a:gd name="T0" fmla="*/ 0 w 8991600"/>
              <a:gd name="T1" fmla="*/ 0 h 369332"/>
              <a:gd name="T2" fmla="*/ 2625723 w 8991600"/>
              <a:gd name="T3" fmla="*/ 0 h 369332"/>
              <a:gd name="T4" fmla="*/ 2625723 w 8991600"/>
              <a:gd name="T5" fmla="*/ 0 h 369332"/>
              <a:gd name="T6" fmla="*/ 0 w 8991600"/>
              <a:gd name="T7" fmla="*/ 0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F1C8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3271044" y="4600904"/>
            <a:ext cx="5415756" cy="554694"/>
          </a:xfrm>
          <a:prstGeom prst="rect">
            <a:avLst/>
          </a:prstGeom>
          <a:effectLst/>
        </p:spPr>
        <p:txBody>
          <a:bodyPr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r>
              <a:rPr lang="es-ES_tradnl" sz="2000" b="1" i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Más </a:t>
            </a:r>
            <a:r>
              <a:rPr lang="es-ES_tradnl" sz="2000" b="1" i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de 25 </a:t>
            </a:r>
            <a:r>
              <a:rPr lang="es-ES_tradnl" sz="2000" b="1" i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rPr>
              <a:t>años al servicio de la investigación</a:t>
            </a:r>
          </a:p>
        </p:txBody>
      </p:sp>
      <p:sp>
        <p:nvSpPr>
          <p:cNvPr id="6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273766-3AD8-EC48-B612-4BBD70655275}" type="datetime1">
              <a:rPr lang="es-ES" smtClean="0"/>
              <a:t>08/05/2018</a:t>
            </a:fld>
            <a:endParaRPr lang="es-ES"/>
          </a:p>
        </p:txBody>
      </p:sp>
      <p:sp>
        <p:nvSpPr>
          <p:cNvPr id="7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8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0639288-5DE0-5A4A-9E6D-B33981B90B69}" type="datetime1">
              <a:rPr lang="es-ES" smtClean="0"/>
              <a:t>08/05/2018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049553-E422-634E-B4EE-70670D30DA09}" type="datetime1">
              <a:rPr lang="es-ES" smtClean="0"/>
              <a:t>08/05/2018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94468"/>
            <a:ext cx="4038600" cy="52348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94468"/>
            <a:ext cx="4038600" cy="52348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FFD819-39FD-9942-98BE-0EF5D85C3D87}" type="datetime1">
              <a:rPr lang="es-ES" smtClean="0"/>
              <a:t>08/05/2018</a:t>
            </a:fld>
            <a:endParaRPr lang="es-ES"/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8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999648"/>
            <a:ext cx="4040188" cy="639762"/>
          </a:xfrm>
        </p:spPr>
        <p:txBody>
          <a:bodyPr anchor="b"/>
          <a:lstStyle>
            <a:lvl1pPr marL="0" indent="0">
              <a:buNone/>
              <a:defRPr lang="es-ES_tradnl" sz="2400" kern="1200" dirty="0" smtClean="0">
                <a:solidFill>
                  <a:srgbClr val="005D6D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9410"/>
            <a:ext cx="4040188" cy="45899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999648"/>
            <a:ext cx="4041775" cy="639762"/>
          </a:xfr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 marL="0" indent="0">
              <a:buNone/>
              <a:defRPr lang="es-ES_tradnl" sz="2400" kern="1200" dirty="0" smtClean="0">
                <a:solidFill>
                  <a:srgbClr val="005D6D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1639410"/>
            <a:ext cx="4041775" cy="45899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 dirty="0"/>
          </a:p>
        </p:txBody>
      </p:sp>
      <p:sp>
        <p:nvSpPr>
          <p:cNvPr id="8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E652520-897D-964E-B504-37A8734F5CFB}" type="datetime1">
              <a:rPr lang="es-ES" smtClean="0"/>
              <a:t>08/05/2018</a:t>
            </a:fld>
            <a:endParaRPr lang="es-ES"/>
          </a:p>
        </p:txBody>
      </p:sp>
      <p:sp>
        <p:nvSpPr>
          <p:cNvPr id="9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10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4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220E469-ED89-BA49-B841-A261FBF8A985}" type="datetime1">
              <a:rPr lang="es-ES" smtClean="0"/>
              <a:t>08/05/2018</a:t>
            </a:fld>
            <a:endParaRPr lang="es-ES"/>
          </a:p>
        </p:txBody>
      </p:sp>
      <p:sp>
        <p:nvSpPr>
          <p:cNvPr id="5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87A282-5E68-AE4C-BDA7-31B268C42910}" type="datetime1">
              <a:rPr lang="es-ES" smtClean="0"/>
              <a:t>08/05/2018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3336"/>
            <a:ext cx="3008313" cy="123267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13336"/>
            <a:ext cx="5111750" cy="60620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46010"/>
            <a:ext cx="3008313" cy="48293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DCE54-30CF-7047-A351-387600D8E614}" type="datetime1">
              <a:rPr lang="es-ES" smtClean="0"/>
              <a:t>08/05/2018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77" y="4800600"/>
            <a:ext cx="6115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514077" y="321289"/>
            <a:ext cx="6115845" cy="44062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agregarla</a:t>
            </a:r>
            <a:endParaRPr lang="es-ES_tradnl" noProof="0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14077" y="5367338"/>
            <a:ext cx="6115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DFC02C-CBF3-5547-91D5-97A9F8382FC7}" type="datetime1">
              <a:rPr lang="es-ES" smtClean="0"/>
              <a:t>08/05/2018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50825" y="754063"/>
            <a:ext cx="8767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863600"/>
            <a:ext cx="8229600" cy="541178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B74ECFD-27A2-D843-A31A-536B4BAE96EA}" type="datetime1">
              <a:rPr lang="es-ES" smtClean="0"/>
              <a:t>08/05/2018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384175"/>
            <a:ext cx="2057400" cy="589121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84175"/>
            <a:ext cx="6019800" cy="5891213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645305-A94D-3245-9ACA-8113CA6B2344}" type="datetime1">
              <a:rPr lang="es-ES" smtClean="0"/>
              <a:t>08/05/2018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Informe de Gestión 2016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287338" y="63500"/>
            <a:ext cx="858678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_tradnl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863600"/>
            <a:ext cx="8229600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_tradnl"/>
              <a:t>Haga clic para modificar el estilo de texto del patrón</a:t>
            </a:r>
          </a:p>
          <a:p>
            <a:pPr lvl="1"/>
            <a:r>
              <a:rPr lang="es-ES_tradnl" altLang="es-ES_tradnl"/>
              <a:t>Segundo nivel</a:t>
            </a:r>
          </a:p>
          <a:p>
            <a:pPr lvl="2"/>
            <a:r>
              <a:rPr lang="es-ES_tradnl" altLang="es-ES_tradnl"/>
              <a:t>Tercer nivel</a:t>
            </a:r>
          </a:p>
          <a:p>
            <a:pPr lvl="3"/>
            <a:r>
              <a:rPr lang="es-ES_tradnl" altLang="es-ES_tradnl"/>
              <a:t>Cuarto nivel</a:t>
            </a:r>
          </a:p>
          <a:p>
            <a:pPr lvl="4"/>
            <a:r>
              <a:rPr lang="es-ES_tradnl" alt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64425" y="6483350"/>
            <a:ext cx="1060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1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56B126FF-AD46-DF47-8BAD-EE7C8446EF77}" type="datetime1">
              <a:rPr lang="es-ES" smtClean="0"/>
              <a:t>08/05/2018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35500" y="6483350"/>
            <a:ext cx="2662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es-ES_tradnl" sz="1100" kern="1200">
                <a:solidFill>
                  <a:srgbClr val="005D6D"/>
                </a:solidFill>
                <a:latin typeface="Calibri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534400" y="6483350"/>
            <a:ext cx="6080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B9F980E4-0F95-2C42-91BE-C9CDC919E763}" type="slidenum">
              <a:rPr lang="es-ES" smtClean="0"/>
              <a:t>‹Nº›</a:t>
            </a:fld>
            <a:endParaRPr lang="es-ES"/>
          </a:p>
        </p:txBody>
      </p:sp>
      <p:sp>
        <p:nvSpPr>
          <p:cNvPr id="1031" name="CuadroTexto 5"/>
          <p:cNvSpPr>
            <a:spLocks noChangeArrowheads="1"/>
          </p:cNvSpPr>
          <p:nvPr/>
        </p:nvSpPr>
        <p:spPr bwMode="auto">
          <a:xfrm rot="10800000" flipV="1">
            <a:off x="1588" y="9525"/>
            <a:ext cx="9144000" cy="71438"/>
          </a:xfrm>
          <a:custGeom>
            <a:avLst/>
            <a:gdLst>
              <a:gd name="T0" fmla="*/ 0 w 8991600"/>
              <a:gd name="T1" fmla="*/ 0 h 369332"/>
              <a:gd name="T2" fmla="*/ 11780444 w 8991600"/>
              <a:gd name="T3" fmla="*/ 0 h 369332"/>
              <a:gd name="T4" fmla="*/ 11780444 w 8991600"/>
              <a:gd name="T5" fmla="*/ 1 h 369332"/>
              <a:gd name="T6" fmla="*/ 0 w 8991600"/>
              <a:gd name="T7" fmla="*/ 1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007D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sp>
        <p:nvSpPr>
          <p:cNvPr id="1032" name="CuadroTexto 4"/>
          <p:cNvSpPr>
            <a:spLocks noChangeArrowheads="1"/>
          </p:cNvSpPr>
          <p:nvPr/>
        </p:nvSpPr>
        <p:spPr bwMode="auto">
          <a:xfrm rot="10800000" flipV="1">
            <a:off x="0" y="0"/>
            <a:ext cx="9144000" cy="36513"/>
          </a:xfrm>
          <a:custGeom>
            <a:avLst/>
            <a:gdLst>
              <a:gd name="T0" fmla="*/ 0 w 8991600"/>
              <a:gd name="T1" fmla="*/ 0 h 369332"/>
              <a:gd name="T2" fmla="*/ 11569793 w 8991600"/>
              <a:gd name="T3" fmla="*/ 0 h 369332"/>
              <a:gd name="T4" fmla="*/ 11569793 w 8991600"/>
              <a:gd name="T5" fmla="*/ 0 h 369332"/>
              <a:gd name="T6" fmla="*/ 0 w 8991600"/>
              <a:gd name="T7" fmla="*/ 0 h 369332"/>
              <a:gd name="T8" fmla="*/ 0 w 8991600"/>
              <a:gd name="T9" fmla="*/ 0 h 369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91600"/>
              <a:gd name="T16" fmla="*/ 0 h 369332"/>
              <a:gd name="T17" fmla="*/ 8991600 w 8991600"/>
              <a:gd name="T18" fmla="*/ 369332 h 3693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91600" h="369332">
                <a:moveTo>
                  <a:pt x="0" y="0"/>
                </a:moveTo>
                <a:lnTo>
                  <a:pt x="8991600" y="0"/>
                </a:lnTo>
                <a:lnTo>
                  <a:pt x="8991600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solidFill>
            <a:srgbClr val="F1C8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6382976"/>
            <a:ext cx="3924886" cy="47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30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s-ES_tradnl" sz="3200" kern="1200" dirty="0">
          <a:solidFill>
            <a:srgbClr val="005D6D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5D6D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C8103A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SzPct val="90000"/>
        <a:buFont typeface="Lucida Grande" charset="0"/>
        <a:buChar char="●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Wingdings" charset="2"/>
        <a:buChar char="§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•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–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1859C"/>
        </a:buClr>
        <a:buFont typeface="Arial" charset="0"/>
        <a:buChar char="»"/>
        <a:defRPr lang="es-ES_tradnl" sz="3200" kern="1200" dirty="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Informe de Gestión de RedIRIS </a:t>
            </a:r>
            <a:r>
              <a:rPr lang="es-ES" dirty="0" smtClean="0"/>
              <a:t>2018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Alberto Pérez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6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638" y="63500"/>
            <a:ext cx="8855075" cy="692150"/>
          </a:xfrm>
        </p:spPr>
        <p:txBody>
          <a:bodyPr/>
          <a:lstStyle/>
          <a:p>
            <a:r>
              <a:rPr lang="es-ES" sz="2400" dirty="0" smtClean="0"/>
              <a:t>2018: 30 aniversario de RedIRIS</a:t>
            </a:r>
            <a:endParaRPr lang="es-ES" sz="24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</a:t>
            </a:r>
            <a:r>
              <a:rPr lang="es-ES" dirty="0" smtClean="0"/>
              <a:t>2018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2</a:t>
            </a:fld>
            <a:endParaRPr lang="es-ES"/>
          </a:p>
        </p:txBody>
      </p:sp>
      <p:sp>
        <p:nvSpPr>
          <p:cNvPr id="31" name="30 CuadroTexto"/>
          <p:cNvSpPr txBox="1"/>
          <p:nvPr/>
        </p:nvSpPr>
        <p:spPr>
          <a:xfrm>
            <a:off x="6515100" y="5715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Junio de 2017</a:t>
            </a:r>
            <a:endParaRPr lang="es-E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32" y="1530349"/>
            <a:ext cx="137541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Resultado de imagen de old mod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4294012"/>
            <a:ext cx="2740024" cy="160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660" y="781393"/>
            <a:ext cx="5059680" cy="234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Resultado de imagen de flech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130" y="1644966"/>
            <a:ext cx="916940" cy="91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Resultado de imagen de flech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370" y="4638369"/>
            <a:ext cx="916940" cy="91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919" y="3292985"/>
            <a:ext cx="3559681" cy="267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592" y="3661571"/>
            <a:ext cx="3547816" cy="267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Elipse"/>
          <p:cNvSpPr/>
          <p:nvPr/>
        </p:nvSpPr>
        <p:spPr>
          <a:xfrm>
            <a:off x="4701540" y="4205174"/>
            <a:ext cx="3032760" cy="3979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96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 smtClean="0"/>
              <a:t>2018: </a:t>
            </a:r>
            <a:r>
              <a:rPr lang="es-ES" sz="2800" dirty="0" smtClean="0"/>
              <a:t>Trabajando en RedIRIS-NOVA 100</a:t>
            </a:r>
            <a:endParaRPr lang="es-ES" sz="28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</a:t>
            </a:r>
            <a:r>
              <a:rPr lang="es-ES" dirty="0" smtClean="0"/>
              <a:t>2018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3</a:t>
            </a:fld>
            <a:endParaRPr lang="es-ES"/>
          </a:p>
        </p:txBody>
      </p:sp>
      <p:sp>
        <p:nvSpPr>
          <p:cNvPr id="62" name="Rectángulo 61"/>
          <p:cNvSpPr/>
          <p:nvPr/>
        </p:nvSpPr>
        <p:spPr>
          <a:xfrm>
            <a:off x="2205522" y="781393"/>
            <a:ext cx="2084918" cy="43840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413500" y="29591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Noviembre de 2016</a:t>
            </a:r>
            <a:endParaRPr lang="es-E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515100" y="5715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Junio de 2017</a:t>
            </a:r>
            <a:endParaRPr lang="es-E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1393"/>
            <a:ext cx="9138904" cy="556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2377440" y="869370"/>
            <a:ext cx="634977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Modificación del convenio de  </a:t>
            </a:r>
            <a:r>
              <a:rPr lang="es-ES" b="1" dirty="0">
                <a:solidFill>
                  <a:schemeClr val="bg1"/>
                </a:solidFill>
                <a:latin typeface="Arial Narrow" panose="020B0606020202030204" pitchFamily="34" charset="0"/>
              </a:rPr>
              <a:t>Escuelas 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Conectadas (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CdM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sep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17)</a:t>
            </a:r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Diálogo competitivo (23 M€) aprobado por 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CdM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en marzo 2018</a:t>
            </a:r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Extensiones </a:t>
            </a:r>
            <a:r>
              <a:rPr lang="es-E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de fibra óptica a centros científicos</a:t>
            </a:r>
          </a:p>
          <a:p>
            <a:pPr algn="ctr"/>
            <a:endParaRPr lang="es-E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2018: Revisión del catálogo de servicios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4</a:t>
            </a:fld>
            <a:endParaRPr lang="es-ES"/>
          </a:p>
        </p:txBody>
      </p:sp>
      <p:sp>
        <p:nvSpPr>
          <p:cNvPr id="7" name="Marcador de contenido 4"/>
          <p:cNvSpPr txBox="1">
            <a:spLocks/>
          </p:cNvSpPr>
          <p:nvPr/>
        </p:nvSpPr>
        <p:spPr>
          <a:xfrm>
            <a:off x="175988" y="794184"/>
            <a:ext cx="2984499" cy="369689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defRPr lang="es-ES_tradnl" sz="1500" kern="1200" dirty="0">
                <a:solidFill>
                  <a:srgbClr val="004360"/>
                </a:solidFill>
                <a:latin typeface="+mn-lt"/>
                <a:ea typeface="ＭＳ Ｐゴシック" charset="0"/>
                <a:cs typeface="Verdan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Wingdings" charset="0"/>
              <a:buChar char="§"/>
              <a:defRPr lang="es-ES_tradnl" sz="1300" kern="1200" dirty="0">
                <a:solidFill>
                  <a:srgbClr val="00436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•"/>
              <a:defRPr lang="es-ES_tradnl" sz="1200" kern="1200" dirty="0">
                <a:solidFill>
                  <a:srgbClr val="003F5E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–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»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Conectividad</a:t>
            </a:r>
          </a:p>
          <a:p>
            <a:pPr lvl="1"/>
            <a:r>
              <a:rPr lang="es-ES" sz="3200" dirty="0" smtClean="0"/>
              <a:t>Intranet académica y de investigación</a:t>
            </a:r>
          </a:p>
          <a:p>
            <a:pPr marL="457200" lvl="1" indent="0">
              <a:buNone/>
            </a:pPr>
            <a:r>
              <a:rPr lang="es-ES" sz="3200" dirty="0" smtClean="0"/>
              <a:t>&amp;      Acceso a la Internet Global</a:t>
            </a:r>
          </a:p>
          <a:p>
            <a:pPr lvl="1"/>
            <a:r>
              <a:rPr lang="es-ES" sz="3200" dirty="0" smtClean="0"/>
              <a:t>Redes privadas</a:t>
            </a:r>
          </a:p>
          <a:p>
            <a:pPr lvl="1"/>
            <a:r>
              <a:rPr lang="es-ES" sz="3200" dirty="0" smtClean="0"/>
              <a:t>Gestión de incidencias de red</a:t>
            </a:r>
          </a:p>
          <a:p>
            <a:pPr lvl="1"/>
            <a:r>
              <a:rPr lang="es-ES" sz="3200" dirty="0" smtClean="0"/>
              <a:t>Otros servicios (direcciones IP, DNS secundario, sincronización horaria) &amp;  herramientas</a:t>
            </a:r>
          </a:p>
          <a:p>
            <a:endParaRPr lang="es-ES" sz="3100" dirty="0" smtClean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Seguridad</a:t>
            </a:r>
            <a:endParaRPr lang="es-ES" sz="43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r>
              <a:rPr lang="es-ES" sz="3200" dirty="0" smtClean="0"/>
              <a:t>Gestión de incidentes de seguridad</a:t>
            </a:r>
          </a:p>
          <a:p>
            <a:pPr lvl="1"/>
            <a:r>
              <a:rPr lang="es-ES" sz="3200" dirty="0" smtClean="0"/>
              <a:t>Mitigación de ataques de </a:t>
            </a:r>
            <a:r>
              <a:rPr lang="es-ES" sz="3200" dirty="0" err="1" smtClean="0"/>
              <a:t>DDoS</a:t>
            </a:r>
            <a:endParaRPr lang="es-ES" sz="3200" dirty="0" smtClean="0"/>
          </a:p>
          <a:p>
            <a:pPr lvl="1"/>
            <a:endParaRPr lang="es-ES" sz="3200" dirty="0"/>
          </a:p>
          <a:p>
            <a:pPr marL="342900" lvl="1" indent="-342900">
              <a:buSzPct val="90000"/>
              <a:buFont typeface="Lucida Grande" charset="0"/>
              <a:buChar char="●"/>
            </a:pPr>
            <a:r>
              <a:rPr lang="es-ES" sz="4300" dirty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Identidad digital</a:t>
            </a:r>
          </a:p>
          <a:p>
            <a:pPr lvl="1"/>
            <a:r>
              <a:rPr lang="es-ES" sz="3200" dirty="0"/>
              <a:t>Federación de identidades (SIR)</a:t>
            </a:r>
          </a:p>
          <a:p>
            <a:pPr lvl="1"/>
            <a:r>
              <a:rPr lang="es-ES" sz="3200" dirty="0"/>
              <a:t>Certificados digitales (TCS</a:t>
            </a:r>
            <a:r>
              <a:rPr lang="es-ES" sz="3200" dirty="0" smtClean="0"/>
              <a:t>)</a:t>
            </a:r>
          </a:p>
          <a:p>
            <a:pPr lvl="1"/>
            <a:r>
              <a:rPr lang="es-ES" sz="3200" dirty="0"/>
              <a:t>A</a:t>
            </a:r>
            <a:r>
              <a:rPr lang="es-ES" sz="3200" dirty="0" smtClean="0"/>
              <a:t>poyo a la administración electrónica</a:t>
            </a:r>
            <a:endParaRPr lang="es-ES" sz="3200" dirty="0"/>
          </a:p>
          <a:p>
            <a:pPr lvl="1"/>
            <a:endParaRPr lang="es-ES" sz="3200" dirty="0"/>
          </a:p>
          <a:p>
            <a:pPr marL="342900" lvl="1" indent="-342900">
              <a:buSzPct val="90000"/>
              <a:buFont typeface="Lucida Grande" charset="0"/>
              <a:buChar char="●"/>
            </a:pPr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Movilidad</a:t>
            </a:r>
            <a:endParaRPr lang="es-ES" sz="43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r>
              <a:rPr lang="es-ES" sz="3200" dirty="0" err="1" smtClean="0"/>
              <a:t>eduroam</a:t>
            </a:r>
            <a:endParaRPr lang="es-ES" sz="32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endParaRPr lang="es-ES" sz="3200" dirty="0" smtClean="0"/>
          </a:p>
          <a:p>
            <a:pPr marL="457200" lvl="1" indent="0">
              <a:buFont typeface="Wingdings" charset="0"/>
              <a:buNone/>
            </a:pPr>
            <a:endParaRPr lang="es-ES" sz="3200" dirty="0" smtClean="0"/>
          </a:p>
        </p:txBody>
      </p:sp>
      <p:sp>
        <p:nvSpPr>
          <p:cNvPr id="8" name="Marcador de contenido 4"/>
          <p:cNvSpPr txBox="1">
            <a:spLocks/>
          </p:cNvSpPr>
          <p:nvPr/>
        </p:nvSpPr>
        <p:spPr>
          <a:xfrm>
            <a:off x="214768" y="4316907"/>
            <a:ext cx="4160610" cy="196778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defRPr lang="es-ES_tradnl" sz="1500" kern="1200" dirty="0">
                <a:solidFill>
                  <a:srgbClr val="004360"/>
                </a:solidFill>
                <a:latin typeface="+mn-lt"/>
                <a:ea typeface="ＭＳ Ｐゴシック" charset="0"/>
                <a:cs typeface="Verdan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Wingdings" charset="0"/>
              <a:buChar char="§"/>
              <a:defRPr lang="es-ES_tradnl" sz="1300" kern="1200" dirty="0">
                <a:solidFill>
                  <a:srgbClr val="00436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•"/>
              <a:defRPr lang="es-ES_tradnl" sz="1200" kern="1200" dirty="0">
                <a:solidFill>
                  <a:srgbClr val="003F5E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–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»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-108" charset="-128"/>
                <a:cs typeface="Corbel"/>
              </a:rPr>
              <a:t>Cloud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s-E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4361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IaaS</a:t>
            </a: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361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 (licitado por GÉANT)</a:t>
            </a:r>
          </a:p>
          <a:p>
            <a:pPr marL="457200" marR="0" lvl="1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None/>
              <a:tabLst/>
              <a:defRPr/>
            </a:pPr>
            <a:endParaRPr kumimoji="0" lang="es-ES" sz="1050" b="0" i="0" u="none" strike="noStrike" kern="1200" cap="none" spc="0" normalizeH="0" baseline="0" noProof="0" dirty="0">
              <a:ln>
                <a:noFill/>
              </a:ln>
              <a:solidFill>
                <a:srgbClr val="00436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400" dirty="0">
                <a:solidFill>
                  <a:srgbClr val="4BACC6">
                    <a:lumMod val="75000"/>
                  </a:srgbClr>
                </a:solidFill>
                <a:latin typeface="Calibri"/>
                <a:ea typeface="ＭＳ Ｐゴシック" pitchFamily="-108" charset="-128"/>
                <a:cs typeface="Corbel"/>
              </a:rPr>
              <a:t>Transferencia de datos</a:t>
            </a:r>
            <a:endParaRPr lang="es-ES" sz="1400" dirty="0">
              <a:solidFill>
                <a:srgbClr val="4BACC6">
                  <a:lumMod val="75000"/>
                </a:srgbClr>
              </a:solidFill>
              <a:latin typeface="Calibri"/>
              <a:ea typeface="ＭＳ Ｐゴシック" pitchFamily="-108" charset="-128"/>
              <a:cs typeface="Corbel"/>
            </a:endParaRP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s-E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4361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FileSender</a:t>
            </a:r>
            <a:endParaRPr kumimoji="0" lang="es-ES" sz="1000" b="0" i="0" u="none" strike="noStrike" kern="1200" cap="none" spc="0" normalizeH="0" baseline="0" noProof="0" dirty="0" smtClean="0">
              <a:ln>
                <a:noFill/>
              </a:ln>
              <a:solidFill>
                <a:srgbClr val="00436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361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Transferencia masiva de datos a muy alta velocidad (piloto) </a:t>
            </a:r>
          </a:p>
          <a:p>
            <a:pPr marL="457200" marR="0" lvl="1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None/>
              <a:tabLst/>
              <a:defRPr/>
            </a:pPr>
            <a:endParaRPr kumimoji="0" lang="es-ES" sz="1050" b="0" i="0" u="none" strike="noStrike" kern="1200" cap="none" spc="0" normalizeH="0" baseline="0" noProof="0" dirty="0" smtClean="0">
              <a:ln>
                <a:noFill/>
              </a:ln>
              <a:solidFill>
                <a:srgbClr val="00436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tabLst/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-108" charset="-128"/>
                <a:cs typeface="Corbel"/>
              </a:rPr>
              <a:t>Colaboración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s-E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361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Listas de distribución</a:t>
            </a:r>
          </a:p>
          <a:p>
            <a:pPr marL="457200" marR="0" lvl="1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Tx/>
              <a:buFont typeface="Wingdings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00436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Marcador de contenido 4"/>
          <p:cNvSpPr txBox="1">
            <a:spLocks/>
          </p:cNvSpPr>
          <p:nvPr/>
        </p:nvSpPr>
        <p:spPr>
          <a:xfrm>
            <a:off x="4325253" y="4403990"/>
            <a:ext cx="4354287" cy="2093873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defRPr lang="es-ES_tradnl" sz="1500" kern="1200" dirty="0">
                <a:solidFill>
                  <a:srgbClr val="004360"/>
                </a:solidFill>
                <a:latin typeface="+mn-lt"/>
                <a:ea typeface="ＭＳ Ｐゴシック" charset="0"/>
                <a:cs typeface="Verdana" panose="020B060403050404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Wingdings" charset="0"/>
              <a:buChar char="§"/>
              <a:defRPr lang="es-ES_tradnl" sz="1300" kern="1200" dirty="0">
                <a:solidFill>
                  <a:srgbClr val="00436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•"/>
              <a:defRPr lang="es-ES_tradnl" sz="1200" kern="1200" dirty="0">
                <a:solidFill>
                  <a:srgbClr val="003F5E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–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»"/>
              <a:defRPr lang="es-ES_tradnl" sz="1200" kern="1200" dirty="0">
                <a:solidFill>
                  <a:srgbClr val="0043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SzPct val="90000"/>
              <a:buFont typeface="Lucida Grande" charset="0"/>
              <a:buChar char="●"/>
            </a:pPr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Calidad </a:t>
            </a:r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del correo electrónico</a:t>
            </a:r>
            <a:endParaRPr lang="es-ES" sz="43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r>
              <a:rPr lang="es-ES" sz="3100" dirty="0" smtClean="0"/>
              <a:t>Filtrado </a:t>
            </a:r>
            <a:r>
              <a:rPr lang="es-ES" sz="3100" dirty="0" err="1" smtClean="0"/>
              <a:t>antispam</a:t>
            </a:r>
            <a:r>
              <a:rPr lang="es-ES" sz="3100" dirty="0" smtClean="0"/>
              <a:t> (lavadora)</a:t>
            </a:r>
            <a:endParaRPr lang="es-ES" sz="3100" dirty="0"/>
          </a:p>
          <a:p>
            <a:pPr marL="457200" lvl="1" indent="0">
              <a:buNone/>
            </a:pPr>
            <a:endParaRPr lang="es-ES" sz="3100" dirty="0"/>
          </a:p>
          <a:p>
            <a:pPr marL="342900" lvl="1" indent="-342900">
              <a:buSzPct val="90000"/>
              <a:buFont typeface="Lucida Grande" charset="0"/>
              <a:buChar char="●"/>
            </a:pPr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Soporte técnico a instituciones</a:t>
            </a:r>
            <a:endParaRPr lang="es-ES" sz="43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r>
              <a:rPr lang="es-ES" sz="3100" dirty="0" smtClean="0"/>
              <a:t>Monitorización externa</a:t>
            </a:r>
          </a:p>
          <a:p>
            <a:pPr lvl="1"/>
            <a:r>
              <a:rPr lang="es-ES" sz="3100" dirty="0" smtClean="0"/>
              <a:t>Herramientas (Registro identidad, Key PGP server, FTP, etc.)</a:t>
            </a:r>
          </a:p>
          <a:p>
            <a:pPr lvl="1"/>
            <a:r>
              <a:rPr lang="es-ES" sz="3100" dirty="0" smtClean="0"/>
              <a:t>Soporte a e-administración</a:t>
            </a:r>
          </a:p>
          <a:p>
            <a:pPr lvl="1"/>
            <a:r>
              <a:rPr lang="es-ES" sz="3100" dirty="0" smtClean="0"/>
              <a:t>Asesoramiento</a:t>
            </a:r>
            <a:endParaRPr lang="es-ES" sz="3100" dirty="0"/>
          </a:p>
          <a:p>
            <a:pPr marL="457200" lvl="1" indent="0">
              <a:buNone/>
            </a:pPr>
            <a:endParaRPr lang="es-ES" sz="3100" dirty="0"/>
          </a:p>
          <a:p>
            <a:pPr marL="342900" lvl="1" indent="-342900">
              <a:buSzPct val="90000"/>
              <a:buFont typeface="Lucida Grande" charset="0"/>
              <a:buChar char="●"/>
            </a:pPr>
            <a:r>
              <a:rPr lang="es-ES" sz="4300" dirty="0" smtClean="0">
                <a:solidFill>
                  <a:schemeClr val="accent5">
                    <a:lumMod val="75000"/>
                  </a:schemeClr>
                </a:solidFill>
                <a:ea typeface="ＭＳ Ｐゴシック" pitchFamily="-108" charset="-128"/>
                <a:cs typeface="Corbel"/>
              </a:rPr>
              <a:t>Comunicación y dinamización</a:t>
            </a:r>
            <a:endParaRPr lang="es-ES" sz="43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r>
              <a:rPr lang="es-ES" sz="3100" dirty="0" smtClean="0"/>
              <a:t>Web, redes sociales, e-boletín, eventos</a:t>
            </a:r>
            <a:endParaRPr lang="es-ES" sz="3100" dirty="0">
              <a:solidFill>
                <a:schemeClr val="accent5">
                  <a:lumMod val="75000"/>
                </a:schemeClr>
              </a:solidFill>
              <a:ea typeface="ＭＳ Ｐゴシック" pitchFamily="-108" charset="-128"/>
              <a:cs typeface="Corbel"/>
            </a:endParaRPr>
          </a:p>
          <a:p>
            <a:pPr lvl="1"/>
            <a:endParaRPr lang="es-ES" sz="3200" dirty="0" smtClean="0"/>
          </a:p>
          <a:p>
            <a:pPr marL="457200" lvl="1" indent="0">
              <a:buFont typeface="Wingdings" charset="0"/>
              <a:buNone/>
            </a:pPr>
            <a:endParaRPr lang="es-ES" sz="3200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06" y="924810"/>
            <a:ext cx="5154608" cy="334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70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secure net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3159"/>
            <a:ext cx="9144000" cy="4798882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6846" y="228601"/>
            <a:ext cx="8789513" cy="974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2400" b="1" dirty="0" smtClean="0">
                <a:solidFill>
                  <a:srgbClr val="009999"/>
                </a:solidFill>
              </a:rPr>
              <a:t>RedIRIS: no es solo una red, es una red segura</a:t>
            </a:r>
          </a:p>
          <a:p>
            <a:pPr algn="ctr">
              <a:lnSpc>
                <a:spcPct val="100000"/>
              </a:lnSpc>
            </a:pPr>
            <a:r>
              <a:rPr lang="es-ES" sz="2400" b="1" dirty="0" smtClean="0">
                <a:solidFill>
                  <a:srgbClr val="009999"/>
                </a:solidFill>
              </a:rPr>
              <a:t>Medidas de seguridad para RedIRIS y sus instituciones afiliadas</a:t>
            </a:r>
            <a:endParaRPr lang="es-ES" sz="2400" b="1" dirty="0" smtClean="0">
              <a:solidFill>
                <a:srgbClr val="0099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7DB5-9B36-48EB-9B46-03AFCA5DABEC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203159"/>
            <a:ext cx="9143999" cy="479888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F1C46C2-3371-3644-9754-15750082A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166" y="3225745"/>
            <a:ext cx="1273667" cy="42346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803070" y="2197153"/>
            <a:ext cx="3537857" cy="2554514"/>
          </a:xfrm>
          <a:prstGeom prst="ellipse">
            <a:avLst/>
          </a:prstGeom>
          <a:noFill/>
          <a:ln w="28575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8" name="Cube 7"/>
          <p:cNvSpPr/>
          <p:nvPr/>
        </p:nvSpPr>
        <p:spPr>
          <a:xfrm flipH="1">
            <a:off x="2668070" y="3222258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72884" y="1627887"/>
            <a:ext cx="7600950" cy="3744686"/>
          </a:xfrm>
          <a:prstGeom prst="ellipse">
            <a:avLst/>
          </a:prstGeom>
          <a:noFill/>
          <a:ln w="19050">
            <a:solidFill>
              <a:srgbClr val="0066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8" name="Cube 37"/>
          <p:cNvSpPr/>
          <p:nvPr/>
        </p:nvSpPr>
        <p:spPr>
          <a:xfrm flipH="1">
            <a:off x="4437000" y="2017153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9" name="Cube 38"/>
          <p:cNvSpPr/>
          <p:nvPr/>
        </p:nvSpPr>
        <p:spPr>
          <a:xfrm flipH="1">
            <a:off x="5406899" y="4297216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1" name="Cube 40"/>
          <p:cNvSpPr/>
          <p:nvPr/>
        </p:nvSpPr>
        <p:spPr>
          <a:xfrm flipH="1">
            <a:off x="3412092" y="4297216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2" name="Cube 41"/>
          <p:cNvSpPr/>
          <p:nvPr/>
        </p:nvSpPr>
        <p:spPr>
          <a:xfrm flipH="1">
            <a:off x="6205928" y="3222258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60987" y="2402557"/>
            <a:ext cx="1422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Mitigación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de 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DDoS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57950" y="3186145"/>
            <a:ext cx="971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Listas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de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reputación</a:t>
            </a:r>
            <a:endParaRPr lang="en-US" sz="12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(IRIS-RBL)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48675" y="4366463"/>
            <a:ext cx="77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Identidad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digital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66992" y="3126960"/>
            <a:ext cx="994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Incidentes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seguridad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IRIS-CERT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46239" y="4458633"/>
            <a:ext cx="1013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Filtrado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 antispam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0" name="Cube 49"/>
          <p:cNvSpPr/>
          <p:nvPr/>
        </p:nvSpPr>
        <p:spPr>
          <a:xfrm flipH="1">
            <a:off x="1808192" y="1923681"/>
            <a:ext cx="270000" cy="360000"/>
          </a:xfrm>
          <a:prstGeom prst="cub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1" name="Cube 50"/>
          <p:cNvSpPr/>
          <p:nvPr/>
        </p:nvSpPr>
        <p:spPr>
          <a:xfrm flipH="1">
            <a:off x="5833587" y="1532565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2" name="Cube 51"/>
          <p:cNvSpPr/>
          <p:nvPr/>
        </p:nvSpPr>
        <p:spPr>
          <a:xfrm flipH="1">
            <a:off x="1959761" y="4751667"/>
            <a:ext cx="270000" cy="360000"/>
          </a:xfrm>
          <a:prstGeom prst="cub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3" name="Cube 52"/>
          <p:cNvSpPr/>
          <p:nvPr/>
        </p:nvSpPr>
        <p:spPr>
          <a:xfrm flipH="1">
            <a:off x="7576565" y="2247613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4" name="Cube 53"/>
          <p:cNvSpPr/>
          <p:nvPr/>
        </p:nvSpPr>
        <p:spPr>
          <a:xfrm flipH="1">
            <a:off x="6860204" y="4759397"/>
            <a:ext cx="270000" cy="360000"/>
          </a:xfrm>
          <a:prstGeom prst="cub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214299" y="2651946"/>
            <a:ext cx="1019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Servicio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certificados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digitales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33399" y="3206642"/>
            <a:ext cx="963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F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irewall –on-demand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49057" y="2377639"/>
            <a:ext cx="1019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Web filtering (URLs)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099871" y="4091148"/>
            <a:ext cx="12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Formación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&amp;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asesoramiento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625029" y="5216637"/>
            <a:ext cx="74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ISO 27001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74055" y="5095575"/>
            <a:ext cx="1487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Ha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cking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ético</a:t>
            </a:r>
            <a:endParaRPr lang="en-US" sz="12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Test de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penetración</a:t>
            </a:r>
            <a:endParaRPr lang="en-US" sz="1200" b="1" dirty="0">
              <a:solidFill>
                <a:prstClr val="black"/>
              </a:solidFill>
              <a:latin typeface="Calibri Light" panose="020F0302020204030204"/>
            </a:endParaRPr>
          </a:p>
          <a:p>
            <a:pPr algn="ctr"/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Detección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de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vulnerabilidades</a:t>
            </a:r>
            <a:endParaRPr lang="en-US" sz="12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62" name="Cube 61"/>
          <p:cNvSpPr/>
          <p:nvPr/>
        </p:nvSpPr>
        <p:spPr>
          <a:xfrm flipH="1">
            <a:off x="374979" y="1384890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3236" y="1761971"/>
            <a:ext cx="98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Internet Watch Foundation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64" name="Cube 63"/>
          <p:cNvSpPr/>
          <p:nvPr/>
        </p:nvSpPr>
        <p:spPr>
          <a:xfrm flipH="1">
            <a:off x="377459" y="4417296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5715" y="4794377"/>
            <a:ext cx="982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Calibri Light" panose="020F0302020204030204"/>
              </a:rPr>
              <a:t>I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NCIBE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66" name="Cube 65"/>
          <p:cNvSpPr/>
          <p:nvPr/>
        </p:nvSpPr>
        <p:spPr>
          <a:xfrm flipH="1">
            <a:off x="8278618" y="1386530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846565" y="1761971"/>
            <a:ext cx="123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Organizaciones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internacionales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(TI, FIRST, MAAG)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68" name="Cube 67"/>
          <p:cNvSpPr/>
          <p:nvPr/>
        </p:nvSpPr>
        <p:spPr>
          <a:xfrm flipH="1">
            <a:off x="8457244" y="4711376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100875" y="5078137"/>
            <a:ext cx="982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Guardia Civil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70" name="Cube 69"/>
          <p:cNvSpPr/>
          <p:nvPr/>
        </p:nvSpPr>
        <p:spPr>
          <a:xfrm flipH="1">
            <a:off x="4421779" y="5549683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643653" y="5520994"/>
            <a:ext cx="94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CCN-CERT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43" name="Cube 49"/>
          <p:cNvSpPr/>
          <p:nvPr/>
        </p:nvSpPr>
        <p:spPr>
          <a:xfrm flipH="1">
            <a:off x="621714" y="3208514"/>
            <a:ext cx="270000" cy="360000"/>
          </a:xfrm>
          <a:prstGeom prst="cub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5" name="Cube 52"/>
          <p:cNvSpPr/>
          <p:nvPr/>
        </p:nvSpPr>
        <p:spPr>
          <a:xfrm flipH="1">
            <a:off x="8278618" y="3734658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1" name="TextBox 58"/>
          <p:cNvSpPr txBox="1"/>
          <p:nvPr/>
        </p:nvSpPr>
        <p:spPr>
          <a:xfrm>
            <a:off x="5671564" y="1920155"/>
            <a:ext cx="826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PGP Key server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73" name="Cube 41"/>
          <p:cNvSpPr/>
          <p:nvPr/>
        </p:nvSpPr>
        <p:spPr>
          <a:xfrm flipH="1">
            <a:off x="5536564" y="2248471"/>
            <a:ext cx="270000" cy="360000"/>
          </a:xfrm>
          <a:prstGeom prst="cube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5" name="TextBox 45"/>
          <p:cNvSpPr txBox="1"/>
          <p:nvPr/>
        </p:nvSpPr>
        <p:spPr>
          <a:xfrm>
            <a:off x="5846239" y="2431381"/>
            <a:ext cx="778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Firewall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76" name="Cube 67"/>
          <p:cNvSpPr/>
          <p:nvPr/>
        </p:nvSpPr>
        <p:spPr>
          <a:xfrm flipH="1">
            <a:off x="7576565" y="5313635"/>
            <a:ext cx="270000" cy="360000"/>
          </a:xfrm>
          <a:prstGeom prst="cub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8" name="TextBox 68"/>
          <p:cNvSpPr txBox="1"/>
          <p:nvPr/>
        </p:nvSpPr>
        <p:spPr>
          <a:xfrm>
            <a:off x="7232437" y="5601354"/>
            <a:ext cx="98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prstClr val="black"/>
                </a:solidFill>
                <a:latin typeface="Calibri Light" panose="020F0302020204030204"/>
              </a:rPr>
              <a:t>P</a:t>
            </a:r>
            <a:r>
              <a:rPr lang="en-US" sz="1200" b="1" dirty="0" err="1" smtClean="0">
                <a:solidFill>
                  <a:prstClr val="black"/>
                </a:solidFill>
                <a:latin typeface="Calibri Light" panose="020F0302020204030204"/>
              </a:rPr>
              <a:t>olicía</a:t>
            </a:r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 Nacional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79" name="Cube 49"/>
          <p:cNvSpPr/>
          <p:nvPr/>
        </p:nvSpPr>
        <p:spPr>
          <a:xfrm flipH="1">
            <a:off x="3597298" y="1447887"/>
            <a:ext cx="270000" cy="360000"/>
          </a:xfrm>
          <a:prstGeom prst="cub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80" name="TextBox 57"/>
          <p:cNvSpPr txBox="1"/>
          <p:nvPr/>
        </p:nvSpPr>
        <p:spPr>
          <a:xfrm>
            <a:off x="3222791" y="1827821"/>
            <a:ext cx="1019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  <a:latin typeface="Calibri Light" panose="020F0302020204030204"/>
              </a:rPr>
              <a:t>SOC</a:t>
            </a:r>
            <a:endParaRPr lang="en-US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8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 smtClean="0"/>
              <a:t>2018: </a:t>
            </a:r>
            <a:r>
              <a:rPr lang="es-ES" sz="2800" dirty="0" smtClean="0"/>
              <a:t>Mejorando los servicios</a:t>
            </a:r>
            <a:endParaRPr lang="es-ES" sz="28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</a:t>
            </a:r>
            <a:r>
              <a:rPr lang="es-ES" dirty="0" smtClean="0"/>
              <a:t>2018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6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413500" y="29591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Noviembre de 2016</a:t>
            </a:r>
            <a:endParaRPr lang="es-E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515100" y="5715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Junio de 2017</a:t>
            </a:r>
            <a:endParaRPr lang="es-E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AutoShape 4" descr="Resultado de imagen de nuevos servici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Resultado de imagen de nuevos servici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345210" y="828960"/>
            <a:ext cx="3639867" cy="55435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SzPct val="90000"/>
              <a:buFont typeface="Lucida Grande" charset="0"/>
              <a:buChar char="●"/>
              <a:defRPr lang="es-ES_tradnl" sz="3200" kern="1200" dirty="0">
                <a:solidFill>
                  <a:schemeClr val="tx1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Wingdings" charset="2"/>
              <a:buChar char="§"/>
              <a:defRPr lang="es-ES_tradnl" sz="3200" kern="1200" dirty="0">
                <a:solidFill>
                  <a:schemeClr val="tx1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•"/>
              <a:defRPr lang="es-ES_tradnl" sz="3200" kern="1200" dirty="0">
                <a:solidFill>
                  <a:schemeClr val="tx1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–"/>
              <a:defRPr lang="es-ES_tradnl" sz="3200" kern="1200" dirty="0">
                <a:solidFill>
                  <a:schemeClr val="tx1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1859C"/>
              </a:buClr>
              <a:buFont typeface="Arial" charset="0"/>
              <a:buChar char="»"/>
              <a:defRPr lang="es-ES_tradnl" sz="3200" kern="1200" dirty="0">
                <a:solidFill>
                  <a:schemeClr val="tx1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Autolist</a:t>
            </a:r>
            <a:endParaRPr lang="es-ES" sz="2400" dirty="0" smtClean="0"/>
          </a:p>
          <a:p>
            <a:endParaRPr lang="es-ES" sz="2400" dirty="0"/>
          </a:p>
          <a:p>
            <a:r>
              <a:rPr lang="es-ES" sz="2400" dirty="0" smtClean="0"/>
              <a:t>Monitorización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" sz="2400" dirty="0" smtClean="0"/>
              <a:t>CRUE-TIC</a:t>
            </a:r>
          </a:p>
          <a:p>
            <a:pPr lvl="1"/>
            <a:r>
              <a:rPr lang="es-ES" sz="2000" dirty="0" err="1" smtClean="0"/>
              <a:t>AppCRUE</a:t>
            </a:r>
            <a:endParaRPr lang="es-ES" sz="2000" dirty="0" smtClean="0"/>
          </a:p>
          <a:p>
            <a:pPr lvl="1"/>
            <a:r>
              <a:rPr lang="es-ES" sz="2000" dirty="0" smtClean="0"/>
              <a:t>Office 365</a:t>
            </a:r>
          </a:p>
          <a:p>
            <a:pPr lvl="1"/>
            <a:r>
              <a:rPr lang="es-ES" sz="2000" dirty="0" smtClean="0"/>
              <a:t>NISUE</a:t>
            </a:r>
          </a:p>
          <a:p>
            <a:pPr lvl="1"/>
            <a:r>
              <a:rPr lang="es-ES" sz="2000" dirty="0" smtClean="0"/>
              <a:t>CL@VE</a:t>
            </a:r>
          </a:p>
          <a:p>
            <a:pPr lvl="1"/>
            <a:r>
              <a:rPr lang="es-ES" sz="2000" dirty="0" smtClean="0"/>
              <a:t>SCSP</a:t>
            </a:r>
          </a:p>
          <a:p>
            <a:pPr lvl="1"/>
            <a:endParaRPr lang="es-ES" sz="2000" dirty="0" smtClean="0"/>
          </a:p>
          <a:p>
            <a:r>
              <a:rPr lang="es-ES" sz="2400" dirty="0"/>
              <a:t>Piloto  de transferencias de datos</a:t>
            </a:r>
            <a:endParaRPr lang="es-ES" sz="2400" dirty="0"/>
          </a:p>
          <a:p>
            <a:pPr lvl="1"/>
            <a:endParaRPr lang="es-ES" sz="2000" dirty="0" smtClean="0"/>
          </a:p>
          <a:p>
            <a:pPr lvl="1"/>
            <a:endParaRPr lang="es-ES" sz="2000" dirty="0"/>
          </a:p>
        </p:txBody>
      </p:sp>
      <p:pic>
        <p:nvPicPr>
          <p:cNvPr id="4098" name="Picture 2" descr="Resultado de imagen de improv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69" y="1171527"/>
            <a:ext cx="3997779" cy="394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5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2018: Plan Estratégico RedIRIS 2020 (I)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7</a:t>
            </a:fld>
            <a:endParaRPr lang="es-ES"/>
          </a:p>
        </p:txBody>
      </p:sp>
      <p:sp>
        <p:nvSpPr>
          <p:cNvPr id="5" name="Round Diagonal Corner Rectangle 44"/>
          <p:cNvSpPr>
            <a:spLocks/>
          </p:cNvSpPr>
          <p:nvPr/>
        </p:nvSpPr>
        <p:spPr bwMode="auto">
          <a:xfrm>
            <a:off x="206538" y="1264014"/>
            <a:ext cx="8057988" cy="2116518"/>
          </a:xfrm>
          <a:custGeom>
            <a:avLst/>
            <a:gdLst>
              <a:gd name="T0" fmla="*/ 197912 w 5343525"/>
              <a:gd name="T1" fmla="*/ 0 h 1187450"/>
              <a:gd name="T2" fmla="*/ 5343525 w 5343525"/>
              <a:gd name="T3" fmla="*/ 0 h 1187450"/>
              <a:gd name="T4" fmla="*/ 5343525 w 5343525"/>
              <a:gd name="T5" fmla="*/ 0 h 1187450"/>
              <a:gd name="T6" fmla="*/ 5343525 w 5343525"/>
              <a:gd name="T7" fmla="*/ 989538 h 1187450"/>
              <a:gd name="T8" fmla="*/ 5145613 w 5343525"/>
              <a:gd name="T9" fmla="*/ 1187450 h 1187450"/>
              <a:gd name="T10" fmla="*/ 0 w 5343525"/>
              <a:gd name="T11" fmla="*/ 1187450 h 1187450"/>
              <a:gd name="T12" fmla="*/ 0 w 5343525"/>
              <a:gd name="T13" fmla="*/ 1187450 h 1187450"/>
              <a:gd name="T14" fmla="*/ 0 w 5343525"/>
              <a:gd name="T15" fmla="*/ 197912 h 1187450"/>
              <a:gd name="T16" fmla="*/ 197912 w 5343525"/>
              <a:gd name="T17" fmla="*/ 0 h 11874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43525"/>
              <a:gd name="T28" fmla="*/ 0 h 1187450"/>
              <a:gd name="T29" fmla="*/ 5343525 w 5343525"/>
              <a:gd name="T30" fmla="*/ 1187450 h 11874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43525" h="1187450">
                <a:moveTo>
                  <a:pt x="197912" y="0"/>
                </a:moveTo>
                <a:lnTo>
                  <a:pt x="5343525" y="0"/>
                </a:lnTo>
                <a:lnTo>
                  <a:pt x="5343525" y="989538"/>
                </a:lnTo>
                <a:cubicBezTo>
                  <a:pt x="5343525" y="1098842"/>
                  <a:pt x="5254917" y="1187450"/>
                  <a:pt x="5145613" y="1187450"/>
                </a:cubicBezTo>
                <a:lnTo>
                  <a:pt x="0" y="1187450"/>
                </a:lnTo>
                <a:lnTo>
                  <a:pt x="0" y="197912"/>
                </a:lnTo>
                <a:cubicBezTo>
                  <a:pt x="0" y="88608"/>
                  <a:pt x="88608" y="0"/>
                  <a:pt x="197912" y="0"/>
                </a:cubicBezTo>
                <a:close/>
              </a:path>
            </a:pathLst>
          </a:custGeom>
          <a:solidFill>
            <a:srgbClr val="009999"/>
          </a:solidFill>
          <a:ln w="9525">
            <a:solidFill>
              <a:srgbClr val="646464"/>
            </a:solidFill>
            <a:prstDash val="sysDash"/>
            <a:miter lim="800000"/>
            <a:headEnd/>
            <a:tailEnd/>
          </a:ln>
          <a:effectLst>
            <a:outerShdw dist="1016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es-ES" altLang="es-ES" i="1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Verdana" pitchFamily="34" charset="0"/>
              </a:rPr>
              <a:t>Proporcionar </a:t>
            </a:r>
            <a:r>
              <a:rPr lang="es-ES" altLang="es-ES" b="1" i="1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Verdana" pitchFamily="34" charset="0"/>
              </a:rPr>
              <a:t>servicios TIC excelentes (en particular, de conectividad ) a las instituciones académicas y científicas españolas, </a:t>
            </a:r>
            <a:r>
              <a:rPr lang="es-ES" altLang="es-ES" i="1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Verdana" pitchFamily="34" charset="0"/>
              </a:rPr>
              <a:t>en cooperación estrecha con esas mismas instituciones y con las redes académicas  y científicas autonómicas e internacionales, para facilitar la colaboración remota y el acceso a e-infraestructuras a escala nacional e internacional”</a:t>
            </a:r>
            <a:endParaRPr kumimoji="0" lang="es-ES" altLang="es-ES" sz="4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"/>
          <p:cNvSpPr>
            <a:spLocks/>
          </p:cNvSpPr>
          <p:nvPr/>
        </p:nvSpPr>
        <p:spPr bwMode="auto">
          <a:xfrm>
            <a:off x="206538" y="4034866"/>
            <a:ext cx="8327862" cy="2163493"/>
          </a:xfrm>
          <a:custGeom>
            <a:avLst/>
            <a:gdLst>
              <a:gd name="T0" fmla="*/ 197912 w 5343525"/>
              <a:gd name="T1" fmla="*/ 0 h 1187450"/>
              <a:gd name="T2" fmla="*/ 5343525 w 5343525"/>
              <a:gd name="T3" fmla="*/ 0 h 1187450"/>
              <a:gd name="T4" fmla="*/ 5343525 w 5343525"/>
              <a:gd name="T5" fmla="*/ 0 h 1187450"/>
              <a:gd name="T6" fmla="*/ 5343525 w 5343525"/>
              <a:gd name="T7" fmla="*/ 989538 h 1187450"/>
              <a:gd name="T8" fmla="*/ 5145613 w 5343525"/>
              <a:gd name="T9" fmla="*/ 1187450 h 1187450"/>
              <a:gd name="T10" fmla="*/ 0 w 5343525"/>
              <a:gd name="T11" fmla="*/ 1187450 h 1187450"/>
              <a:gd name="T12" fmla="*/ 0 w 5343525"/>
              <a:gd name="T13" fmla="*/ 1187450 h 1187450"/>
              <a:gd name="T14" fmla="*/ 0 w 5343525"/>
              <a:gd name="T15" fmla="*/ 197912 h 1187450"/>
              <a:gd name="T16" fmla="*/ 197912 w 5343525"/>
              <a:gd name="T17" fmla="*/ 0 h 11874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43525"/>
              <a:gd name="T28" fmla="*/ 0 h 1187450"/>
              <a:gd name="T29" fmla="*/ 5343525 w 5343525"/>
              <a:gd name="T30" fmla="*/ 1187450 h 11874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43525" h="1187450">
                <a:moveTo>
                  <a:pt x="197912" y="0"/>
                </a:moveTo>
                <a:lnTo>
                  <a:pt x="5343525" y="0"/>
                </a:lnTo>
                <a:lnTo>
                  <a:pt x="5343525" y="989538"/>
                </a:lnTo>
                <a:cubicBezTo>
                  <a:pt x="5343525" y="1098842"/>
                  <a:pt x="5254917" y="1187450"/>
                  <a:pt x="5145613" y="1187450"/>
                </a:cubicBezTo>
                <a:lnTo>
                  <a:pt x="0" y="1187450"/>
                </a:lnTo>
                <a:lnTo>
                  <a:pt x="0" y="197912"/>
                </a:lnTo>
                <a:cubicBezTo>
                  <a:pt x="0" y="88608"/>
                  <a:pt x="88608" y="0"/>
                  <a:pt x="197912" y="0"/>
                </a:cubicBezTo>
                <a:close/>
              </a:path>
            </a:pathLst>
          </a:custGeom>
          <a:solidFill>
            <a:srgbClr val="009999"/>
          </a:solidFill>
          <a:ln w="9525">
            <a:solidFill>
              <a:srgbClr val="646464"/>
            </a:solidFill>
            <a:prstDash val="sysDash"/>
            <a:miter lim="800000"/>
            <a:headEnd/>
            <a:tailEnd/>
          </a:ln>
          <a:effectLst>
            <a:outerShdw dist="101600" dir="2700000" algn="tl" rotWithShape="0">
              <a:srgbClr val="000000">
                <a:alpha val="39999"/>
              </a:srgbClr>
            </a:outerShdw>
          </a:effectLst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“Ser reconocido  por los</a:t>
            </a:r>
            <a:r>
              <a:rPr kumimoji="0" lang="es-ES" altLang="es-ES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 centros académicos y científicos  españoles 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como el </a:t>
            </a:r>
            <a:r>
              <a:rPr kumimoji="0" lang="es-ES" altLang="es-ES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socio de referencia para servicios TIC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, promoviendo la colaboración entre estos centros, y poniendo a su disposición un catálogo de servicios </a:t>
            </a:r>
            <a:r>
              <a:rPr kumimoji="0" lang="es-ES" altLang="es-ES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 TIC </a:t>
            </a:r>
            <a:r>
              <a:rPr lang="es-ES" altLang="es-ES" i="1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Verdana" pitchFamily="34" charset="0"/>
              </a:rPr>
              <a:t>(en particular, de conectividad) </a:t>
            </a:r>
            <a:r>
              <a:rPr kumimoji="0" lang="es-ES" altLang="es-ES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Verdana" pitchFamily="34" charset="0"/>
                <a:cs typeface="Verdana" pitchFamily="34" charset="0"/>
              </a:rPr>
              <a:t>de máxima calidad , prestados o licitados de forma centralizada, para que impulse la e-ciencia y el aprendizaje avanzado”</a:t>
            </a:r>
            <a:endParaRPr kumimoji="0" lang="es-ES" altLang="es-E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76412" y="688340"/>
            <a:ext cx="1704399" cy="78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288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1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Misión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:</a:t>
            </a:r>
            <a:endParaRPr kumimoji="0" lang="es-ES" altLang="es-ES" b="0" i="1" u="none" strike="noStrike" cap="none" normalizeH="0" baseline="0" dirty="0" smtClean="0">
              <a:ln>
                <a:noFill/>
              </a:ln>
              <a:solidFill>
                <a:srgbClr val="009999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37422" y="3380532"/>
            <a:ext cx="1374094" cy="78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28528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288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1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Visión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:</a:t>
            </a:r>
            <a:endParaRPr kumimoji="0" lang="es-ES" altLang="es-ES" b="0" i="1" u="none" strike="noStrike" cap="none" normalizeH="0" baseline="0" dirty="0" smtClean="0">
              <a:ln>
                <a:noFill/>
              </a:ln>
              <a:solidFill>
                <a:srgbClr val="009999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06538" y="1491134"/>
            <a:ext cx="476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88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2018: Plan Estratégico RedIRIS 2020 (II)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8</a:t>
            </a:fld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54" y="1730603"/>
            <a:ext cx="721995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20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2018: Plan Estratégico RedIRIS 2020 (III)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9</a:t>
            </a:fld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03" y="903923"/>
            <a:ext cx="6902450" cy="521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0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2018: Plan Estratégico RedIRIS 2020 (IV)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2018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10</a:t>
            </a:fld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93" y="899765"/>
            <a:ext cx="7337879" cy="4943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19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Informe de Gestión 2017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0E4-0F95-2C42-91BE-C9CDC919E76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93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_RedIRIS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ción2" id="{4D7C1195-4ABA-4B47-906B-1D97FFC423C5}" vid="{20AF7735-1A9F-C945-9DC0-A0A5F51A4B7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2102</TotalTime>
  <Words>514</Words>
  <Application>Microsoft Office PowerPoint</Application>
  <PresentationFormat>Presentación en pantalla 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plantilla_RedIRIS-2012</vt:lpstr>
      <vt:lpstr>Informe de Gestión de RedIRIS 2018</vt:lpstr>
      <vt:lpstr>2018: 30 aniversario de RedIRIS</vt:lpstr>
      <vt:lpstr>2018: Trabajando en RedIRIS-NOVA 100</vt:lpstr>
      <vt:lpstr>2018: Revisión del catálogo de servicios</vt:lpstr>
      <vt:lpstr>Presentación de PowerPoint</vt:lpstr>
      <vt:lpstr>2018: Mejorando los servicios</vt:lpstr>
      <vt:lpstr>2018: Plan Estratégico RedIRIS 2020 (I)</vt:lpstr>
      <vt:lpstr>2018: Plan Estratégico RedIRIS 2020 (II)</vt:lpstr>
      <vt:lpstr>2018: Plan Estratégico RedIRIS 2020 (III)</vt:lpstr>
      <vt:lpstr>2018: Plan Estratégico RedIRIS 2020 (IV)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de RedIRIS 2016</dc:title>
  <dc:creator>Tomas De miguel</dc:creator>
  <cp:lastModifiedBy>Alberto Pérez Gómez</cp:lastModifiedBy>
  <cp:revision>79</cp:revision>
  <dcterms:created xsi:type="dcterms:W3CDTF">2016-10-30T08:01:15Z</dcterms:created>
  <dcterms:modified xsi:type="dcterms:W3CDTF">2018-05-08T11:34:37Z</dcterms:modified>
</cp:coreProperties>
</file>