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7" saveSubsetFonts="1" autoCompressPictures="0">
  <p:sldMasterIdLst>
    <p:sldMasterId id="2147483648" r:id="rId4"/>
    <p:sldMasterId id="2147483677" r:id="rId5"/>
    <p:sldMasterId id="2147483665" r:id="rId6"/>
  </p:sldMasterIdLst>
  <p:notesMasterIdLst>
    <p:notesMasterId r:id="rId20"/>
  </p:notesMasterIdLst>
  <p:handoutMasterIdLst>
    <p:handoutMasterId r:id="rId21"/>
  </p:handoutMasterIdLst>
  <p:sldIdLst>
    <p:sldId id="370" r:id="rId7"/>
    <p:sldId id="512" r:id="rId8"/>
    <p:sldId id="520" r:id="rId9"/>
    <p:sldId id="521" r:id="rId10"/>
    <p:sldId id="513" r:id="rId11"/>
    <p:sldId id="515" r:id="rId12"/>
    <p:sldId id="522" r:id="rId13"/>
    <p:sldId id="514" r:id="rId14"/>
    <p:sldId id="516" r:id="rId15"/>
    <p:sldId id="519" r:id="rId16"/>
    <p:sldId id="517" r:id="rId17"/>
    <p:sldId id="518" r:id="rId18"/>
    <p:sldId id="280" r:id="rId19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>
          <p15:clr>
            <a:srgbClr val="A4A3A4"/>
          </p15:clr>
        </p15:guide>
        <p15:guide id="2" pos="392">
          <p15:clr>
            <a:srgbClr val="A4A3A4"/>
          </p15:clr>
        </p15:guide>
        <p15:guide id="3" pos="53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31E"/>
    <a:srgbClr val="99042F"/>
    <a:srgbClr val="FA4478"/>
    <a:srgbClr val="B40426"/>
    <a:srgbClr val="F78E1E"/>
    <a:srgbClr val="E27A08"/>
    <a:srgbClr val="C0042B"/>
    <a:srgbClr val="F5862B"/>
    <a:srgbClr val="B00425"/>
    <a:srgbClr val="9518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4434" autoAdjust="0"/>
  </p:normalViewPr>
  <p:slideViewPr>
    <p:cSldViewPr snapToGrid="0" snapToObjects="1" showGuides="1">
      <p:cViewPr varScale="1">
        <p:scale>
          <a:sx n="78" d="100"/>
          <a:sy n="78" d="100"/>
        </p:scale>
        <p:origin x="1188" y="78"/>
      </p:cViewPr>
      <p:guideLst>
        <p:guide orient="horz" pos="528"/>
        <p:guide pos="392"/>
        <p:guide pos="5376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0" d="100"/>
          <a:sy n="60" d="100"/>
        </p:scale>
        <p:origin x="-2478" y="-7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2C989-4E78-4B42-8C0B-1E484D810398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FDF93-F64D-4EC5-AB34-59DD67D3B3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8285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7A3FE-A0F3-43FF-95F4-17D78D34804D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54D1A-A1F4-4AFB-B8F2-B8163883571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23082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54D1A-A1F4-4AFB-B8F2-B81638835718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90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54D1A-A1F4-4AFB-B8F2-B81638835718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02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3228"/>
            <a:ext cx="8229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 baseline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_tradnl" dirty="0"/>
              <a:t>Organización y Funciones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Dirección General </a:t>
            </a:r>
          </a:p>
          <a:p>
            <a:r>
              <a:rPr lang="es-ES_tradnl" dirty="0"/>
              <a:t>Desarrollo de Negocio y Marketing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25743"/>
          </a:xfr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kern="1200" dirty="0">
                <a:solidFill>
                  <a:srgbClr val="953735"/>
                </a:solidFill>
                <a:latin typeface="Calibri"/>
                <a:ea typeface="Verdana" pitchFamily="34" charset="0"/>
                <a:cs typeface="Calibri"/>
              </a:defRPr>
            </a:lvl1pPr>
          </a:lstStyle>
          <a:p>
            <a:r>
              <a:rPr lang="es-ES_tradnl" dirty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725" y="22225"/>
            <a:ext cx="866140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9250" y="1371600"/>
            <a:ext cx="427196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73613" y="1371600"/>
            <a:ext cx="4271962" cy="47244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0075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1737" y="289292"/>
            <a:ext cx="7740648" cy="846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grpSp>
        <p:nvGrpSpPr>
          <p:cNvPr id="13" name="12 Grupo"/>
          <p:cNvGrpSpPr/>
          <p:nvPr/>
        </p:nvGrpSpPr>
        <p:grpSpPr>
          <a:xfrm>
            <a:off x="-9771" y="-80526"/>
            <a:ext cx="9153769" cy="903516"/>
            <a:chOff x="-9771" y="-80527"/>
            <a:chExt cx="9153769" cy="903516"/>
          </a:xfrm>
        </p:grpSpPr>
        <p:sp>
          <p:nvSpPr>
            <p:cNvPr id="7" name="Freeform 9"/>
            <p:cNvSpPr/>
            <p:nvPr/>
          </p:nvSpPr>
          <p:spPr>
            <a:xfrm flipH="1">
              <a:off x="-9771" y="0"/>
              <a:ext cx="9153769" cy="822989"/>
            </a:xfrm>
            <a:custGeom>
              <a:avLst/>
              <a:gdLst>
                <a:gd name="connsiteX0" fmla="*/ 0 w 9144000"/>
                <a:gd name="connsiteY0" fmla="*/ 0 h 361462"/>
                <a:gd name="connsiteX1" fmla="*/ 9144000 w 9144000"/>
                <a:gd name="connsiteY1" fmla="*/ 0 h 361462"/>
                <a:gd name="connsiteX2" fmla="*/ 9144000 w 9144000"/>
                <a:gd name="connsiteY2" fmla="*/ 361462 h 361462"/>
                <a:gd name="connsiteX3" fmla="*/ 0 w 9144000"/>
                <a:gd name="connsiteY3" fmla="*/ 361462 h 361462"/>
                <a:gd name="connsiteX4" fmla="*/ 0 w 9144000"/>
                <a:gd name="connsiteY4" fmla="*/ 0 h 361462"/>
                <a:gd name="connsiteX0" fmla="*/ 0 w 9144000"/>
                <a:gd name="connsiteY0" fmla="*/ 0 h 361462"/>
                <a:gd name="connsiteX1" fmla="*/ 9144000 w 9144000"/>
                <a:gd name="connsiteY1" fmla="*/ 0 h 361462"/>
                <a:gd name="connsiteX2" fmla="*/ 9144000 w 9144000"/>
                <a:gd name="connsiteY2" fmla="*/ 361462 h 361462"/>
                <a:gd name="connsiteX3" fmla="*/ 0 w 9144000"/>
                <a:gd name="connsiteY3" fmla="*/ 361462 h 361462"/>
                <a:gd name="connsiteX4" fmla="*/ 0 w 9144000"/>
                <a:gd name="connsiteY4" fmla="*/ 0 h 361462"/>
                <a:gd name="connsiteX0" fmla="*/ 0 w 9144000"/>
                <a:gd name="connsiteY0" fmla="*/ 0 h 478692"/>
                <a:gd name="connsiteX1" fmla="*/ 9144000 w 9144000"/>
                <a:gd name="connsiteY1" fmla="*/ 0 h 478692"/>
                <a:gd name="connsiteX2" fmla="*/ 9144000 w 9144000"/>
                <a:gd name="connsiteY2" fmla="*/ 361462 h 478692"/>
                <a:gd name="connsiteX3" fmla="*/ 0 w 9144000"/>
                <a:gd name="connsiteY3" fmla="*/ 361462 h 478692"/>
                <a:gd name="connsiteX4" fmla="*/ 0 w 9144000"/>
                <a:gd name="connsiteY4" fmla="*/ 0 h 478692"/>
                <a:gd name="connsiteX0" fmla="*/ 0 w 9144000"/>
                <a:gd name="connsiteY0" fmla="*/ 0 h 742462"/>
                <a:gd name="connsiteX1" fmla="*/ 9144000 w 9144000"/>
                <a:gd name="connsiteY1" fmla="*/ 0 h 742462"/>
                <a:gd name="connsiteX2" fmla="*/ 9144000 w 9144000"/>
                <a:gd name="connsiteY2" fmla="*/ 361462 h 742462"/>
                <a:gd name="connsiteX3" fmla="*/ 0 w 9144000"/>
                <a:gd name="connsiteY3" fmla="*/ 361462 h 742462"/>
                <a:gd name="connsiteX4" fmla="*/ 0 w 9144000"/>
                <a:gd name="connsiteY4" fmla="*/ 0 h 742462"/>
                <a:gd name="connsiteX0" fmla="*/ 9769 w 9153769"/>
                <a:gd name="connsiteY0" fmla="*/ 0 h 742462"/>
                <a:gd name="connsiteX1" fmla="*/ 9153769 w 9153769"/>
                <a:gd name="connsiteY1" fmla="*/ 0 h 742462"/>
                <a:gd name="connsiteX2" fmla="*/ 9153769 w 9153769"/>
                <a:gd name="connsiteY2" fmla="*/ 361462 h 742462"/>
                <a:gd name="connsiteX3" fmla="*/ 9769 w 9153769"/>
                <a:gd name="connsiteY3" fmla="*/ 361462 h 742462"/>
                <a:gd name="connsiteX4" fmla="*/ 9769 w 9153769"/>
                <a:gd name="connsiteY4" fmla="*/ 0 h 742462"/>
                <a:gd name="connsiteX0" fmla="*/ 9769 w 9153769"/>
                <a:gd name="connsiteY0" fmla="*/ 42334 h 784796"/>
                <a:gd name="connsiteX1" fmla="*/ 9153769 w 9153769"/>
                <a:gd name="connsiteY1" fmla="*/ 42334 h 784796"/>
                <a:gd name="connsiteX2" fmla="*/ 9153769 w 9153769"/>
                <a:gd name="connsiteY2" fmla="*/ 403796 h 784796"/>
                <a:gd name="connsiteX3" fmla="*/ 9769 w 9153769"/>
                <a:gd name="connsiteY3" fmla="*/ 267026 h 784796"/>
                <a:gd name="connsiteX4" fmla="*/ 9769 w 9153769"/>
                <a:gd name="connsiteY4" fmla="*/ 42334 h 784796"/>
                <a:gd name="connsiteX0" fmla="*/ 9769 w 9153769"/>
                <a:gd name="connsiteY0" fmla="*/ 42334 h 784796"/>
                <a:gd name="connsiteX1" fmla="*/ 9153769 w 9153769"/>
                <a:gd name="connsiteY1" fmla="*/ 42334 h 784796"/>
                <a:gd name="connsiteX2" fmla="*/ 9153769 w 9153769"/>
                <a:gd name="connsiteY2" fmla="*/ 403796 h 784796"/>
                <a:gd name="connsiteX3" fmla="*/ 9769 w 9153769"/>
                <a:gd name="connsiteY3" fmla="*/ 267026 h 784796"/>
                <a:gd name="connsiteX4" fmla="*/ 9769 w 9153769"/>
                <a:gd name="connsiteY4" fmla="*/ 42334 h 784796"/>
                <a:gd name="connsiteX0" fmla="*/ 9769 w 9153769"/>
                <a:gd name="connsiteY0" fmla="*/ 42334 h 784796"/>
                <a:gd name="connsiteX1" fmla="*/ 9153769 w 9153769"/>
                <a:gd name="connsiteY1" fmla="*/ 42334 h 784796"/>
                <a:gd name="connsiteX2" fmla="*/ 9153769 w 9153769"/>
                <a:gd name="connsiteY2" fmla="*/ 403796 h 784796"/>
                <a:gd name="connsiteX3" fmla="*/ 9769 w 9153769"/>
                <a:gd name="connsiteY3" fmla="*/ 267026 h 784796"/>
                <a:gd name="connsiteX4" fmla="*/ 9769 w 9153769"/>
                <a:gd name="connsiteY4" fmla="*/ 42334 h 784796"/>
                <a:gd name="connsiteX0" fmla="*/ 9769 w 9153769"/>
                <a:gd name="connsiteY0" fmla="*/ 0 h 742462"/>
                <a:gd name="connsiteX1" fmla="*/ 9153769 w 9153769"/>
                <a:gd name="connsiteY1" fmla="*/ 0 h 742462"/>
                <a:gd name="connsiteX2" fmla="*/ 9153769 w 9153769"/>
                <a:gd name="connsiteY2" fmla="*/ 361462 h 742462"/>
                <a:gd name="connsiteX3" fmla="*/ 9769 w 9153769"/>
                <a:gd name="connsiteY3" fmla="*/ 348819 h 742462"/>
                <a:gd name="connsiteX4" fmla="*/ 9769 w 9153769"/>
                <a:gd name="connsiteY4" fmla="*/ 0 h 742462"/>
                <a:gd name="connsiteX0" fmla="*/ 9769 w 9153769"/>
                <a:gd name="connsiteY0" fmla="*/ 0 h 742462"/>
                <a:gd name="connsiteX1" fmla="*/ 9153769 w 9153769"/>
                <a:gd name="connsiteY1" fmla="*/ 0 h 742462"/>
                <a:gd name="connsiteX2" fmla="*/ 9153769 w 9153769"/>
                <a:gd name="connsiteY2" fmla="*/ 361462 h 742462"/>
                <a:gd name="connsiteX3" fmla="*/ 9769 w 9153769"/>
                <a:gd name="connsiteY3" fmla="*/ 348819 h 742462"/>
                <a:gd name="connsiteX4" fmla="*/ 9769 w 9153769"/>
                <a:gd name="connsiteY4" fmla="*/ 0 h 742462"/>
                <a:gd name="connsiteX0" fmla="*/ 9769 w 9153769"/>
                <a:gd name="connsiteY0" fmla="*/ 80527 h 822989"/>
                <a:gd name="connsiteX1" fmla="*/ 9153769 w 9153769"/>
                <a:gd name="connsiteY1" fmla="*/ 80527 h 822989"/>
                <a:gd name="connsiteX2" fmla="*/ 9153769 w 9153769"/>
                <a:gd name="connsiteY2" fmla="*/ 441989 h 822989"/>
                <a:gd name="connsiteX3" fmla="*/ 9769 w 9153769"/>
                <a:gd name="connsiteY3" fmla="*/ 267026 h 822989"/>
                <a:gd name="connsiteX4" fmla="*/ 9769 w 9153769"/>
                <a:gd name="connsiteY4" fmla="*/ 80527 h 822989"/>
                <a:gd name="connsiteX0" fmla="*/ 9769 w 9153769"/>
                <a:gd name="connsiteY0" fmla="*/ 80527 h 581689"/>
                <a:gd name="connsiteX1" fmla="*/ 9153769 w 9153769"/>
                <a:gd name="connsiteY1" fmla="*/ 80527 h 581689"/>
                <a:gd name="connsiteX2" fmla="*/ 9143999 w 9153769"/>
                <a:gd name="connsiteY2" fmla="*/ 200689 h 581689"/>
                <a:gd name="connsiteX3" fmla="*/ 9769 w 9153769"/>
                <a:gd name="connsiteY3" fmla="*/ 267026 h 581689"/>
                <a:gd name="connsiteX4" fmla="*/ 9769 w 9153769"/>
                <a:gd name="connsiteY4" fmla="*/ 80527 h 581689"/>
                <a:gd name="connsiteX0" fmla="*/ 9769 w 9153769"/>
                <a:gd name="connsiteY0" fmla="*/ 80527 h 1134627"/>
                <a:gd name="connsiteX1" fmla="*/ 9153769 w 9153769"/>
                <a:gd name="connsiteY1" fmla="*/ 80527 h 1134627"/>
                <a:gd name="connsiteX2" fmla="*/ 9143999 w 9153769"/>
                <a:gd name="connsiteY2" fmla="*/ 200689 h 1134627"/>
                <a:gd name="connsiteX3" fmla="*/ 9769 w 9153769"/>
                <a:gd name="connsiteY3" fmla="*/ 267026 h 1134627"/>
                <a:gd name="connsiteX4" fmla="*/ 9769 w 9153769"/>
                <a:gd name="connsiteY4" fmla="*/ 80527 h 1134627"/>
                <a:gd name="connsiteX0" fmla="*/ 9769 w 9153769"/>
                <a:gd name="connsiteY0" fmla="*/ 80527 h 1299727"/>
                <a:gd name="connsiteX1" fmla="*/ 9153769 w 9153769"/>
                <a:gd name="connsiteY1" fmla="*/ 80527 h 1299727"/>
                <a:gd name="connsiteX2" fmla="*/ 9134229 w 9153769"/>
                <a:gd name="connsiteY2" fmla="*/ 365789 h 1299727"/>
                <a:gd name="connsiteX3" fmla="*/ 9769 w 9153769"/>
                <a:gd name="connsiteY3" fmla="*/ 267026 h 1299727"/>
                <a:gd name="connsiteX4" fmla="*/ 9769 w 9153769"/>
                <a:gd name="connsiteY4" fmla="*/ 80527 h 1299727"/>
                <a:gd name="connsiteX0" fmla="*/ 9769 w 9153769"/>
                <a:gd name="connsiteY0" fmla="*/ 80527 h 1045727"/>
                <a:gd name="connsiteX1" fmla="*/ 9153769 w 9153769"/>
                <a:gd name="connsiteY1" fmla="*/ 80527 h 1045727"/>
                <a:gd name="connsiteX2" fmla="*/ 9134229 w 9153769"/>
                <a:gd name="connsiteY2" fmla="*/ 365789 h 1045727"/>
                <a:gd name="connsiteX3" fmla="*/ 9769 w 9153769"/>
                <a:gd name="connsiteY3" fmla="*/ 267026 h 1045727"/>
                <a:gd name="connsiteX4" fmla="*/ 9769 w 9153769"/>
                <a:gd name="connsiteY4" fmla="*/ 80527 h 104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3769" h="1045727">
                  <a:moveTo>
                    <a:pt x="9769" y="80527"/>
                  </a:moveTo>
                  <a:lnTo>
                    <a:pt x="9153769" y="80527"/>
                  </a:lnTo>
                  <a:lnTo>
                    <a:pt x="9134229" y="365789"/>
                  </a:lnTo>
                  <a:cubicBezTo>
                    <a:pt x="4537083" y="1045727"/>
                    <a:pt x="2168140" y="15457"/>
                    <a:pt x="9769" y="267026"/>
                  </a:cubicBezTo>
                  <a:cubicBezTo>
                    <a:pt x="0" y="0"/>
                    <a:pt x="9769" y="201014"/>
                    <a:pt x="9769" y="805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5"/>
            <p:cNvSpPr/>
            <p:nvPr/>
          </p:nvSpPr>
          <p:spPr>
            <a:xfrm>
              <a:off x="-9771" y="-80527"/>
              <a:ext cx="9153769" cy="652028"/>
            </a:xfrm>
            <a:custGeom>
              <a:avLst/>
              <a:gdLst>
                <a:gd name="connsiteX0" fmla="*/ 0 w 9144000"/>
                <a:gd name="connsiteY0" fmla="*/ 0 h 361462"/>
                <a:gd name="connsiteX1" fmla="*/ 9144000 w 9144000"/>
                <a:gd name="connsiteY1" fmla="*/ 0 h 361462"/>
                <a:gd name="connsiteX2" fmla="*/ 9144000 w 9144000"/>
                <a:gd name="connsiteY2" fmla="*/ 361462 h 361462"/>
                <a:gd name="connsiteX3" fmla="*/ 0 w 9144000"/>
                <a:gd name="connsiteY3" fmla="*/ 361462 h 361462"/>
                <a:gd name="connsiteX4" fmla="*/ 0 w 9144000"/>
                <a:gd name="connsiteY4" fmla="*/ 0 h 361462"/>
                <a:gd name="connsiteX0" fmla="*/ 0 w 9144000"/>
                <a:gd name="connsiteY0" fmla="*/ 0 h 361462"/>
                <a:gd name="connsiteX1" fmla="*/ 9144000 w 9144000"/>
                <a:gd name="connsiteY1" fmla="*/ 0 h 361462"/>
                <a:gd name="connsiteX2" fmla="*/ 9144000 w 9144000"/>
                <a:gd name="connsiteY2" fmla="*/ 361462 h 361462"/>
                <a:gd name="connsiteX3" fmla="*/ 0 w 9144000"/>
                <a:gd name="connsiteY3" fmla="*/ 361462 h 361462"/>
                <a:gd name="connsiteX4" fmla="*/ 0 w 9144000"/>
                <a:gd name="connsiteY4" fmla="*/ 0 h 361462"/>
                <a:gd name="connsiteX0" fmla="*/ 0 w 9144000"/>
                <a:gd name="connsiteY0" fmla="*/ 0 h 478692"/>
                <a:gd name="connsiteX1" fmla="*/ 9144000 w 9144000"/>
                <a:gd name="connsiteY1" fmla="*/ 0 h 478692"/>
                <a:gd name="connsiteX2" fmla="*/ 9144000 w 9144000"/>
                <a:gd name="connsiteY2" fmla="*/ 361462 h 478692"/>
                <a:gd name="connsiteX3" fmla="*/ 0 w 9144000"/>
                <a:gd name="connsiteY3" fmla="*/ 361462 h 478692"/>
                <a:gd name="connsiteX4" fmla="*/ 0 w 9144000"/>
                <a:gd name="connsiteY4" fmla="*/ 0 h 478692"/>
                <a:gd name="connsiteX0" fmla="*/ 0 w 9144000"/>
                <a:gd name="connsiteY0" fmla="*/ 0 h 742462"/>
                <a:gd name="connsiteX1" fmla="*/ 9144000 w 9144000"/>
                <a:gd name="connsiteY1" fmla="*/ 0 h 742462"/>
                <a:gd name="connsiteX2" fmla="*/ 9144000 w 9144000"/>
                <a:gd name="connsiteY2" fmla="*/ 361462 h 742462"/>
                <a:gd name="connsiteX3" fmla="*/ 0 w 9144000"/>
                <a:gd name="connsiteY3" fmla="*/ 361462 h 742462"/>
                <a:gd name="connsiteX4" fmla="*/ 0 w 9144000"/>
                <a:gd name="connsiteY4" fmla="*/ 0 h 742462"/>
                <a:gd name="connsiteX0" fmla="*/ 9769 w 9153769"/>
                <a:gd name="connsiteY0" fmla="*/ 0 h 742462"/>
                <a:gd name="connsiteX1" fmla="*/ 9153769 w 9153769"/>
                <a:gd name="connsiteY1" fmla="*/ 0 h 742462"/>
                <a:gd name="connsiteX2" fmla="*/ 9153769 w 9153769"/>
                <a:gd name="connsiteY2" fmla="*/ 361462 h 742462"/>
                <a:gd name="connsiteX3" fmla="*/ 9769 w 9153769"/>
                <a:gd name="connsiteY3" fmla="*/ 361462 h 742462"/>
                <a:gd name="connsiteX4" fmla="*/ 9769 w 9153769"/>
                <a:gd name="connsiteY4" fmla="*/ 0 h 742462"/>
                <a:gd name="connsiteX0" fmla="*/ 9769 w 9153769"/>
                <a:gd name="connsiteY0" fmla="*/ 42334 h 784796"/>
                <a:gd name="connsiteX1" fmla="*/ 9153769 w 9153769"/>
                <a:gd name="connsiteY1" fmla="*/ 42334 h 784796"/>
                <a:gd name="connsiteX2" fmla="*/ 9153769 w 9153769"/>
                <a:gd name="connsiteY2" fmla="*/ 403796 h 784796"/>
                <a:gd name="connsiteX3" fmla="*/ 9769 w 9153769"/>
                <a:gd name="connsiteY3" fmla="*/ 267026 h 784796"/>
                <a:gd name="connsiteX4" fmla="*/ 9769 w 9153769"/>
                <a:gd name="connsiteY4" fmla="*/ 42334 h 784796"/>
                <a:gd name="connsiteX0" fmla="*/ 9769 w 9153769"/>
                <a:gd name="connsiteY0" fmla="*/ 42334 h 784796"/>
                <a:gd name="connsiteX1" fmla="*/ 9153769 w 9153769"/>
                <a:gd name="connsiteY1" fmla="*/ 42334 h 784796"/>
                <a:gd name="connsiteX2" fmla="*/ 9153769 w 9153769"/>
                <a:gd name="connsiteY2" fmla="*/ 403796 h 784796"/>
                <a:gd name="connsiteX3" fmla="*/ 9769 w 9153769"/>
                <a:gd name="connsiteY3" fmla="*/ 267026 h 784796"/>
                <a:gd name="connsiteX4" fmla="*/ 9769 w 9153769"/>
                <a:gd name="connsiteY4" fmla="*/ 42334 h 784796"/>
                <a:gd name="connsiteX0" fmla="*/ 9769 w 9153769"/>
                <a:gd name="connsiteY0" fmla="*/ 42334 h 784796"/>
                <a:gd name="connsiteX1" fmla="*/ 9153769 w 9153769"/>
                <a:gd name="connsiteY1" fmla="*/ 42334 h 784796"/>
                <a:gd name="connsiteX2" fmla="*/ 9153769 w 9153769"/>
                <a:gd name="connsiteY2" fmla="*/ 403796 h 784796"/>
                <a:gd name="connsiteX3" fmla="*/ 9769 w 9153769"/>
                <a:gd name="connsiteY3" fmla="*/ 267026 h 784796"/>
                <a:gd name="connsiteX4" fmla="*/ 9769 w 9153769"/>
                <a:gd name="connsiteY4" fmla="*/ 42334 h 784796"/>
                <a:gd name="connsiteX0" fmla="*/ 9769 w 9153769"/>
                <a:gd name="connsiteY0" fmla="*/ 0 h 742462"/>
                <a:gd name="connsiteX1" fmla="*/ 9153769 w 9153769"/>
                <a:gd name="connsiteY1" fmla="*/ 0 h 742462"/>
                <a:gd name="connsiteX2" fmla="*/ 9153769 w 9153769"/>
                <a:gd name="connsiteY2" fmla="*/ 361462 h 742462"/>
                <a:gd name="connsiteX3" fmla="*/ 9769 w 9153769"/>
                <a:gd name="connsiteY3" fmla="*/ 348819 h 742462"/>
                <a:gd name="connsiteX4" fmla="*/ 9769 w 9153769"/>
                <a:gd name="connsiteY4" fmla="*/ 0 h 742462"/>
                <a:gd name="connsiteX0" fmla="*/ 9769 w 9153769"/>
                <a:gd name="connsiteY0" fmla="*/ 0 h 742462"/>
                <a:gd name="connsiteX1" fmla="*/ 9153769 w 9153769"/>
                <a:gd name="connsiteY1" fmla="*/ 0 h 742462"/>
                <a:gd name="connsiteX2" fmla="*/ 9153769 w 9153769"/>
                <a:gd name="connsiteY2" fmla="*/ 361462 h 742462"/>
                <a:gd name="connsiteX3" fmla="*/ 9769 w 9153769"/>
                <a:gd name="connsiteY3" fmla="*/ 348819 h 742462"/>
                <a:gd name="connsiteX4" fmla="*/ 9769 w 9153769"/>
                <a:gd name="connsiteY4" fmla="*/ 0 h 742462"/>
                <a:gd name="connsiteX0" fmla="*/ 9769 w 9153769"/>
                <a:gd name="connsiteY0" fmla="*/ 80527 h 822989"/>
                <a:gd name="connsiteX1" fmla="*/ 9153769 w 9153769"/>
                <a:gd name="connsiteY1" fmla="*/ 80527 h 822989"/>
                <a:gd name="connsiteX2" fmla="*/ 9153769 w 9153769"/>
                <a:gd name="connsiteY2" fmla="*/ 441989 h 822989"/>
                <a:gd name="connsiteX3" fmla="*/ 9769 w 9153769"/>
                <a:gd name="connsiteY3" fmla="*/ 267026 h 822989"/>
                <a:gd name="connsiteX4" fmla="*/ 9769 w 9153769"/>
                <a:gd name="connsiteY4" fmla="*/ 80527 h 82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3769" h="822989">
                  <a:moveTo>
                    <a:pt x="9769" y="80527"/>
                  </a:moveTo>
                  <a:lnTo>
                    <a:pt x="9153769" y="80527"/>
                  </a:lnTo>
                  <a:lnTo>
                    <a:pt x="9153769" y="441989"/>
                  </a:lnTo>
                  <a:cubicBezTo>
                    <a:pt x="6086231" y="822989"/>
                    <a:pt x="2168140" y="15457"/>
                    <a:pt x="9769" y="267026"/>
                  </a:cubicBezTo>
                  <a:cubicBezTo>
                    <a:pt x="0" y="0"/>
                    <a:pt x="9769" y="201014"/>
                    <a:pt x="9769" y="80527"/>
                  </a:cubicBezTo>
                  <a:close/>
                </a:path>
              </a:pathLst>
            </a:custGeom>
            <a:solidFill>
              <a:srgbClr val="93031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425" name="Picture 1" descr="C:\Users\fpradales\Pictures\1 LOGOS ERICSSON\1 Logo_2 LANMEDIA.jpg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58584" y="6298392"/>
            <a:ext cx="2532216" cy="51789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49" r:id="rId3"/>
    <p:sldLayoutId id="214748369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1" r:id="rId14"/>
    <p:sldLayoutId id="214748370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kern="1200" cap="all">
          <a:solidFill>
            <a:schemeClr val="accent2">
              <a:lumMod val="75000"/>
            </a:schemeClr>
          </a:solidFill>
          <a:latin typeface="Calibri"/>
          <a:ea typeface="Tahoma" pitchFamily="34" charset="0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50000"/>
              <a:lumOff val="50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50000"/>
              <a:lumOff val="50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50000"/>
              <a:lumOff val="50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AE9D1-338E-45CB-9A36-A52A2F9E2CE7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6CAE5-0ACC-4E3D-BD96-9335D91A8E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66198-65D6-42DF-8A39-C97132C879C6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BE816-1C46-4640-B923-AFB9BC6145A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90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4" y="2215901"/>
            <a:ext cx="9176227" cy="4642099"/>
          </a:xfrm>
          <a:custGeom>
            <a:avLst/>
            <a:gdLst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22621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2262182 h 38956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76227"/>
              <a:gd name="connsiteY0" fmla="*/ 2719382 h 4048068"/>
              <a:gd name="connsiteX1" fmla="*/ 9549 w 9176227"/>
              <a:gd name="connsiteY1" fmla="*/ 4048068 h 4048068"/>
              <a:gd name="connsiteX2" fmla="*/ 9176227 w 9176227"/>
              <a:gd name="connsiteY2" fmla="*/ 4028972 h 4048068"/>
              <a:gd name="connsiteX3" fmla="*/ 9163097 w 9176227"/>
              <a:gd name="connsiteY3" fmla="*/ 0 h 4048068"/>
              <a:gd name="connsiteX4" fmla="*/ 4564242 w 9176227"/>
              <a:gd name="connsiteY4" fmla="*/ 1126688 h 4048068"/>
              <a:gd name="connsiteX5" fmla="*/ 0 w 9176227"/>
              <a:gd name="connsiteY5" fmla="*/ 2719382 h 4048068"/>
              <a:gd name="connsiteX0" fmla="*/ 0 w 9176227"/>
              <a:gd name="connsiteY0" fmla="*/ 2719382 h 4048068"/>
              <a:gd name="connsiteX1" fmla="*/ 9549 w 9176227"/>
              <a:gd name="connsiteY1" fmla="*/ 4048068 h 4048068"/>
              <a:gd name="connsiteX2" fmla="*/ 9176227 w 9176227"/>
              <a:gd name="connsiteY2" fmla="*/ 4028972 h 4048068"/>
              <a:gd name="connsiteX3" fmla="*/ 9163097 w 9176227"/>
              <a:gd name="connsiteY3" fmla="*/ 0 h 4048068"/>
              <a:gd name="connsiteX4" fmla="*/ 4564242 w 9176227"/>
              <a:gd name="connsiteY4" fmla="*/ 1126688 h 4048068"/>
              <a:gd name="connsiteX5" fmla="*/ 0 w 9176227"/>
              <a:gd name="connsiteY5" fmla="*/ 2719382 h 4048068"/>
              <a:gd name="connsiteX0" fmla="*/ 0 w 9176227"/>
              <a:gd name="connsiteY0" fmla="*/ 3008613 h 4337299"/>
              <a:gd name="connsiteX1" fmla="*/ 9549 w 9176227"/>
              <a:gd name="connsiteY1" fmla="*/ 4337299 h 4337299"/>
              <a:gd name="connsiteX2" fmla="*/ 9176227 w 9176227"/>
              <a:gd name="connsiteY2" fmla="*/ 4318203 h 4337299"/>
              <a:gd name="connsiteX3" fmla="*/ 9163097 w 9176227"/>
              <a:gd name="connsiteY3" fmla="*/ 289231 h 4337299"/>
              <a:gd name="connsiteX4" fmla="*/ 4564242 w 9176227"/>
              <a:gd name="connsiteY4" fmla="*/ 1415919 h 4337299"/>
              <a:gd name="connsiteX5" fmla="*/ 0 w 9176227"/>
              <a:gd name="connsiteY5" fmla="*/ 3008613 h 4337299"/>
              <a:gd name="connsiteX0" fmla="*/ 0 w 9176227"/>
              <a:gd name="connsiteY0" fmla="*/ 3008613 h 4337299"/>
              <a:gd name="connsiteX1" fmla="*/ 9549 w 9176227"/>
              <a:gd name="connsiteY1" fmla="*/ 4337299 h 4337299"/>
              <a:gd name="connsiteX2" fmla="*/ 9176227 w 9176227"/>
              <a:gd name="connsiteY2" fmla="*/ 4318203 h 4337299"/>
              <a:gd name="connsiteX3" fmla="*/ 9163097 w 9176227"/>
              <a:gd name="connsiteY3" fmla="*/ 289231 h 4337299"/>
              <a:gd name="connsiteX4" fmla="*/ 4564242 w 9176227"/>
              <a:gd name="connsiteY4" fmla="*/ 1415919 h 4337299"/>
              <a:gd name="connsiteX5" fmla="*/ 0 w 9176227"/>
              <a:gd name="connsiteY5" fmla="*/ 3008613 h 4337299"/>
              <a:gd name="connsiteX0" fmla="*/ 0 w 9176227"/>
              <a:gd name="connsiteY0" fmla="*/ 3008613 h 4337299"/>
              <a:gd name="connsiteX1" fmla="*/ 9549 w 9176227"/>
              <a:gd name="connsiteY1" fmla="*/ 4337299 h 4337299"/>
              <a:gd name="connsiteX2" fmla="*/ 9176227 w 9176227"/>
              <a:gd name="connsiteY2" fmla="*/ 4318203 h 4337299"/>
              <a:gd name="connsiteX3" fmla="*/ 9163097 w 9176227"/>
              <a:gd name="connsiteY3" fmla="*/ 289231 h 4337299"/>
              <a:gd name="connsiteX4" fmla="*/ 4564242 w 9176227"/>
              <a:gd name="connsiteY4" fmla="*/ 1415919 h 4337299"/>
              <a:gd name="connsiteX5" fmla="*/ 0 w 9176227"/>
              <a:gd name="connsiteY5" fmla="*/ 3008613 h 43372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313413 h 4642099"/>
              <a:gd name="connsiteX1" fmla="*/ 9549 w 9176227"/>
              <a:gd name="connsiteY1" fmla="*/ 4642099 h 4642099"/>
              <a:gd name="connsiteX2" fmla="*/ 9176227 w 9176227"/>
              <a:gd name="connsiteY2" fmla="*/ 4623003 h 4642099"/>
              <a:gd name="connsiteX3" fmla="*/ 9153548 w 9176227"/>
              <a:gd name="connsiteY3" fmla="*/ 289231 h 4642099"/>
              <a:gd name="connsiteX4" fmla="*/ 4564242 w 9176227"/>
              <a:gd name="connsiteY4" fmla="*/ 1720719 h 4642099"/>
              <a:gd name="connsiteX5" fmla="*/ 0 w 9176227"/>
              <a:gd name="connsiteY5" fmla="*/ 3313413 h 4642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76227" h="4642099">
                <a:moveTo>
                  <a:pt x="0" y="3313413"/>
                </a:moveTo>
                <a:lnTo>
                  <a:pt x="9549" y="4642099"/>
                </a:lnTo>
                <a:lnTo>
                  <a:pt x="9176227" y="4623003"/>
                </a:lnTo>
                <a:cubicBezTo>
                  <a:pt x="9173044" y="3330812"/>
                  <a:pt x="9157129" y="0"/>
                  <a:pt x="9153548" y="289231"/>
                </a:cubicBezTo>
                <a:cubicBezTo>
                  <a:pt x="8037511" y="1073670"/>
                  <a:pt x="6282388" y="1430268"/>
                  <a:pt x="4564242" y="1720719"/>
                </a:cubicBezTo>
                <a:cubicBezTo>
                  <a:pt x="2669885" y="2005229"/>
                  <a:pt x="760707" y="2851916"/>
                  <a:pt x="0" y="3313413"/>
                </a:cubicBezTo>
                <a:close/>
              </a:path>
            </a:pathLst>
          </a:cu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-3582" y="2501722"/>
            <a:ext cx="9166678" cy="4048068"/>
          </a:xfrm>
          <a:custGeom>
            <a:avLst/>
            <a:gdLst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22621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2262182 h 38956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6678" h="4048068">
                <a:moveTo>
                  <a:pt x="0" y="2414582"/>
                </a:moveTo>
                <a:lnTo>
                  <a:pt x="0" y="4048068"/>
                </a:lnTo>
                <a:lnTo>
                  <a:pt x="9166678" y="4028972"/>
                </a:lnTo>
                <a:cubicBezTo>
                  <a:pt x="9163495" y="2736781"/>
                  <a:pt x="9153548" y="0"/>
                  <a:pt x="9153548" y="0"/>
                </a:cubicBezTo>
                <a:cubicBezTo>
                  <a:pt x="8564904" y="510008"/>
                  <a:pt x="6282388" y="952115"/>
                  <a:pt x="4554693" y="1126688"/>
                </a:cubicBezTo>
                <a:cubicBezTo>
                  <a:pt x="2878533" y="1364307"/>
                  <a:pt x="760707" y="1953085"/>
                  <a:pt x="0" y="2414582"/>
                </a:cubicBezTo>
                <a:close/>
              </a:path>
            </a:pathLst>
          </a:custGeom>
          <a:solidFill>
            <a:srgbClr val="93031E"/>
          </a:solidFill>
          <a:ln>
            <a:noFill/>
          </a:ln>
          <a:effectLst>
            <a:outerShdw blurRad="219075" dist="38100" dir="16200000" algn="t" rotWithShape="0">
              <a:srgbClr val="000000">
                <a:alpha val="4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-22678" y="2962332"/>
            <a:ext cx="9221591" cy="3967676"/>
          </a:xfrm>
          <a:custGeom>
            <a:avLst/>
            <a:gdLst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6678" h="3895668">
                <a:moveTo>
                  <a:pt x="0" y="1957382"/>
                </a:moveTo>
                <a:lnTo>
                  <a:pt x="0" y="3895668"/>
                </a:lnTo>
                <a:lnTo>
                  <a:pt x="9166678" y="3876572"/>
                </a:lnTo>
                <a:cubicBezTo>
                  <a:pt x="9163495" y="2584381"/>
                  <a:pt x="9157130" y="0"/>
                  <a:pt x="9157130" y="0"/>
                </a:cubicBezTo>
                <a:cubicBezTo>
                  <a:pt x="8568486" y="510008"/>
                  <a:pt x="6320582" y="887505"/>
                  <a:pt x="4554693" y="974288"/>
                </a:cubicBezTo>
                <a:cubicBezTo>
                  <a:pt x="2768494" y="1061707"/>
                  <a:pt x="760707" y="1495885"/>
                  <a:pt x="0" y="195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27025" dist="38100" dir="16200000" algn="t">
              <a:srgbClr val="000000">
                <a:alpha val="4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0" hangingPunct="0">
              <a:defRPr/>
            </a:pPr>
            <a:r>
              <a:rPr lang="es-ES" sz="3600" b="1" kern="0" dirty="0">
                <a:solidFill>
                  <a:srgbClr val="93031E"/>
                </a:solidFill>
                <a:latin typeface="+mj-lt"/>
                <a:ea typeface="+mj-ea"/>
                <a:cs typeface="+mj-cs"/>
              </a:rPr>
              <a:t>Infraestructuras y servicios para la docencia y la investigación</a:t>
            </a:r>
            <a:endParaRPr lang="en-US" sz="3600" b="1" kern="0" dirty="0">
              <a:solidFill>
                <a:srgbClr val="93031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2678" y="0"/>
            <a:ext cx="9153549" cy="685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13 Grupo"/>
          <p:cNvGrpSpPr/>
          <p:nvPr/>
        </p:nvGrpSpPr>
        <p:grpSpPr>
          <a:xfrm>
            <a:off x="1750309" y="1135781"/>
            <a:ext cx="5688632" cy="1080120"/>
            <a:chOff x="1907704" y="1412776"/>
            <a:chExt cx="5688632" cy="1080120"/>
          </a:xfrm>
        </p:grpSpPr>
        <p:pic>
          <p:nvPicPr>
            <p:cNvPr id="15" name="Picture 2" descr="Z:\LOGOS Lanmedia\Logo Imprenta\Logo_Registr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7704" y="1412776"/>
              <a:ext cx="5281229" cy="1080120"/>
            </a:xfrm>
            <a:prstGeom prst="rect">
              <a:avLst/>
            </a:prstGeom>
            <a:noFill/>
          </p:spPr>
        </p:pic>
        <p:sp>
          <p:nvSpPr>
            <p:cNvPr id="17" name="16 CuadroTexto"/>
            <p:cNvSpPr txBox="1"/>
            <p:nvPr/>
          </p:nvSpPr>
          <p:spPr>
            <a:xfrm>
              <a:off x="7092280" y="1484784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1">
                      <a:lumMod val="65000"/>
                    </a:schemeClr>
                  </a:solidFill>
                  <a:latin typeface="Arial Rounded MT Bold" pitchFamily="34" charset="0"/>
                </a:rPr>
                <a:t>R</a:t>
              </a:r>
            </a:p>
          </p:txBody>
        </p:sp>
        <p:sp>
          <p:nvSpPr>
            <p:cNvPr id="18" name="17 Elipse"/>
            <p:cNvSpPr/>
            <p:nvPr/>
          </p:nvSpPr>
          <p:spPr>
            <a:xfrm>
              <a:off x="7092280" y="1484784"/>
              <a:ext cx="346661" cy="341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LANMEDIA: ¿QUiÉNES SOMOS?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Lanmedia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compañía</a:t>
            </a:r>
            <a:r>
              <a:rPr lang="en-US" dirty="0"/>
              <a:t> </a:t>
            </a:r>
            <a:r>
              <a:rPr lang="en-US" dirty="0" err="1"/>
              <a:t>proveedora</a:t>
            </a:r>
            <a:r>
              <a:rPr lang="en-US" dirty="0"/>
              <a:t> de </a:t>
            </a:r>
            <a:r>
              <a:rPr lang="en-US" dirty="0" err="1"/>
              <a:t>soluciones</a:t>
            </a:r>
            <a:r>
              <a:rPr lang="en-US" dirty="0"/>
              <a:t> de </a:t>
            </a:r>
            <a:r>
              <a:rPr lang="en-US" dirty="0" err="1"/>
              <a:t>infraestructuras</a:t>
            </a:r>
            <a:r>
              <a:rPr lang="en-US" dirty="0"/>
              <a:t> TIC. </a:t>
            </a:r>
            <a:r>
              <a:rPr lang="en-US" dirty="0" err="1"/>
              <a:t>Diseño</a:t>
            </a:r>
            <a:r>
              <a:rPr lang="en-US" dirty="0"/>
              <a:t> de la </a:t>
            </a:r>
            <a:r>
              <a:rPr lang="en-US" dirty="0" err="1"/>
              <a:t>solución</a:t>
            </a:r>
            <a:r>
              <a:rPr lang="en-US" dirty="0"/>
              <a:t>, </a:t>
            </a:r>
            <a:r>
              <a:rPr lang="en-US" dirty="0" err="1"/>
              <a:t>implantación</a:t>
            </a:r>
            <a:r>
              <a:rPr lang="en-US" dirty="0"/>
              <a:t>, </a:t>
            </a:r>
            <a:r>
              <a:rPr lang="en-US" dirty="0" err="1"/>
              <a:t>mantenimiento</a:t>
            </a:r>
            <a:r>
              <a:rPr lang="en-US" dirty="0"/>
              <a:t>, </a:t>
            </a:r>
            <a:r>
              <a:rPr lang="en-US" dirty="0" err="1"/>
              <a:t>evolución</a:t>
            </a:r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Lanmedia </a:t>
            </a:r>
            <a:r>
              <a:rPr lang="es-ES" dirty="0"/>
              <a:t>es</a:t>
            </a:r>
            <a:r>
              <a:rPr lang="en-US" dirty="0"/>
              <a:t> </a:t>
            </a:r>
            <a:r>
              <a:rPr lang="es-ES" dirty="0"/>
              <a:t>una</a:t>
            </a:r>
            <a:r>
              <a:rPr lang="en-US" dirty="0"/>
              <a:t> </a:t>
            </a:r>
            <a:r>
              <a:rPr lang="es-ES" dirty="0"/>
              <a:t>empresa</a:t>
            </a:r>
            <a:r>
              <a:rPr lang="en-US" dirty="0"/>
              <a:t> que </a:t>
            </a:r>
            <a:r>
              <a:rPr lang="es-ES" dirty="0"/>
              <a:t>integra</a:t>
            </a:r>
            <a:r>
              <a:rPr lang="en-US" dirty="0"/>
              <a:t>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solución</a:t>
            </a:r>
            <a:r>
              <a:rPr lang="en-US" dirty="0"/>
              <a:t> </a:t>
            </a:r>
            <a:r>
              <a:rPr lang="en-US" dirty="0" err="1"/>
              <a:t>relacionada</a:t>
            </a:r>
            <a:r>
              <a:rPr lang="en-US" dirty="0"/>
              <a:t> con las </a:t>
            </a:r>
            <a:r>
              <a:rPr lang="en-US" dirty="0" err="1"/>
              <a:t>tecnologias</a:t>
            </a:r>
            <a:r>
              <a:rPr lang="en-US" dirty="0"/>
              <a:t> de la </a:t>
            </a:r>
            <a:r>
              <a:rPr lang="en-US" dirty="0" err="1"/>
              <a:t>información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Nuestro</a:t>
            </a:r>
            <a:r>
              <a:rPr lang="en-US" dirty="0"/>
              <a:t> trabajo </a:t>
            </a:r>
            <a:r>
              <a:rPr lang="en-US" dirty="0" err="1"/>
              <a:t>consiste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escuchar</a:t>
            </a:r>
            <a:r>
              <a:rPr lang="en-US" dirty="0"/>
              <a:t> las </a:t>
            </a:r>
            <a:r>
              <a:rPr lang="en-US" dirty="0" err="1"/>
              <a:t>necesidades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organización</a:t>
            </a:r>
            <a:r>
              <a:rPr lang="en-US" dirty="0"/>
              <a:t> para </a:t>
            </a:r>
            <a:r>
              <a:rPr lang="en-US" dirty="0" err="1"/>
              <a:t>luego</a:t>
            </a:r>
            <a:r>
              <a:rPr lang="en-US" dirty="0"/>
              <a:t> </a:t>
            </a:r>
            <a:r>
              <a:rPr lang="en-US" dirty="0" err="1"/>
              <a:t>diseñar</a:t>
            </a:r>
            <a:r>
              <a:rPr lang="en-US" dirty="0"/>
              <a:t> e </a:t>
            </a:r>
            <a:r>
              <a:rPr lang="en-US" dirty="0" err="1"/>
              <a:t>implantar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solución</a:t>
            </a:r>
            <a:r>
              <a:rPr lang="en-US" dirty="0"/>
              <a:t> </a:t>
            </a:r>
            <a:r>
              <a:rPr lang="en-US" dirty="0" err="1"/>
              <a:t>tecnológica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medida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CF1E61-B0C8-4BBF-BC92-3819AB442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850" y="6247756"/>
            <a:ext cx="7429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63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C5AC3-A9B1-4169-9207-729B54BA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LANMEDIA: ¿Qué hacemos?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FA58F8B-07C7-4D14-A231-33A7DEA72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39" y="1542678"/>
            <a:ext cx="7095122" cy="46728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F1142E7-350C-4366-8F57-DDFFFFBB7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850" y="6247756"/>
            <a:ext cx="7429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5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4" y="2215901"/>
            <a:ext cx="9176227" cy="4642099"/>
          </a:xfrm>
          <a:custGeom>
            <a:avLst/>
            <a:gdLst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22621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2262182 h 38956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76227"/>
              <a:gd name="connsiteY0" fmla="*/ 2719382 h 4048068"/>
              <a:gd name="connsiteX1" fmla="*/ 9549 w 9176227"/>
              <a:gd name="connsiteY1" fmla="*/ 4048068 h 4048068"/>
              <a:gd name="connsiteX2" fmla="*/ 9176227 w 9176227"/>
              <a:gd name="connsiteY2" fmla="*/ 4028972 h 4048068"/>
              <a:gd name="connsiteX3" fmla="*/ 9163097 w 9176227"/>
              <a:gd name="connsiteY3" fmla="*/ 0 h 4048068"/>
              <a:gd name="connsiteX4" fmla="*/ 4564242 w 9176227"/>
              <a:gd name="connsiteY4" fmla="*/ 1126688 h 4048068"/>
              <a:gd name="connsiteX5" fmla="*/ 0 w 9176227"/>
              <a:gd name="connsiteY5" fmla="*/ 2719382 h 4048068"/>
              <a:gd name="connsiteX0" fmla="*/ 0 w 9176227"/>
              <a:gd name="connsiteY0" fmla="*/ 2719382 h 4048068"/>
              <a:gd name="connsiteX1" fmla="*/ 9549 w 9176227"/>
              <a:gd name="connsiteY1" fmla="*/ 4048068 h 4048068"/>
              <a:gd name="connsiteX2" fmla="*/ 9176227 w 9176227"/>
              <a:gd name="connsiteY2" fmla="*/ 4028972 h 4048068"/>
              <a:gd name="connsiteX3" fmla="*/ 9163097 w 9176227"/>
              <a:gd name="connsiteY3" fmla="*/ 0 h 4048068"/>
              <a:gd name="connsiteX4" fmla="*/ 4564242 w 9176227"/>
              <a:gd name="connsiteY4" fmla="*/ 1126688 h 4048068"/>
              <a:gd name="connsiteX5" fmla="*/ 0 w 9176227"/>
              <a:gd name="connsiteY5" fmla="*/ 2719382 h 4048068"/>
              <a:gd name="connsiteX0" fmla="*/ 0 w 9176227"/>
              <a:gd name="connsiteY0" fmla="*/ 3008613 h 4337299"/>
              <a:gd name="connsiteX1" fmla="*/ 9549 w 9176227"/>
              <a:gd name="connsiteY1" fmla="*/ 4337299 h 4337299"/>
              <a:gd name="connsiteX2" fmla="*/ 9176227 w 9176227"/>
              <a:gd name="connsiteY2" fmla="*/ 4318203 h 4337299"/>
              <a:gd name="connsiteX3" fmla="*/ 9163097 w 9176227"/>
              <a:gd name="connsiteY3" fmla="*/ 289231 h 4337299"/>
              <a:gd name="connsiteX4" fmla="*/ 4564242 w 9176227"/>
              <a:gd name="connsiteY4" fmla="*/ 1415919 h 4337299"/>
              <a:gd name="connsiteX5" fmla="*/ 0 w 9176227"/>
              <a:gd name="connsiteY5" fmla="*/ 3008613 h 4337299"/>
              <a:gd name="connsiteX0" fmla="*/ 0 w 9176227"/>
              <a:gd name="connsiteY0" fmla="*/ 3008613 h 4337299"/>
              <a:gd name="connsiteX1" fmla="*/ 9549 w 9176227"/>
              <a:gd name="connsiteY1" fmla="*/ 4337299 h 4337299"/>
              <a:gd name="connsiteX2" fmla="*/ 9176227 w 9176227"/>
              <a:gd name="connsiteY2" fmla="*/ 4318203 h 4337299"/>
              <a:gd name="connsiteX3" fmla="*/ 9163097 w 9176227"/>
              <a:gd name="connsiteY3" fmla="*/ 289231 h 4337299"/>
              <a:gd name="connsiteX4" fmla="*/ 4564242 w 9176227"/>
              <a:gd name="connsiteY4" fmla="*/ 1415919 h 4337299"/>
              <a:gd name="connsiteX5" fmla="*/ 0 w 9176227"/>
              <a:gd name="connsiteY5" fmla="*/ 3008613 h 4337299"/>
              <a:gd name="connsiteX0" fmla="*/ 0 w 9176227"/>
              <a:gd name="connsiteY0" fmla="*/ 3008613 h 4337299"/>
              <a:gd name="connsiteX1" fmla="*/ 9549 w 9176227"/>
              <a:gd name="connsiteY1" fmla="*/ 4337299 h 4337299"/>
              <a:gd name="connsiteX2" fmla="*/ 9176227 w 9176227"/>
              <a:gd name="connsiteY2" fmla="*/ 4318203 h 4337299"/>
              <a:gd name="connsiteX3" fmla="*/ 9163097 w 9176227"/>
              <a:gd name="connsiteY3" fmla="*/ 289231 h 4337299"/>
              <a:gd name="connsiteX4" fmla="*/ 4564242 w 9176227"/>
              <a:gd name="connsiteY4" fmla="*/ 1415919 h 4337299"/>
              <a:gd name="connsiteX5" fmla="*/ 0 w 9176227"/>
              <a:gd name="connsiteY5" fmla="*/ 3008613 h 43372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161013 h 4489699"/>
              <a:gd name="connsiteX1" fmla="*/ 9549 w 9176227"/>
              <a:gd name="connsiteY1" fmla="*/ 4489699 h 4489699"/>
              <a:gd name="connsiteX2" fmla="*/ 9176227 w 9176227"/>
              <a:gd name="connsiteY2" fmla="*/ 4470603 h 4489699"/>
              <a:gd name="connsiteX3" fmla="*/ 9153548 w 9176227"/>
              <a:gd name="connsiteY3" fmla="*/ 289231 h 4489699"/>
              <a:gd name="connsiteX4" fmla="*/ 4564242 w 9176227"/>
              <a:gd name="connsiteY4" fmla="*/ 1568319 h 4489699"/>
              <a:gd name="connsiteX5" fmla="*/ 0 w 9176227"/>
              <a:gd name="connsiteY5" fmla="*/ 3161013 h 4489699"/>
              <a:gd name="connsiteX0" fmla="*/ 0 w 9176227"/>
              <a:gd name="connsiteY0" fmla="*/ 3313413 h 4642099"/>
              <a:gd name="connsiteX1" fmla="*/ 9549 w 9176227"/>
              <a:gd name="connsiteY1" fmla="*/ 4642099 h 4642099"/>
              <a:gd name="connsiteX2" fmla="*/ 9176227 w 9176227"/>
              <a:gd name="connsiteY2" fmla="*/ 4623003 h 4642099"/>
              <a:gd name="connsiteX3" fmla="*/ 9153548 w 9176227"/>
              <a:gd name="connsiteY3" fmla="*/ 289231 h 4642099"/>
              <a:gd name="connsiteX4" fmla="*/ 4564242 w 9176227"/>
              <a:gd name="connsiteY4" fmla="*/ 1720719 h 4642099"/>
              <a:gd name="connsiteX5" fmla="*/ 0 w 9176227"/>
              <a:gd name="connsiteY5" fmla="*/ 3313413 h 4642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76227" h="4642099">
                <a:moveTo>
                  <a:pt x="0" y="3313413"/>
                </a:moveTo>
                <a:lnTo>
                  <a:pt x="9549" y="4642099"/>
                </a:lnTo>
                <a:lnTo>
                  <a:pt x="9176227" y="4623003"/>
                </a:lnTo>
                <a:cubicBezTo>
                  <a:pt x="9173044" y="3330812"/>
                  <a:pt x="9157129" y="0"/>
                  <a:pt x="9153548" y="289231"/>
                </a:cubicBezTo>
                <a:cubicBezTo>
                  <a:pt x="8037511" y="1073670"/>
                  <a:pt x="6282388" y="1430268"/>
                  <a:pt x="4564242" y="1720719"/>
                </a:cubicBezTo>
                <a:cubicBezTo>
                  <a:pt x="2669885" y="2005229"/>
                  <a:pt x="760707" y="2851916"/>
                  <a:pt x="0" y="3313413"/>
                </a:cubicBezTo>
                <a:close/>
              </a:path>
            </a:pathLst>
          </a:cu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3582" y="2501722"/>
            <a:ext cx="9166678" cy="4048068"/>
          </a:xfrm>
          <a:custGeom>
            <a:avLst/>
            <a:gdLst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22621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2262182 h 38956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  <a:gd name="connsiteX0" fmla="*/ 0 w 9166678"/>
              <a:gd name="connsiteY0" fmla="*/ 2414582 h 4048068"/>
              <a:gd name="connsiteX1" fmla="*/ 0 w 9166678"/>
              <a:gd name="connsiteY1" fmla="*/ 4048068 h 4048068"/>
              <a:gd name="connsiteX2" fmla="*/ 9166678 w 9166678"/>
              <a:gd name="connsiteY2" fmla="*/ 4028972 h 4048068"/>
              <a:gd name="connsiteX3" fmla="*/ 9153548 w 9166678"/>
              <a:gd name="connsiteY3" fmla="*/ 0 h 4048068"/>
              <a:gd name="connsiteX4" fmla="*/ 4554693 w 9166678"/>
              <a:gd name="connsiteY4" fmla="*/ 1126688 h 4048068"/>
              <a:gd name="connsiteX5" fmla="*/ 0 w 9166678"/>
              <a:gd name="connsiteY5" fmla="*/ 2414582 h 40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6678" h="4048068">
                <a:moveTo>
                  <a:pt x="0" y="2414582"/>
                </a:moveTo>
                <a:lnTo>
                  <a:pt x="0" y="4048068"/>
                </a:lnTo>
                <a:lnTo>
                  <a:pt x="9166678" y="4028972"/>
                </a:lnTo>
                <a:cubicBezTo>
                  <a:pt x="9163495" y="2736781"/>
                  <a:pt x="9153548" y="0"/>
                  <a:pt x="9153548" y="0"/>
                </a:cubicBezTo>
                <a:cubicBezTo>
                  <a:pt x="8564904" y="510008"/>
                  <a:pt x="6282388" y="952115"/>
                  <a:pt x="4554693" y="1126688"/>
                </a:cubicBezTo>
                <a:cubicBezTo>
                  <a:pt x="2878533" y="1364307"/>
                  <a:pt x="760707" y="1953085"/>
                  <a:pt x="0" y="2414582"/>
                </a:cubicBezTo>
                <a:close/>
              </a:path>
            </a:pathLst>
          </a:custGeom>
          <a:solidFill>
            <a:srgbClr val="93031E"/>
          </a:solidFill>
          <a:ln>
            <a:noFill/>
          </a:ln>
          <a:effectLst>
            <a:outerShdw blurRad="219075" dist="38100" dir="16200000" algn="t" rotWithShape="0">
              <a:srgbClr val="000000">
                <a:alpha val="4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" y="2962332"/>
            <a:ext cx="9144001" cy="3895668"/>
          </a:xfrm>
          <a:custGeom>
            <a:avLst/>
            <a:gdLst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0 w 9166678"/>
              <a:gd name="connsiteY4" fmla="*/ 1957382 h 3895668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2415696 h 4353982"/>
              <a:gd name="connsiteX1" fmla="*/ 0 w 9166678"/>
              <a:gd name="connsiteY1" fmla="*/ 4353982 h 4353982"/>
              <a:gd name="connsiteX2" fmla="*/ 9166678 w 9166678"/>
              <a:gd name="connsiteY2" fmla="*/ 4334886 h 4353982"/>
              <a:gd name="connsiteX3" fmla="*/ 9157130 w 9166678"/>
              <a:gd name="connsiteY3" fmla="*/ 458314 h 4353982"/>
              <a:gd name="connsiteX4" fmla="*/ 4554693 w 9166678"/>
              <a:gd name="connsiteY4" fmla="*/ 1432602 h 4353982"/>
              <a:gd name="connsiteX5" fmla="*/ 0 w 9166678"/>
              <a:gd name="connsiteY5" fmla="*/ 2415696 h 4353982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  <a:gd name="connsiteX0" fmla="*/ 0 w 9166678"/>
              <a:gd name="connsiteY0" fmla="*/ 1957382 h 3895668"/>
              <a:gd name="connsiteX1" fmla="*/ 0 w 9166678"/>
              <a:gd name="connsiteY1" fmla="*/ 3895668 h 3895668"/>
              <a:gd name="connsiteX2" fmla="*/ 9166678 w 9166678"/>
              <a:gd name="connsiteY2" fmla="*/ 3876572 h 3895668"/>
              <a:gd name="connsiteX3" fmla="*/ 9157130 w 9166678"/>
              <a:gd name="connsiteY3" fmla="*/ 0 h 3895668"/>
              <a:gd name="connsiteX4" fmla="*/ 4554693 w 9166678"/>
              <a:gd name="connsiteY4" fmla="*/ 974288 h 3895668"/>
              <a:gd name="connsiteX5" fmla="*/ 0 w 9166678"/>
              <a:gd name="connsiteY5" fmla="*/ 1957382 h 38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6678" h="3895668">
                <a:moveTo>
                  <a:pt x="0" y="1957382"/>
                </a:moveTo>
                <a:lnTo>
                  <a:pt x="0" y="3895668"/>
                </a:lnTo>
                <a:lnTo>
                  <a:pt x="9166678" y="3876572"/>
                </a:lnTo>
                <a:cubicBezTo>
                  <a:pt x="9163495" y="2584381"/>
                  <a:pt x="9157130" y="0"/>
                  <a:pt x="9157130" y="0"/>
                </a:cubicBezTo>
                <a:cubicBezTo>
                  <a:pt x="8568486" y="510008"/>
                  <a:pt x="6320582" y="887505"/>
                  <a:pt x="4554693" y="974288"/>
                </a:cubicBezTo>
                <a:cubicBezTo>
                  <a:pt x="2768494" y="1061707"/>
                  <a:pt x="760707" y="1495885"/>
                  <a:pt x="0" y="195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27025" dist="38100" dir="16200000" algn="t">
              <a:srgbClr val="000000">
                <a:alpha val="4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cap="all" dirty="0">
              <a:solidFill>
                <a:schemeClr val="tx1">
                  <a:lumMod val="75000"/>
                  <a:lumOff val="25000"/>
                </a:schemeClr>
              </a:solidFill>
              <a:latin typeface="ConduitMdITC TT-Medium"/>
              <a:cs typeface="ConduitMdITC TT-Medium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2678" y="0"/>
            <a:ext cx="9153549" cy="685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13 Grupo"/>
          <p:cNvGrpSpPr/>
          <p:nvPr/>
        </p:nvGrpSpPr>
        <p:grpSpPr>
          <a:xfrm>
            <a:off x="1750309" y="1135781"/>
            <a:ext cx="5688632" cy="1080120"/>
            <a:chOff x="1907704" y="1412776"/>
            <a:chExt cx="5688632" cy="1080120"/>
          </a:xfrm>
        </p:grpSpPr>
        <p:pic>
          <p:nvPicPr>
            <p:cNvPr id="15" name="Picture 2" descr="Z:\LOGOS Lanmedia\Logo Imprenta\Logo_Registr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7704" y="1412776"/>
              <a:ext cx="5281229" cy="1080120"/>
            </a:xfrm>
            <a:prstGeom prst="rect">
              <a:avLst/>
            </a:prstGeom>
            <a:noFill/>
          </p:spPr>
        </p:pic>
        <p:sp>
          <p:nvSpPr>
            <p:cNvPr id="17" name="16 CuadroTexto"/>
            <p:cNvSpPr txBox="1"/>
            <p:nvPr/>
          </p:nvSpPr>
          <p:spPr>
            <a:xfrm>
              <a:off x="7092280" y="1484784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1">
                      <a:lumMod val="65000"/>
                    </a:schemeClr>
                  </a:solidFill>
                  <a:latin typeface="Arial Rounded MT Bold" pitchFamily="34" charset="0"/>
                </a:rPr>
                <a:t>R</a:t>
              </a:r>
            </a:p>
          </p:txBody>
        </p:sp>
        <p:sp>
          <p:nvSpPr>
            <p:cNvPr id="18" name="17 Elipse"/>
            <p:cNvSpPr/>
            <p:nvPr/>
          </p:nvSpPr>
          <p:spPr>
            <a:xfrm>
              <a:off x="7092280" y="1484784"/>
              <a:ext cx="346661" cy="341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55191" y="4536950"/>
            <a:ext cx="57322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anchor="b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kern="0" dirty="0">
                <a:solidFill>
                  <a:srgbClr val="93031E"/>
                </a:solidFill>
                <a:latin typeface="+mj-lt"/>
                <a:ea typeface="+mj-ea"/>
                <a:cs typeface="+mj-cs"/>
              </a:rPr>
              <a:t>    Caso de Éxito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kern="0" dirty="0">
                <a:solidFill>
                  <a:srgbClr val="93031E"/>
                </a:solidFill>
                <a:latin typeface="+mj-lt"/>
                <a:ea typeface="+mj-ea"/>
                <a:cs typeface="+mj-cs"/>
              </a:rPr>
              <a:t> Solución VDI con 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kern="0" dirty="0">
                <a:solidFill>
                  <a:srgbClr val="93031E"/>
                </a:solidFill>
                <a:latin typeface="+mj-lt"/>
                <a:ea typeface="+mj-ea"/>
                <a:cs typeface="+mj-cs"/>
              </a:rPr>
              <a:t>UDS Enterprise &amp; </a:t>
            </a:r>
            <a:r>
              <a:rPr lang="es-ES" sz="2800" b="1" kern="0" dirty="0" err="1">
                <a:solidFill>
                  <a:srgbClr val="93031E"/>
                </a:solidFill>
                <a:latin typeface="+mj-lt"/>
                <a:ea typeface="+mj-ea"/>
                <a:cs typeface="+mj-cs"/>
              </a:rPr>
              <a:t>Nutanix</a:t>
            </a:r>
            <a:endParaRPr lang="en-US" sz="2800" b="1" kern="0" dirty="0">
              <a:solidFill>
                <a:srgbClr val="93031E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42BDA6B-3714-4AB0-BFF2-1EBF66162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919" y="4717623"/>
            <a:ext cx="1910193" cy="10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2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UPNA apuesta por LA SOLUCIÓN VDI LANMEDIA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Escenario inicial:</a:t>
            </a:r>
          </a:p>
          <a:p>
            <a:pPr marL="0" indent="0">
              <a:buNone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800" dirty="0"/>
              <a:t>Elevados costes de gestión y mantenimiento del software instalado en aulas informáticas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800" dirty="0"/>
              <a:t>Gran cantidad de tiempo y recursos humanos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800" dirty="0"/>
              <a:t>Difícil gestión y mantenimiento 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800" dirty="0"/>
              <a:t>Escasa productividad departamento TI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4E9ED7-C1CE-49A0-A3AE-2EDA3972C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850" y="6247756"/>
            <a:ext cx="7429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67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UPNA apuesta por LA SOLUCIÓN VDI LANMEDIA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RETO, entregar una solución que cubra las siguientes necesidades de cambio: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_tradnl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sz="2800" dirty="0"/>
              <a:t>Gestión rápida, sencilla y centralizada del software instalado en laboratorios 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sz="2800" dirty="0"/>
              <a:t>Mantenimiento ágil y eficiente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800" dirty="0"/>
              <a:t>Solución VDI para 850 usuarios concurrentes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sz="2800" dirty="0"/>
              <a:t>Rentable y económicamente sostenible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96C1623-205C-4CEB-8554-B660109F0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850" y="6247756"/>
            <a:ext cx="7429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53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94ED625-7E17-434D-BFAC-59B9F7EDD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34" y="2724752"/>
            <a:ext cx="7173655" cy="1549057"/>
          </a:xfrm>
        </p:spPr>
        <p:txBody>
          <a:bodyPr>
            <a:normAutofit/>
          </a:bodyPr>
          <a:lstStyle/>
          <a:p>
            <a:pPr algn="ctr"/>
            <a:r>
              <a:rPr lang="es-ES" sz="4400" dirty="0"/>
              <a:t>Descripción </a:t>
            </a:r>
            <a:br>
              <a:rPr lang="es-ES" sz="4400" dirty="0"/>
            </a:br>
            <a:r>
              <a:rPr lang="es-ES" sz="4400" dirty="0"/>
              <a:t>de la solución</a:t>
            </a:r>
          </a:p>
        </p:txBody>
      </p:sp>
    </p:spTree>
    <p:extLst>
      <p:ext uri="{BB962C8B-B14F-4D97-AF65-F5344CB8AC3E}">
        <p14:creationId xmlns:p14="http://schemas.microsoft.com/office/powerpoint/2010/main" val="4117285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UPNA apuesta por LA SOLUCIÓN VDI LANMEDIA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72746"/>
            <a:ext cx="8229600" cy="4992129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SOLUCIÓN Lanmedia:</a:t>
            </a:r>
          </a:p>
          <a:p>
            <a:pPr marL="0" indent="0">
              <a:buNone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800" dirty="0"/>
              <a:t>VDI con UDS Enterprise &amp; Nutanix</a:t>
            </a:r>
          </a:p>
          <a:p>
            <a:pPr marL="457200" lvl="1" indent="0">
              <a:buNone/>
            </a:pPr>
            <a:endParaRPr lang="es-ES" dirty="0"/>
          </a:p>
          <a:p>
            <a:pPr marL="914400" lvl="2" indent="0" algn="ctr">
              <a:buNone/>
            </a:pPr>
            <a:r>
              <a:rPr lang="es-ES" b="1" dirty="0">
                <a:solidFill>
                  <a:srgbClr val="FF0000"/>
                </a:solidFill>
              </a:rPr>
              <a:t>Una solución VDI con infraestructura hiperconvergente de alto rendimiento sencilla y rentable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06" y="4025422"/>
            <a:ext cx="2522854" cy="16657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140" y="3083011"/>
            <a:ext cx="3774989" cy="37749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96326A9-C7D7-4BE8-B6D6-9C4206CDC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3850" y="6247756"/>
            <a:ext cx="7429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54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UPNA apuesta por LA SOLUCIÓN VDI LANMEDIA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199" y="1100383"/>
            <a:ext cx="8068963" cy="50257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/>
              <a:t>¿POR QUÉ UDS ENTERPRISE?</a:t>
            </a:r>
          </a:p>
          <a:p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Mejor solución VDI On Premise por el Proyecto VES impulsado por CRUE-TIC y RedIRIS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 err="1"/>
              <a:t>Broker</a:t>
            </a:r>
            <a:r>
              <a:rPr lang="es-ES" dirty="0"/>
              <a:t> de conexiones VDI &amp; </a:t>
            </a:r>
            <a:r>
              <a:rPr lang="es-ES" dirty="0" err="1"/>
              <a:t>vApp</a:t>
            </a:r>
            <a:r>
              <a:rPr lang="es-ES" dirty="0"/>
              <a:t> Windows y Linux: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SO VDI: Windows 16 data center edition con </a:t>
            </a:r>
            <a:r>
              <a:rPr lang="en-US" dirty="0" err="1"/>
              <a:t>aspecto</a:t>
            </a:r>
            <a:r>
              <a:rPr lang="en-US" dirty="0"/>
              <a:t> de Windows 10 y Ubuntu 16.4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VDI </a:t>
            </a:r>
            <a:r>
              <a:rPr lang="en-US" dirty="0" err="1"/>
              <a:t>acceso</a:t>
            </a:r>
            <a:r>
              <a:rPr lang="en-US" dirty="0"/>
              <a:t>: Windows 10</a:t>
            </a: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Gestión automática ciclo vida escritorios virtuales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Soporte de múltiples hipervisores, autenticadores y protocolos de conexión: AHV + LDAP corporativo + RDP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Servicio de soporte ágil, eficiente y personalizado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Escalado inverso de costes: tarifa plana a partir de 351 usuarios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" dirty="0"/>
          </a:p>
          <a:p>
            <a:endParaRPr lang="es-ES" dirty="0"/>
          </a:p>
          <a:p>
            <a:pPr lvl="2"/>
            <a:endParaRPr lang="es-ES" dirty="0"/>
          </a:p>
          <a:p>
            <a:pPr lvl="2"/>
            <a:endParaRPr lang="es-ES" dirty="0"/>
          </a:p>
          <a:p>
            <a:pPr lvl="2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F71D3E-A795-4207-BE16-D486A87F6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952" y="6126164"/>
            <a:ext cx="606895" cy="70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48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UPNA apuesta por LA SOLUCIÓN VDI LANMEDIA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3569" y="1600201"/>
            <a:ext cx="6481404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/>
              <a:t>¿POR QUÉ NUTANIX?</a:t>
            </a:r>
          </a:p>
          <a:p>
            <a:pPr marL="0" indent="0">
              <a:buNone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Plataforma de hiperconvergencia:</a:t>
            </a:r>
          </a:p>
          <a:p>
            <a:pPr marL="457200" lvl="1" indent="0">
              <a:buNone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/>
              <a:t>9 nodos de Nutanix NX-1065-G5 con 2 procesadores E5-2640v4 a 2.4 GHz con 20 </a:t>
            </a:r>
            <a:r>
              <a:rPr lang="es-ES" dirty="0" err="1"/>
              <a:t>cores</a:t>
            </a:r>
            <a:r>
              <a:rPr lang="es-ES" dirty="0"/>
              <a:t>, 512 GB de RAM y 4,2 TB de almacenamiento SSD por nodo</a:t>
            </a:r>
          </a:p>
          <a:p>
            <a:pPr marL="914400" lvl="2" indent="0">
              <a:buNone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/>
              <a:t>Instalados en 3 bloques e interconectados entre ellos a través de 2 </a:t>
            </a:r>
            <a:r>
              <a:rPr lang="es-ES" dirty="0" err="1"/>
              <a:t>switches</a:t>
            </a:r>
            <a:r>
              <a:rPr lang="es-ES" dirty="0"/>
              <a:t> SFP a 10 </a:t>
            </a:r>
            <a:r>
              <a:rPr lang="es-ES" dirty="0" err="1"/>
              <a:t>Gbits</a:t>
            </a:r>
            <a:r>
              <a:rPr lang="es-ES" dirty="0"/>
              <a:t> de </a:t>
            </a:r>
            <a:r>
              <a:rPr lang="es-ES" dirty="0" err="1"/>
              <a:t>NetGear</a:t>
            </a:r>
            <a:endParaRPr lang="es-ES" dirty="0"/>
          </a:p>
          <a:p>
            <a:pPr marL="914400" lvl="2" indent="0">
              <a:buNone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/>
              <a:t>Hipervisor Nutanix </a:t>
            </a:r>
            <a:r>
              <a:rPr lang="es-ES" dirty="0" err="1"/>
              <a:t>Acropolis</a:t>
            </a:r>
            <a:r>
              <a:rPr lang="es-ES" dirty="0"/>
              <a:t> AHV incluido en el hardware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ACB982-6062-4CCB-82E6-57BF397D0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972" y="2537486"/>
            <a:ext cx="2081828" cy="26276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39D55B0-91CF-41D5-9015-EEC3AFFDF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952" y="6126164"/>
            <a:ext cx="606895" cy="70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33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UPNA apuesta por LA SOLUCIÓN VDI LANMEDIA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100382"/>
            <a:ext cx="8229600" cy="50257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2600" dirty="0"/>
              <a:t>UDS ENTERPRISE + NUTANIX: VENTAJAS</a:t>
            </a:r>
          </a:p>
          <a:p>
            <a:pPr marL="0" indent="0">
              <a:buNone/>
            </a:pPr>
            <a:endParaRPr lang="es-ES" sz="2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Solución VDI todo en uno: </a:t>
            </a:r>
            <a:r>
              <a:rPr lang="es-ES" sz="2600" dirty="0" err="1"/>
              <a:t>broker</a:t>
            </a:r>
            <a:r>
              <a:rPr lang="es-ES" sz="2600" dirty="0"/>
              <a:t> de conexiones+ </a:t>
            </a:r>
            <a:r>
              <a:rPr lang="es-ES" sz="2600" dirty="0" err="1"/>
              <a:t>hipervisor</a:t>
            </a:r>
            <a:r>
              <a:rPr lang="es-ES" sz="2600" dirty="0"/>
              <a:t> AHV + hardware </a:t>
            </a:r>
            <a:r>
              <a:rPr lang="es-ES" sz="2600" dirty="0" err="1"/>
              <a:t>Nutanix</a:t>
            </a:r>
            <a:endParaRPr lang="es-ES" sz="2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Integración probada y certificada: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ES" sz="2600" dirty="0"/>
              <a:t>UDS Enterprise: </a:t>
            </a:r>
            <a:r>
              <a:rPr lang="es-ES" sz="2600" dirty="0" err="1"/>
              <a:t>Nutanix</a:t>
            </a:r>
            <a:r>
              <a:rPr lang="es-ES" sz="2600" dirty="0"/>
              <a:t> </a:t>
            </a:r>
            <a:r>
              <a:rPr lang="es-ES" sz="2600" dirty="0" err="1"/>
              <a:t>Ready</a:t>
            </a:r>
            <a:r>
              <a:rPr lang="es-ES" sz="2600" dirty="0"/>
              <a:t> para VDI &amp; </a:t>
            </a:r>
            <a:r>
              <a:rPr lang="en-US" sz="2600" dirty="0" err="1"/>
              <a:t>Nutanix</a:t>
            </a:r>
            <a:r>
              <a:rPr lang="en-US" sz="2600" dirty="0"/>
              <a:t> Ready AHV-Integrated technology validation</a:t>
            </a:r>
            <a:endParaRPr lang="es-ES" sz="2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Solución resiliente y segura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Alto rendimiento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ES" sz="2600" dirty="0"/>
              <a:t>UDS Enterprise despliega un escritorio virtual cada tres segundos sobre </a:t>
            </a:r>
            <a:r>
              <a:rPr lang="es-ES" sz="2600" dirty="0" err="1"/>
              <a:t>Nutanix</a:t>
            </a:r>
            <a:r>
              <a:rPr lang="es-ES" sz="2600" dirty="0"/>
              <a:t> </a:t>
            </a:r>
            <a:r>
              <a:rPr lang="es-ES" sz="2600" dirty="0" err="1"/>
              <a:t>Acropolis</a:t>
            </a:r>
            <a:r>
              <a:rPr lang="es-ES" sz="2600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Gran capacidad de escalabilidad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Permite crecer fácilmente y de manera ilimitada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Técnica y económicamente viable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" sz="2600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93BA23-119B-422F-BEF4-E271D702D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952" y="6126164"/>
            <a:ext cx="606895" cy="70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45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EXPERIENCIA UPNA CON LA SOLUCIÓN VDI LANMEDIA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100383"/>
            <a:ext cx="8229600" cy="50257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2600" dirty="0"/>
              <a:t>UDS ENTERPRISE + NUTANIX: </a:t>
            </a:r>
          </a:p>
          <a:p>
            <a:pPr marL="0" indent="0">
              <a:buNone/>
            </a:pPr>
            <a:endParaRPr lang="es-ES" sz="2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Administración sencilla e intuitiva: </a:t>
            </a:r>
            <a:r>
              <a:rPr lang="es-ES" sz="2600" dirty="0" err="1"/>
              <a:t>Prism</a:t>
            </a:r>
            <a:r>
              <a:rPr lang="es-ES" sz="2600" dirty="0"/>
              <a:t> &amp; UDS Enterprise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Mantenimiento, actualizaciones e incorporación de nuevo software mucho más rápido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Flexibilidad para añadir cualquier programa o </a:t>
            </a:r>
            <a:r>
              <a:rPr lang="es-ES" sz="2600" dirty="0" err="1"/>
              <a:t>app</a:t>
            </a:r>
            <a:r>
              <a:rPr lang="es-ES" sz="26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600" dirty="0"/>
              <a:t>Software para docencia disponible de manera inmediata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sz="2600" dirty="0"/>
              <a:t>Plantillas específicas para prácticas o laboratorios, con todas las aplicaciones y programas necesarios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sz="2600" dirty="0"/>
              <a:t>Siguiente paso: BYOD para sus 8.000 alumnos</a:t>
            </a:r>
            <a:endParaRPr lang="es-ES" sz="2600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2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pPr lvl="1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FCA3D9-D46B-4013-BD3A-F272CF4D5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952" y="6126164"/>
            <a:ext cx="606895" cy="70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16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Kombinationstegning 16"/>
          <p:cNvSpPr/>
          <p:nvPr/>
        </p:nvSpPr>
        <p:spPr bwMode="auto">
          <a:xfrm>
            <a:off x="-24714" y="3902075"/>
            <a:ext cx="9182101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/>
            <a:endParaRPr lang="es-ES" sz="1600" b="1" noProof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8" name="Kombinationstegning 17"/>
          <p:cNvSpPr>
            <a:spLocks noChangeArrowheads="1"/>
          </p:cNvSpPr>
          <p:nvPr/>
        </p:nvSpPr>
        <p:spPr bwMode="auto">
          <a:xfrm>
            <a:off x="-33681" y="4166121"/>
            <a:ext cx="9182100" cy="3429000"/>
          </a:xfrm>
          <a:custGeom>
            <a:avLst/>
            <a:gdLst>
              <a:gd name="T0" fmla="*/ 12700 w 9182100"/>
              <a:gd name="T1" fmla="*/ 0 h 3429000"/>
              <a:gd name="T2" fmla="*/ 5702302 w 9182100"/>
              <a:gd name="T3" fmla="*/ 1016000 h 3429000"/>
              <a:gd name="T4" fmla="*/ 9182100 w 9182100"/>
              <a:gd name="T5" fmla="*/ 609600 h 3429000"/>
              <a:gd name="T6" fmla="*/ 9182100 w 9182100"/>
              <a:gd name="T7" fmla="*/ 3403600 h 3429000"/>
              <a:gd name="T8" fmla="*/ 0 w 9182100"/>
              <a:gd name="T9" fmla="*/ 3429000 h 3429000"/>
              <a:gd name="T10" fmla="*/ 12700 w 9182100"/>
              <a:gd name="T11" fmla="*/ 0 h 3429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82100"/>
              <a:gd name="T19" fmla="*/ 0 h 3429000"/>
              <a:gd name="T20" fmla="*/ 9182100 w 9182100"/>
              <a:gd name="T21" fmla="*/ 3429000 h 3429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solidFill>
            <a:srgbClr val="93031E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indent="-342900" algn="ctr" defTabSz="914400"/>
            <a:endParaRPr lang="es-ES" sz="1400" b="1" noProof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gray">
          <a:xfrm>
            <a:off x="1733267" y="5616578"/>
            <a:ext cx="610054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indent="-342900" algn="ctr" defTabSz="914400"/>
            <a:r>
              <a:rPr lang="es-ES" sz="2000" b="1" noProof="1">
                <a:solidFill>
                  <a:srgbClr val="FFFFFF"/>
                </a:solidFill>
                <a:latin typeface="Segoe Print" panose="02000600000000000000" pitchFamily="2" charset="0"/>
                <a:cs typeface="SignPainter-HouseScript"/>
              </a:rPr>
              <a:t>Lo importante es estar comunicado              en todo momento. </a:t>
            </a:r>
          </a:p>
          <a:p>
            <a:pPr indent="-342900" algn="ctr" defTabSz="914400"/>
            <a:r>
              <a:rPr lang="es-ES" sz="2000" b="1" noProof="1">
                <a:solidFill>
                  <a:srgbClr val="FFFFFF"/>
                </a:solidFill>
                <a:latin typeface="Segoe Print" panose="02000600000000000000" pitchFamily="2" charset="0"/>
                <a:cs typeface="SignPainter-HouseScript"/>
              </a:rPr>
              <a:t>Nosotros lo hacemos posible.</a:t>
            </a:r>
          </a:p>
        </p:txBody>
      </p:sp>
      <p:pic>
        <p:nvPicPr>
          <p:cNvPr id="10" name="9 Imagen" descr="1 Logo_2 LANMED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248" y="925839"/>
            <a:ext cx="5459451" cy="111499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3AF3279-5410-4D73-8552-6FC34630CA21}"/>
              </a:ext>
            </a:extLst>
          </p:cNvPr>
          <p:cNvSpPr txBox="1"/>
          <p:nvPr/>
        </p:nvSpPr>
        <p:spPr>
          <a:xfrm>
            <a:off x="2873876" y="2403319"/>
            <a:ext cx="35721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7200" b="1" cap="all" dirty="0">
                <a:solidFill>
                  <a:schemeClr val="accent2">
                    <a:lumMod val="75000"/>
                  </a:schemeClr>
                </a:solidFill>
                <a:latin typeface="Calibri"/>
                <a:ea typeface="Tahoma" pitchFamily="34" charset="0"/>
                <a:cs typeface="Calibri"/>
              </a:rPr>
              <a:t>GRACIAS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4181456-F65D-4B0A-BFC7-06E03B0ECD62}"/>
              </a:ext>
            </a:extLst>
          </p:cNvPr>
          <p:cNvSpPr txBox="1"/>
          <p:nvPr/>
        </p:nvSpPr>
        <p:spPr>
          <a:xfrm>
            <a:off x="3802107" y="3902075"/>
            <a:ext cx="4907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000" b="1" cap="all" dirty="0">
                <a:solidFill>
                  <a:schemeClr val="accent2">
                    <a:lumMod val="75000"/>
                  </a:schemeClr>
                </a:solidFill>
                <a:latin typeface="Calibri"/>
                <a:ea typeface="Tahoma" pitchFamily="34" charset="0"/>
                <a:cs typeface="Calibri"/>
              </a:rPr>
              <a:t>OS ESPERAMOS ES NUESTRO stand </a:t>
            </a:r>
            <a:r>
              <a:rPr lang="es-ES" sz="2800" b="1" cap="all" dirty="0" err="1">
                <a:solidFill>
                  <a:schemeClr val="accent2">
                    <a:lumMod val="75000"/>
                  </a:schemeClr>
                </a:solidFill>
                <a:latin typeface="Calibri"/>
                <a:ea typeface="Tahoma" pitchFamily="34" charset="0"/>
                <a:cs typeface="Calibri"/>
              </a:rPr>
              <a:t>nº</a:t>
            </a:r>
            <a:r>
              <a:rPr lang="es-ES" sz="2800" b="1" cap="all" dirty="0">
                <a:solidFill>
                  <a:schemeClr val="accent2">
                    <a:lumMod val="75000"/>
                  </a:schemeClr>
                </a:solidFill>
                <a:latin typeface="Calibri"/>
                <a:ea typeface="Tahoma" pitchFamily="34" charset="0"/>
                <a:cs typeface="Calibri"/>
              </a:rPr>
              <a:t> 12</a:t>
            </a:r>
            <a:endParaRPr lang="es-ES" sz="2000" b="1" cap="all" dirty="0">
              <a:solidFill>
                <a:schemeClr val="accent2">
                  <a:lumMod val="75000"/>
                </a:schemeClr>
              </a:solidFill>
              <a:latin typeface="Calibri"/>
              <a:ea typeface="Tahoma" pitchFamily="34" charset="0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nmedia_formato corporativ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AED395A3F4469428C9D8F2EE17FFB0D" ma:contentTypeVersion="0" ma:contentTypeDescription="Crear nuevo documento." ma:contentTypeScope="" ma:versionID="58e4fc8b6540a2868899226291217490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EE716E-C393-4FFC-84BB-8E52AAA6711B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E585AB-75C6-4D2A-B1A2-181F0298C9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E18A29A3-8905-466E-86A5-A95A432F75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Lanmedia_formato corporativo.potx</Template>
  <TotalTime>39589</TotalTime>
  <Words>552</Words>
  <Application>Microsoft Office PowerPoint</Application>
  <PresentationFormat>Presentación en pantalla (4:3)</PresentationFormat>
  <Paragraphs>138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5" baseType="lpstr">
      <vt:lpstr>Arial</vt:lpstr>
      <vt:lpstr>Arial Rounded MT Bold</vt:lpstr>
      <vt:lpstr>Calibri</vt:lpstr>
      <vt:lpstr>Century Gothic</vt:lpstr>
      <vt:lpstr>ConduitMdITC TT-Medium</vt:lpstr>
      <vt:lpstr>Segoe Print</vt:lpstr>
      <vt:lpstr>SignPainter-HouseScript</vt:lpstr>
      <vt:lpstr>Tahoma</vt:lpstr>
      <vt:lpstr>Verdana</vt:lpstr>
      <vt:lpstr>Lanmedia_formato corporativo</vt:lpstr>
      <vt:lpstr>1_Diseño personalizado</vt:lpstr>
      <vt:lpstr>Diseño personalizado</vt:lpstr>
      <vt:lpstr>Presentación de PowerPoint</vt:lpstr>
      <vt:lpstr>LANMEDIA: ¿QUiÉNES SOMOS?</vt:lpstr>
      <vt:lpstr>LANMEDIA: ¿Qué hacemos?</vt:lpstr>
      <vt:lpstr>Presentación de PowerPoint</vt:lpstr>
      <vt:lpstr>UPNA apuesta por LA SOLUCIÓN VDI LANMEDIA</vt:lpstr>
      <vt:lpstr>UPNA apuesta por LA SOLUCIÓN VDI LANMEDIA</vt:lpstr>
      <vt:lpstr>Descripción  de la solución</vt:lpstr>
      <vt:lpstr>UPNA apuesta por LA SOLUCIÓN VDI LANMEDIA</vt:lpstr>
      <vt:lpstr>UPNA apuesta por LA SOLUCIÓN VDI LANMEDIA</vt:lpstr>
      <vt:lpstr>UPNA apuesta por LA SOLUCIÓN VDI LANMEDIA</vt:lpstr>
      <vt:lpstr>UPNA apuesta por LA SOLUCIÓN VDI LANMEDIA</vt:lpstr>
      <vt:lpstr>EXPERIENCIA UPNA CON LA SOLUCIÓN VDI LANMEDIA</vt:lpstr>
      <vt:lpstr>Presentación de PowerPoint</vt:lpstr>
    </vt:vector>
  </TitlesOfParts>
  <Company>sisterface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Fernando Pradales</dc:creator>
  <cp:lastModifiedBy>Ignacio Manterola Fernandez</cp:lastModifiedBy>
  <cp:revision>1206</cp:revision>
  <cp:lastPrinted>2018-05-07T07:50:58Z</cp:lastPrinted>
  <dcterms:created xsi:type="dcterms:W3CDTF">2009-03-02T18:03:25Z</dcterms:created>
  <dcterms:modified xsi:type="dcterms:W3CDTF">2018-05-07T10:24:58Z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0x0101008AED395A3F4469428C9D8F2EE17FFB0D</vt:lpwstr>
  </property>
</Properties>
</file>