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73" r:id="rId1"/>
  </p:sldMasterIdLst>
  <p:notesMasterIdLst>
    <p:notesMasterId r:id="rId15"/>
  </p:notesMasterIdLst>
  <p:handoutMasterIdLst>
    <p:handoutMasterId r:id="rId16"/>
  </p:handoutMasterIdLst>
  <p:sldIdLst>
    <p:sldId id="256" r:id="rId2"/>
    <p:sldId id="259" r:id="rId3"/>
    <p:sldId id="269" r:id="rId4"/>
    <p:sldId id="270" r:id="rId5"/>
    <p:sldId id="261" r:id="rId6"/>
    <p:sldId id="262" r:id="rId7"/>
    <p:sldId id="263" r:id="rId8"/>
    <p:sldId id="276" r:id="rId9"/>
    <p:sldId id="271" r:id="rId10"/>
    <p:sldId id="274" r:id="rId11"/>
    <p:sldId id="275" r:id="rId12"/>
    <p:sldId id="265" r:id="rId13"/>
    <p:sldId id="258" r:id="rId14"/>
  </p:sldIdLst>
  <p:sldSz cx="9144000" cy="6858000" type="screen4x3"/>
  <p:notesSz cx="6858000" cy="9144000"/>
  <p:defaultTextStyle>
    <a:defPPr>
      <a:defRPr lang="es-E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11">
          <p15:clr>
            <a:srgbClr val="A4A3A4"/>
          </p15:clr>
        </p15:guide>
        <p15:guide id="2" pos="4572">
          <p15:clr>
            <a:srgbClr val="A4A3A4"/>
          </p15:clr>
        </p15:guide>
        <p15:guide id="3" orient="horz" pos="1297">
          <p15:clr>
            <a:srgbClr val="A4A3A4"/>
          </p15:clr>
        </p15:guide>
        <p15:guide id="4" pos="4969">
          <p15:clr>
            <a:srgbClr val="A4A3A4"/>
          </p15:clr>
        </p15:guide>
        <p15:guide id="5" orient="horz" pos="242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Sin estilo ni cuadrícul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384"/>
    <p:restoredTop sz="92997"/>
  </p:normalViewPr>
  <p:slideViewPr>
    <p:cSldViewPr snapToGrid="0" snapToObjects="1" showGuides="1">
      <p:cViewPr varScale="1">
        <p:scale>
          <a:sx n="93" d="100"/>
          <a:sy n="93" d="100"/>
        </p:scale>
        <p:origin x="1264" y="208"/>
      </p:cViewPr>
      <p:guideLst>
        <p:guide orient="horz" pos="2311"/>
        <p:guide pos="4572"/>
        <p:guide orient="horz" pos="1297"/>
        <p:guide pos="4969"/>
        <p:guide orient="horz" pos="2422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handoutMaster" Target="handoutMasters/handout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tomas:Documents:rediris:proyectos:rediris-nova:presupuesto:resumen:resumen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title>
      <c:tx>
        <c:rich>
          <a:bodyPr/>
          <a:lstStyle/>
          <a:p>
            <a:pPr>
              <a:defRPr/>
            </a:pPr>
            <a:r>
              <a:rPr lang="es-ES"/>
              <a:t>Proyecto total: Red Troncal + Convenios (122,9M€)</a:t>
            </a:r>
          </a:p>
        </c:rich>
      </c:tx>
      <c:layout/>
      <c:overlay val="0"/>
    </c:title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resumen!$A$18</c:f>
              <c:strCache>
                <c:ptCount val="1"/>
                <c:pt idx="0">
                  <c:v>Fibra</c:v>
                </c:pt>
              </c:strCache>
            </c:strRef>
          </c:tx>
          <c:invertIfNegative val="0"/>
          <c:cat>
            <c:numRef>
              <c:f>resumen!$B$17:$J$17</c:f>
              <c:numCache>
                <c:formatCode>General</c:formatCode>
                <c:ptCount val="9"/>
                <c:pt idx="0">
                  <c:v>2009.0</c:v>
                </c:pt>
                <c:pt idx="1">
                  <c:v>2010.0</c:v>
                </c:pt>
                <c:pt idx="2">
                  <c:v>2011.0</c:v>
                </c:pt>
                <c:pt idx="3">
                  <c:v>2012.0</c:v>
                </c:pt>
                <c:pt idx="4">
                  <c:v>2013.0</c:v>
                </c:pt>
                <c:pt idx="5">
                  <c:v>2014.0</c:v>
                </c:pt>
                <c:pt idx="6">
                  <c:v>2015.0</c:v>
                </c:pt>
                <c:pt idx="7">
                  <c:v>2016.0</c:v>
                </c:pt>
                <c:pt idx="8">
                  <c:v>2017.0</c:v>
                </c:pt>
              </c:numCache>
            </c:numRef>
          </c:cat>
          <c:val>
            <c:numRef>
              <c:f>resumen!$B$18:$J$18</c:f>
              <c:numCache>
                <c:formatCode>#,##0.00\ [$€-40A];[Red]\-#,##0.00\ [$€-40A]</c:formatCode>
                <c:ptCount val="9"/>
                <c:pt idx="0">
                  <c:v>582134.4</c:v>
                </c:pt>
                <c:pt idx="1">
                  <c:v>2.5508649947121E7</c:v>
                </c:pt>
                <c:pt idx="2">
                  <c:v>2.3858101931E7</c:v>
                </c:pt>
                <c:pt idx="3">
                  <c:v>2.0462425489E7</c:v>
                </c:pt>
                <c:pt idx="4">
                  <c:v>736127.8693</c:v>
                </c:pt>
                <c:pt idx="5">
                  <c:v>3.629493949E6</c:v>
                </c:pt>
                <c:pt idx="6">
                  <c:v>1.56156246048E7</c:v>
                </c:pt>
                <c:pt idx="7">
                  <c:v>0.0</c:v>
                </c:pt>
                <c:pt idx="8">
                  <c:v>0.0</c:v>
                </c:pt>
              </c:numCache>
            </c:numRef>
          </c:val>
        </c:ser>
        <c:ser>
          <c:idx val="1"/>
          <c:order val="1"/>
          <c:tx>
            <c:strRef>
              <c:f>resumen!$A$19</c:f>
              <c:strCache>
                <c:ptCount val="1"/>
                <c:pt idx="0">
                  <c:v>E. óptico</c:v>
                </c:pt>
              </c:strCache>
            </c:strRef>
          </c:tx>
          <c:spPr>
            <a:solidFill>
              <a:srgbClr val="BEE675"/>
            </a:solidFill>
          </c:spPr>
          <c:invertIfNegative val="0"/>
          <c:cat>
            <c:numRef>
              <c:f>resumen!$B$17:$J$17</c:f>
              <c:numCache>
                <c:formatCode>General</c:formatCode>
                <c:ptCount val="9"/>
                <c:pt idx="0">
                  <c:v>2009.0</c:v>
                </c:pt>
                <c:pt idx="1">
                  <c:v>2010.0</c:v>
                </c:pt>
                <c:pt idx="2">
                  <c:v>2011.0</c:v>
                </c:pt>
                <c:pt idx="3">
                  <c:v>2012.0</c:v>
                </c:pt>
                <c:pt idx="4">
                  <c:v>2013.0</c:v>
                </c:pt>
                <c:pt idx="5">
                  <c:v>2014.0</c:v>
                </c:pt>
                <c:pt idx="6">
                  <c:v>2015.0</c:v>
                </c:pt>
                <c:pt idx="7">
                  <c:v>2016.0</c:v>
                </c:pt>
                <c:pt idx="8">
                  <c:v>2017.0</c:v>
                </c:pt>
              </c:numCache>
            </c:numRef>
          </c:cat>
          <c:val>
            <c:numRef>
              <c:f>resumen!$B$19:$J$19</c:f>
              <c:numCache>
                <c:formatCode>#,##0.00\ [$€-40A];[Red]\-#,##0.00\ [$€-40A]</c:formatCode>
                <c:ptCount val="9"/>
                <c:pt idx="0">
                  <c:v>0.0</c:v>
                </c:pt>
                <c:pt idx="1">
                  <c:v>3.22792416E6</c:v>
                </c:pt>
                <c:pt idx="2">
                  <c:v>6.62056649999999E6</c:v>
                </c:pt>
                <c:pt idx="3">
                  <c:v>6.11353005E6</c:v>
                </c:pt>
                <c:pt idx="4">
                  <c:v>2.4625571E6</c:v>
                </c:pt>
                <c:pt idx="5">
                  <c:v>544448.34</c:v>
                </c:pt>
                <c:pt idx="6">
                  <c:v>1.11756557E6</c:v>
                </c:pt>
                <c:pt idx="7">
                  <c:v>0.0</c:v>
                </c:pt>
                <c:pt idx="8">
                  <c:v>0.0</c:v>
                </c:pt>
              </c:numCache>
            </c:numRef>
          </c:val>
        </c:ser>
        <c:ser>
          <c:idx val="2"/>
          <c:order val="2"/>
          <c:tx>
            <c:strRef>
              <c:f>resumen!$A$20</c:f>
              <c:strCache>
                <c:ptCount val="1"/>
                <c:pt idx="0">
                  <c:v>E. otros</c:v>
                </c:pt>
              </c:strCache>
            </c:strRef>
          </c:tx>
          <c:spPr>
            <a:solidFill>
              <a:schemeClr val="accent2"/>
            </a:solidFill>
          </c:spPr>
          <c:invertIfNegative val="0"/>
          <c:cat>
            <c:numRef>
              <c:f>resumen!$B$17:$J$17</c:f>
              <c:numCache>
                <c:formatCode>General</c:formatCode>
                <c:ptCount val="9"/>
                <c:pt idx="0">
                  <c:v>2009.0</c:v>
                </c:pt>
                <c:pt idx="1">
                  <c:v>2010.0</c:v>
                </c:pt>
                <c:pt idx="2">
                  <c:v>2011.0</c:v>
                </c:pt>
                <c:pt idx="3">
                  <c:v>2012.0</c:v>
                </c:pt>
                <c:pt idx="4">
                  <c:v>2013.0</c:v>
                </c:pt>
                <c:pt idx="5">
                  <c:v>2014.0</c:v>
                </c:pt>
                <c:pt idx="6">
                  <c:v>2015.0</c:v>
                </c:pt>
                <c:pt idx="7">
                  <c:v>2016.0</c:v>
                </c:pt>
                <c:pt idx="8">
                  <c:v>2017.0</c:v>
                </c:pt>
              </c:numCache>
            </c:numRef>
          </c:cat>
          <c:val>
            <c:numRef>
              <c:f>resumen!$B$20:$J$20</c:f>
              <c:numCache>
                <c:formatCode>#,##0.00\ [$€-40A];[Red]\-#,##0.00\ [$€-40A]</c:formatCode>
                <c:ptCount val="9"/>
                <c:pt idx="0">
                  <c:v>0.0</c:v>
                </c:pt>
                <c:pt idx="1">
                  <c:v>35197.19339999999</c:v>
                </c:pt>
                <c:pt idx="2">
                  <c:v>732874.3786000002</c:v>
                </c:pt>
                <c:pt idx="3">
                  <c:v>1.0159731892E6</c:v>
                </c:pt>
                <c:pt idx="4">
                  <c:v>1.1753346199E6</c:v>
                </c:pt>
                <c:pt idx="5">
                  <c:v>1.4294342312E6</c:v>
                </c:pt>
                <c:pt idx="6">
                  <c:v>6.202193933E6</c:v>
                </c:pt>
                <c:pt idx="7">
                  <c:v>248047.6405</c:v>
                </c:pt>
                <c:pt idx="8">
                  <c:v>566550.4874016633</c:v>
                </c:pt>
              </c:numCache>
            </c:numRef>
          </c:val>
        </c:ser>
        <c:ser>
          <c:idx val="3"/>
          <c:order val="3"/>
          <c:tx>
            <c:strRef>
              <c:f>resumen!$A$21</c:f>
              <c:strCache>
                <c:ptCount val="1"/>
                <c:pt idx="0">
                  <c:v>gestión</c:v>
                </c:pt>
              </c:strCache>
            </c:strRef>
          </c:tx>
          <c:invertIfNegative val="0"/>
          <c:cat>
            <c:numRef>
              <c:f>resumen!$B$17:$J$17</c:f>
              <c:numCache>
                <c:formatCode>General</c:formatCode>
                <c:ptCount val="9"/>
                <c:pt idx="0">
                  <c:v>2009.0</c:v>
                </c:pt>
                <c:pt idx="1">
                  <c:v>2010.0</c:v>
                </c:pt>
                <c:pt idx="2">
                  <c:v>2011.0</c:v>
                </c:pt>
                <c:pt idx="3">
                  <c:v>2012.0</c:v>
                </c:pt>
                <c:pt idx="4">
                  <c:v>2013.0</c:v>
                </c:pt>
                <c:pt idx="5">
                  <c:v>2014.0</c:v>
                </c:pt>
                <c:pt idx="6">
                  <c:v>2015.0</c:v>
                </c:pt>
                <c:pt idx="7">
                  <c:v>2016.0</c:v>
                </c:pt>
                <c:pt idx="8">
                  <c:v>2017.0</c:v>
                </c:pt>
              </c:numCache>
            </c:numRef>
          </c:cat>
          <c:val>
            <c:numRef>
              <c:f>resumen!$B$21:$J$21</c:f>
              <c:numCache>
                <c:formatCode>#,##0.00\ [$€-40A];[Red]\-#,##0.00\ [$€-40A]</c:formatCode>
                <c:ptCount val="9"/>
                <c:pt idx="0">
                  <c:v>367782.83604</c:v>
                </c:pt>
                <c:pt idx="1">
                  <c:v>121486.4242</c:v>
                </c:pt>
                <c:pt idx="2">
                  <c:v>147310.1498</c:v>
                </c:pt>
                <c:pt idx="3">
                  <c:v>86645.5818</c:v>
                </c:pt>
                <c:pt idx="4">
                  <c:v>105730.5981</c:v>
                </c:pt>
                <c:pt idx="5">
                  <c:v>5009.4</c:v>
                </c:pt>
                <c:pt idx="6">
                  <c:v>21659.0</c:v>
                </c:pt>
                <c:pt idx="7">
                  <c:v>15893.35</c:v>
                </c:pt>
                <c:pt idx="8">
                  <c:v>166614.0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5"/>
        <c:overlap val="100"/>
        <c:axId val="-1745501440"/>
        <c:axId val="-1745498608"/>
      </c:barChart>
      <c:catAx>
        <c:axId val="-17455014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crossAx val="-1745498608"/>
        <c:crosses val="autoZero"/>
        <c:auto val="1"/>
        <c:lblAlgn val="ctr"/>
        <c:lblOffset val="100"/>
        <c:noMultiLvlLbl val="0"/>
      </c:catAx>
      <c:valAx>
        <c:axId val="-1745498608"/>
        <c:scaling>
          <c:orientation val="minMax"/>
        </c:scaling>
        <c:delete val="0"/>
        <c:axPos val="l"/>
        <c:majorGridlines/>
        <c:numFmt formatCode="#,##0.00\ [$€-40A];[Red]\-#,##0.00\ [$€-40A]" sourceLinked="1"/>
        <c:majorTickMark val="none"/>
        <c:minorTickMark val="none"/>
        <c:tickLblPos val="nextTo"/>
        <c:crossAx val="-1745501440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98FA28-E754-994A-8A75-208BD47EBA3C}" type="datetimeFigureOut">
              <a:rPr lang="es-ES" smtClean="0"/>
              <a:t>14/11/16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9382EA9-3598-3748-8DB8-C703833238EE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8523956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AEC953-240D-3443-9A8B-6122E945B8C1}" type="datetimeFigureOut">
              <a:rPr lang="es-ES" smtClean="0"/>
              <a:t>14/11/16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3CB2D3-67FA-7E46-B0DD-F1C2237AD309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64168686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1964105"/>
            <a:ext cx="7772400" cy="1951011"/>
          </a:xfrm>
        </p:spPr>
        <p:txBody>
          <a:bodyPr/>
          <a:lstStyle>
            <a:lvl1pPr algn="ctr">
              <a:defRPr sz="4800"/>
            </a:lvl1pPr>
          </a:lstStyle>
          <a:p>
            <a:r>
              <a:rPr lang="es-ES_tradnl" smtClean="0"/>
              <a:t>Clic para editar título</a:t>
            </a:r>
            <a:endParaRPr lang="es-ES_tradnl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4229372"/>
            <a:ext cx="6400800" cy="1409427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smtClean="0"/>
              <a:t>Haga clic para modificar el estilo de subtítulo del patrón</a:t>
            </a:r>
            <a:endParaRPr lang="es-ES_tradnl" dirty="0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33DD10E-7014-F44D-983B-2E09E645393F}" type="datetime1">
              <a:rPr lang="es-ES" smtClean="0"/>
              <a:t>14/11/16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Informe de Gestión 2016</a:t>
            </a:r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9F980E4-0F95-2C42-91BE-C9CDC919E763}" type="slidenum">
              <a:rPr lang="es-ES" smtClean="0"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raporta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>
            <a:spLocks noChangeArrowheads="1"/>
          </p:cNvSpPr>
          <p:nvPr/>
        </p:nvSpPr>
        <p:spPr bwMode="auto">
          <a:xfrm>
            <a:off x="1397000" y="1447800"/>
            <a:ext cx="6388100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defRPr/>
            </a:pPr>
            <a:r>
              <a:rPr lang="es-ES_tradnl" altLang="es-ES_tradnl" sz="6000" b="1" smtClean="0">
                <a:solidFill>
                  <a:srgbClr val="31859C"/>
                </a:solidFill>
                <a:latin typeface="Calibri" charset="0"/>
              </a:rPr>
              <a:t>¡Muchas gracias!</a:t>
            </a:r>
          </a:p>
        </p:txBody>
      </p:sp>
      <p:pic>
        <p:nvPicPr>
          <p:cNvPr id="3" name="Imagen 6" descr="logo-RedIRIS.ti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2919413"/>
            <a:ext cx="4903788" cy="1582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CuadroTexto 4"/>
          <p:cNvSpPr>
            <a:spLocks noChangeArrowheads="1"/>
          </p:cNvSpPr>
          <p:nvPr/>
        </p:nvSpPr>
        <p:spPr bwMode="auto">
          <a:xfrm flipV="1">
            <a:off x="4470400" y="4973638"/>
            <a:ext cx="4356100" cy="93662"/>
          </a:xfrm>
          <a:custGeom>
            <a:avLst/>
            <a:gdLst>
              <a:gd name="T0" fmla="*/ 0 w 8991600"/>
              <a:gd name="T1" fmla="*/ 0 h 369332"/>
              <a:gd name="T2" fmla="*/ 2625723 w 8991600"/>
              <a:gd name="T3" fmla="*/ 0 h 369332"/>
              <a:gd name="T4" fmla="*/ 2625723 w 8991600"/>
              <a:gd name="T5" fmla="*/ 0 h 369332"/>
              <a:gd name="T6" fmla="*/ 0 w 8991600"/>
              <a:gd name="T7" fmla="*/ 0 h 369332"/>
              <a:gd name="T8" fmla="*/ 0 w 8991600"/>
              <a:gd name="T9" fmla="*/ 0 h 36933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8991600"/>
              <a:gd name="T16" fmla="*/ 0 h 369332"/>
              <a:gd name="T17" fmla="*/ 8991600 w 8991600"/>
              <a:gd name="T18" fmla="*/ 369332 h 369332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8991600" h="369332">
                <a:moveTo>
                  <a:pt x="0" y="0"/>
                </a:moveTo>
                <a:lnTo>
                  <a:pt x="8991600" y="0"/>
                </a:lnTo>
                <a:lnTo>
                  <a:pt x="8991600" y="369332"/>
                </a:lnTo>
                <a:lnTo>
                  <a:pt x="0" y="369332"/>
                </a:lnTo>
                <a:lnTo>
                  <a:pt x="0" y="0"/>
                </a:lnTo>
                <a:close/>
              </a:path>
            </a:pathLst>
          </a:custGeom>
          <a:solidFill>
            <a:srgbClr val="F1C835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endParaRPr lang="es-ES_tradnl"/>
          </a:p>
        </p:txBody>
      </p:sp>
      <p:sp>
        <p:nvSpPr>
          <p:cNvPr id="5" name="Subtítulo 2"/>
          <p:cNvSpPr txBox="1">
            <a:spLocks/>
          </p:cNvSpPr>
          <p:nvPr/>
        </p:nvSpPr>
        <p:spPr>
          <a:xfrm>
            <a:off x="3271044" y="4600904"/>
            <a:ext cx="5415756" cy="554694"/>
          </a:xfrm>
          <a:prstGeom prst="rect">
            <a:avLst/>
          </a:prstGeom>
          <a:effectLst/>
        </p:spPr>
        <p:txBody>
          <a:bodyPr>
            <a:normAutofit/>
            <a:scene3d>
              <a:camera prst="orthographicFront"/>
              <a:lightRig rig="chilly" dir="t"/>
            </a:scene3d>
            <a:sp3d extrusionH="6350">
              <a:extrusionClr>
                <a:schemeClr val="bg1"/>
              </a:extrusionClr>
            </a:sp3d>
          </a:bodyPr>
          <a:lstStyle/>
          <a:p>
            <a:pPr algn="ctr" defTabSz="914400" eaLnBrk="1" fontAlgn="auto" hangingPunct="1">
              <a:spcBef>
                <a:spcPts val="0"/>
              </a:spcBef>
              <a:spcAft>
                <a:spcPts val="0"/>
              </a:spcAft>
              <a:buSzPct val="80000"/>
              <a:buFont typeface="Wingdings" pitchFamily="2" charset="2"/>
              <a:buNone/>
              <a:defRPr/>
            </a:pPr>
            <a:r>
              <a:rPr lang="es-ES_tradnl" sz="2000" b="1" i="1" dirty="0">
                <a:gradFill>
                  <a:gsLst>
                    <a:gs pos="50000">
                      <a:schemeClr val="tx1">
                        <a:lumMod val="65000"/>
                        <a:lumOff val="35000"/>
                      </a:schemeClr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5400000" scaled="0"/>
                </a:gradFill>
                <a:latin typeface="+mn-lt"/>
                <a:ea typeface="+mn-ea"/>
              </a:rPr>
              <a:t>Más </a:t>
            </a:r>
            <a:r>
              <a:rPr lang="es-ES_tradnl" sz="2000" b="1" i="1">
                <a:gradFill>
                  <a:gsLst>
                    <a:gs pos="50000">
                      <a:schemeClr val="tx1">
                        <a:lumMod val="65000"/>
                        <a:lumOff val="35000"/>
                      </a:schemeClr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5400000" scaled="0"/>
                </a:gradFill>
                <a:latin typeface="+mn-lt"/>
                <a:ea typeface="+mn-ea"/>
              </a:rPr>
              <a:t>de 25 </a:t>
            </a:r>
            <a:r>
              <a:rPr lang="es-ES_tradnl" sz="2000" b="1" i="1" dirty="0">
                <a:gradFill>
                  <a:gsLst>
                    <a:gs pos="50000">
                      <a:schemeClr val="tx1">
                        <a:lumMod val="65000"/>
                        <a:lumOff val="35000"/>
                      </a:schemeClr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5400000" scaled="0"/>
                </a:gradFill>
                <a:latin typeface="+mn-lt"/>
                <a:ea typeface="+mn-ea"/>
              </a:rPr>
              <a:t>años al servicio de la investigación</a:t>
            </a:r>
          </a:p>
        </p:txBody>
      </p:sp>
      <p:sp>
        <p:nvSpPr>
          <p:cNvPr id="6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fld id="{50273766-3AD8-EC48-B612-4BBD70655275}" type="datetime1">
              <a:rPr lang="es-ES" smtClean="0"/>
              <a:t>14/11/16</a:t>
            </a:fld>
            <a:endParaRPr lang="es-ES"/>
          </a:p>
        </p:txBody>
      </p:sp>
      <p:sp>
        <p:nvSpPr>
          <p:cNvPr id="7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Informe de Gestión 2016</a:t>
            </a:r>
            <a:endParaRPr lang="es-ES"/>
          </a:p>
        </p:txBody>
      </p:sp>
      <p:sp>
        <p:nvSpPr>
          <p:cNvPr id="8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B9F980E4-0F95-2C42-91BE-C9CDC919E763}" type="slidenum">
              <a:rPr lang="es-ES" smtClean="0"/>
              <a:t>‹Nr.›</a:t>
            </a:fld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30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150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ine 3"/>
          <p:cNvSpPr>
            <a:spLocks noChangeShapeType="1"/>
          </p:cNvSpPr>
          <p:nvPr/>
        </p:nvSpPr>
        <p:spPr bwMode="auto">
          <a:xfrm>
            <a:off x="250825" y="754063"/>
            <a:ext cx="87677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ES_tradnl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_tradnl"/>
          </a:p>
        </p:txBody>
      </p:sp>
      <p:sp>
        <p:nvSpPr>
          <p:cNvPr id="5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fld id="{80639288-5DE0-5A4A-9E6D-B33981B90B69}" type="datetime1">
              <a:rPr lang="es-ES" smtClean="0"/>
              <a:t>14/11/16</a:t>
            </a:fld>
            <a:endParaRPr lang="es-ES"/>
          </a:p>
        </p:txBody>
      </p:sp>
      <p:sp>
        <p:nvSpPr>
          <p:cNvPr id="6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Informe de Gestión 2016</a:t>
            </a:r>
            <a:endParaRPr lang="es-ES"/>
          </a:p>
        </p:txBody>
      </p:sp>
      <p:sp>
        <p:nvSpPr>
          <p:cNvPr id="7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B9F980E4-0F95-2C42-91BE-C9CDC919E763}" type="slidenum">
              <a:rPr lang="es-ES" smtClean="0"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C049553-E422-634E-B4EE-70670D30DA09}" type="datetime1">
              <a:rPr lang="es-ES" smtClean="0"/>
              <a:t>14/11/16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Informe de Gestión 2016</a:t>
            </a:r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9F980E4-0F95-2C42-91BE-C9CDC919E763}" type="slidenum">
              <a:rPr lang="es-ES" smtClean="0"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Line 3"/>
          <p:cNvSpPr>
            <a:spLocks noChangeShapeType="1"/>
          </p:cNvSpPr>
          <p:nvPr/>
        </p:nvSpPr>
        <p:spPr bwMode="auto">
          <a:xfrm>
            <a:off x="250825" y="754063"/>
            <a:ext cx="87677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ES_tradnl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457200" y="994468"/>
            <a:ext cx="4038600" cy="523488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_tradnl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648200" y="994468"/>
            <a:ext cx="4038600" cy="523488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_tradnl"/>
          </a:p>
        </p:txBody>
      </p:sp>
      <p:sp>
        <p:nvSpPr>
          <p:cNvPr id="6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fld id="{72FFD819-39FD-9942-98BE-0EF5D85C3D87}" type="datetime1">
              <a:rPr lang="es-ES" smtClean="0"/>
              <a:t>14/11/16</a:t>
            </a:fld>
            <a:endParaRPr lang="es-ES"/>
          </a:p>
        </p:txBody>
      </p:sp>
      <p:sp>
        <p:nvSpPr>
          <p:cNvPr id="7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Informe de Gestión 2016</a:t>
            </a:r>
            <a:endParaRPr lang="es-ES"/>
          </a:p>
        </p:txBody>
      </p:sp>
      <p:sp>
        <p:nvSpPr>
          <p:cNvPr id="8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B9F980E4-0F95-2C42-91BE-C9CDC919E763}" type="slidenum">
              <a:rPr lang="es-ES" smtClean="0"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Line 3"/>
          <p:cNvSpPr>
            <a:spLocks noChangeShapeType="1"/>
          </p:cNvSpPr>
          <p:nvPr/>
        </p:nvSpPr>
        <p:spPr bwMode="auto">
          <a:xfrm>
            <a:off x="250825" y="754063"/>
            <a:ext cx="87677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ES_tradnl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 smtClean="0"/>
              <a:t>Clic para editar título</a:t>
            </a:r>
            <a:endParaRPr lang="es-ES_tradnl" dirty="0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999648"/>
            <a:ext cx="4040188" cy="639762"/>
          </a:xfrm>
        </p:spPr>
        <p:txBody>
          <a:bodyPr anchor="b"/>
          <a:lstStyle>
            <a:lvl1pPr marL="0" indent="0">
              <a:buNone/>
              <a:defRPr lang="es-ES_tradnl" sz="2400" kern="1200" dirty="0" smtClean="0">
                <a:solidFill>
                  <a:srgbClr val="005D6D"/>
                </a:solidFill>
                <a:latin typeface="+mj-lt"/>
                <a:ea typeface="ＭＳ Ｐゴシック" pitchFamily="-108" charset="-128"/>
                <a:cs typeface="ＭＳ Ｐゴシック" pitchFamily="-108" charset="-128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57200" y="1639410"/>
            <a:ext cx="4040188" cy="4589939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_tradnl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4645025" y="999648"/>
            <a:ext cx="4041775" cy="639762"/>
          </a:xfrm>
          <a:noFill/>
          <a:ln w="9525">
            <a:noFill/>
            <a:miter lim="800000"/>
            <a:headEnd/>
            <a:tailEnd/>
          </a:ln>
        </p:spPr>
        <p:txBody>
          <a:bodyPr anchor="b"/>
          <a:lstStyle>
            <a:lvl1pPr marL="0" indent="0">
              <a:buNone/>
              <a:defRPr lang="es-ES_tradnl" sz="2400" kern="1200" dirty="0" smtClean="0">
                <a:solidFill>
                  <a:srgbClr val="005D6D"/>
                </a:solidFill>
                <a:latin typeface="+mj-lt"/>
                <a:ea typeface="ＭＳ Ｐゴシック" pitchFamily="-108" charset="-128"/>
                <a:cs typeface="ＭＳ Ｐゴシック" pitchFamily="-108" charset="-128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4645025" y="1639410"/>
            <a:ext cx="4041775" cy="4589939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_tradnl" dirty="0"/>
          </a:p>
        </p:txBody>
      </p:sp>
      <p:sp>
        <p:nvSpPr>
          <p:cNvPr id="8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fld id="{1E652520-897D-964E-B504-37A8734F5CFB}" type="datetime1">
              <a:rPr lang="es-ES" smtClean="0"/>
              <a:t>14/11/16</a:t>
            </a:fld>
            <a:endParaRPr lang="es-ES"/>
          </a:p>
        </p:txBody>
      </p:sp>
      <p:sp>
        <p:nvSpPr>
          <p:cNvPr id="9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Informe de Gestión 2016</a:t>
            </a:r>
            <a:endParaRPr lang="es-ES"/>
          </a:p>
        </p:txBody>
      </p:sp>
      <p:sp>
        <p:nvSpPr>
          <p:cNvPr id="10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B9F980E4-0F95-2C42-91BE-C9CDC919E763}" type="slidenum">
              <a:rPr lang="es-ES" smtClean="0"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Line 3"/>
          <p:cNvSpPr>
            <a:spLocks noChangeShapeType="1"/>
          </p:cNvSpPr>
          <p:nvPr/>
        </p:nvSpPr>
        <p:spPr bwMode="auto">
          <a:xfrm>
            <a:off x="250825" y="754063"/>
            <a:ext cx="87677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ES_tradnl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4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fld id="{6220E469-ED89-BA49-B841-A261FBF8A985}" type="datetime1">
              <a:rPr lang="es-ES" smtClean="0"/>
              <a:t>14/11/16</a:t>
            </a:fld>
            <a:endParaRPr lang="es-ES"/>
          </a:p>
        </p:txBody>
      </p:sp>
      <p:sp>
        <p:nvSpPr>
          <p:cNvPr id="5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Informe de Gestión 2016</a:t>
            </a:r>
            <a:endParaRPr lang="es-ES"/>
          </a:p>
        </p:txBody>
      </p:sp>
      <p:sp>
        <p:nvSpPr>
          <p:cNvPr id="6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B9F980E4-0F95-2C42-91BE-C9CDC919E763}" type="slidenum">
              <a:rPr lang="es-ES" smtClean="0"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087A282-5E68-AE4C-BDA7-31B268C42910}" type="datetime1">
              <a:rPr lang="es-ES" smtClean="0"/>
              <a:t>14/11/16</a:t>
            </a:fld>
            <a:endParaRPr lang="es-ES"/>
          </a:p>
        </p:txBody>
      </p:sp>
      <p:sp>
        <p:nvSpPr>
          <p:cNvPr id="3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Informe de Gestión 2016</a:t>
            </a:r>
            <a:endParaRPr lang="es-ES"/>
          </a:p>
        </p:txBody>
      </p:sp>
      <p:sp>
        <p:nvSpPr>
          <p:cNvPr id="4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9F980E4-0F95-2C42-91BE-C9CDC919E763}" type="slidenum">
              <a:rPr lang="es-ES" smtClean="0"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13336"/>
            <a:ext cx="3008313" cy="1232673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575050" y="213336"/>
            <a:ext cx="5111750" cy="60620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_tradn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457200" y="1446010"/>
            <a:ext cx="3008313" cy="482937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ABDCE54-30CF-7047-A351-387600D8E614}" type="datetime1">
              <a:rPr lang="es-ES" smtClean="0"/>
              <a:t>14/11/16</a:t>
            </a:fld>
            <a:endParaRPr lang="es-ES"/>
          </a:p>
        </p:txBody>
      </p:sp>
      <p:sp>
        <p:nvSpPr>
          <p:cNvPr id="6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Informe de Gestión 2016</a:t>
            </a:r>
            <a:endParaRPr lang="es-ES"/>
          </a:p>
        </p:txBody>
      </p:sp>
      <p:sp>
        <p:nvSpPr>
          <p:cNvPr id="7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9F980E4-0F95-2C42-91BE-C9CDC919E763}" type="slidenum">
              <a:rPr lang="es-ES" smtClean="0"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514077" y="4800600"/>
            <a:ext cx="6115845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1514077" y="321289"/>
            <a:ext cx="6115845" cy="440628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s-ES_tradnl" noProof="0" smtClean="0"/>
              <a:t>Arrastre la imagen al marcador de posición o haga clic en el icono para agregarla</a:t>
            </a:r>
            <a:endParaRPr lang="es-ES_tradnl" noProof="0" dirty="0" smtClean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1514077" y="5367338"/>
            <a:ext cx="6115845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FDFC02C-CBF3-5547-91D5-97A9F8382FC7}" type="datetime1">
              <a:rPr lang="es-ES" smtClean="0"/>
              <a:t>14/11/16</a:t>
            </a:fld>
            <a:endParaRPr lang="es-ES"/>
          </a:p>
        </p:txBody>
      </p:sp>
      <p:sp>
        <p:nvSpPr>
          <p:cNvPr id="6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Informe de Gestión 2016</a:t>
            </a:r>
            <a:endParaRPr lang="es-ES"/>
          </a:p>
        </p:txBody>
      </p:sp>
      <p:sp>
        <p:nvSpPr>
          <p:cNvPr id="7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9F980E4-0F95-2C42-91BE-C9CDC919E763}" type="slidenum">
              <a:rPr lang="es-ES" smtClean="0"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ine 3"/>
          <p:cNvSpPr>
            <a:spLocks noChangeShapeType="1"/>
          </p:cNvSpPr>
          <p:nvPr/>
        </p:nvSpPr>
        <p:spPr bwMode="auto">
          <a:xfrm>
            <a:off x="250825" y="754063"/>
            <a:ext cx="87677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ES_tradnl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863600"/>
            <a:ext cx="8229600" cy="5411788"/>
          </a:xfrm>
        </p:spPr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_tradnl"/>
          </a:p>
        </p:txBody>
      </p:sp>
      <p:sp>
        <p:nvSpPr>
          <p:cNvPr id="5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fld id="{AB74ECFD-27A2-D843-A31A-536B4BAE96EA}" type="datetime1">
              <a:rPr lang="es-ES" smtClean="0"/>
              <a:t>14/11/16</a:t>
            </a:fld>
            <a:endParaRPr lang="es-ES"/>
          </a:p>
        </p:txBody>
      </p:sp>
      <p:sp>
        <p:nvSpPr>
          <p:cNvPr id="6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Informe de Gestión 2016</a:t>
            </a:r>
            <a:endParaRPr lang="es-ES"/>
          </a:p>
        </p:txBody>
      </p:sp>
      <p:sp>
        <p:nvSpPr>
          <p:cNvPr id="7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B9F980E4-0F95-2C42-91BE-C9CDC919E763}" type="slidenum">
              <a:rPr lang="es-ES" smtClean="0"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384175"/>
            <a:ext cx="2057400" cy="5891213"/>
          </a:xfrm>
        </p:spPr>
        <p:txBody>
          <a:bodyPr vert="eaVert"/>
          <a:lstStyle/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384175"/>
            <a:ext cx="6019800" cy="5891213"/>
          </a:xfrm>
        </p:spPr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_tradnl" dirty="0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C645305-A94D-3245-9ACA-8113CA6B2344}" type="datetime1">
              <a:rPr lang="es-ES" smtClean="0"/>
              <a:t>14/11/16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Informe de Gestión 2016</a:t>
            </a:r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9F980E4-0F95-2C42-91BE-C9CDC919E763}" type="slidenum">
              <a:rPr lang="es-ES" smtClean="0"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4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Marcador de título 1"/>
          <p:cNvSpPr>
            <a:spLocks noGrp="1"/>
          </p:cNvSpPr>
          <p:nvPr>
            <p:ph type="title"/>
          </p:nvPr>
        </p:nvSpPr>
        <p:spPr bwMode="auto">
          <a:xfrm>
            <a:off x="287338" y="63500"/>
            <a:ext cx="8586787" cy="69215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altLang="es-ES_tradnl"/>
              <a:t>Clic para editar título</a:t>
            </a:r>
          </a:p>
        </p:txBody>
      </p:sp>
      <p:sp>
        <p:nvSpPr>
          <p:cNvPr id="1027" name="Marcador de texto 2"/>
          <p:cNvSpPr>
            <a:spLocks noGrp="1"/>
          </p:cNvSpPr>
          <p:nvPr>
            <p:ph type="body" idx="1"/>
          </p:nvPr>
        </p:nvSpPr>
        <p:spPr bwMode="auto">
          <a:xfrm>
            <a:off x="457200" y="863600"/>
            <a:ext cx="8229600" cy="536575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altLang="es-ES_tradnl"/>
              <a:t>Haga clic para modificar el estilo de texto del patrón</a:t>
            </a:r>
          </a:p>
          <a:p>
            <a:pPr lvl="1"/>
            <a:r>
              <a:rPr lang="es-ES_tradnl" altLang="es-ES_tradnl"/>
              <a:t>Segundo nivel</a:t>
            </a:r>
          </a:p>
          <a:p>
            <a:pPr lvl="2"/>
            <a:r>
              <a:rPr lang="es-ES_tradnl" altLang="es-ES_tradnl"/>
              <a:t>Tercer nivel</a:t>
            </a:r>
          </a:p>
          <a:p>
            <a:pPr lvl="3"/>
            <a:r>
              <a:rPr lang="es-ES_tradnl" altLang="es-ES_tradnl"/>
              <a:t>Cuarto nivel</a:t>
            </a:r>
          </a:p>
          <a:p>
            <a:pPr lvl="4"/>
            <a:r>
              <a:rPr lang="es-ES_tradnl" altLang="es-ES_tradnl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7464425" y="6483350"/>
            <a:ext cx="106045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100" smtClean="0">
                <a:solidFill>
                  <a:srgbClr val="898989"/>
                </a:solidFill>
                <a:latin typeface="Calibri" charset="0"/>
              </a:defRPr>
            </a:lvl1pPr>
          </a:lstStyle>
          <a:p>
            <a:fld id="{56B126FF-AD46-DF47-8BAD-EE7C8446EF77}" type="datetime1">
              <a:rPr lang="es-ES" smtClean="0"/>
              <a:t>14/11/16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635500" y="6483350"/>
            <a:ext cx="26622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lang="es-ES_tradnl" sz="1100" kern="1200">
                <a:solidFill>
                  <a:srgbClr val="005D6D"/>
                </a:solidFill>
                <a:latin typeface="Calibri" pitchFamily="-108" charset="0"/>
                <a:ea typeface="ＭＳ Ｐゴシック" pitchFamily="-108" charset="-128"/>
                <a:cs typeface="ＭＳ Ｐゴシック" pitchFamily="-108" charset="-128"/>
              </a:defRPr>
            </a:lvl1pPr>
          </a:lstStyle>
          <a:p>
            <a:r>
              <a:rPr lang="es-ES" smtClean="0"/>
              <a:t>Informe de Gestión 2016</a:t>
            </a:r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534400" y="6483350"/>
            <a:ext cx="608013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100" smtClean="0">
                <a:solidFill>
                  <a:srgbClr val="898989"/>
                </a:solidFill>
                <a:latin typeface="Calibri" charset="0"/>
              </a:defRPr>
            </a:lvl1pPr>
          </a:lstStyle>
          <a:p>
            <a:fld id="{B9F980E4-0F95-2C42-91BE-C9CDC919E763}" type="slidenum">
              <a:rPr lang="es-ES" smtClean="0"/>
              <a:t>‹Nr.›</a:t>
            </a:fld>
            <a:endParaRPr lang="es-ES"/>
          </a:p>
        </p:txBody>
      </p:sp>
      <p:sp>
        <p:nvSpPr>
          <p:cNvPr id="1031" name="CuadroTexto 5"/>
          <p:cNvSpPr>
            <a:spLocks noChangeArrowheads="1"/>
          </p:cNvSpPr>
          <p:nvPr/>
        </p:nvSpPr>
        <p:spPr bwMode="auto">
          <a:xfrm rot="10800000" flipV="1">
            <a:off x="1588" y="9525"/>
            <a:ext cx="9144000" cy="71438"/>
          </a:xfrm>
          <a:custGeom>
            <a:avLst/>
            <a:gdLst>
              <a:gd name="T0" fmla="*/ 0 w 8991600"/>
              <a:gd name="T1" fmla="*/ 0 h 369332"/>
              <a:gd name="T2" fmla="*/ 11780444 w 8991600"/>
              <a:gd name="T3" fmla="*/ 0 h 369332"/>
              <a:gd name="T4" fmla="*/ 11780444 w 8991600"/>
              <a:gd name="T5" fmla="*/ 1 h 369332"/>
              <a:gd name="T6" fmla="*/ 0 w 8991600"/>
              <a:gd name="T7" fmla="*/ 1 h 369332"/>
              <a:gd name="T8" fmla="*/ 0 w 8991600"/>
              <a:gd name="T9" fmla="*/ 0 h 36933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8991600"/>
              <a:gd name="T16" fmla="*/ 0 h 369332"/>
              <a:gd name="T17" fmla="*/ 8991600 w 8991600"/>
              <a:gd name="T18" fmla="*/ 369332 h 369332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8991600" h="369332">
                <a:moveTo>
                  <a:pt x="0" y="0"/>
                </a:moveTo>
                <a:lnTo>
                  <a:pt x="8991600" y="0"/>
                </a:lnTo>
                <a:lnTo>
                  <a:pt x="8991600" y="369332"/>
                </a:lnTo>
                <a:lnTo>
                  <a:pt x="0" y="369332"/>
                </a:lnTo>
                <a:lnTo>
                  <a:pt x="0" y="0"/>
                </a:lnTo>
                <a:close/>
              </a:path>
            </a:pathLst>
          </a:custGeom>
          <a:solidFill>
            <a:srgbClr val="007D86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endParaRPr lang="es-ES_tradnl"/>
          </a:p>
        </p:txBody>
      </p:sp>
      <p:sp>
        <p:nvSpPr>
          <p:cNvPr id="1032" name="CuadroTexto 4"/>
          <p:cNvSpPr>
            <a:spLocks noChangeArrowheads="1"/>
          </p:cNvSpPr>
          <p:nvPr/>
        </p:nvSpPr>
        <p:spPr bwMode="auto">
          <a:xfrm rot="10800000" flipV="1">
            <a:off x="0" y="0"/>
            <a:ext cx="9144000" cy="36513"/>
          </a:xfrm>
          <a:custGeom>
            <a:avLst/>
            <a:gdLst>
              <a:gd name="T0" fmla="*/ 0 w 8991600"/>
              <a:gd name="T1" fmla="*/ 0 h 369332"/>
              <a:gd name="T2" fmla="*/ 11569793 w 8991600"/>
              <a:gd name="T3" fmla="*/ 0 h 369332"/>
              <a:gd name="T4" fmla="*/ 11569793 w 8991600"/>
              <a:gd name="T5" fmla="*/ 0 h 369332"/>
              <a:gd name="T6" fmla="*/ 0 w 8991600"/>
              <a:gd name="T7" fmla="*/ 0 h 369332"/>
              <a:gd name="T8" fmla="*/ 0 w 8991600"/>
              <a:gd name="T9" fmla="*/ 0 h 36933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8991600"/>
              <a:gd name="T16" fmla="*/ 0 h 369332"/>
              <a:gd name="T17" fmla="*/ 8991600 w 8991600"/>
              <a:gd name="T18" fmla="*/ 369332 h 369332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8991600" h="369332">
                <a:moveTo>
                  <a:pt x="0" y="0"/>
                </a:moveTo>
                <a:lnTo>
                  <a:pt x="8991600" y="0"/>
                </a:lnTo>
                <a:lnTo>
                  <a:pt x="8991600" y="369332"/>
                </a:lnTo>
                <a:lnTo>
                  <a:pt x="0" y="369332"/>
                </a:lnTo>
                <a:lnTo>
                  <a:pt x="0" y="0"/>
                </a:lnTo>
                <a:close/>
              </a:path>
            </a:pathLst>
          </a:custGeom>
          <a:solidFill>
            <a:srgbClr val="F1C835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endParaRPr lang="es-ES_tradnl"/>
          </a:p>
        </p:txBody>
      </p:sp>
      <p:pic>
        <p:nvPicPr>
          <p:cNvPr id="1033" name="Imagen 1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6417233"/>
            <a:ext cx="3851864" cy="4312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103083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</p:sldLayoutIdLst>
  <p:hf hdr="0" dt="0"/>
  <p:txStyles>
    <p:titleStyle>
      <a:lvl1pPr algn="l" defTabSz="457200" rtl="0" eaLnBrk="1" fontAlgn="base" hangingPunct="1">
        <a:spcBef>
          <a:spcPct val="0"/>
        </a:spcBef>
        <a:spcAft>
          <a:spcPct val="0"/>
        </a:spcAft>
        <a:defRPr lang="es-ES_tradnl" sz="3200" kern="1200" dirty="0">
          <a:solidFill>
            <a:srgbClr val="005D6D"/>
          </a:solidFill>
          <a:latin typeface="+mj-lt"/>
          <a:ea typeface="ＭＳ Ｐゴシック" pitchFamily="-108" charset="-128"/>
          <a:cs typeface="ＭＳ Ｐゴシック" pitchFamily="-108" charset="-128"/>
        </a:defRPr>
      </a:lvl1pPr>
      <a:lvl2pPr algn="l" defTabSz="457200" rtl="0" eaLnBrk="1" fontAlgn="base" hangingPunct="1">
        <a:spcBef>
          <a:spcPct val="0"/>
        </a:spcBef>
        <a:spcAft>
          <a:spcPct val="0"/>
        </a:spcAft>
        <a:defRPr sz="3200">
          <a:solidFill>
            <a:srgbClr val="005D6D"/>
          </a:solidFill>
          <a:latin typeface="Calibri" pitchFamily="-109" charset="0"/>
          <a:ea typeface="ＭＳ Ｐゴシック" pitchFamily="-109" charset="-128"/>
          <a:cs typeface="ＭＳ Ｐゴシック" pitchFamily="-109" charset="-128"/>
        </a:defRPr>
      </a:lvl2pPr>
      <a:lvl3pPr algn="l" defTabSz="457200" rtl="0" eaLnBrk="1" fontAlgn="base" hangingPunct="1">
        <a:spcBef>
          <a:spcPct val="0"/>
        </a:spcBef>
        <a:spcAft>
          <a:spcPct val="0"/>
        </a:spcAft>
        <a:defRPr sz="3200">
          <a:solidFill>
            <a:srgbClr val="005D6D"/>
          </a:solidFill>
          <a:latin typeface="Calibri" pitchFamily="-109" charset="0"/>
          <a:ea typeface="ＭＳ Ｐゴシック" pitchFamily="-109" charset="-128"/>
          <a:cs typeface="ＭＳ Ｐゴシック" pitchFamily="-109" charset="-128"/>
        </a:defRPr>
      </a:lvl3pPr>
      <a:lvl4pPr algn="l" defTabSz="457200" rtl="0" eaLnBrk="1" fontAlgn="base" hangingPunct="1">
        <a:spcBef>
          <a:spcPct val="0"/>
        </a:spcBef>
        <a:spcAft>
          <a:spcPct val="0"/>
        </a:spcAft>
        <a:defRPr sz="3200">
          <a:solidFill>
            <a:srgbClr val="005D6D"/>
          </a:solidFill>
          <a:latin typeface="Calibri" pitchFamily="-109" charset="0"/>
          <a:ea typeface="ＭＳ Ｐゴシック" pitchFamily="-109" charset="-128"/>
          <a:cs typeface="ＭＳ Ｐゴシック" pitchFamily="-109" charset="-128"/>
        </a:defRPr>
      </a:lvl4pPr>
      <a:lvl5pPr algn="l" defTabSz="457200" rtl="0" eaLnBrk="1" fontAlgn="base" hangingPunct="1">
        <a:spcBef>
          <a:spcPct val="0"/>
        </a:spcBef>
        <a:spcAft>
          <a:spcPct val="0"/>
        </a:spcAft>
        <a:defRPr sz="3200">
          <a:solidFill>
            <a:srgbClr val="005D6D"/>
          </a:solidFill>
          <a:latin typeface="Calibri" pitchFamily="-109" charset="0"/>
          <a:ea typeface="ＭＳ Ｐゴシック" pitchFamily="-109" charset="-128"/>
          <a:cs typeface="ＭＳ Ｐゴシック" pitchFamily="-109" charset="-128"/>
        </a:defRPr>
      </a:lvl5pPr>
      <a:lvl6pPr marL="457200" algn="l" defTabSz="457200" rtl="0" eaLnBrk="1" fontAlgn="base" hangingPunct="1">
        <a:spcBef>
          <a:spcPct val="0"/>
        </a:spcBef>
        <a:spcAft>
          <a:spcPct val="0"/>
        </a:spcAft>
        <a:defRPr sz="3600">
          <a:solidFill>
            <a:srgbClr val="C8103A"/>
          </a:solidFill>
          <a:latin typeface="Calibri" pitchFamily="-109" charset="0"/>
          <a:ea typeface="ＭＳ Ｐゴシック" pitchFamily="-109" charset="-128"/>
          <a:cs typeface="ＭＳ Ｐゴシック" pitchFamily="-109" charset="-128"/>
        </a:defRPr>
      </a:lvl6pPr>
      <a:lvl7pPr marL="914400" algn="l" defTabSz="457200" rtl="0" eaLnBrk="1" fontAlgn="base" hangingPunct="1">
        <a:spcBef>
          <a:spcPct val="0"/>
        </a:spcBef>
        <a:spcAft>
          <a:spcPct val="0"/>
        </a:spcAft>
        <a:defRPr sz="3600">
          <a:solidFill>
            <a:srgbClr val="C8103A"/>
          </a:solidFill>
          <a:latin typeface="Calibri" pitchFamily="-109" charset="0"/>
          <a:ea typeface="ＭＳ Ｐゴシック" pitchFamily="-109" charset="-128"/>
          <a:cs typeface="ＭＳ Ｐゴシック" pitchFamily="-109" charset="-128"/>
        </a:defRPr>
      </a:lvl7pPr>
      <a:lvl8pPr marL="1371600" algn="l" defTabSz="457200" rtl="0" eaLnBrk="1" fontAlgn="base" hangingPunct="1">
        <a:spcBef>
          <a:spcPct val="0"/>
        </a:spcBef>
        <a:spcAft>
          <a:spcPct val="0"/>
        </a:spcAft>
        <a:defRPr sz="3600">
          <a:solidFill>
            <a:srgbClr val="C8103A"/>
          </a:solidFill>
          <a:latin typeface="Calibri" pitchFamily="-109" charset="0"/>
          <a:ea typeface="ＭＳ Ｐゴシック" pitchFamily="-109" charset="-128"/>
          <a:cs typeface="ＭＳ Ｐゴシック" pitchFamily="-109" charset="-128"/>
        </a:defRPr>
      </a:lvl8pPr>
      <a:lvl9pPr marL="1828800" algn="l" defTabSz="457200" rtl="0" eaLnBrk="1" fontAlgn="base" hangingPunct="1">
        <a:spcBef>
          <a:spcPct val="0"/>
        </a:spcBef>
        <a:spcAft>
          <a:spcPct val="0"/>
        </a:spcAft>
        <a:defRPr sz="3600">
          <a:solidFill>
            <a:srgbClr val="C8103A"/>
          </a:solidFill>
          <a:latin typeface="Calibri" pitchFamily="-109" charset="0"/>
          <a:ea typeface="ＭＳ Ｐゴシック" pitchFamily="-109" charset="-128"/>
          <a:cs typeface="ＭＳ Ｐゴシック" pitchFamily="-109" charset="-128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Clr>
          <a:srgbClr val="31859C"/>
        </a:buClr>
        <a:buSzPct val="90000"/>
        <a:buFont typeface="Lucida Grande" charset="0"/>
        <a:buChar char="●"/>
        <a:defRPr lang="es-ES_tradnl" sz="3200" kern="1200" dirty="0">
          <a:solidFill>
            <a:schemeClr val="tx1"/>
          </a:solidFill>
          <a:latin typeface="+mn-lt"/>
          <a:ea typeface="ＭＳ Ｐゴシック" pitchFamily="-108" charset="-128"/>
          <a:cs typeface="ＭＳ Ｐゴシック" pitchFamily="-108" charset="-128"/>
        </a:defRPr>
      </a:lvl1pPr>
      <a:lvl2pPr marL="742950" indent="-285750" algn="l" defTabSz="457200" rtl="0" eaLnBrk="1" fontAlgn="base" hangingPunct="1">
        <a:spcBef>
          <a:spcPct val="20000"/>
        </a:spcBef>
        <a:spcAft>
          <a:spcPct val="0"/>
        </a:spcAft>
        <a:buClr>
          <a:srgbClr val="31859C"/>
        </a:buClr>
        <a:buFont typeface="Wingdings" charset="2"/>
        <a:buChar char="§"/>
        <a:defRPr lang="es-ES_tradnl" sz="3200" kern="1200" dirty="0">
          <a:solidFill>
            <a:schemeClr val="tx1"/>
          </a:solidFill>
          <a:latin typeface="+mn-lt"/>
          <a:ea typeface="ＭＳ Ｐゴシック" pitchFamily="-108" charset="-128"/>
          <a:cs typeface="ＭＳ Ｐゴシック" pitchFamily="-108" charset="-128"/>
        </a:defRPr>
      </a:lvl2pPr>
      <a:lvl3pPr marL="1143000" indent="-228600" algn="l" defTabSz="457200" rtl="0" eaLnBrk="1" fontAlgn="base" hangingPunct="1">
        <a:spcBef>
          <a:spcPct val="20000"/>
        </a:spcBef>
        <a:spcAft>
          <a:spcPct val="0"/>
        </a:spcAft>
        <a:buClr>
          <a:srgbClr val="31859C"/>
        </a:buClr>
        <a:buFont typeface="Arial" charset="0"/>
        <a:buChar char="•"/>
        <a:defRPr lang="es-ES_tradnl" sz="3200" kern="1200" dirty="0">
          <a:solidFill>
            <a:schemeClr val="tx1"/>
          </a:solidFill>
          <a:latin typeface="+mn-lt"/>
          <a:ea typeface="ＭＳ Ｐゴシック" pitchFamily="-108" charset="-128"/>
          <a:cs typeface="ＭＳ Ｐゴシック" pitchFamily="-108" charset="-128"/>
        </a:defRPr>
      </a:lvl3pPr>
      <a:lvl4pPr marL="1600200" indent="-228600" algn="l" defTabSz="457200" rtl="0" eaLnBrk="1" fontAlgn="base" hangingPunct="1">
        <a:spcBef>
          <a:spcPct val="20000"/>
        </a:spcBef>
        <a:spcAft>
          <a:spcPct val="0"/>
        </a:spcAft>
        <a:buClr>
          <a:srgbClr val="31859C"/>
        </a:buClr>
        <a:buFont typeface="Arial" charset="0"/>
        <a:buChar char="–"/>
        <a:defRPr lang="es-ES_tradnl" sz="3200" kern="1200" dirty="0">
          <a:solidFill>
            <a:schemeClr val="tx1"/>
          </a:solidFill>
          <a:latin typeface="+mn-lt"/>
          <a:ea typeface="ＭＳ Ｐゴシック" pitchFamily="-108" charset="-128"/>
          <a:cs typeface="ＭＳ Ｐゴシック" pitchFamily="-108" charset="-128"/>
        </a:defRPr>
      </a:lvl4pPr>
      <a:lvl5pPr marL="2057400" indent="-228600" algn="l" defTabSz="457200" rtl="0" eaLnBrk="1" fontAlgn="base" hangingPunct="1">
        <a:spcBef>
          <a:spcPct val="20000"/>
        </a:spcBef>
        <a:spcAft>
          <a:spcPct val="0"/>
        </a:spcAft>
        <a:buClr>
          <a:srgbClr val="31859C"/>
        </a:buClr>
        <a:buFont typeface="Arial" charset="0"/>
        <a:buChar char="»"/>
        <a:defRPr lang="es-ES_tradnl" sz="3200" kern="1200" dirty="0">
          <a:solidFill>
            <a:schemeClr val="tx1"/>
          </a:solidFill>
          <a:latin typeface="+mn-lt"/>
          <a:ea typeface="ＭＳ Ｐゴシック" pitchFamily="-108" charset="-128"/>
          <a:cs typeface="ＭＳ Ｐゴシック" pitchFamily="-108" charset="-128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_tradnl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openxmlformats.org/officeDocument/2006/relationships/chart" Target="../charts/char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 dirty="0" smtClean="0"/>
              <a:t>Informe de Gestión de </a:t>
            </a:r>
            <a:r>
              <a:rPr lang="es-ES" dirty="0" err="1" smtClean="0"/>
              <a:t>RedIRIS</a:t>
            </a:r>
            <a:r>
              <a:rPr lang="es-ES" dirty="0" smtClean="0"/>
              <a:t> 2016</a:t>
            </a:r>
            <a:endParaRPr lang="es-ES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ES" dirty="0" smtClean="0"/>
              <a:t>Tomás de Miguel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61608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2015 : Resumen de ejecución de </a:t>
            </a:r>
            <a:r>
              <a:rPr lang="es-ES" dirty="0" err="1" smtClean="0"/>
              <a:t>RedIRIS</a:t>
            </a:r>
            <a:r>
              <a:rPr lang="es-ES" dirty="0" smtClean="0"/>
              <a:t>-NOVA</a:t>
            </a:r>
            <a:endParaRPr lang="es-ES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Informe de Gestión 2016</a:t>
            </a:r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980E4-0F95-2C42-91BE-C9CDC919E763}" type="slidenum">
              <a:rPr lang="es-ES" smtClean="0"/>
              <a:t>2</a:t>
            </a:fld>
            <a:endParaRPr lang="es-ES"/>
          </a:p>
        </p:txBody>
      </p:sp>
      <p:pic>
        <p:nvPicPr>
          <p:cNvPr id="4" name="Imagen 3" descr="RedIRIS-NOVA-2015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338" y="950698"/>
            <a:ext cx="5356380" cy="3637142"/>
          </a:xfrm>
          <a:prstGeom prst="rect">
            <a:avLst/>
          </a:prstGeom>
        </p:spPr>
      </p:pic>
      <p:graphicFrame>
        <p:nvGraphicFramePr>
          <p:cNvPr id="3" name="Gráfico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18988753"/>
              </p:ext>
            </p:extLst>
          </p:nvPr>
        </p:nvGraphicFramePr>
        <p:xfrm>
          <a:off x="4099217" y="3719464"/>
          <a:ext cx="4774908" cy="25758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CuadroTexto 4"/>
          <p:cNvSpPr txBox="1"/>
          <p:nvPr/>
        </p:nvSpPr>
        <p:spPr>
          <a:xfrm>
            <a:off x="5900888" y="1157760"/>
            <a:ext cx="285783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smtClean="0"/>
              <a:t>14.800 Km de fibra</a:t>
            </a:r>
          </a:p>
          <a:p>
            <a:r>
              <a:rPr lang="es-ES" dirty="0" smtClean="0"/>
              <a:t>96 Puntos de presencia</a:t>
            </a:r>
          </a:p>
          <a:p>
            <a:r>
              <a:rPr lang="es-ES" dirty="0" smtClean="0"/>
              <a:t>200 circuitos 10G operativos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87913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2015: Esfuerzo en inversión</a:t>
            </a:r>
            <a:endParaRPr lang="es-ES" dirty="0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Informe de Gestión 2016</a:t>
            </a:r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980E4-0F95-2C42-91BE-C9CDC919E763}" type="slidenum">
              <a:rPr lang="es-ES" smtClean="0"/>
              <a:t>3</a:t>
            </a:fld>
            <a:endParaRPr lang="es-ES"/>
          </a:p>
        </p:txBody>
      </p:sp>
      <p:sp>
        <p:nvSpPr>
          <p:cNvPr id="4" name="CuadroTexto 3"/>
          <p:cNvSpPr txBox="1"/>
          <p:nvPr/>
        </p:nvSpPr>
        <p:spPr>
          <a:xfrm>
            <a:off x="140464" y="5287680"/>
            <a:ext cx="158859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5400" dirty="0" smtClean="0"/>
              <a:t>2015</a:t>
            </a:r>
            <a:endParaRPr lang="es-ES" sz="5400" dirty="0"/>
          </a:p>
        </p:txBody>
      </p:sp>
      <p:grpSp>
        <p:nvGrpSpPr>
          <p:cNvPr id="34" name="Agrupar 33"/>
          <p:cNvGrpSpPr/>
          <p:nvPr/>
        </p:nvGrpSpPr>
        <p:grpSpPr>
          <a:xfrm>
            <a:off x="5173338" y="5287680"/>
            <a:ext cx="1567580" cy="1031501"/>
            <a:chOff x="5073219" y="3619522"/>
            <a:chExt cx="1567580" cy="1031501"/>
          </a:xfrm>
        </p:grpSpPr>
        <p:sp>
          <p:nvSpPr>
            <p:cNvPr id="17" name="Redondear rectángulo de esquina del mismo lado 16"/>
            <p:cNvSpPr/>
            <p:nvPr/>
          </p:nvSpPr>
          <p:spPr>
            <a:xfrm>
              <a:off x="5073219" y="3925263"/>
              <a:ext cx="1567580" cy="725760"/>
            </a:xfrm>
            <a:prstGeom prst="round2SameRect">
              <a:avLst>
                <a:gd name="adj1" fmla="val 16450"/>
                <a:gd name="adj2" fmla="val 3655"/>
              </a:avLst>
            </a:prstGeom>
            <a:noFill/>
            <a:ln w="101600">
              <a:solidFill>
                <a:srgbClr val="FF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18" name="Redondear rectángulo de esquina del mismo lado 17"/>
            <p:cNvSpPr/>
            <p:nvPr/>
          </p:nvSpPr>
          <p:spPr>
            <a:xfrm>
              <a:off x="5252811" y="3619522"/>
              <a:ext cx="424492" cy="304243"/>
            </a:xfrm>
            <a:prstGeom prst="round2SameRect">
              <a:avLst>
                <a:gd name="adj1" fmla="val 31443"/>
                <a:gd name="adj2" fmla="val 3655"/>
              </a:avLst>
            </a:prstGeom>
            <a:noFill/>
            <a:ln w="101600">
              <a:solidFill>
                <a:srgbClr val="FF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19" name="Redondear rectángulo de esquina del mismo lado 18"/>
            <p:cNvSpPr/>
            <p:nvPr/>
          </p:nvSpPr>
          <p:spPr>
            <a:xfrm>
              <a:off x="6050314" y="3619522"/>
              <a:ext cx="424492" cy="304243"/>
            </a:xfrm>
            <a:prstGeom prst="round2SameRect">
              <a:avLst>
                <a:gd name="adj1" fmla="val 31443"/>
                <a:gd name="adj2" fmla="val 3655"/>
              </a:avLst>
            </a:prstGeom>
            <a:noFill/>
            <a:ln w="101600">
              <a:solidFill>
                <a:srgbClr val="FF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grpSp>
        <p:nvGrpSpPr>
          <p:cNvPr id="21" name="Agrupar 20"/>
          <p:cNvGrpSpPr/>
          <p:nvPr/>
        </p:nvGrpSpPr>
        <p:grpSpPr>
          <a:xfrm>
            <a:off x="6841037" y="5281910"/>
            <a:ext cx="1567580" cy="1031501"/>
            <a:chOff x="5073219" y="3619522"/>
            <a:chExt cx="1567580" cy="1031501"/>
          </a:xfrm>
        </p:grpSpPr>
        <p:sp>
          <p:nvSpPr>
            <p:cNvPr id="22" name="Redondear rectángulo de esquina del mismo lado 21"/>
            <p:cNvSpPr/>
            <p:nvPr/>
          </p:nvSpPr>
          <p:spPr>
            <a:xfrm>
              <a:off x="5073219" y="3925263"/>
              <a:ext cx="1567580" cy="725760"/>
            </a:xfrm>
            <a:prstGeom prst="round2SameRect">
              <a:avLst>
                <a:gd name="adj1" fmla="val 16450"/>
                <a:gd name="adj2" fmla="val 3655"/>
              </a:avLst>
            </a:prstGeom>
            <a:noFill/>
            <a:ln w="101600">
              <a:solidFill>
                <a:srgbClr val="008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23" name="Redondear rectángulo de esquina del mismo lado 22"/>
            <p:cNvSpPr/>
            <p:nvPr/>
          </p:nvSpPr>
          <p:spPr>
            <a:xfrm>
              <a:off x="5252811" y="3619522"/>
              <a:ext cx="424492" cy="304243"/>
            </a:xfrm>
            <a:prstGeom prst="round2SameRect">
              <a:avLst>
                <a:gd name="adj1" fmla="val 31443"/>
                <a:gd name="adj2" fmla="val 3655"/>
              </a:avLst>
            </a:prstGeom>
            <a:noFill/>
            <a:ln w="101600">
              <a:solidFill>
                <a:srgbClr val="008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24" name="Redondear rectángulo de esquina del mismo lado 23"/>
            <p:cNvSpPr/>
            <p:nvPr/>
          </p:nvSpPr>
          <p:spPr>
            <a:xfrm>
              <a:off x="6050314" y="3619522"/>
              <a:ext cx="424492" cy="304243"/>
            </a:xfrm>
            <a:prstGeom prst="round2SameRect">
              <a:avLst>
                <a:gd name="adj1" fmla="val 31443"/>
                <a:gd name="adj2" fmla="val 3655"/>
              </a:avLst>
            </a:prstGeom>
            <a:noFill/>
            <a:ln w="101600">
              <a:solidFill>
                <a:srgbClr val="008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sp>
        <p:nvSpPr>
          <p:cNvPr id="36" name="CuadroTexto 35"/>
          <p:cNvSpPr txBox="1"/>
          <p:nvPr/>
        </p:nvSpPr>
        <p:spPr>
          <a:xfrm>
            <a:off x="5500503" y="5652325"/>
            <a:ext cx="954107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sz="2000" b="1" dirty="0" smtClean="0">
                <a:solidFill>
                  <a:srgbClr val="FF0000"/>
                </a:solidFill>
                <a:latin typeface="+mj-lt"/>
              </a:rPr>
              <a:t>RED</a:t>
            </a:r>
          </a:p>
          <a:p>
            <a:pPr algn="ctr"/>
            <a:r>
              <a:rPr lang="es-ES" sz="1200" b="1" dirty="0" smtClean="0">
                <a:solidFill>
                  <a:srgbClr val="FF0000"/>
                </a:solidFill>
                <a:latin typeface="+mj-lt"/>
              </a:rPr>
              <a:t>(óptica e IP)</a:t>
            </a:r>
            <a:endParaRPr lang="es-ES" sz="12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37" name="CuadroTexto 36"/>
          <p:cNvSpPr txBox="1"/>
          <p:nvPr/>
        </p:nvSpPr>
        <p:spPr>
          <a:xfrm>
            <a:off x="6776563" y="5686885"/>
            <a:ext cx="169994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b="1" dirty="0" smtClean="0">
                <a:solidFill>
                  <a:srgbClr val="008000"/>
                </a:solidFill>
                <a:latin typeface="+mj-lt"/>
              </a:rPr>
              <a:t>SISTEMAS</a:t>
            </a:r>
          </a:p>
          <a:p>
            <a:pPr algn="ctr"/>
            <a:r>
              <a:rPr lang="es-ES" sz="1000" b="1" dirty="0" smtClean="0">
                <a:solidFill>
                  <a:srgbClr val="008000"/>
                </a:solidFill>
                <a:latin typeface="+mj-lt"/>
              </a:rPr>
              <a:t>(computo, almacenamiento)</a:t>
            </a:r>
            <a:endParaRPr lang="es-ES" sz="1000" b="1" dirty="0">
              <a:solidFill>
                <a:srgbClr val="008000"/>
              </a:solidFill>
              <a:latin typeface="+mj-lt"/>
            </a:endParaRPr>
          </a:p>
        </p:txBody>
      </p:sp>
      <p:pic>
        <p:nvPicPr>
          <p:cNvPr id="7" name="Imagen 6" descr="23199746080_a572cdd41f_c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5522" y="786827"/>
            <a:ext cx="2084918" cy="5622741"/>
          </a:xfrm>
          <a:prstGeom prst="rect">
            <a:avLst/>
          </a:prstGeom>
        </p:spPr>
      </p:pic>
      <p:sp>
        <p:nvSpPr>
          <p:cNvPr id="62" name="Rectángulo 61"/>
          <p:cNvSpPr/>
          <p:nvPr/>
        </p:nvSpPr>
        <p:spPr>
          <a:xfrm>
            <a:off x="2205522" y="781393"/>
            <a:ext cx="2084918" cy="438409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grpSp>
        <p:nvGrpSpPr>
          <p:cNvPr id="92" name="Agrupar 91"/>
          <p:cNvGrpSpPr/>
          <p:nvPr/>
        </p:nvGrpSpPr>
        <p:grpSpPr>
          <a:xfrm>
            <a:off x="5173338" y="4457543"/>
            <a:ext cx="3235279" cy="1038643"/>
            <a:chOff x="5173338" y="4448962"/>
            <a:chExt cx="3235279" cy="1038643"/>
          </a:xfrm>
        </p:grpSpPr>
        <p:grpSp>
          <p:nvGrpSpPr>
            <p:cNvPr id="93" name="Agrupar 92"/>
            <p:cNvGrpSpPr/>
            <p:nvPr/>
          </p:nvGrpSpPr>
          <p:grpSpPr>
            <a:xfrm>
              <a:off x="5173338" y="4448962"/>
              <a:ext cx="3235279" cy="1038643"/>
              <a:chOff x="5158923" y="2755522"/>
              <a:chExt cx="3235279" cy="1038643"/>
            </a:xfrm>
          </p:grpSpPr>
          <p:sp>
            <p:nvSpPr>
              <p:cNvPr id="95" name="Redondear rectángulo de esquina del mismo lado 94"/>
              <p:cNvSpPr/>
              <p:nvPr/>
            </p:nvSpPr>
            <p:spPr>
              <a:xfrm>
                <a:off x="5158923" y="3068405"/>
                <a:ext cx="3235279" cy="725760"/>
              </a:xfrm>
              <a:prstGeom prst="round2SameRect">
                <a:avLst>
                  <a:gd name="adj1" fmla="val 16450"/>
                  <a:gd name="adj2" fmla="val 3655"/>
                </a:avLst>
              </a:prstGeom>
              <a:solidFill>
                <a:schemeClr val="bg1"/>
              </a:solidFill>
              <a:ln w="101600">
                <a:solidFill>
                  <a:srgbClr val="0000FF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96" name="Redondear rectángulo de esquina del mismo lado 95"/>
              <p:cNvSpPr/>
              <p:nvPr/>
            </p:nvSpPr>
            <p:spPr>
              <a:xfrm>
                <a:off x="5331656" y="2759252"/>
                <a:ext cx="424492" cy="304243"/>
              </a:xfrm>
              <a:prstGeom prst="round2SameRect">
                <a:avLst>
                  <a:gd name="adj1" fmla="val 31443"/>
                  <a:gd name="adj2" fmla="val 3655"/>
                </a:avLst>
              </a:prstGeom>
              <a:solidFill>
                <a:schemeClr val="bg1"/>
              </a:solidFill>
              <a:ln w="101600">
                <a:solidFill>
                  <a:srgbClr val="0000FF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97" name="Redondear rectángulo de esquina del mismo lado 96"/>
              <p:cNvSpPr/>
              <p:nvPr/>
            </p:nvSpPr>
            <p:spPr>
              <a:xfrm>
                <a:off x="6129159" y="2759252"/>
                <a:ext cx="424492" cy="304243"/>
              </a:xfrm>
              <a:prstGeom prst="round2SameRect">
                <a:avLst>
                  <a:gd name="adj1" fmla="val 31443"/>
                  <a:gd name="adj2" fmla="val 3655"/>
                </a:avLst>
              </a:prstGeom>
              <a:solidFill>
                <a:schemeClr val="bg1"/>
              </a:solidFill>
              <a:ln w="101600">
                <a:solidFill>
                  <a:srgbClr val="0000FF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98" name="Redondear rectángulo de esquina del mismo lado 97"/>
              <p:cNvSpPr/>
              <p:nvPr/>
            </p:nvSpPr>
            <p:spPr>
              <a:xfrm>
                <a:off x="6999355" y="2755522"/>
                <a:ext cx="424492" cy="304243"/>
              </a:xfrm>
              <a:prstGeom prst="round2SameRect">
                <a:avLst>
                  <a:gd name="adj1" fmla="val 31443"/>
                  <a:gd name="adj2" fmla="val 3655"/>
                </a:avLst>
              </a:prstGeom>
              <a:solidFill>
                <a:schemeClr val="bg1"/>
              </a:solidFill>
              <a:ln w="101600">
                <a:solidFill>
                  <a:srgbClr val="0000FF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99" name="Redondear rectángulo de esquina del mismo lado 98"/>
              <p:cNvSpPr/>
              <p:nvPr/>
            </p:nvSpPr>
            <p:spPr>
              <a:xfrm>
                <a:off x="7796858" y="2755522"/>
                <a:ext cx="424492" cy="304243"/>
              </a:xfrm>
              <a:prstGeom prst="round2SameRect">
                <a:avLst>
                  <a:gd name="adj1" fmla="val 31443"/>
                  <a:gd name="adj2" fmla="val 3655"/>
                </a:avLst>
              </a:prstGeom>
              <a:solidFill>
                <a:schemeClr val="bg1"/>
              </a:solidFill>
              <a:ln w="101600">
                <a:solidFill>
                  <a:srgbClr val="0000FF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</p:grpSp>
        <p:sp>
          <p:nvSpPr>
            <p:cNvPr id="94" name="CuadroTexto 93"/>
            <p:cNvSpPr txBox="1"/>
            <p:nvPr/>
          </p:nvSpPr>
          <p:spPr>
            <a:xfrm>
              <a:off x="5931661" y="4918348"/>
              <a:ext cx="181875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s-ES" b="1" dirty="0" smtClean="0">
                  <a:solidFill>
                    <a:srgbClr val="0000FF"/>
                  </a:solidFill>
                </a:rPr>
                <a:t>VIRTUALIZACION</a:t>
              </a:r>
              <a:endParaRPr lang="es-ES" b="1" dirty="0">
                <a:solidFill>
                  <a:srgbClr val="0000FF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36864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2016: Consolidación y nuevos servicios</a:t>
            </a:r>
            <a:endParaRPr lang="es-ES" dirty="0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Informe de Gestión 2016</a:t>
            </a:r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980E4-0F95-2C42-91BE-C9CDC919E763}" type="slidenum">
              <a:rPr lang="es-ES" smtClean="0"/>
              <a:t>4</a:t>
            </a:fld>
            <a:endParaRPr lang="es-ES"/>
          </a:p>
        </p:txBody>
      </p:sp>
      <p:sp>
        <p:nvSpPr>
          <p:cNvPr id="4" name="CuadroTexto 3"/>
          <p:cNvSpPr txBox="1"/>
          <p:nvPr/>
        </p:nvSpPr>
        <p:spPr>
          <a:xfrm>
            <a:off x="140464" y="5287680"/>
            <a:ext cx="158859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5400" dirty="0" smtClean="0"/>
              <a:t>2015</a:t>
            </a:r>
            <a:endParaRPr lang="es-ES" sz="5400" dirty="0"/>
          </a:p>
        </p:txBody>
      </p:sp>
      <p:sp>
        <p:nvSpPr>
          <p:cNvPr id="5" name="CuadroTexto 4"/>
          <p:cNvSpPr txBox="1"/>
          <p:nvPr/>
        </p:nvSpPr>
        <p:spPr>
          <a:xfrm>
            <a:off x="142693" y="2701261"/>
            <a:ext cx="158859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5400" dirty="0" smtClean="0"/>
              <a:t>2016</a:t>
            </a:r>
            <a:endParaRPr lang="es-ES" sz="5400" dirty="0"/>
          </a:p>
        </p:txBody>
      </p:sp>
      <p:grpSp>
        <p:nvGrpSpPr>
          <p:cNvPr id="34" name="Agrupar 33"/>
          <p:cNvGrpSpPr/>
          <p:nvPr/>
        </p:nvGrpSpPr>
        <p:grpSpPr>
          <a:xfrm>
            <a:off x="5173338" y="5287680"/>
            <a:ext cx="1567580" cy="1031501"/>
            <a:chOff x="5073219" y="3619522"/>
            <a:chExt cx="1567580" cy="1031501"/>
          </a:xfrm>
        </p:grpSpPr>
        <p:sp>
          <p:nvSpPr>
            <p:cNvPr id="17" name="Redondear rectángulo de esquina del mismo lado 16"/>
            <p:cNvSpPr/>
            <p:nvPr/>
          </p:nvSpPr>
          <p:spPr>
            <a:xfrm>
              <a:off x="5073219" y="3925263"/>
              <a:ext cx="1567580" cy="725760"/>
            </a:xfrm>
            <a:prstGeom prst="round2SameRect">
              <a:avLst>
                <a:gd name="adj1" fmla="val 16450"/>
                <a:gd name="adj2" fmla="val 3655"/>
              </a:avLst>
            </a:prstGeom>
            <a:noFill/>
            <a:ln w="101600">
              <a:solidFill>
                <a:srgbClr val="FF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18" name="Redondear rectángulo de esquina del mismo lado 17"/>
            <p:cNvSpPr/>
            <p:nvPr/>
          </p:nvSpPr>
          <p:spPr>
            <a:xfrm>
              <a:off x="5252811" y="3619522"/>
              <a:ext cx="424492" cy="304243"/>
            </a:xfrm>
            <a:prstGeom prst="round2SameRect">
              <a:avLst>
                <a:gd name="adj1" fmla="val 31443"/>
                <a:gd name="adj2" fmla="val 3655"/>
              </a:avLst>
            </a:prstGeom>
            <a:noFill/>
            <a:ln w="101600">
              <a:solidFill>
                <a:srgbClr val="FF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19" name="Redondear rectángulo de esquina del mismo lado 18"/>
            <p:cNvSpPr/>
            <p:nvPr/>
          </p:nvSpPr>
          <p:spPr>
            <a:xfrm>
              <a:off x="6050314" y="3619522"/>
              <a:ext cx="424492" cy="304243"/>
            </a:xfrm>
            <a:prstGeom prst="round2SameRect">
              <a:avLst>
                <a:gd name="adj1" fmla="val 31443"/>
                <a:gd name="adj2" fmla="val 3655"/>
              </a:avLst>
            </a:prstGeom>
            <a:noFill/>
            <a:ln w="101600">
              <a:solidFill>
                <a:srgbClr val="FF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grpSp>
        <p:nvGrpSpPr>
          <p:cNvPr id="21" name="Agrupar 20"/>
          <p:cNvGrpSpPr/>
          <p:nvPr/>
        </p:nvGrpSpPr>
        <p:grpSpPr>
          <a:xfrm>
            <a:off x="6841037" y="5281910"/>
            <a:ext cx="1567580" cy="1031501"/>
            <a:chOff x="5073219" y="3619522"/>
            <a:chExt cx="1567580" cy="1031501"/>
          </a:xfrm>
        </p:grpSpPr>
        <p:sp>
          <p:nvSpPr>
            <p:cNvPr id="22" name="Redondear rectángulo de esquina del mismo lado 21"/>
            <p:cNvSpPr/>
            <p:nvPr/>
          </p:nvSpPr>
          <p:spPr>
            <a:xfrm>
              <a:off x="5073219" y="3925263"/>
              <a:ext cx="1567580" cy="725760"/>
            </a:xfrm>
            <a:prstGeom prst="round2SameRect">
              <a:avLst>
                <a:gd name="adj1" fmla="val 16450"/>
                <a:gd name="adj2" fmla="val 3655"/>
              </a:avLst>
            </a:prstGeom>
            <a:noFill/>
            <a:ln w="101600">
              <a:solidFill>
                <a:srgbClr val="008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23" name="Redondear rectángulo de esquina del mismo lado 22"/>
            <p:cNvSpPr/>
            <p:nvPr/>
          </p:nvSpPr>
          <p:spPr>
            <a:xfrm>
              <a:off x="5252811" y="3619522"/>
              <a:ext cx="424492" cy="304243"/>
            </a:xfrm>
            <a:prstGeom prst="round2SameRect">
              <a:avLst>
                <a:gd name="adj1" fmla="val 31443"/>
                <a:gd name="adj2" fmla="val 3655"/>
              </a:avLst>
            </a:prstGeom>
            <a:noFill/>
            <a:ln w="101600">
              <a:solidFill>
                <a:srgbClr val="008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24" name="Redondear rectángulo de esquina del mismo lado 23"/>
            <p:cNvSpPr/>
            <p:nvPr/>
          </p:nvSpPr>
          <p:spPr>
            <a:xfrm>
              <a:off x="6050314" y="3619522"/>
              <a:ext cx="424492" cy="304243"/>
            </a:xfrm>
            <a:prstGeom prst="round2SameRect">
              <a:avLst>
                <a:gd name="adj1" fmla="val 31443"/>
                <a:gd name="adj2" fmla="val 3655"/>
              </a:avLst>
            </a:prstGeom>
            <a:noFill/>
            <a:ln w="101600">
              <a:solidFill>
                <a:srgbClr val="008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grpSp>
        <p:nvGrpSpPr>
          <p:cNvPr id="38" name="Agrupar 37"/>
          <p:cNvGrpSpPr/>
          <p:nvPr/>
        </p:nvGrpSpPr>
        <p:grpSpPr>
          <a:xfrm>
            <a:off x="5173338" y="4448962"/>
            <a:ext cx="3235279" cy="1038643"/>
            <a:chOff x="5158923" y="2755522"/>
            <a:chExt cx="3235279" cy="1038643"/>
          </a:xfrm>
        </p:grpSpPr>
        <p:sp>
          <p:nvSpPr>
            <p:cNvPr id="26" name="Redondear rectángulo de esquina del mismo lado 25"/>
            <p:cNvSpPr/>
            <p:nvPr/>
          </p:nvSpPr>
          <p:spPr>
            <a:xfrm>
              <a:off x="5158923" y="3068405"/>
              <a:ext cx="3235279" cy="725760"/>
            </a:xfrm>
            <a:prstGeom prst="round2SameRect">
              <a:avLst>
                <a:gd name="adj1" fmla="val 16450"/>
                <a:gd name="adj2" fmla="val 3655"/>
              </a:avLst>
            </a:prstGeom>
            <a:solidFill>
              <a:schemeClr val="bg1"/>
            </a:solidFill>
            <a:ln w="101600">
              <a:solidFill>
                <a:srgbClr val="0000F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29" name="Redondear rectángulo de esquina del mismo lado 28"/>
            <p:cNvSpPr/>
            <p:nvPr/>
          </p:nvSpPr>
          <p:spPr>
            <a:xfrm>
              <a:off x="5331656" y="2759252"/>
              <a:ext cx="424492" cy="304243"/>
            </a:xfrm>
            <a:prstGeom prst="round2SameRect">
              <a:avLst>
                <a:gd name="adj1" fmla="val 31443"/>
                <a:gd name="adj2" fmla="val 3655"/>
              </a:avLst>
            </a:prstGeom>
            <a:solidFill>
              <a:schemeClr val="bg1"/>
            </a:solidFill>
            <a:ln w="101600">
              <a:solidFill>
                <a:srgbClr val="0000F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30" name="Redondear rectángulo de esquina del mismo lado 29"/>
            <p:cNvSpPr/>
            <p:nvPr/>
          </p:nvSpPr>
          <p:spPr>
            <a:xfrm>
              <a:off x="6129159" y="2759252"/>
              <a:ext cx="424492" cy="304243"/>
            </a:xfrm>
            <a:prstGeom prst="round2SameRect">
              <a:avLst>
                <a:gd name="adj1" fmla="val 31443"/>
                <a:gd name="adj2" fmla="val 3655"/>
              </a:avLst>
            </a:prstGeom>
            <a:solidFill>
              <a:schemeClr val="bg1"/>
            </a:solidFill>
            <a:ln w="101600">
              <a:solidFill>
                <a:srgbClr val="0000F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31" name="Redondear rectángulo de esquina del mismo lado 30"/>
            <p:cNvSpPr/>
            <p:nvPr/>
          </p:nvSpPr>
          <p:spPr>
            <a:xfrm>
              <a:off x="6999355" y="2755522"/>
              <a:ext cx="424492" cy="304243"/>
            </a:xfrm>
            <a:prstGeom prst="round2SameRect">
              <a:avLst>
                <a:gd name="adj1" fmla="val 31443"/>
                <a:gd name="adj2" fmla="val 3655"/>
              </a:avLst>
            </a:prstGeom>
            <a:solidFill>
              <a:schemeClr val="bg1"/>
            </a:solidFill>
            <a:ln w="101600">
              <a:solidFill>
                <a:srgbClr val="0000F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32" name="Redondear rectángulo de esquina del mismo lado 31"/>
            <p:cNvSpPr/>
            <p:nvPr/>
          </p:nvSpPr>
          <p:spPr>
            <a:xfrm>
              <a:off x="7796858" y="2755522"/>
              <a:ext cx="424492" cy="304243"/>
            </a:xfrm>
            <a:prstGeom prst="round2SameRect">
              <a:avLst>
                <a:gd name="adj1" fmla="val 31443"/>
                <a:gd name="adj2" fmla="val 3655"/>
              </a:avLst>
            </a:prstGeom>
            <a:solidFill>
              <a:schemeClr val="bg1"/>
            </a:solidFill>
            <a:ln w="101600">
              <a:solidFill>
                <a:srgbClr val="0000F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sp>
        <p:nvSpPr>
          <p:cNvPr id="36" name="CuadroTexto 35"/>
          <p:cNvSpPr txBox="1"/>
          <p:nvPr/>
        </p:nvSpPr>
        <p:spPr>
          <a:xfrm>
            <a:off x="5500503" y="5652325"/>
            <a:ext cx="954107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sz="2000" b="1" dirty="0" smtClean="0">
                <a:solidFill>
                  <a:srgbClr val="FF0000"/>
                </a:solidFill>
                <a:latin typeface="+mj-lt"/>
              </a:rPr>
              <a:t>RED</a:t>
            </a:r>
          </a:p>
          <a:p>
            <a:pPr algn="ctr"/>
            <a:r>
              <a:rPr lang="es-ES" sz="1200" b="1" dirty="0" smtClean="0">
                <a:solidFill>
                  <a:srgbClr val="FF0000"/>
                </a:solidFill>
                <a:latin typeface="+mj-lt"/>
              </a:rPr>
              <a:t>(óptica e IP)</a:t>
            </a:r>
            <a:endParaRPr lang="es-ES" sz="12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37" name="CuadroTexto 36"/>
          <p:cNvSpPr txBox="1"/>
          <p:nvPr/>
        </p:nvSpPr>
        <p:spPr>
          <a:xfrm>
            <a:off x="6776563" y="5686885"/>
            <a:ext cx="169994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b="1" dirty="0" smtClean="0">
                <a:solidFill>
                  <a:srgbClr val="008000"/>
                </a:solidFill>
                <a:latin typeface="+mj-lt"/>
              </a:rPr>
              <a:t>SISTEMAS</a:t>
            </a:r>
          </a:p>
          <a:p>
            <a:pPr algn="ctr"/>
            <a:r>
              <a:rPr lang="es-ES" sz="1000" b="1" dirty="0" smtClean="0">
                <a:solidFill>
                  <a:srgbClr val="008000"/>
                </a:solidFill>
                <a:latin typeface="+mj-lt"/>
              </a:rPr>
              <a:t>(computo, almacenamiento)</a:t>
            </a:r>
            <a:endParaRPr lang="es-ES" sz="1000" b="1" dirty="0">
              <a:solidFill>
                <a:srgbClr val="008000"/>
              </a:solidFill>
              <a:latin typeface="+mj-lt"/>
            </a:endParaRPr>
          </a:p>
        </p:txBody>
      </p:sp>
      <p:sp>
        <p:nvSpPr>
          <p:cNvPr id="39" name="CuadroTexto 38"/>
          <p:cNvSpPr txBox="1"/>
          <p:nvPr/>
        </p:nvSpPr>
        <p:spPr>
          <a:xfrm>
            <a:off x="5931661" y="4918348"/>
            <a:ext cx="18187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b="1" dirty="0" smtClean="0">
                <a:solidFill>
                  <a:srgbClr val="0000FF"/>
                </a:solidFill>
              </a:rPr>
              <a:t>VIRTUALIZACION</a:t>
            </a:r>
            <a:endParaRPr lang="es-ES" b="1" dirty="0">
              <a:solidFill>
                <a:srgbClr val="0000FF"/>
              </a:solidFill>
            </a:endParaRPr>
          </a:p>
        </p:txBody>
      </p:sp>
      <p:grpSp>
        <p:nvGrpSpPr>
          <p:cNvPr id="40" name="Agrupar 39"/>
          <p:cNvGrpSpPr/>
          <p:nvPr/>
        </p:nvGrpSpPr>
        <p:grpSpPr>
          <a:xfrm>
            <a:off x="5173338" y="3624591"/>
            <a:ext cx="3235279" cy="1038643"/>
            <a:chOff x="5158923" y="2755522"/>
            <a:chExt cx="3235279" cy="1038643"/>
          </a:xfrm>
        </p:grpSpPr>
        <p:sp>
          <p:nvSpPr>
            <p:cNvPr id="41" name="Redondear rectángulo de esquina del mismo lado 40"/>
            <p:cNvSpPr/>
            <p:nvPr/>
          </p:nvSpPr>
          <p:spPr>
            <a:xfrm>
              <a:off x="5158923" y="3068405"/>
              <a:ext cx="3235279" cy="725760"/>
            </a:xfrm>
            <a:prstGeom prst="round2SameRect">
              <a:avLst>
                <a:gd name="adj1" fmla="val 16450"/>
                <a:gd name="adj2" fmla="val 3655"/>
              </a:avLst>
            </a:prstGeom>
            <a:solidFill>
              <a:schemeClr val="bg1"/>
            </a:solidFill>
            <a:ln w="101600">
              <a:solidFill>
                <a:srgbClr val="660066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42" name="Redondear rectángulo de esquina del mismo lado 41"/>
            <p:cNvSpPr/>
            <p:nvPr/>
          </p:nvSpPr>
          <p:spPr>
            <a:xfrm>
              <a:off x="5331656" y="2759252"/>
              <a:ext cx="424492" cy="304243"/>
            </a:xfrm>
            <a:prstGeom prst="round2SameRect">
              <a:avLst>
                <a:gd name="adj1" fmla="val 31443"/>
                <a:gd name="adj2" fmla="val 3655"/>
              </a:avLst>
            </a:prstGeom>
            <a:solidFill>
              <a:schemeClr val="bg1"/>
            </a:solidFill>
            <a:ln w="101600">
              <a:solidFill>
                <a:srgbClr val="660066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43" name="Redondear rectángulo de esquina del mismo lado 42"/>
            <p:cNvSpPr/>
            <p:nvPr/>
          </p:nvSpPr>
          <p:spPr>
            <a:xfrm>
              <a:off x="6129159" y="2759252"/>
              <a:ext cx="424492" cy="304243"/>
            </a:xfrm>
            <a:prstGeom prst="round2SameRect">
              <a:avLst>
                <a:gd name="adj1" fmla="val 31443"/>
                <a:gd name="adj2" fmla="val 3655"/>
              </a:avLst>
            </a:prstGeom>
            <a:solidFill>
              <a:schemeClr val="bg1"/>
            </a:solidFill>
            <a:ln w="101600">
              <a:solidFill>
                <a:srgbClr val="660066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44" name="Redondear rectángulo de esquina del mismo lado 43"/>
            <p:cNvSpPr/>
            <p:nvPr/>
          </p:nvSpPr>
          <p:spPr>
            <a:xfrm>
              <a:off x="6999355" y="2755522"/>
              <a:ext cx="424492" cy="304243"/>
            </a:xfrm>
            <a:prstGeom prst="round2SameRect">
              <a:avLst>
                <a:gd name="adj1" fmla="val 31443"/>
                <a:gd name="adj2" fmla="val 3655"/>
              </a:avLst>
            </a:prstGeom>
            <a:solidFill>
              <a:schemeClr val="bg1"/>
            </a:solidFill>
            <a:ln w="101600">
              <a:solidFill>
                <a:srgbClr val="660066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45" name="Redondear rectángulo de esquina del mismo lado 44"/>
            <p:cNvSpPr/>
            <p:nvPr/>
          </p:nvSpPr>
          <p:spPr>
            <a:xfrm>
              <a:off x="7796858" y="2755522"/>
              <a:ext cx="424492" cy="304243"/>
            </a:xfrm>
            <a:prstGeom prst="round2SameRect">
              <a:avLst>
                <a:gd name="adj1" fmla="val 31443"/>
                <a:gd name="adj2" fmla="val 3655"/>
              </a:avLst>
            </a:prstGeom>
            <a:solidFill>
              <a:schemeClr val="bg1"/>
            </a:solidFill>
            <a:ln w="101600">
              <a:solidFill>
                <a:srgbClr val="660066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sp>
        <p:nvSpPr>
          <p:cNvPr id="46" name="CuadroTexto 45"/>
          <p:cNvSpPr txBox="1"/>
          <p:nvPr/>
        </p:nvSpPr>
        <p:spPr>
          <a:xfrm>
            <a:off x="6047762" y="3963394"/>
            <a:ext cx="154080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b="1" dirty="0" smtClean="0">
                <a:solidFill>
                  <a:srgbClr val="660066"/>
                </a:solidFill>
              </a:rPr>
              <a:t>MIDDLEWARE</a:t>
            </a:r>
          </a:p>
          <a:p>
            <a:pPr algn="ctr"/>
            <a:r>
              <a:rPr lang="es-ES" b="1" dirty="0" smtClean="0">
                <a:solidFill>
                  <a:srgbClr val="660066"/>
                </a:solidFill>
              </a:rPr>
              <a:t>SIR</a:t>
            </a:r>
            <a:endParaRPr lang="es-ES" b="1" dirty="0">
              <a:solidFill>
                <a:srgbClr val="660066"/>
              </a:solidFill>
            </a:endParaRPr>
          </a:p>
        </p:txBody>
      </p:sp>
      <p:grpSp>
        <p:nvGrpSpPr>
          <p:cNvPr id="53" name="Agrupar 52"/>
          <p:cNvGrpSpPr/>
          <p:nvPr/>
        </p:nvGrpSpPr>
        <p:grpSpPr>
          <a:xfrm>
            <a:off x="5400907" y="2391810"/>
            <a:ext cx="940548" cy="618901"/>
            <a:chOff x="5007345" y="2018640"/>
            <a:chExt cx="940548" cy="618901"/>
          </a:xfrm>
        </p:grpSpPr>
        <p:grpSp>
          <p:nvGrpSpPr>
            <p:cNvPr id="48" name="Agrupar 47"/>
            <p:cNvGrpSpPr>
              <a:grpSpLocks noChangeAspect="1"/>
            </p:cNvGrpSpPr>
            <p:nvPr/>
          </p:nvGrpSpPr>
          <p:grpSpPr>
            <a:xfrm>
              <a:off x="5007345" y="2018640"/>
              <a:ext cx="940548" cy="618901"/>
              <a:chOff x="5073219" y="3619522"/>
              <a:chExt cx="1567580" cy="1031501"/>
            </a:xfrm>
          </p:grpSpPr>
          <p:sp>
            <p:nvSpPr>
              <p:cNvPr id="49" name="Redondear rectángulo de esquina del mismo lado 48"/>
              <p:cNvSpPr/>
              <p:nvPr/>
            </p:nvSpPr>
            <p:spPr>
              <a:xfrm>
                <a:off x="5073219" y="3925263"/>
                <a:ext cx="1567580" cy="725760"/>
              </a:xfrm>
              <a:prstGeom prst="round2SameRect">
                <a:avLst>
                  <a:gd name="adj1" fmla="val 16450"/>
                  <a:gd name="adj2" fmla="val 3655"/>
                </a:avLst>
              </a:prstGeom>
              <a:noFill/>
              <a:ln w="76200">
                <a:solidFill>
                  <a:srgbClr val="FF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50" name="Redondear rectángulo de esquina del mismo lado 49"/>
              <p:cNvSpPr/>
              <p:nvPr/>
            </p:nvSpPr>
            <p:spPr>
              <a:xfrm>
                <a:off x="5252811" y="3619522"/>
                <a:ext cx="424492" cy="304243"/>
              </a:xfrm>
              <a:prstGeom prst="round2SameRect">
                <a:avLst>
                  <a:gd name="adj1" fmla="val 31443"/>
                  <a:gd name="adj2" fmla="val 3655"/>
                </a:avLst>
              </a:prstGeom>
              <a:noFill/>
              <a:ln w="76200">
                <a:solidFill>
                  <a:srgbClr val="FF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51" name="Redondear rectángulo de esquina del mismo lado 50"/>
              <p:cNvSpPr/>
              <p:nvPr/>
            </p:nvSpPr>
            <p:spPr>
              <a:xfrm>
                <a:off x="6050314" y="3619522"/>
                <a:ext cx="424492" cy="304243"/>
              </a:xfrm>
              <a:prstGeom prst="round2SameRect">
                <a:avLst>
                  <a:gd name="adj1" fmla="val 31443"/>
                  <a:gd name="adj2" fmla="val 3655"/>
                </a:avLst>
              </a:prstGeom>
              <a:noFill/>
              <a:ln w="76200">
                <a:solidFill>
                  <a:srgbClr val="FF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</p:grpSp>
        <p:sp>
          <p:nvSpPr>
            <p:cNvPr id="52" name="CuadroTexto 51"/>
            <p:cNvSpPr txBox="1"/>
            <p:nvPr/>
          </p:nvSpPr>
          <p:spPr>
            <a:xfrm>
              <a:off x="5165119" y="2236645"/>
              <a:ext cx="655462" cy="36933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s-ES" sz="1200" b="1" dirty="0">
                  <a:solidFill>
                    <a:srgbClr val="FF0000"/>
                  </a:solidFill>
                </a:rPr>
                <a:t>s</a:t>
              </a:r>
              <a:r>
                <a:rPr lang="es-ES" sz="1200" b="1" dirty="0" smtClean="0">
                  <a:solidFill>
                    <a:srgbClr val="FF0000"/>
                  </a:solidFill>
                </a:rPr>
                <a:t>ervicios de red</a:t>
              </a:r>
              <a:endParaRPr lang="es-ES" sz="1200" b="1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79" name="Agrupar 78"/>
          <p:cNvGrpSpPr/>
          <p:nvPr/>
        </p:nvGrpSpPr>
        <p:grpSpPr>
          <a:xfrm>
            <a:off x="6439724" y="1203736"/>
            <a:ext cx="940548" cy="618901"/>
            <a:chOff x="6270644" y="2516130"/>
            <a:chExt cx="940548" cy="618901"/>
          </a:xfrm>
        </p:grpSpPr>
        <p:sp>
          <p:nvSpPr>
            <p:cNvPr id="56" name="CuadroTexto 55"/>
            <p:cNvSpPr txBox="1"/>
            <p:nvPr/>
          </p:nvSpPr>
          <p:spPr>
            <a:xfrm>
              <a:off x="6280207" y="2733252"/>
              <a:ext cx="923591" cy="36933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s-ES" sz="1200" b="1" dirty="0">
                  <a:solidFill>
                    <a:srgbClr val="000090"/>
                  </a:solidFill>
                </a:rPr>
                <a:t>s</a:t>
              </a:r>
              <a:r>
                <a:rPr lang="es-ES" sz="1200" b="1" dirty="0" smtClean="0">
                  <a:solidFill>
                    <a:srgbClr val="000090"/>
                  </a:solidFill>
                </a:rPr>
                <a:t>ervicios de colaboración</a:t>
              </a:r>
              <a:endParaRPr lang="es-ES" sz="1200" b="1" dirty="0">
                <a:solidFill>
                  <a:srgbClr val="000090"/>
                </a:solidFill>
              </a:endParaRPr>
            </a:p>
          </p:txBody>
        </p:sp>
        <p:grpSp>
          <p:nvGrpSpPr>
            <p:cNvPr id="68" name="Agrupar 67"/>
            <p:cNvGrpSpPr>
              <a:grpSpLocks noChangeAspect="1"/>
            </p:cNvGrpSpPr>
            <p:nvPr/>
          </p:nvGrpSpPr>
          <p:grpSpPr>
            <a:xfrm>
              <a:off x="6270644" y="2516130"/>
              <a:ext cx="940548" cy="618901"/>
              <a:chOff x="5073219" y="3619522"/>
              <a:chExt cx="1567580" cy="1031501"/>
            </a:xfrm>
          </p:grpSpPr>
          <p:sp>
            <p:nvSpPr>
              <p:cNvPr id="70" name="Redondear rectángulo de esquina del mismo lado 69"/>
              <p:cNvSpPr/>
              <p:nvPr/>
            </p:nvSpPr>
            <p:spPr>
              <a:xfrm>
                <a:off x="5073219" y="3925263"/>
                <a:ext cx="1567580" cy="725760"/>
              </a:xfrm>
              <a:prstGeom prst="round2SameRect">
                <a:avLst>
                  <a:gd name="adj1" fmla="val 16450"/>
                  <a:gd name="adj2" fmla="val 3655"/>
                </a:avLst>
              </a:prstGeom>
              <a:noFill/>
              <a:ln w="76200">
                <a:solidFill>
                  <a:srgbClr val="00009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71" name="Redondear rectángulo de esquina del mismo lado 70"/>
              <p:cNvSpPr/>
              <p:nvPr/>
            </p:nvSpPr>
            <p:spPr>
              <a:xfrm>
                <a:off x="5252811" y="3619522"/>
                <a:ext cx="424492" cy="304243"/>
              </a:xfrm>
              <a:prstGeom prst="round2SameRect">
                <a:avLst>
                  <a:gd name="adj1" fmla="val 31443"/>
                  <a:gd name="adj2" fmla="val 3655"/>
                </a:avLst>
              </a:prstGeom>
              <a:noFill/>
              <a:ln w="76200">
                <a:solidFill>
                  <a:srgbClr val="00009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72" name="Redondear rectángulo de esquina del mismo lado 71"/>
              <p:cNvSpPr/>
              <p:nvPr/>
            </p:nvSpPr>
            <p:spPr>
              <a:xfrm>
                <a:off x="6050314" y="3619522"/>
                <a:ext cx="424492" cy="304243"/>
              </a:xfrm>
              <a:prstGeom prst="round2SameRect">
                <a:avLst>
                  <a:gd name="adj1" fmla="val 31443"/>
                  <a:gd name="adj2" fmla="val 3655"/>
                </a:avLst>
              </a:prstGeom>
              <a:noFill/>
              <a:ln w="76200">
                <a:solidFill>
                  <a:srgbClr val="00009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</p:grpSp>
      </p:grpSp>
      <p:grpSp>
        <p:nvGrpSpPr>
          <p:cNvPr id="78" name="Agrupar 77"/>
          <p:cNvGrpSpPr/>
          <p:nvPr/>
        </p:nvGrpSpPr>
        <p:grpSpPr>
          <a:xfrm>
            <a:off x="7559689" y="2667902"/>
            <a:ext cx="940548" cy="618901"/>
            <a:chOff x="7425516" y="2266742"/>
            <a:chExt cx="940548" cy="618901"/>
          </a:xfrm>
        </p:grpSpPr>
        <p:sp>
          <p:nvSpPr>
            <p:cNvPr id="73" name="CuadroTexto 72"/>
            <p:cNvSpPr txBox="1"/>
            <p:nvPr/>
          </p:nvSpPr>
          <p:spPr>
            <a:xfrm>
              <a:off x="7435079" y="2499739"/>
              <a:ext cx="923591" cy="33855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s-ES" sz="1100" b="1" dirty="0">
                  <a:solidFill>
                    <a:srgbClr val="4F6228"/>
                  </a:solidFill>
                </a:rPr>
                <a:t>a</a:t>
              </a:r>
              <a:r>
                <a:rPr lang="es-ES" sz="1100" b="1" dirty="0" smtClean="0">
                  <a:solidFill>
                    <a:srgbClr val="4F6228"/>
                  </a:solidFill>
                </a:rPr>
                <a:t>dministración electrónica</a:t>
              </a:r>
              <a:endParaRPr lang="es-ES" sz="1100" b="1" dirty="0">
                <a:solidFill>
                  <a:srgbClr val="4F6228"/>
                </a:solidFill>
              </a:endParaRPr>
            </a:p>
          </p:txBody>
        </p:sp>
        <p:grpSp>
          <p:nvGrpSpPr>
            <p:cNvPr id="74" name="Agrupar 73"/>
            <p:cNvGrpSpPr>
              <a:grpSpLocks noChangeAspect="1"/>
            </p:cNvGrpSpPr>
            <p:nvPr/>
          </p:nvGrpSpPr>
          <p:grpSpPr>
            <a:xfrm>
              <a:off x="7425516" y="2266742"/>
              <a:ext cx="940548" cy="618901"/>
              <a:chOff x="5073219" y="3619522"/>
              <a:chExt cx="1567580" cy="1031501"/>
            </a:xfrm>
          </p:grpSpPr>
          <p:sp>
            <p:nvSpPr>
              <p:cNvPr id="75" name="Redondear rectángulo de esquina del mismo lado 74"/>
              <p:cNvSpPr/>
              <p:nvPr/>
            </p:nvSpPr>
            <p:spPr>
              <a:xfrm>
                <a:off x="5073219" y="3925263"/>
                <a:ext cx="1567580" cy="725760"/>
              </a:xfrm>
              <a:prstGeom prst="round2SameRect">
                <a:avLst>
                  <a:gd name="adj1" fmla="val 16450"/>
                  <a:gd name="adj2" fmla="val 3655"/>
                </a:avLst>
              </a:prstGeom>
              <a:noFill/>
              <a:ln w="76200">
                <a:solidFill>
                  <a:schemeClr val="accent3">
                    <a:lumMod val="50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>
                  <a:solidFill>
                    <a:schemeClr val="accent3">
                      <a:lumMod val="50000"/>
                    </a:schemeClr>
                  </a:solidFill>
                </a:endParaRPr>
              </a:p>
            </p:txBody>
          </p:sp>
          <p:sp>
            <p:nvSpPr>
              <p:cNvPr id="76" name="Redondear rectángulo de esquina del mismo lado 75"/>
              <p:cNvSpPr/>
              <p:nvPr/>
            </p:nvSpPr>
            <p:spPr>
              <a:xfrm>
                <a:off x="5252811" y="3619522"/>
                <a:ext cx="424492" cy="304243"/>
              </a:xfrm>
              <a:prstGeom prst="round2SameRect">
                <a:avLst>
                  <a:gd name="adj1" fmla="val 31443"/>
                  <a:gd name="adj2" fmla="val 3655"/>
                </a:avLst>
              </a:prstGeom>
              <a:noFill/>
              <a:ln w="76200">
                <a:solidFill>
                  <a:schemeClr val="accent3">
                    <a:lumMod val="50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>
                  <a:solidFill>
                    <a:schemeClr val="accent3">
                      <a:lumMod val="50000"/>
                    </a:schemeClr>
                  </a:solidFill>
                </a:endParaRPr>
              </a:p>
            </p:txBody>
          </p:sp>
          <p:sp>
            <p:nvSpPr>
              <p:cNvPr id="77" name="Redondear rectángulo de esquina del mismo lado 76"/>
              <p:cNvSpPr/>
              <p:nvPr/>
            </p:nvSpPr>
            <p:spPr>
              <a:xfrm>
                <a:off x="6050314" y="3619522"/>
                <a:ext cx="424492" cy="304243"/>
              </a:xfrm>
              <a:prstGeom prst="round2SameRect">
                <a:avLst>
                  <a:gd name="adj1" fmla="val 31443"/>
                  <a:gd name="adj2" fmla="val 3655"/>
                </a:avLst>
              </a:prstGeom>
              <a:noFill/>
              <a:ln w="76200">
                <a:solidFill>
                  <a:schemeClr val="accent3">
                    <a:lumMod val="50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>
                  <a:solidFill>
                    <a:schemeClr val="accent3">
                      <a:lumMod val="50000"/>
                    </a:schemeClr>
                  </a:solidFill>
                </a:endParaRPr>
              </a:p>
            </p:txBody>
          </p:sp>
        </p:grpSp>
      </p:grpSp>
      <p:grpSp>
        <p:nvGrpSpPr>
          <p:cNvPr id="80" name="Agrupar 79"/>
          <p:cNvGrpSpPr/>
          <p:nvPr/>
        </p:nvGrpSpPr>
        <p:grpSpPr>
          <a:xfrm>
            <a:off x="7811273" y="1638542"/>
            <a:ext cx="940548" cy="618901"/>
            <a:chOff x="6270644" y="2516130"/>
            <a:chExt cx="940548" cy="618901"/>
          </a:xfrm>
        </p:grpSpPr>
        <p:sp>
          <p:nvSpPr>
            <p:cNvPr id="81" name="CuadroTexto 80"/>
            <p:cNvSpPr txBox="1"/>
            <p:nvPr/>
          </p:nvSpPr>
          <p:spPr>
            <a:xfrm>
              <a:off x="6280207" y="2733252"/>
              <a:ext cx="923591" cy="369332"/>
            </a:xfrm>
            <a:prstGeom prst="rect">
              <a:avLst/>
            </a:prstGeom>
            <a:noFill/>
            <a:ln>
              <a:solidFill>
                <a:srgbClr val="E46C0A"/>
              </a:solidFill>
            </a:ln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s-ES" sz="1200" b="1" dirty="0">
                  <a:solidFill>
                    <a:schemeClr val="accent6">
                      <a:lumMod val="75000"/>
                    </a:schemeClr>
                  </a:solidFill>
                </a:rPr>
                <a:t>s</a:t>
              </a:r>
              <a:r>
                <a:rPr lang="es-ES" sz="1200" b="1" dirty="0" smtClean="0">
                  <a:solidFill>
                    <a:schemeClr val="accent6">
                      <a:lumMod val="75000"/>
                    </a:schemeClr>
                  </a:solidFill>
                </a:rPr>
                <a:t>ervicios de seguridad</a:t>
              </a:r>
              <a:endParaRPr lang="es-ES" sz="1200" b="1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  <p:grpSp>
          <p:nvGrpSpPr>
            <p:cNvPr id="82" name="Agrupar 81"/>
            <p:cNvGrpSpPr>
              <a:grpSpLocks noChangeAspect="1"/>
            </p:cNvGrpSpPr>
            <p:nvPr/>
          </p:nvGrpSpPr>
          <p:grpSpPr>
            <a:xfrm>
              <a:off x="6270644" y="2516130"/>
              <a:ext cx="940548" cy="618901"/>
              <a:chOff x="5073219" y="3619522"/>
              <a:chExt cx="1567580" cy="1031501"/>
            </a:xfrm>
          </p:grpSpPr>
          <p:sp>
            <p:nvSpPr>
              <p:cNvPr id="83" name="Redondear rectángulo de esquina del mismo lado 82"/>
              <p:cNvSpPr/>
              <p:nvPr/>
            </p:nvSpPr>
            <p:spPr>
              <a:xfrm>
                <a:off x="5073219" y="3925263"/>
                <a:ext cx="1567580" cy="725760"/>
              </a:xfrm>
              <a:prstGeom prst="round2SameRect">
                <a:avLst>
                  <a:gd name="adj1" fmla="val 16450"/>
                  <a:gd name="adj2" fmla="val 3655"/>
                </a:avLst>
              </a:prstGeom>
              <a:noFill/>
              <a:ln w="76200">
                <a:solidFill>
                  <a:srgbClr val="E46C0A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  <p:sp>
            <p:nvSpPr>
              <p:cNvPr id="84" name="Redondear rectángulo de esquina del mismo lado 83"/>
              <p:cNvSpPr/>
              <p:nvPr/>
            </p:nvSpPr>
            <p:spPr>
              <a:xfrm>
                <a:off x="5252811" y="3619522"/>
                <a:ext cx="424492" cy="304243"/>
              </a:xfrm>
              <a:prstGeom prst="round2SameRect">
                <a:avLst>
                  <a:gd name="adj1" fmla="val 31443"/>
                  <a:gd name="adj2" fmla="val 3655"/>
                </a:avLst>
              </a:prstGeom>
              <a:noFill/>
              <a:ln w="76200">
                <a:solidFill>
                  <a:srgbClr val="E46C0A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  <p:sp>
            <p:nvSpPr>
              <p:cNvPr id="85" name="Redondear rectángulo de esquina del mismo lado 84"/>
              <p:cNvSpPr/>
              <p:nvPr/>
            </p:nvSpPr>
            <p:spPr>
              <a:xfrm>
                <a:off x="6050314" y="3619522"/>
                <a:ext cx="424492" cy="304243"/>
              </a:xfrm>
              <a:prstGeom prst="round2SameRect">
                <a:avLst>
                  <a:gd name="adj1" fmla="val 31443"/>
                  <a:gd name="adj2" fmla="val 3655"/>
                </a:avLst>
              </a:prstGeom>
              <a:noFill/>
              <a:ln w="76200">
                <a:solidFill>
                  <a:srgbClr val="E46C0A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p:grpSp>
      </p:grpSp>
      <p:grpSp>
        <p:nvGrpSpPr>
          <p:cNvPr id="86" name="Agrupar 85"/>
          <p:cNvGrpSpPr/>
          <p:nvPr/>
        </p:nvGrpSpPr>
        <p:grpSpPr>
          <a:xfrm>
            <a:off x="4795230" y="877326"/>
            <a:ext cx="940548" cy="618901"/>
            <a:chOff x="6270644" y="2516130"/>
            <a:chExt cx="940548" cy="618901"/>
          </a:xfrm>
        </p:grpSpPr>
        <p:sp>
          <p:nvSpPr>
            <p:cNvPr id="87" name="CuadroTexto 86"/>
            <p:cNvSpPr txBox="1"/>
            <p:nvPr/>
          </p:nvSpPr>
          <p:spPr>
            <a:xfrm>
              <a:off x="6280207" y="2733252"/>
              <a:ext cx="923591" cy="369332"/>
            </a:xfrm>
            <a:prstGeom prst="rect">
              <a:avLst/>
            </a:prstGeom>
            <a:noFill/>
            <a:ln>
              <a:solidFill>
                <a:schemeClr val="accent4">
                  <a:lumMod val="50000"/>
                </a:schemeClr>
              </a:solidFill>
            </a:ln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s-ES" sz="1200" b="1" dirty="0">
                  <a:solidFill>
                    <a:schemeClr val="accent4">
                      <a:lumMod val="50000"/>
                    </a:schemeClr>
                  </a:solidFill>
                </a:rPr>
                <a:t>s</a:t>
              </a:r>
              <a:r>
                <a:rPr lang="es-ES" sz="1200" b="1" dirty="0" smtClean="0">
                  <a:solidFill>
                    <a:schemeClr val="accent4">
                      <a:lumMod val="50000"/>
                    </a:schemeClr>
                  </a:solidFill>
                </a:rPr>
                <a:t>ervicios en pago por uso</a:t>
              </a:r>
              <a:endParaRPr lang="es-ES" sz="1200" b="1" dirty="0">
                <a:solidFill>
                  <a:schemeClr val="accent4">
                    <a:lumMod val="50000"/>
                  </a:schemeClr>
                </a:solidFill>
              </a:endParaRPr>
            </a:p>
          </p:txBody>
        </p:sp>
        <p:grpSp>
          <p:nvGrpSpPr>
            <p:cNvPr id="88" name="Agrupar 87"/>
            <p:cNvGrpSpPr>
              <a:grpSpLocks noChangeAspect="1"/>
            </p:cNvGrpSpPr>
            <p:nvPr/>
          </p:nvGrpSpPr>
          <p:grpSpPr>
            <a:xfrm>
              <a:off x="6270644" y="2516130"/>
              <a:ext cx="940548" cy="618901"/>
              <a:chOff x="5073219" y="3619522"/>
              <a:chExt cx="1567580" cy="1031501"/>
            </a:xfrm>
          </p:grpSpPr>
          <p:sp>
            <p:nvSpPr>
              <p:cNvPr id="89" name="Redondear rectángulo de esquina del mismo lado 88"/>
              <p:cNvSpPr/>
              <p:nvPr/>
            </p:nvSpPr>
            <p:spPr>
              <a:xfrm>
                <a:off x="5073219" y="3925263"/>
                <a:ext cx="1567580" cy="725760"/>
              </a:xfrm>
              <a:prstGeom prst="round2SameRect">
                <a:avLst>
                  <a:gd name="adj1" fmla="val 16450"/>
                  <a:gd name="adj2" fmla="val 3655"/>
                </a:avLst>
              </a:prstGeom>
              <a:noFill/>
              <a:ln w="76200">
                <a:solidFill>
                  <a:schemeClr val="accent4">
                    <a:lumMod val="50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>
                  <a:solidFill>
                    <a:schemeClr val="accent4">
                      <a:lumMod val="50000"/>
                    </a:schemeClr>
                  </a:solidFill>
                </a:endParaRPr>
              </a:p>
            </p:txBody>
          </p:sp>
          <p:sp>
            <p:nvSpPr>
              <p:cNvPr id="90" name="Redondear rectángulo de esquina del mismo lado 89"/>
              <p:cNvSpPr/>
              <p:nvPr/>
            </p:nvSpPr>
            <p:spPr>
              <a:xfrm>
                <a:off x="5252811" y="3619522"/>
                <a:ext cx="424492" cy="304243"/>
              </a:xfrm>
              <a:prstGeom prst="round2SameRect">
                <a:avLst>
                  <a:gd name="adj1" fmla="val 31443"/>
                  <a:gd name="adj2" fmla="val 3655"/>
                </a:avLst>
              </a:prstGeom>
              <a:noFill/>
              <a:ln w="76200">
                <a:solidFill>
                  <a:schemeClr val="accent4">
                    <a:lumMod val="50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>
                  <a:solidFill>
                    <a:schemeClr val="accent4">
                      <a:lumMod val="50000"/>
                    </a:schemeClr>
                  </a:solidFill>
                </a:endParaRPr>
              </a:p>
            </p:txBody>
          </p:sp>
          <p:sp>
            <p:nvSpPr>
              <p:cNvPr id="91" name="Redondear rectángulo de esquina del mismo lado 90"/>
              <p:cNvSpPr/>
              <p:nvPr/>
            </p:nvSpPr>
            <p:spPr>
              <a:xfrm>
                <a:off x="6050314" y="3619522"/>
                <a:ext cx="424492" cy="304243"/>
              </a:xfrm>
              <a:prstGeom prst="round2SameRect">
                <a:avLst>
                  <a:gd name="adj1" fmla="val 31443"/>
                  <a:gd name="adj2" fmla="val 3655"/>
                </a:avLst>
              </a:prstGeom>
              <a:noFill/>
              <a:ln w="76200">
                <a:solidFill>
                  <a:schemeClr val="accent4">
                    <a:lumMod val="50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>
                  <a:solidFill>
                    <a:schemeClr val="accent4">
                      <a:lumMod val="50000"/>
                    </a:schemeClr>
                  </a:solidFill>
                </a:endParaRPr>
              </a:p>
            </p:txBody>
          </p:sp>
        </p:grpSp>
      </p:grpSp>
      <p:pic>
        <p:nvPicPr>
          <p:cNvPr id="7" name="Imagen 6" descr="23199746080_a572cdd41f_c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5522" y="786827"/>
            <a:ext cx="2084918" cy="56227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7644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SIR2: la nueva generación de SIR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s-ES" sz="1900" dirty="0" smtClean="0"/>
              <a:t>Principales ventajas de la nueva generación SIR2</a:t>
            </a:r>
          </a:p>
          <a:p>
            <a:pPr lvl="1"/>
            <a:r>
              <a:rPr lang="es-ES" sz="1900" dirty="0"/>
              <a:t>Usa un protocolo conocido y extendido como es SAML </a:t>
            </a:r>
          </a:p>
          <a:p>
            <a:pPr lvl="1"/>
            <a:r>
              <a:rPr lang="es-ES" sz="1900" dirty="0" smtClean="0"/>
              <a:t>Facilitar la integración con </a:t>
            </a:r>
            <a:r>
              <a:rPr lang="es-ES" sz="1900" dirty="0" err="1" smtClean="0"/>
              <a:t>eduGAIN</a:t>
            </a:r>
            <a:endParaRPr lang="es-ES" sz="1900" dirty="0" smtClean="0"/>
          </a:p>
          <a:p>
            <a:pPr lvl="1"/>
            <a:r>
              <a:rPr lang="es-ES" sz="1900" dirty="0" smtClean="0"/>
              <a:t>Facilitar la utilización en los servicios de </a:t>
            </a:r>
            <a:r>
              <a:rPr lang="es-ES" sz="1900" dirty="0" err="1" smtClean="0"/>
              <a:t>RedIRIS</a:t>
            </a:r>
            <a:endParaRPr lang="es-ES" sz="1900" dirty="0" smtClean="0"/>
          </a:p>
          <a:p>
            <a:r>
              <a:rPr lang="es-ES" sz="1900" dirty="0" smtClean="0"/>
              <a:t>Acciones realizadas a lo largo de 2016</a:t>
            </a:r>
          </a:p>
          <a:p>
            <a:pPr lvl="1"/>
            <a:r>
              <a:rPr lang="es-ES" sz="1900" dirty="0" smtClean="0"/>
              <a:t>Completado el d</a:t>
            </a:r>
            <a:r>
              <a:rPr lang="es-ES" sz="1900" dirty="0" smtClean="0"/>
              <a:t>espliegue </a:t>
            </a:r>
            <a:r>
              <a:rPr lang="es-ES" sz="1900" dirty="0" smtClean="0"/>
              <a:t>de SIR2 en conexión con SIR</a:t>
            </a:r>
          </a:p>
          <a:p>
            <a:pPr lvl="1"/>
            <a:r>
              <a:rPr lang="es-ES" sz="1900" dirty="0" smtClean="0"/>
              <a:t>Definición de una n</a:t>
            </a:r>
            <a:r>
              <a:rPr lang="es-ES" sz="1900" dirty="0" smtClean="0"/>
              <a:t>ueva </a:t>
            </a:r>
            <a:r>
              <a:rPr lang="es-ES" sz="1900" dirty="0"/>
              <a:t>política para la federación SIR2</a:t>
            </a:r>
          </a:p>
          <a:p>
            <a:pPr lvl="1"/>
            <a:r>
              <a:rPr lang="es-ES" sz="1900" dirty="0"/>
              <a:t>Acceso a servicios </a:t>
            </a:r>
            <a:r>
              <a:rPr lang="es-ES" sz="1900" dirty="0" err="1"/>
              <a:t>eduGain</a:t>
            </a:r>
            <a:endParaRPr lang="es-ES" sz="1900" dirty="0"/>
          </a:p>
          <a:p>
            <a:pPr lvl="1"/>
            <a:r>
              <a:rPr lang="es-ES" sz="1900" dirty="0"/>
              <a:t>Migración de las primeras instituciones de SIR a SIR2</a:t>
            </a:r>
          </a:p>
          <a:p>
            <a:pPr lvl="1"/>
            <a:r>
              <a:rPr lang="es-ES" sz="1900" dirty="0" smtClean="0"/>
              <a:t>Herramienta </a:t>
            </a:r>
            <a:r>
              <a:rPr lang="es-ES" sz="1900" dirty="0"/>
              <a:t>de validación de </a:t>
            </a:r>
            <a:r>
              <a:rPr lang="es-ES" sz="1900" dirty="0" err="1"/>
              <a:t>CUSOs</a:t>
            </a:r>
            <a:endParaRPr lang="es-ES" sz="1900" dirty="0"/>
          </a:p>
          <a:p>
            <a:pPr lvl="1"/>
            <a:r>
              <a:rPr lang="es-ES" sz="1900" dirty="0" smtClean="0"/>
              <a:t>Instalador </a:t>
            </a:r>
            <a:r>
              <a:rPr lang="es-ES" sz="1900" dirty="0"/>
              <a:t>de Proveedor de Identidad </a:t>
            </a:r>
            <a:r>
              <a:rPr lang="es-ES" sz="1900" dirty="0" smtClean="0"/>
              <a:t>(basado </a:t>
            </a:r>
            <a:r>
              <a:rPr lang="es-ES" sz="1900" dirty="0"/>
              <a:t>en </a:t>
            </a:r>
            <a:r>
              <a:rPr lang="es-ES" sz="1900" dirty="0" err="1" smtClean="0"/>
              <a:t>SimpleSAMLphp</a:t>
            </a:r>
            <a:r>
              <a:rPr lang="es-ES" sz="1900" dirty="0" smtClean="0"/>
              <a:t>)</a:t>
            </a:r>
          </a:p>
          <a:p>
            <a:pPr lvl="1"/>
            <a:r>
              <a:rPr lang="es-ES" sz="1900" dirty="0" smtClean="0"/>
              <a:t>Maquina virtual Imagen de un IDP de referencia</a:t>
            </a:r>
            <a:endParaRPr lang="es-ES" sz="1900" dirty="0"/>
          </a:p>
          <a:p>
            <a:pPr lvl="1"/>
            <a:r>
              <a:rPr lang="es-ES" sz="1900" dirty="0" smtClean="0"/>
              <a:t>Incorporación en n</a:t>
            </a:r>
            <a:r>
              <a:rPr lang="es-ES" sz="1900" dirty="0" smtClean="0"/>
              <a:t>uevos </a:t>
            </a:r>
            <a:r>
              <a:rPr lang="es-ES" sz="1900" dirty="0"/>
              <a:t>servicios en piloto </a:t>
            </a:r>
            <a:r>
              <a:rPr lang="es-ES" sz="1900" dirty="0" smtClean="0"/>
              <a:t>(monitorización</a:t>
            </a:r>
            <a:r>
              <a:rPr lang="es-ES" sz="1900" dirty="0"/>
              <a:t>, </a:t>
            </a:r>
            <a:r>
              <a:rPr lang="es-ES" sz="1900" dirty="0" err="1"/>
              <a:t>filesender</a:t>
            </a:r>
            <a:r>
              <a:rPr lang="es-ES" sz="1900" dirty="0"/>
              <a:t>, </a:t>
            </a:r>
            <a:r>
              <a:rPr lang="mr-IN" sz="1900" dirty="0" smtClean="0"/>
              <a:t>…</a:t>
            </a:r>
            <a:r>
              <a:rPr lang="es-ES" sz="1900" dirty="0" smtClean="0"/>
              <a:t>)</a:t>
            </a:r>
          </a:p>
          <a:p>
            <a:pPr lvl="1"/>
            <a:r>
              <a:rPr lang="es-ES" sz="1900" dirty="0" smtClean="0"/>
              <a:t>Integración </a:t>
            </a:r>
            <a:r>
              <a:rPr lang="es-ES" sz="1900" dirty="0"/>
              <a:t>con Office365 </a:t>
            </a:r>
            <a:endParaRPr lang="es-ES" sz="1900" dirty="0" smtClean="0"/>
          </a:p>
          <a:p>
            <a:r>
              <a:rPr lang="es-ES" sz="1900" dirty="0" smtClean="0"/>
              <a:t>En total hay 124 instituciones adheridas (en su mayor parte a SIR)</a:t>
            </a:r>
          </a:p>
          <a:p>
            <a:r>
              <a:rPr lang="es-ES" sz="1900" dirty="0" smtClean="0"/>
              <a:t>Prioridades</a:t>
            </a:r>
          </a:p>
          <a:p>
            <a:pPr lvl="1"/>
            <a:r>
              <a:rPr lang="es-ES" sz="1900" b="1" dirty="0" smtClean="0">
                <a:solidFill>
                  <a:srgbClr val="C00000"/>
                </a:solidFill>
              </a:rPr>
              <a:t>Migración de proveedores de SIR a SIR2</a:t>
            </a:r>
            <a:r>
              <a:rPr lang="es-ES" sz="1900" b="1" dirty="0" smtClean="0"/>
              <a:t> </a:t>
            </a:r>
            <a:r>
              <a:rPr lang="es-ES" sz="1900" dirty="0" smtClean="0"/>
              <a:t>para 2017</a:t>
            </a:r>
          </a:p>
          <a:p>
            <a:pPr lvl="1"/>
            <a:r>
              <a:rPr lang="es-ES" sz="1900" dirty="0" smtClean="0"/>
              <a:t>Extender más el uso de SIR entre las instituciones afiliadas</a:t>
            </a: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Informe de Gestión 2016</a:t>
            </a:r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980E4-0F95-2C42-91BE-C9CDC919E763}" type="slidenum">
              <a:rPr lang="es-ES" smtClean="0"/>
              <a:t>5</a:t>
            </a:fld>
            <a:endParaRPr lang="es-ES"/>
          </a:p>
        </p:txBody>
      </p:sp>
      <p:pic>
        <p:nvPicPr>
          <p:cNvPr id="4" name="Picture 28" descr="logo_si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79557" y="182293"/>
            <a:ext cx="1651338" cy="8366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7444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TCS: Servicio de Certificados digitales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s-ES" dirty="0" smtClean="0"/>
              <a:t>Evolución del servicio SCS y </a:t>
            </a:r>
            <a:r>
              <a:rPr lang="es-ES" dirty="0" err="1" smtClean="0"/>
              <a:t>pkIRISGrid</a:t>
            </a:r>
            <a:endParaRPr lang="es-ES" dirty="0" smtClean="0"/>
          </a:p>
          <a:p>
            <a:pPr lvl="1"/>
            <a:r>
              <a:rPr lang="es-ES" dirty="0" smtClean="0"/>
              <a:t>Certificados de servidor</a:t>
            </a:r>
          </a:p>
          <a:p>
            <a:pPr lvl="1"/>
            <a:r>
              <a:rPr lang="es-ES" dirty="0" smtClean="0"/>
              <a:t>Certificados </a:t>
            </a:r>
            <a:r>
              <a:rPr lang="es-ES" dirty="0" smtClean="0"/>
              <a:t>personales</a:t>
            </a:r>
            <a:endParaRPr lang="es-ES" dirty="0" smtClean="0"/>
          </a:p>
          <a:p>
            <a:pPr lvl="1"/>
            <a:r>
              <a:rPr lang="es-ES" dirty="0" smtClean="0"/>
              <a:t>Certificados de código</a:t>
            </a:r>
          </a:p>
          <a:p>
            <a:r>
              <a:rPr lang="es-ES" dirty="0" smtClean="0"/>
              <a:t>Ventajas del </a:t>
            </a:r>
            <a:r>
              <a:rPr lang="es-ES" dirty="0"/>
              <a:t>nuevo modelo TCS </a:t>
            </a:r>
            <a:r>
              <a:rPr lang="es-ES" dirty="0" smtClean="0"/>
              <a:t>- </a:t>
            </a:r>
            <a:r>
              <a:rPr lang="es-ES" dirty="0" err="1"/>
              <a:t>Trusted</a:t>
            </a:r>
            <a:r>
              <a:rPr lang="es-ES" dirty="0"/>
              <a:t> </a:t>
            </a:r>
            <a:r>
              <a:rPr lang="es-ES" dirty="0" err="1"/>
              <a:t>Certificate</a:t>
            </a:r>
            <a:r>
              <a:rPr lang="es-ES" dirty="0"/>
              <a:t> </a:t>
            </a:r>
            <a:r>
              <a:rPr lang="es-ES" dirty="0" err="1"/>
              <a:t>Service</a:t>
            </a:r>
            <a:endParaRPr lang="es-ES" dirty="0" smtClean="0"/>
          </a:p>
          <a:p>
            <a:pPr lvl="1"/>
            <a:r>
              <a:rPr lang="es-ES" dirty="0" smtClean="0"/>
              <a:t>Contratado a escala europea (</a:t>
            </a:r>
            <a:r>
              <a:rPr lang="es-ES" dirty="0" err="1" smtClean="0"/>
              <a:t>Digicert</a:t>
            </a:r>
            <a:r>
              <a:rPr lang="es-ES" dirty="0" smtClean="0"/>
              <a:t>)</a:t>
            </a:r>
          </a:p>
          <a:p>
            <a:pPr lvl="1"/>
            <a:r>
              <a:rPr lang="es-ES" dirty="0" smtClean="0"/>
              <a:t>Nuevos perfiles de servicio (</a:t>
            </a:r>
            <a:r>
              <a:rPr lang="es-ES" dirty="0" err="1" smtClean="0"/>
              <a:t>eCiencia</a:t>
            </a:r>
            <a:r>
              <a:rPr lang="es-ES" dirty="0" smtClean="0"/>
              <a:t>, firma de documentos)</a:t>
            </a:r>
          </a:p>
          <a:p>
            <a:pPr lvl="1"/>
            <a:r>
              <a:rPr lang="es-ES" dirty="0" smtClean="0"/>
              <a:t>Gestión más sencilla</a:t>
            </a:r>
          </a:p>
          <a:p>
            <a:pPr lvl="2"/>
            <a:r>
              <a:rPr lang="es-ES" b="1" dirty="0">
                <a:solidFill>
                  <a:srgbClr val="800000"/>
                </a:solidFill>
              </a:rPr>
              <a:t>D</a:t>
            </a:r>
            <a:r>
              <a:rPr lang="es-ES" b="1" dirty="0" smtClean="0">
                <a:solidFill>
                  <a:srgbClr val="800000"/>
                </a:solidFill>
              </a:rPr>
              <a:t>isponiendo de SIR (SIR2) </a:t>
            </a:r>
            <a:r>
              <a:rPr lang="es-ES" dirty="0" smtClean="0"/>
              <a:t>(para </a:t>
            </a:r>
            <a:r>
              <a:rPr lang="es-ES" dirty="0"/>
              <a:t>poder tener acceso a </a:t>
            </a:r>
            <a:r>
              <a:rPr lang="es-ES" dirty="0" err="1"/>
              <a:t>eduGAIN</a:t>
            </a:r>
            <a:r>
              <a:rPr lang="es-ES" dirty="0"/>
              <a:t>)</a:t>
            </a:r>
          </a:p>
          <a:p>
            <a:pPr lvl="2"/>
            <a:r>
              <a:rPr lang="es-ES" dirty="0" smtClean="0"/>
              <a:t>Manteniendo la ISC </a:t>
            </a:r>
            <a:r>
              <a:rPr lang="es-ES" dirty="0"/>
              <a:t>(Interface del Servicio de Certificados</a:t>
            </a:r>
            <a:r>
              <a:rPr lang="es-ES" dirty="0" smtClean="0"/>
              <a:t>) de </a:t>
            </a:r>
            <a:r>
              <a:rPr lang="es-ES" dirty="0" err="1" smtClean="0"/>
              <a:t>RedIRIS</a:t>
            </a:r>
            <a:endParaRPr lang="es-ES" dirty="0" smtClean="0"/>
          </a:p>
          <a:p>
            <a:r>
              <a:rPr lang="es-ES" dirty="0" smtClean="0"/>
              <a:t>Plan de acción para los próximos meses</a:t>
            </a:r>
          </a:p>
          <a:p>
            <a:pPr marL="971550" lvl="1" indent="-514350">
              <a:buFont typeface="+mj-lt"/>
              <a:buAutoNum type="arabicPeriod"/>
            </a:pPr>
            <a:r>
              <a:rPr lang="es-ES" dirty="0" smtClean="0"/>
              <a:t>Abordar la migración de los Certificados Personales SCS</a:t>
            </a:r>
          </a:p>
          <a:p>
            <a:pPr marL="971550" lvl="1" indent="-514350">
              <a:buFont typeface="+mj-lt"/>
              <a:buAutoNum type="arabicPeriod"/>
            </a:pPr>
            <a:r>
              <a:rPr lang="es-ES" dirty="0" smtClean="0"/>
              <a:t>Terminar la migración de </a:t>
            </a:r>
            <a:r>
              <a:rPr lang="es-ES" dirty="0" err="1" smtClean="0"/>
              <a:t>pkIRISGrid</a:t>
            </a:r>
            <a:r>
              <a:rPr lang="es-ES" dirty="0" smtClean="0"/>
              <a:t> a TCS/</a:t>
            </a:r>
            <a:r>
              <a:rPr lang="es-ES" dirty="0" err="1" smtClean="0"/>
              <a:t>Grid</a:t>
            </a:r>
            <a:endParaRPr lang="es-ES" dirty="0" smtClean="0"/>
          </a:p>
          <a:p>
            <a:pPr marL="971550" lvl="1" indent="-514350">
              <a:buFont typeface="+mj-lt"/>
              <a:buAutoNum type="arabicPeriod"/>
            </a:pPr>
            <a:r>
              <a:rPr lang="es-ES" dirty="0" smtClean="0"/>
              <a:t>Cerrar la CA de </a:t>
            </a:r>
            <a:r>
              <a:rPr lang="es-ES" dirty="0" err="1" smtClean="0"/>
              <a:t>pkIRISGrid</a:t>
            </a:r>
            <a:endParaRPr lang="es-ES" dirty="0" smtClean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Informe de Gestión 2016</a:t>
            </a:r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980E4-0F95-2C42-91BE-C9CDC919E763}" type="slidenum">
              <a:rPr lang="es-ES" smtClean="0"/>
              <a:t>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37301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Pasarela IRIS-SARA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es-ES" dirty="0" smtClean="0"/>
              <a:t>Pasarela de acceso a los servicios de administración electrónica del ministerio de administraciones públicas</a:t>
            </a:r>
          </a:p>
          <a:p>
            <a:r>
              <a:rPr lang="es-ES" dirty="0" smtClean="0"/>
              <a:t>Condiciones de acceso</a:t>
            </a:r>
          </a:p>
          <a:p>
            <a:pPr lvl="1"/>
            <a:r>
              <a:rPr lang="es-ES" dirty="0" smtClean="0"/>
              <a:t>Fijadas en el convenio entre los ministerios de AAPP y </a:t>
            </a:r>
            <a:r>
              <a:rPr lang="es-ES" dirty="0" smtClean="0"/>
              <a:t>Competitividad</a:t>
            </a:r>
            <a:endParaRPr lang="es-ES" dirty="0" smtClean="0"/>
          </a:p>
          <a:p>
            <a:pPr lvl="1"/>
            <a:r>
              <a:rPr lang="es-ES" dirty="0" smtClean="0"/>
              <a:t>Formar parte de la Federación de Identidad de </a:t>
            </a:r>
            <a:r>
              <a:rPr lang="es-ES" dirty="0" err="1" smtClean="0"/>
              <a:t>RedIRIS</a:t>
            </a:r>
            <a:endParaRPr lang="es-ES" dirty="0" smtClean="0"/>
          </a:p>
          <a:p>
            <a:r>
              <a:rPr lang="es-ES" dirty="0" smtClean="0"/>
              <a:t>Para acceder a los servicios de Red SARA</a:t>
            </a:r>
          </a:p>
          <a:p>
            <a:pPr lvl="1"/>
            <a:r>
              <a:rPr lang="es-ES" dirty="0"/>
              <a:t>Rellenar el Formulario de Acceso a cada Servicio</a:t>
            </a:r>
          </a:p>
          <a:p>
            <a:pPr lvl="1"/>
            <a:r>
              <a:rPr lang="es-ES" dirty="0" smtClean="0"/>
              <a:t>Aprobación por parte de AAPP</a:t>
            </a:r>
          </a:p>
          <a:p>
            <a:r>
              <a:rPr lang="es-ES" dirty="0" smtClean="0"/>
              <a:t>Durante este periodo se han realizado mejoras</a:t>
            </a:r>
          </a:p>
          <a:p>
            <a:pPr lvl="1"/>
            <a:r>
              <a:rPr lang="es-ES" dirty="0" smtClean="0"/>
              <a:t>Revisión de los procedimientos de gestión</a:t>
            </a:r>
          </a:p>
          <a:p>
            <a:pPr lvl="1"/>
            <a:r>
              <a:rPr lang="es-ES" dirty="0" smtClean="0"/>
              <a:t>Introducción de herramientas para ayudar a la gestión interna del servicio</a:t>
            </a:r>
          </a:p>
          <a:p>
            <a:pPr lvl="1"/>
            <a:r>
              <a:rPr lang="es-ES" dirty="0" smtClean="0"/>
              <a:t>Refuerzo de la atención a usuarios de </a:t>
            </a:r>
            <a:r>
              <a:rPr lang="es-ES" dirty="0" smtClean="0"/>
              <a:t>primer </a:t>
            </a:r>
            <a:r>
              <a:rPr lang="es-ES" dirty="0" smtClean="0"/>
              <a:t>nivel</a:t>
            </a:r>
          </a:p>
          <a:p>
            <a:pPr lvl="2"/>
            <a:r>
              <a:rPr lang="es-ES" b="1" dirty="0" err="1" smtClean="0">
                <a:latin typeface="Courier New" charset="0"/>
                <a:ea typeface="Courier New" charset="0"/>
                <a:cs typeface="Courier New" charset="0"/>
              </a:rPr>
              <a:t>incidencias.redsara@rediris.es</a:t>
            </a:r>
            <a:endParaRPr lang="es-ES" b="1" dirty="0" smtClean="0">
              <a:latin typeface="Courier New" charset="0"/>
              <a:ea typeface="Courier New" charset="0"/>
              <a:cs typeface="Courier New" charset="0"/>
            </a:endParaRPr>
          </a:p>
          <a:p>
            <a:r>
              <a:rPr lang="es-ES" dirty="0" smtClean="0"/>
              <a:t>Acceso </a:t>
            </a:r>
            <a:r>
              <a:rPr lang="es-ES" dirty="0" smtClean="0"/>
              <a:t>está limitado solo a algunas instituciones afiliadas</a:t>
            </a:r>
          </a:p>
          <a:p>
            <a:pPr lvl="1"/>
            <a:r>
              <a:rPr lang="es-ES" dirty="0" smtClean="0"/>
              <a:t>Universidades</a:t>
            </a:r>
          </a:p>
          <a:p>
            <a:pPr lvl="1"/>
            <a:r>
              <a:rPr lang="es-ES" b="1" dirty="0" smtClean="0">
                <a:solidFill>
                  <a:srgbClr val="800000"/>
                </a:solidFill>
              </a:rPr>
              <a:t>Organismos Públicos de Investigación (</a:t>
            </a:r>
            <a:r>
              <a:rPr lang="es-ES" b="1" dirty="0" err="1" smtClean="0">
                <a:solidFill>
                  <a:srgbClr val="800000"/>
                </a:solidFill>
              </a:rPr>
              <a:t>OPIs</a:t>
            </a:r>
            <a:r>
              <a:rPr lang="es-ES" b="1" dirty="0" smtClean="0">
                <a:solidFill>
                  <a:srgbClr val="800000"/>
                </a:solidFill>
              </a:rPr>
              <a:t>)</a:t>
            </a:r>
          </a:p>
          <a:p>
            <a:pPr lvl="1"/>
            <a:r>
              <a:rPr lang="es-ES" b="1" dirty="0">
                <a:solidFill>
                  <a:srgbClr val="800000"/>
                </a:solidFill>
              </a:rPr>
              <a:t>Infraestructuras Científicas y Técnicas </a:t>
            </a:r>
            <a:r>
              <a:rPr lang="es-ES" b="1" dirty="0" smtClean="0">
                <a:solidFill>
                  <a:srgbClr val="800000"/>
                </a:solidFill>
              </a:rPr>
              <a:t>Singulares (</a:t>
            </a:r>
            <a:r>
              <a:rPr lang="es-ES" b="1" dirty="0" err="1" smtClean="0">
                <a:solidFill>
                  <a:srgbClr val="800000"/>
                </a:solidFill>
              </a:rPr>
              <a:t>ICTSs</a:t>
            </a:r>
            <a:r>
              <a:rPr lang="es-ES" b="1" dirty="0" smtClean="0">
                <a:solidFill>
                  <a:srgbClr val="800000"/>
                </a:solidFill>
              </a:rPr>
              <a:t>)</a:t>
            </a:r>
          </a:p>
          <a:p>
            <a:pPr lvl="1"/>
            <a:r>
              <a:rPr lang="mr-IN" dirty="0" smtClean="0"/>
              <a:t>…</a:t>
            </a:r>
            <a:r>
              <a:rPr lang="es-ES" dirty="0" smtClean="0"/>
              <a:t>.. </a:t>
            </a:r>
            <a:r>
              <a:rPr lang="es-ES" dirty="0"/>
              <a:t>o</a:t>
            </a:r>
            <a:r>
              <a:rPr lang="es-ES" dirty="0" smtClean="0"/>
              <a:t>tros conjuntos de instituciones en estudio</a:t>
            </a:r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Informe de Gestión 2016</a:t>
            </a:r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980E4-0F95-2C42-91BE-C9CDC919E763}" type="slidenum">
              <a:rPr lang="es-ES" smtClean="0"/>
              <a:t>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03366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smtClean="0"/>
              <a:t>Servicio de monitorización</a:t>
            </a:r>
            <a:endParaRPr lang="es-ES_tradnl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57199" y="863600"/>
            <a:ext cx="8520546" cy="5365750"/>
          </a:xfrm>
        </p:spPr>
        <p:txBody>
          <a:bodyPr>
            <a:normAutofit fontScale="77500" lnSpcReduction="20000"/>
          </a:bodyPr>
          <a:lstStyle/>
          <a:p>
            <a:r>
              <a:rPr lang="es-ES_tradnl" dirty="0" smtClean="0"/>
              <a:t>Objetivo</a:t>
            </a:r>
          </a:p>
          <a:p>
            <a:pPr lvl="1"/>
            <a:r>
              <a:rPr lang="es-ES_tradnl" dirty="0" smtClean="0"/>
              <a:t>Ofrecer </a:t>
            </a:r>
            <a:r>
              <a:rPr lang="es-ES_tradnl" dirty="0" smtClean="0"/>
              <a:t>una herramienta que permita monitorizar los </a:t>
            </a:r>
            <a:r>
              <a:rPr lang="es-ES_tradnl" dirty="0" smtClean="0"/>
              <a:t>servicios de las instituciones desde RedIRIS</a:t>
            </a:r>
          </a:p>
          <a:p>
            <a:r>
              <a:rPr lang="es-ES_tradnl" dirty="0" smtClean="0"/>
              <a:t>Acciones realizadas durante 2016</a:t>
            </a:r>
          </a:p>
          <a:p>
            <a:pPr lvl="1"/>
            <a:r>
              <a:rPr lang="es-ES_tradnl" dirty="0" smtClean="0"/>
              <a:t>Puesta en marcha de la nueva </a:t>
            </a:r>
            <a:r>
              <a:rPr lang="es-ES_tradnl" dirty="0" smtClean="0"/>
              <a:t>plataforma (Pandora)</a:t>
            </a:r>
            <a:endParaRPr lang="es-ES_tradnl" dirty="0" smtClean="0"/>
          </a:p>
          <a:p>
            <a:pPr lvl="1"/>
            <a:r>
              <a:rPr lang="es-ES_tradnl" dirty="0" smtClean="0"/>
              <a:t>Acceso </a:t>
            </a:r>
            <a:r>
              <a:rPr lang="es-ES_tradnl" dirty="0" smtClean="0"/>
              <a:t>federado</a:t>
            </a:r>
          </a:p>
          <a:p>
            <a:pPr lvl="2"/>
            <a:r>
              <a:rPr lang="es-ES_tradnl" dirty="0" smtClean="0"/>
              <a:t>se </a:t>
            </a:r>
            <a:r>
              <a:rPr lang="es-ES_tradnl" dirty="0"/>
              <a:t>ha integrado como un proveedor de Servicio en </a:t>
            </a:r>
            <a:r>
              <a:rPr lang="es-ES_tradnl" dirty="0" smtClean="0"/>
              <a:t>SIR2</a:t>
            </a:r>
          </a:p>
          <a:p>
            <a:pPr lvl="1"/>
            <a:r>
              <a:rPr lang="es-ES_tradnl" dirty="0" smtClean="0"/>
              <a:t>Herramienta de configuración automática</a:t>
            </a:r>
            <a:endParaRPr lang="es-ES_tradnl" dirty="0"/>
          </a:p>
          <a:p>
            <a:pPr lvl="2"/>
            <a:r>
              <a:rPr lang="es-ES_tradnl" dirty="0"/>
              <a:t>La institución </a:t>
            </a:r>
            <a:r>
              <a:rPr lang="es-ES_tradnl" dirty="0" smtClean="0"/>
              <a:t>se </a:t>
            </a:r>
            <a:r>
              <a:rPr lang="es-ES_tradnl" dirty="0" err="1" smtClean="0"/>
              <a:t>autogestiona</a:t>
            </a:r>
            <a:r>
              <a:rPr lang="es-ES_tradnl" dirty="0" smtClean="0"/>
              <a:t> </a:t>
            </a:r>
            <a:r>
              <a:rPr lang="es-ES_tradnl" dirty="0"/>
              <a:t>lo que quiere monitorizar en </a:t>
            </a:r>
            <a:r>
              <a:rPr lang="es-ES_tradnl" dirty="0" smtClean="0"/>
              <a:t>cada momento</a:t>
            </a:r>
            <a:endParaRPr lang="es-ES_tradnl" dirty="0"/>
          </a:p>
          <a:p>
            <a:r>
              <a:rPr lang="es-ES_tradnl" dirty="0"/>
              <a:t>Iniciado piloto con cuatro instituciones</a:t>
            </a:r>
          </a:p>
          <a:p>
            <a:r>
              <a:rPr lang="es-ES_tradnl" dirty="0" smtClean="0"/>
              <a:t>Puesta </a:t>
            </a:r>
            <a:r>
              <a:rPr lang="es-ES_tradnl" dirty="0"/>
              <a:t>en producción de la nueva </a:t>
            </a:r>
            <a:r>
              <a:rPr lang="es-ES_tradnl" dirty="0" smtClean="0"/>
              <a:t>plataforma prevista para el primer trimestre de 2017</a:t>
            </a:r>
            <a:endParaRPr lang="es-ES_tradnl" dirty="0"/>
          </a:p>
          <a:p>
            <a:endParaRPr lang="es-ES_tradnl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Informe de Gestión 2016</a:t>
            </a:r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980E4-0F95-2C42-91BE-C9CDC919E763}" type="slidenum">
              <a:rPr lang="es-ES" smtClean="0"/>
              <a:t>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4860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Servicios internos</a:t>
            </a:r>
            <a:endParaRPr lang="es-ES" dirty="0"/>
          </a:p>
        </p:txBody>
      </p:sp>
      <p:sp>
        <p:nvSpPr>
          <p:cNvPr id="2" name="Marcador de pie de página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Informe de Gestión 2016</a:t>
            </a:r>
            <a:endParaRPr lang="es-ES"/>
          </a:p>
        </p:txBody>
      </p:sp>
      <p:sp>
        <p:nvSpPr>
          <p:cNvPr id="3" name="Marcador de número de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980E4-0F95-2C42-91BE-C9CDC919E763}" type="slidenum">
              <a:rPr lang="es-ES" smtClean="0"/>
              <a:t>9</a:t>
            </a:fld>
            <a:endParaRPr lang="es-ES"/>
          </a:p>
        </p:txBody>
      </p:sp>
      <p:graphicFrame>
        <p:nvGraphicFramePr>
          <p:cNvPr id="5" name="Tab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26387766"/>
              </p:ext>
            </p:extLst>
          </p:nvPr>
        </p:nvGraphicFramePr>
        <p:xfrm>
          <a:off x="287337" y="2019604"/>
          <a:ext cx="8586787" cy="25958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220535"/>
                <a:gridCol w="395280"/>
                <a:gridCol w="370049"/>
                <a:gridCol w="370049"/>
                <a:gridCol w="370050"/>
                <a:gridCol w="395279"/>
                <a:gridCol w="2465545"/>
              </a:tblGrid>
              <a:tr h="370840"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1</a:t>
                      </a:r>
                      <a:endParaRPr lang="es-ES" dirty="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2</a:t>
                      </a:r>
                      <a:endParaRPr lang="es-ES" dirty="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3</a:t>
                      </a:r>
                      <a:endParaRPr lang="es-ES" dirty="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4</a:t>
                      </a:r>
                      <a:endParaRPr lang="es-ES" dirty="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5</a:t>
                      </a:r>
                      <a:endParaRPr lang="es-ES" dirty="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dirty="0"/>
                    </a:p>
                  </a:txBody>
                  <a:tcP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" sz="1800" dirty="0" smtClean="0"/>
                        <a:t>Sistema</a:t>
                      </a:r>
                      <a:r>
                        <a:rPr lang="es-ES" sz="1800" baseline="0" dirty="0" smtClean="0"/>
                        <a:t> integral de virtualización</a:t>
                      </a:r>
                      <a:endParaRPr lang="es-ES" sz="18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1859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1859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1859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s-ES" sz="14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" sz="1800" dirty="0" smtClean="0"/>
                        <a:t>Gestor</a:t>
                      </a:r>
                      <a:r>
                        <a:rPr lang="es-ES" sz="1800" baseline="0" dirty="0" smtClean="0"/>
                        <a:t> de tickets (RT)</a:t>
                      </a:r>
                      <a:endParaRPr lang="es-ES" sz="18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s-ES" sz="14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" dirty="0" smtClean="0"/>
                        <a:t>Gestor DNS</a:t>
                      </a:r>
                      <a:endParaRPr lang="es-ES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1859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1859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400" dirty="0" smtClean="0"/>
                        <a:t>Nueva arquitectura interna</a:t>
                      </a:r>
                      <a:endParaRPr lang="es-ES" sz="14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dirty="0" smtClean="0"/>
                        <a:t>Control de Inventario y Recursos Fase 1</a:t>
                      </a:r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400" dirty="0" smtClean="0"/>
                        <a:t>Nivel</a:t>
                      </a:r>
                      <a:r>
                        <a:rPr lang="es-ES" sz="1400" baseline="0" dirty="0" smtClean="0"/>
                        <a:t> físico</a:t>
                      </a:r>
                      <a:endParaRPr lang="es-ES" sz="14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800" dirty="0" smtClean="0"/>
                        <a:t>Control de Inventario y Recursos Fase 2</a:t>
                      </a:r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1859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1596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400" dirty="0" smtClean="0"/>
                        <a:t>Nivel IP</a:t>
                      </a:r>
                      <a:endParaRPr lang="es-ES" sz="14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" dirty="0" smtClean="0"/>
                        <a:t>Cuadro</a:t>
                      </a:r>
                      <a:r>
                        <a:rPr lang="es-ES" baseline="0" dirty="0" smtClean="0"/>
                        <a:t> de mando de </a:t>
                      </a:r>
                      <a:r>
                        <a:rPr lang="es-ES" baseline="0" dirty="0" smtClean="0"/>
                        <a:t>indicadores</a:t>
                      </a:r>
                      <a:endParaRPr lang="es-ES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1859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s-ES" sz="14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sp>
        <p:nvSpPr>
          <p:cNvPr id="6" name="CuadroTexto 5"/>
          <p:cNvSpPr txBox="1"/>
          <p:nvPr/>
        </p:nvSpPr>
        <p:spPr>
          <a:xfrm>
            <a:off x="6298365" y="790534"/>
            <a:ext cx="2300630" cy="1169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AutoNum type="arabicPeriod"/>
            </a:pPr>
            <a:r>
              <a:rPr lang="es-ES" sz="1400" dirty="0" smtClean="0"/>
              <a:t>En Fase de Desarrollo</a:t>
            </a:r>
          </a:p>
          <a:p>
            <a:pPr marL="342900" indent="-342900">
              <a:buAutoNum type="arabicPeriod"/>
            </a:pPr>
            <a:r>
              <a:rPr lang="es-ES" sz="1400" dirty="0" smtClean="0"/>
              <a:t>Despliegue</a:t>
            </a:r>
          </a:p>
          <a:p>
            <a:pPr marL="342900" indent="-342900">
              <a:buAutoNum type="arabicPeriod"/>
            </a:pPr>
            <a:r>
              <a:rPr lang="es-ES" sz="1400" dirty="0" smtClean="0"/>
              <a:t>Validación</a:t>
            </a:r>
          </a:p>
          <a:p>
            <a:pPr marL="342900" indent="-342900">
              <a:buAutoNum type="arabicPeriod"/>
            </a:pPr>
            <a:r>
              <a:rPr lang="es-ES" sz="1400" dirty="0" smtClean="0"/>
              <a:t>En operación</a:t>
            </a:r>
          </a:p>
          <a:p>
            <a:pPr marL="342900" indent="-342900">
              <a:buAutoNum type="arabicPeriod"/>
            </a:pPr>
            <a:r>
              <a:rPr lang="es-ES" sz="1400" dirty="0" smtClean="0"/>
              <a:t>En proceso de migración</a:t>
            </a:r>
            <a:endParaRPr lang="es-ES" sz="1400" dirty="0"/>
          </a:p>
        </p:txBody>
      </p:sp>
      <p:cxnSp>
        <p:nvCxnSpPr>
          <p:cNvPr id="8" name="Conector angular 7"/>
          <p:cNvCxnSpPr/>
          <p:nvPr/>
        </p:nvCxnSpPr>
        <p:spPr>
          <a:xfrm rot="10800000" flipV="1">
            <a:off x="4753807" y="961018"/>
            <a:ext cx="1544558" cy="1097969"/>
          </a:xfrm>
          <a:prstGeom prst="bentConnector3">
            <a:avLst>
              <a:gd name="adj1" fmla="val 100157"/>
            </a:avLst>
          </a:prstGeom>
          <a:ln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ector angular 11"/>
          <p:cNvCxnSpPr/>
          <p:nvPr/>
        </p:nvCxnSpPr>
        <p:spPr>
          <a:xfrm rot="10800000" flipV="1">
            <a:off x="5122785" y="1162849"/>
            <a:ext cx="1175580" cy="899313"/>
          </a:xfrm>
          <a:prstGeom prst="bentConnector3">
            <a:avLst>
              <a:gd name="adj1" fmla="val 99425"/>
            </a:avLst>
          </a:prstGeom>
          <a:ln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Conector angular 15"/>
          <p:cNvCxnSpPr>
            <a:stCxn id="6" idx="1"/>
          </p:cNvCxnSpPr>
          <p:nvPr/>
        </p:nvCxnSpPr>
        <p:spPr>
          <a:xfrm rot="10800000" flipV="1">
            <a:off x="5500001" y="1375310"/>
            <a:ext cx="798364" cy="686852"/>
          </a:xfrm>
          <a:prstGeom prst="bentConnector3">
            <a:avLst>
              <a:gd name="adj1" fmla="val 99441"/>
            </a:avLst>
          </a:prstGeom>
          <a:ln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ector angular 21"/>
          <p:cNvCxnSpPr/>
          <p:nvPr/>
        </p:nvCxnSpPr>
        <p:spPr>
          <a:xfrm rot="5400000">
            <a:off x="5857286" y="1621081"/>
            <a:ext cx="453119" cy="429044"/>
          </a:xfrm>
          <a:prstGeom prst="bentConnector3">
            <a:avLst>
              <a:gd name="adj1" fmla="val 250"/>
            </a:avLst>
          </a:prstGeom>
          <a:ln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Conector angular 24"/>
          <p:cNvCxnSpPr/>
          <p:nvPr/>
        </p:nvCxnSpPr>
        <p:spPr>
          <a:xfrm rot="5400000">
            <a:off x="6125244" y="1889040"/>
            <a:ext cx="243274" cy="102972"/>
          </a:xfrm>
          <a:prstGeom prst="bentConnector3">
            <a:avLst>
              <a:gd name="adj1" fmla="val 1711"/>
            </a:avLst>
          </a:prstGeom>
          <a:ln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44171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Consolidación y evolución de servicios</a:t>
            </a:r>
            <a:endParaRPr lang="es-ES" dirty="0"/>
          </a:p>
        </p:txBody>
      </p:sp>
      <p:sp>
        <p:nvSpPr>
          <p:cNvPr id="2" name="Marcador de pie de página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Informe de Gestión 2016</a:t>
            </a:r>
            <a:endParaRPr lang="es-ES"/>
          </a:p>
        </p:txBody>
      </p:sp>
      <p:sp>
        <p:nvSpPr>
          <p:cNvPr id="3" name="Marcador de número de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980E4-0F95-2C42-91BE-C9CDC919E763}" type="slidenum">
              <a:rPr lang="es-ES" smtClean="0"/>
              <a:t>10</a:t>
            </a:fld>
            <a:endParaRPr lang="es-ES"/>
          </a:p>
        </p:txBody>
      </p:sp>
      <p:graphicFrame>
        <p:nvGraphicFramePr>
          <p:cNvPr id="5" name="Tab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65896893"/>
              </p:ext>
            </p:extLst>
          </p:nvPr>
        </p:nvGraphicFramePr>
        <p:xfrm>
          <a:off x="287338" y="2019604"/>
          <a:ext cx="8247062" cy="37084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228944"/>
                <a:gridCol w="386870"/>
                <a:gridCol w="361639"/>
                <a:gridCol w="378459"/>
                <a:gridCol w="378460"/>
                <a:gridCol w="395280"/>
                <a:gridCol w="2117410"/>
              </a:tblGrid>
              <a:tr h="370840"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1</a:t>
                      </a:r>
                      <a:endParaRPr lang="es-ES" dirty="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2</a:t>
                      </a:r>
                      <a:endParaRPr lang="es-ES" dirty="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3</a:t>
                      </a:r>
                      <a:endParaRPr lang="es-ES" dirty="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4</a:t>
                      </a:r>
                      <a:endParaRPr lang="es-ES" dirty="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5</a:t>
                      </a:r>
                      <a:endParaRPr lang="es-ES" dirty="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dirty="0"/>
                    </a:p>
                  </a:txBody>
                  <a:tcP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" sz="1800" dirty="0" smtClean="0"/>
                        <a:t>Servicio de Identidad de </a:t>
                      </a:r>
                      <a:r>
                        <a:rPr lang="es-ES" sz="1800" dirty="0" err="1" smtClean="0"/>
                        <a:t>RedIRIS</a:t>
                      </a:r>
                      <a:r>
                        <a:rPr lang="es-ES" sz="1800" dirty="0" smtClean="0"/>
                        <a:t> (SIR) </a:t>
                      </a:r>
                      <a:endParaRPr lang="es-ES" sz="18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1859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1859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1859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" sz="14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800" dirty="0" smtClean="0"/>
                        <a:t>Servicio de Certificados Digitales (TCS)</a:t>
                      </a:r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" sz="14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" sz="1800" dirty="0" smtClean="0"/>
                        <a:t>Pasarela IRIS-SARA</a:t>
                      </a:r>
                      <a:endParaRPr lang="es-ES" sz="18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" sz="14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" dirty="0" smtClean="0"/>
                        <a:t>FTP</a:t>
                      </a:r>
                      <a:endParaRPr lang="es-ES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1859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1859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ES" sz="1400" dirty="0" smtClean="0"/>
                        <a:t>Más robusto</a:t>
                      </a:r>
                      <a:r>
                        <a:rPr lang="es-ES" sz="1400" baseline="0" dirty="0" smtClean="0"/>
                        <a:t> y potente</a:t>
                      </a:r>
                      <a:endParaRPr lang="es-ES" sz="14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" dirty="0" err="1" smtClean="0"/>
                        <a:t>Autolist</a:t>
                      </a:r>
                      <a:endParaRPr lang="es-ES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1859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1596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ES" sz="14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" dirty="0" smtClean="0"/>
                        <a:t>Gestión operación Nivel 1 en 24x7 Fase 1</a:t>
                      </a:r>
                      <a:endParaRPr lang="es-ES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1859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1596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s-ES" sz="14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dirty="0" smtClean="0"/>
                        <a:t>Gestión operación Nivel 1 en 24x7 Fase 2</a:t>
                      </a:r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1596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400" dirty="0" smtClean="0"/>
                        <a:t>Extensión a más servicios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" dirty="0" smtClean="0"/>
                        <a:t>Servicio</a:t>
                      </a:r>
                      <a:r>
                        <a:rPr lang="es-ES" baseline="0" dirty="0" smtClean="0"/>
                        <a:t> de Filtrado </a:t>
                      </a:r>
                      <a:r>
                        <a:rPr lang="es-ES" baseline="0" dirty="0" err="1" smtClean="0"/>
                        <a:t>Antispam</a:t>
                      </a:r>
                      <a:endParaRPr lang="es-ES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400" dirty="0" smtClean="0"/>
                        <a:t>Nuevo proveedor</a:t>
                      </a:r>
                      <a:endParaRPr lang="es-ES" sz="14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" dirty="0" smtClean="0"/>
                        <a:t>Monitorización </a:t>
                      </a:r>
                      <a:r>
                        <a:rPr lang="es-ES" smtClean="0"/>
                        <a:t>de instituciones</a:t>
                      </a:r>
                      <a:endParaRPr lang="es-ES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s-ES" sz="14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6" name="CuadroTexto 5"/>
          <p:cNvSpPr txBox="1"/>
          <p:nvPr/>
        </p:nvSpPr>
        <p:spPr>
          <a:xfrm>
            <a:off x="6298365" y="790534"/>
            <a:ext cx="2300630" cy="1169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AutoNum type="arabicPeriod"/>
            </a:pPr>
            <a:r>
              <a:rPr lang="es-ES" sz="1400" dirty="0" smtClean="0"/>
              <a:t>En Fase de Desarrollo</a:t>
            </a:r>
          </a:p>
          <a:p>
            <a:pPr marL="342900" indent="-342900">
              <a:buAutoNum type="arabicPeriod"/>
            </a:pPr>
            <a:r>
              <a:rPr lang="es-ES" sz="1400" dirty="0" smtClean="0"/>
              <a:t>Despliegue</a:t>
            </a:r>
          </a:p>
          <a:p>
            <a:pPr marL="342900" indent="-342900">
              <a:buAutoNum type="arabicPeriod"/>
            </a:pPr>
            <a:r>
              <a:rPr lang="es-ES" sz="1400" dirty="0" smtClean="0"/>
              <a:t>Validación</a:t>
            </a:r>
          </a:p>
          <a:p>
            <a:pPr marL="342900" indent="-342900">
              <a:buAutoNum type="arabicPeriod"/>
            </a:pPr>
            <a:r>
              <a:rPr lang="es-ES" sz="1400" dirty="0" smtClean="0"/>
              <a:t>En operación</a:t>
            </a:r>
          </a:p>
          <a:p>
            <a:pPr marL="342900" indent="-342900">
              <a:buAutoNum type="arabicPeriod"/>
            </a:pPr>
            <a:r>
              <a:rPr lang="es-ES" sz="1400" dirty="0" smtClean="0"/>
              <a:t>En proceso de migración</a:t>
            </a:r>
            <a:endParaRPr lang="es-ES" sz="1400" dirty="0"/>
          </a:p>
        </p:txBody>
      </p:sp>
      <p:cxnSp>
        <p:nvCxnSpPr>
          <p:cNvPr id="8" name="Conector angular 7"/>
          <p:cNvCxnSpPr/>
          <p:nvPr/>
        </p:nvCxnSpPr>
        <p:spPr>
          <a:xfrm rot="10800000" flipV="1">
            <a:off x="4753807" y="961018"/>
            <a:ext cx="1544558" cy="1097969"/>
          </a:xfrm>
          <a:prstGeom prst="bentConnector3">
            <a:avLst>
              <a:gd name="adj1" fmla="val 100157"/>
            </a:avLst>
          </a:prstGeom>
          <a:ln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ector angular 11"/>
          <p:cNvCxnSpPr/>
          <p:nvPr/>
        </p:nvCxnSpPr>
        <p:spPr>
          <a:xfrm rot="10800000" flipV="1">
            <a:off x="5122785" y="1162849"/>
            <a:ext cx="1175580" cy="899313"/>
          </a:xfrm>
          <a:prstGeom prst="bentConnector3">
            <a:avLst>
              <a:gd name="adj1" fmla="val 99425"/>
            </a:avLst>
          </a:prstGeom>
          <a:ln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Conector angular 15"/>
          <p:cNvCxnSpPr>
            <a:stCxn id="6" idx="1"/>
          </p:cNvCxnSpPr>
          <p:nvPr/>
        </p:nvCxnSpPr>
        <p:spPr>
          <a:xfrm rot="10800000" flipV="1">
            <a:off x="5500001" y="1375310"/>
            <a:ext cx="798364" cy="686852"/>
          </a:xfrm>
          <a:prstGeom prst="bentConnector3">
            <a:avLst>
              <a:gd name="adj1" fmla="val 99441"/>
            </a:avLst>
          </a:prstGeom>
          <a:ln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ector angular 21"/>
          <p:cNvCxnSpPr/>
          <p:nvPr/>
        </p:nvCxnSpPr>
        <p:spPr>
          <a:xfrm rot="5400000">
            <a:off x="5857286" y="1621081"/>
            <a:ext cx="453119" cy="429044"/>
          </a:xfrm>
          <a:prstGeom prst="bentConnector3">
            <a:avLst>
              <a:gd name="adj1" fmla="val 250"/>
            </a:avLst>
          </a:prstGeom>
          <a:ln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Conector angular 24"/>
          <p:cNvCxnSpPr/>
          <p:nvPr/>
        </p:nvCxnSpPr>
        <p:spPr>
          <a:xfrm rot="5400000">
            <a:off x="6125244" y="1889040"/>
            <a:ext cx="243274" cy="102972"/>
          </a:xfrm>
          <a:prstGeom prst="bentConnector3">
            <a:avLst>
              <a:gd name="adj1" fmla="val 1711"/>
            </a:avLst>
          </a:prstGeom>
          <a:ln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51706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08940007"/>
              </p:ext>
            </p:extLst>
          </p:nvPr>
        </p:nvGraphicFramePr>
        <p:xfrm>
          <a:off x="287338" y="2019604"/>
          <a:ext cx="8728406" cy="44500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220534"/>
                <a:gridCol w="395280"/>
                <a:gridCol w="370049"/>
                <a:gridCol w="370049"/>
                <a:gridCol w="370050"/>
                <a:gridCol w="412100"/>
                <a:gridCol w="2590344"/>
              </a:tblGrid>
              <a:tr h="370840"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1</a:t>
                      </a:r>
                      <a:endParaRPr lang="es-ES" dirty="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2</a:t>
                      </a:r>
                      <a:endParaRPr lang="es-ES" dirty="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3</a:t>
                      </a:r>
                      <a:endParaRPr lang="es-ES" dirty="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4</a:t>
                      </a:r>
                      <a:endParaRPr lang="es-ES" dirty="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5</a:t>
                      </a:r>
                      <a:endParaRPr lang="es-ES" dirty="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dirty="0"/>
                    </a:p>
                  </a:txBody>
                  <a:tcP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" sz="1800" dirty="0" smtClean="0"/>
                        <a:t>Servicio de </a:t>
                      </a:r>
                      <a:r>
                        <a:rPr lang="es-ES" sz="1800" dirty="0" err="1" smtClean="0"/>
                        <a:t>Autofiltrado</a:t>
                      </a:r>
                      <a:r>
                        <a:rPr lang="es-ES" sz="1800" dirty="0" smtClean="0"/>
                        <a:t> (</a:t>
                      </a:r>
                      <a:r>
                        <a:rPr lang="es-ES" sz="1800" dirty="0" err="1" smtClean="0"/>
                        <a:t>DdoS</a:t>
                      </a:r>
                      <a:r>
                        <a:rPr lang="es-ES" sz="1800" dirty="0" smtClean="0"/>
                        <a:t>)</a:t>
                      </a:r>
                      <a:endParaRPr lang="es-ES" sz="18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1859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1859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1859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s-ES" sz="14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" sz="1800" dirty="0" smtClean="0"/>
                        <a:t>Servicio de Limpieza de Tráfico (</a:t>
                      </a:r>
                      <a:r>
                        <a:rPr lang="es-ES" sz="1800" dirty="0" err="1" smtClean="0"/>
                        <a:t>DdoS</a:t>
                      </a:r>
                      <a:r>
                        <a:rPr lang="es-ES" sz="1800" dirty="0" smtClean="0"/>
                        <a:t>)</a:t>
                      </a:r>
                      <a:endParaRPr lang="es-ES" sz="18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400" dirty="0" smtClean="0"/>
                        <a:t>Necesidad de ampliar</a:t>
                      </a:r>
                      <a:r>
                        <a:rPr lang="es-ES" sz="1400" baseline="0" dirty="0" smtClean="0"/>
                        <a:t> recursos</a:t>
                      </a:r>
                      <a:endParaRPr lang="es-ES" sz="14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" dirty="0" smtClean="0"/>
                        <a:t>Nodo federado de @firma</a:t>
                      </a:r>
                      <a:endParaRPr lang="es-ES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1859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1859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s-ES" sz="14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" dirty="0" smtClean="0"/>
                        <a:t>Nodo </a:t>
                      </a:r>
                      <a:r>
                        <a:rPr lang="es-ES" dirty="0" err="1" smtClean="0"/>
                        <a:t>Cl@ve</a:t>
                      </a:r>
                      <a:endParaRPr lang="es-ES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" dirty="0" smtClean="0"/>
                        <a:t>Nodo NISUE</a:t>
                      </a:r>
                      <a:endParaRPr lang="es-ES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1859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1596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" smtClean="0"/>
                        <a:t>FileSender</a:t>
                      </a:r>
                      <a:endParaRPr lang="es-ES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s-ES" sz="14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" dirty="0" smtClean="0"/>
                        <a:t>Transferencia</a:t>
                      </a:r>
                      <a:r>
                        <a:rPr lang="es-ES" baseline="0" dirty="0" smtClean="0"/>
                        <a:t> rápida de ficheros (</a:t>
                      </a:r>
                      <a:r>
                        <a:rPr lang="es-ES" baseline="0" smtClean="0"/>
                        <a:t>IRISfasp)</a:t>
                      </a:r>
                      <a:endParaRPr lang="es-ES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1859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s-ES" sz="14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" dirty="0" smtClean="0"/>
                        <a:t>Informe de </a:t>
                      </a:r>
                      <a:r>
                        <a:rPr lang="es-ES" dirty="0" smtClean="0"/>
                        <a:t>conectividad por institución</a:t>
                      </a:r>
                      <a:endParaRPr lang="es-ES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1859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1859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1596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s-ES" sz="14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" dirty="0" smtClean="0"/>
                        <a:t>Auditoria de calidad de conexión</a:t>
                      </a:r>
                      <a:endParaRPr lang="es-ES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1859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1859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1859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s-ES" sz="14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" dirty="0" smtClean="0"/>
                        <a:t>Servicio de correo (</a:t>
                      </a:r>
                      <a:r>
                        <a:rPr lang="es-ES" dirty="0" err="1" smtClean="0"/>
                        <a:t>IRISmail</a:t>
                      </a:r>
                      <a:r>
                        <a:rPr lang="es-ES" dirty="0" smtClean="0"/>
                        <a:t>)</a:t>
                      </a:r>
                      <a:endParaRPr lang="es-ES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s-ES" sz="14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" sz="1600" dirty="0" err="1" smtClean="0"/>
                        <a:t>Geant</a:t>
                      </a:r>
                      <a:r>
                        <a:rPr lang="es-ES" sz="1600" dirty="0" smtClean="0"/>
                        <a:t> </a:t>
                      </a:r>
                      <a:r>
                        <a:rPr lang="es-ES" sz="1600" dirty="0" err="1" smtClean="0"/>
                        <a:t>access</a:t>
                      </a:r>
                      <a:r>
                        <a:rPr lang="es-ES" sz="1600" dirty="0" smtClean="0"/>
                        <a:t> </a:t>
                      </a:r>
                      <a:r>
                        <a:rPr lang="es-ES" sz="1600" dirty="0" err="1" smtClean="0"/>
                        <a:t>to</a:t>
                      </a:r>
                      <a:r>
                        <a:rPr lang="es-ES" sz="1600" dirty="0" smtClean="0"/>
                        <a:t> </a:t>
                      </a:r>
                      <a:r>
                        <a:rPr lang="es-ES" sz="1600" dirty="0" err="1" smtClean="0"/>
                        <a:t>Microsoft’s</a:t>
                      </a:r>
                      <a:r>
                        <a:rPr lang="es-ES" sz="1600" dirty="0" smtClean="0"/>
                        <a:t> </a:t>
                      </a:r>
                      <a:r>
                        <a:rPr lang="es-ES" sz="1600" dirty="0" err="1" smtClean="0"/>
                        <a:t>Azure</a:t>
                      </a:r>
                      <a:r>
                        <a:rPr lang="es-ES" sz="1600" dirty="0" smtClean="0"/>
                        <a:t> </a:t>
                      </a:r>
                      <a:r>
                        <a:rPr lang="es-ES" sz="1600" dirty="0" err="1" smtClean="0"/>
                        <a:t>ExpressRoutes</a:t>
                      </a:r>
                      <a:r>
                        <a:rPr lang="es-ES" sz="1600" dirty="0" smtClean="0"/>
                        <a:t> </a:t>
                      </a:r>
                      <a:endParaRPr lang="es-E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1859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1859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1859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s-ES" sz="14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Nuevos servicios</a:t>
            </a:r>
            <a:endParaRPr lang="es-ES" dirty="0"/>
          </a:p>
        </p:txBody>
      </p:sp>
      <p:sp>
        <p:nvSpPr>
          <p:cNvPr id="2" name="Marcador de pie de página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Informe de Gestión 2016</a:t>
            </a:r>
            <a:endParaRPr lang="es-ES"/>
          </a:p>
        </p:txBody>
      </p:sp>
      <p:sp>
        <p:nvSpPr>
          <p:cNvPr id="3" name="Marcador de número de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980E4-0F95-2C42-91BE-C9CDC919E763}" type="slidenum">
              <a:rPr lang="es-ES" smtClean="0"/>
              <a:t>11</a:t>
            </a:fld>
            <a:endParaRPr lang="es-ES"/>
          </a:p>
        </p:txBody>
      </p:sp>
      <p:sp>
        <p:nvSpPr>
          <p:cNvPr id="6" name="CuadroTexto 5"/>
          <p:cNvSpPr txBox="1"/>
          <p:nvPr/>
        </p:nvSpPr>
        <p:spPr>
          <a:xfrm>
            <a:off x="6298365" y="790534"/>
            <a:ext cx="2300630" cy="1169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AutoNum type="arabicPeriod"/>
            </a:pPr>
            <a:r>
              <a:rPr lang="es-ES" sz="1400" dirty="0" smtClean="0"/>
              <a:t>En Fase de Desarrollo</a:t>
            </a:r>
          </a:p>
          <a:p>
            <a:pPr marL="342900" indent="-342900">
              <a:buAutoNum type="arabicPeriod"/>
            </a:pPr>
            <a:r>
              <a:rPr lang="es-ES" sz="1400" dirty="0" smtClean="0"/>
              <a:t>Despliegue</a:t>
            </a:r>
          </a:p>
          <a:p>
            <a:pPr marL="342900" indent="-342900">
              <a:buAutoNum type="arabicPeriod"/>
            </a:pPr>
            <a:r>
              <a:rPr lang="es-ES" sz="1400" dirty="0" smtClean="0"/>
              <a:t>Validación</a:t>
            </a:r>
          </a:p>
          <a:p>
            <a:pPr marL="342900" indent="-342900">
              <a:buAutoNum type="arabicPeriod"/>
            </a:pPr>
            <a:r>
              <a:rPr lang="es-ES" sz="1400" dirty="0" smtClean="0"/>
              <a:t>En operación</a:t>
            </a:r>
          </a:p>
          <a:p>
            <a:pPr marL="342900" indent="-342900">
              <a:buAutoNum type="arabicPeriod"/>
            </a:pPr>
            <a:r>
              <a:rPr lang="es-ES" sz="1400" dirty="0" smtClean="0"/>
              <a:t>En proceso de migración</a:t>
            </a:r>
            <a:endParaRPr lang="es-ES" sz="1400" dirty="0"/>
          </a:p>
        </p:txBody>
      </p:sp>
      <p:cxnSp>
        <p:nvCxnSpPr>
          <p:cNvPr id="8" name="Conector angular 7"/>
          <p:cNvCxnSpPr/>
          <p:nvPr/>
        </p:nvCxnSpPr>
        <p:spPr>
          <a:xfrm rot="10800000" flipV="1">
            <a:off x="4753807" y="961018"/>
            <a:ext cx="1544558" cy="1097969"/>
          </a:xfrm>
          <a:prstGeom prst="bentConnector3">
            <a:avLst>
              <a:gd name="adj1" fmla="val 100157"/>
            </a:avLst>
          </a:prstGeom>
          <a:ln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ector angular 11"/>
          <p:cNvCxnSpPr/>
          <p:nvPr/>
        </p:nvCxnSpPr>
        <p:spPr>
          <a:xfrm rot="10800000" flipV="1">
            <a:off x="5122785" y="1162849"/>
            <a:ext cx="1175580" cy="899313"/>
          </a:xfrm>
          <a:prstGeom prst="bentConnector3">
            <a:avLst>
              <a:gd name="adj1" fmla="val 99425"/>
            </a:avLst>
          </a:prstGeom>
          <a:ln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Conector angular 15"/>
          <p:cNvCxnSpPr>
            <a:stCxn id="6" idx="1"/>
          </p:cNvCxnSpPr>
          <p:nvPr/>
        </p:nvCxnSpPr>
        <p:spPr>
          <a:xfrm rot="10800000" flipV="1">
            <a:off x="5500001" y="1375310"/>
            <a:ext cx="798364" cy="686852"/>
          </a:xfrm>
          <a:prstGeom prst="bentConnector3">
            <a:avLst>
              <a:gd name="adj1" fmla="val 99441"/>
            </a:avLst>
          </a:prstGeom>
          <a:ln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ector angular 21"/>
          <p:cNvCxnSpPr/>
          <p:nvPr/>
        </p:nvCxnSpPr>
        <p:spPr>
          <a:xfrm rot="5400000">
            <a:off x="5857286" y="1621081"/>
            <a:ext cx="453119" cy="429044"/>
          </a:xfrm>
          <a:prstGeom prst="bentConnector3">
            <a:avLst>
              <a:gd name="adj1" fmla="val 250"/>
            </a:avLst>
          </a:prstGeom>
          <a:ln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Conector angular 24"/>
          <p:cNvCxnSpPr/>
          <p:nvPr/>
        </p:nvCxnSpPr>
        <p:spPr>
          <a:xfrm rot="5400000">
            <a:off x="6125244" y="1889040"/>
            <a:ext cx="243274" cy="102972"/>
          </a:xfrm>
          <a:prstGeom prst="bentConnector3">
            <a:avLst>
              <a:gd name="adj1" fmla="val 1711"/>
            </a:avLst>
          </a:prstGeom>
          <a:ln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94647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Objetivos 2017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57199" y="863600"/>
            <a:ext cx="8416925" cy="5365750"/>
          </a:xfrm>
        </p:spPr>
        <p:txBody>
          <a:bodyPr>
            <a:normAutofit fontScale="850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s-ES" dirty="0"/>
              <a:t>Introducción de los nuevos </a:t>
            </a:r>
            <a:r>
              <a:rPr lang="es-ES" dirty="0" smtClean="0"/>
              <a:t>servicios</a:t>
            </a:r>
          </a:p>
          <a:p>
            <a:pPr lvl="1"/>
            <a:r>
              <a:rPr lang="es-ES" dirty="0" smtClean="0"/>
              <a:t>Desarrollos propios a nivel nacional</a:t>
            </a:r>
          </a:p>
          <a:p>
            <a:pPr lvl="1"/>
            <a:r>
              <a:rPr lang="es-ES" dirty="0" smtClean="0"/>
              <a:t>Traslación de servicios de </a:t>
            </a:r>
            <a:r>
              <a:rPr lang="es-ES" dirty="0" err="1" smtClean="0"/>
              <a:t>Géant</a:t>
            </a:r>
            <a:endParaRPr lang="es-ES" dirty="0" smtClean="0"/>
          </a:p>
          <a:p>
            <a:pPr lvl="2"/>
            <a:r>
              <a:rPr lang="es-ES" dirty="0" smtClean="0"/>
              <a:t>Iniciativa Cloud Europea</a:t>
            </a:r>
          </a:p>
          <a:p>
            <a:pPr lvl="3"/>
            <a:r>
              <a:rPr lang="es-ES" dirty="0" smtClean="0"/>
              <a:t>Para ofrecer a las instituciones</a:t>
            </a:r>
          </a:p>
          <a:p>
            <a:pPr lvl="3"/>
            <a:r>
              <a:rPr lang="es-ES" dirty="0" smtClean="0"/>
              <a:t>Para facilitar </a:t>
            </a:r>
            <a:r>
              <a:rPr lang="es-ES" smtClean="0"/>
              <a:t>la extensión de servicios de RedIRIS</a:t>
            </a:r>
            <a:endParaRPr lang="es-ES" dirty="0"/>
          </a:p>
          <a:p>
            <a:pPr marL="514350" indent="-514350">
              <a:buFont typeface="+mj-lt"/>
              <a:buAutoNum type="arabicPeriod"/>
            </a:pPr>
            <a:r>
              <a:rPr lang="es-ES" dirty="0"/>
              <a:t>Preparar la nueva generación de red</a:t>
            </a:r>
          </a:p>
          <a:p>
            <a:pPr lvl="1"/>
            <a:r>
              <a:rPr lang="es-ES" dirty="0"/>
              <a:t>RedIRIS-NOVA100</a:t>
            </a:r>
          </a:p>
          <a:p>
            <a:pPr marL="514350" indent="-514350">
              <a:buFont typeface="+mj-lt"/>
              <a:buAutoNum type="arabicPeriod"/>
            </a:pPr>
            <a:r>
              <a:rPr lang="es-ES" dirty="0" smtClean="0"/>
              <a:t>Extensión de la red (proyectos FEDER)</a:t>
            </a:r>
          </a:p>
          <a:p>
            <a:pPr marL="806450" lvl="1" indent="-360363"/>
            <a:r>
              <a:rPr lang="es-ES" dirty="0" smtClean="0"/>
              <a:t>Acceso a más centros de investigación</a:t>
            </a:r>
          </a:p>
          <a:p>
            <a:pPr marL="514350" indent="-514350">
              <a:buFont typeface="+mj-lt"/>
              <a:buAutoNum type="arabicPeriod"/>
            </a:pPr>
            <a:r>
              <a:rPr lang="es-ES" dirty="0" smtClean="0"/>
              <a:t>Contribuir a la mayor coordinación de la </a:t>
            </a:r>
            <a:r>
              <a:rPr lang="es-ES" dirty="0" err="1" smtClean="0"/>
              <a:t>eCiencia</a:t>
            </a:r>
            <a:endParaRPr lang="es-ES" dirty="0"/>
          </a:p>
          <a:p>
            <a:pPr lvl="1"/>
            <a:r>
              <a:rPr lang="es-ES" dirty="0" smtClean="0"/>
              <a:t>a escala nacional y Europea</a:t>
            </a:r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Informe de Gestión 2016</a:t>
            </a:r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980E4-0F95-2C42-91BE-C9CDC919E763}" type="slidenum">
              <a:rPr lang="es-ES" smtClean="0"/>
              <a:t>12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03122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ie de página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Informe de Gestión 2016</a:t>
            </a:r>
            <a:endParaRPr lang="es-ES"/>
          </a:p>
        </p:txBody>
      </p:sp>
      <p:sp>
        <p:nvSpPr>
          <p:cNvPr id="3" name="Marcador de número de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980E4-0F95-2C42-91BE-C9CDC919E763}" type="slidenum">
              <a:rPr lang="es-ES" smtClean="0"/>
              <a:t>13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12930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lantilla_RedIRIS-2012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ción2" id="{4D7C1195-4ABA-4B47-906B-1D97FFC423C5}" vid="{20AF7735-1A9F-C945-9DC0-A0A5F51A4B7F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plantilla_RedIRIS-2017icts</Template>
  <TotalTime>1765</TotalTime>
  <Words>884</Words>
  <Application>Microsoft Macintosh PowerPoint</Application>
  <PresentationFormat>Presentación en pantalla (4:3)</PresentationFormat>
  <Paragraphs>195</Paragraphs>
  <Slides>13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13</vt:i4>
      </vt:variant>
    </vt:vector>
  </HeadingPairs>
  <TitlesOfParts>
    <vt:vector size="20" baseType="lpstr">
      <vt:lpstr>Calibri</vt:lpstr>
      <vt:lpstr>Courier New</vt:lpstr>
      <vt:lpstr>Lucida Grande</vt:lpstr>
      <vt:lpstr>ＭＳ Ｐゴシック</vt:lpstr>
      <vt:lpstr>Wingdings</vt:lpstr>
      <vt:lpstr>Arial</vt:lpstr>
      <vt:lpstr>plantilla_RedIRIS-2012</vt:lpstr>
      <vt:lpstr>Informe de Gestión de RedIRIS 2016</vt:lpstr>
      <vt:lpstr>2015 : Resumen de ejecución de RedIRIS-NOVA</vt:lpstr>
      <vt:lpstr>2015: Esfuerzo en inversión</vt:lpstr>
      <vt:lpstr>2016: Consolidación y nuevos servicios</vt:lpstr>
      <vt:lpstr>SIR2: la nueva generación de SIR</vt:lpstr>
      <vt:lpstr>TCS: Servicio de Certificados digitales</vt:lpstr>
      <vt:lpstr>Pasarela IRIS-SARA</vt:lpstr>
      <vt:lpstr>Servicio de monitorización</vt:lpstr>
      <vt:lpstr>Servicios internos</vt:lpstr>
      <vt:lpstr>Consolidación y evolución de servicios</vt:lpstr>
      <vt:lpstr>Nuevos servicios</vt:lpstr>
      <vt:lpstr>Objetivos 2017</vt:lpstr>
      <vt:lpstr>Presentación de PowerPoint</vt:lpstr>
    </vt:vector>
  </TitlesOfParts>
  <Company/>
  <LinksUpToDate>false</LinksUpToDate>
  <SharedDoc>false</SharedDoc>
  <HyperlinksChanged>false</HyperlinksChanged>
  <AppVersion>15.0027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Informe de Gestión de RedIRIS 2016</dc:title>
  <dc:creator>Tomas De miguel</dc:creator>
  <cp:lastModifiedBy>micro informatica rediris</cp:lastModifiedBy>
  <cp:revision>59</cp:revision>
  <dcterms:created xsi:type="dcterms:W3CDTF">2016-10-30T08:01:15Z</dcterms:created>
  <dcterms:modified xsi:type="dcterms:W3CDTF">2016-11-14T11:32:45Z</dcterms:modified>
</cp:coreProperties>
</file>